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9" r:id="rId3"/>
    <p:sldId id="288" r:id="rId4"/>
    <p:sldId id="289" r:id="rId5"/>
    <p:sldId id="290" r:id="rId6"/>
    <p:sldId id="291" r:id="rId7"/>
    <p:sldId id="262" r:id="rId8"/>
    <p:sldId id="268" r:id="rId9"/>
    <p:sldId id="263" r:id="rId10"/>
    <p:sldId id="292" r:id="rId11"/>
    <p:sldId id="265" r:id="rId12"/>
    <p:sldId id="269" r:id="rId13"/>
    <p:sldId id="267" r:id="rId14"/>
    <p:sldId id="270" r:id="rId15"/>
    <p:sldId id="271" r:id="rId16"/>
    <p:sldId id="273" r:id="rId17"/>
    <p:sldId id="274" r:id="rId18"/>
    <p:sldId id="287" r:id="rId19"/>
    <p:sldId id="272" r:id="rId20"/>
    <p:sldId id="286" r:id="rId21"/>
    <p:sldId id="295" r:id="rId22"/>
    <p:sldId id="275" r:id="rId23"/>
    <p:sldId id="277" r:id="rId24"/>
    <p:sldId id="278" r:id="rId25"/>
    <p:sldId id="279" r:id="rId26"/>
    <p:sldId id="29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0" autoAdjust="0"/>
    <p:restoredTop sz="84979" autoAdjust="0"/>
  </p:normalViewPr>
  <p:slideViewPr>
    <p:cSldViewPr>
      <p:cViewPr>
        <p:scale>
          <a:sx n="70" d="100"/>
          <a:sy n="70" d="100"/>
        </p:scale>
        <p:origin x="-1566" y="-27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9FA90B-6AF4-455B-BD05-272E1F39D2F2}" type="datetimeFigureOut">
              <a:rPr lang="en-US" smtClean="0"/>
              <a:pPr/>
              <a:t>3/11/2010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24F3A5-1099-4BAC-A007-CB024EC154E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Social network</a:t>
            </a:r>
            <a:r>
              <a:rPr lang="en-US" baseline="0" dirty="0" smtClean="0"/>
              <a:t> images are largely inaccessible.</a:t>
            </a:r>
          </a:p>
          <a:p>
            <a:r>
              <a:rPr lang="en-US" baseline="0" dirty="0" smtClean="0"/>
              <a:t>Search engine results are perhaps inaccurate and you don’t get much metadata with the images</a:t>
            </a:r>
          </a:p>
          <a:p>
            <a:r>
              <a:rPr lang="en-US" baseline="0" dirty="0" smtClean="0"/>
              <a:t>Photo sharing sites are large, higher quality photographs, more metadata (text and geo tags)</a:t>
            </a:r>
          </a:p>
          <a:p>
            <a:r>
              <a:rPr lang="en-US" baseline="0" dirty="0" smtClean="0"/>
              <a:t>Computer vision databases are smaller, but higher quality usually and with more annotation.</a:t>
            </a:r>
          </a:p>
          <a:p>
            <a:endParaRPr lang="en-US" dirty="0"/>
          </a:p>
        </p:txBody>
      </p:sp>
      <p:sp>
        <p:nvSpPr>
          <p:cNvPr id="4" name="Slide Number Placeholder 3"/>
          <p:cNvSpPr>
            <a:spLocks noGrp="1"/>
          </p:cNvSpPr>
          <p:nvPr>
            <p:ph type="sldNum" sz="quarter" idx="10"/>
          </p:nvPr>
        </p:nvSpPr>
        <p:spPr/>
        <p:txBody>
          <a:bodyPr/>
          <a:lstStyle/>
          <a:p>
            <a:fld id="{5E005374-3E96-4E23-AEB4-29E38B4337B8}"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 photographs</a:t>
            </a:r>
            <a:r>
              <a:rPr lang="en-US" baseline="0" dirty="0" smtClean="0"/>
              <a:t> had at least one geographic place name.</a:t>
            </a:r>
            <a:endParaRPr lang="en-US" dirty="0"/>
          </a:p>
        </p:txBody>
      </p:sp>
      <p:sp>
        <p:nvSpPr>
          <p:cNvPr id="4" name="Slide Number Placeholder 3"/>
          <p:cNvSpPr>
            <a:spLocks noGrp="1"/>
          </p:cNvSpPr>
          <p:nvPr>
            <p:ph type="sldNum" sz="quarter" idx="10"/>
          </p:nvPr>
        </p:nvSpPr>
        <p:spPr/>
        <p:txBody>
          <a:bodyPr/>
          <a:lstStyle/>
          <a:p>
            <a:fld id="{5E005374-3E96-4E23-AEB4-29E38B4337B8}"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Interesting note, landmarks alone don’t</a:t>
            </a:r>
            <a:r>
              <a:rPr lang="en-US" baseline="0" dirty="0" smtClean="0"/>
              <a:t> account for the performance.</a:t>
            </a:r>
            <a:endParaRPr lang="en-US" dirty="0"/>
          </a:p>
        </p:txBody>
      </p:sp>
      <p:sp>
        <p:nvSpPr>
          <p:cNvPr id="4" name="Slide Number Placeholder 3"/>
          <p:cNvSpPr>
            <a:spLocks noGrp="1"/>
          </p:cNvSpPr>
          <p:nvPr>
            <p:ph type="sldNum" sz="quarter" idx="10"/>
          </p:nvPr>
        </p:nvSpPr>
        <p:spPr/>
        <p:txBody>
          <a:bodyPr/>
          <a:lstStyle/>
          <a:p>
            <a:fld id="{5E005374-3E96-4E23-AEB4-29E38B4337B8}"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752144-716D-4F62-9666-9129210FC14F}" type="slidenum">
              <a:rPr lang="en-US"/>
              <a:pPr/>
              <a:t>16</a:t>
            </a:fld>
            <a:endParaRPr lang="en-US"/>
          </a:p>
        </p:txBody>
      </p:sp>
      <p:sp>
        <p:nvSpPr>
          <p:cNvPr id="845826" name="Rectangle 2"/>
          <p:cNvSpPr>
            <a:spLocks noGrp="1" noRot="1" noChangeAspect="1" noChangeArrowheads="1" noTextEdit="1"/>
          </p:cNvSpPr>
          <p:nvPr>
            <p:ph type="sldImg"/>
          </p:nvPr>
        </p:nvSpPr>
        <p:spPr>
          <a:xfrm>
            <a:off x="1147763" y="585788"/>
            <a:ext cx="3995737" cy="2997200"/>
          </a:xfrm>
          <a:ln/>
        </p:spPr>
      </p:sp>
      <p:sp>
        <p:nvSpPr>
          <p:cNvPr id="845827" name="Rectangle 3"/>
          <p:cNvSpPr>
            <a:spLocks noGrp="1" noChangeArrowheads="1"/>
          </p:cNvSpPr>
          <p:nvPr>
            <p:ph type="body" idx="1"/>
          </p:nvPr>
        </p:nvSpPr>
        <p:spPr>
          <a:xfrm>
            <a:off x="830263" y="3779838"/>
            <a:ext cx="4632325" cy="3582987"/>
          </a:xfrm>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039E9C-F6AB-43DE-BEFF-F8FDEC16F18A}" type="slidenum">
              <a:rPr lang="en-US"/>
              <a:pPr/>
              <a:t>17</a:t>
            </a:fld>
            <a:endParaRPr lang="en-US"/>
          </a:p>
        </p:txBody>
      </p:sp>
      <p:sp>
        <p:nvSpPr>
          <p:cNvPr id="847874" name="Rectangle 2"/>
          <p:cNvSpPr>
            <a:spLocks noGrp="1" noRot="1" noChangeAspect="1" noChangeArrowheads="1" noTextEdit="1"/>
          </p:cNvSpPr>
          <p:nvPr>
            <p:ph type="sldImg"/>
          </p:nvPr>
        </p:nvSpPr>
        <p:spPr>
          <a:xfrm>
            <a:off x="1147763" y="585788"/>
            <a:ext cx="3995737" cy="2997200"/>
          </a:xfrm>
          <a:ln/>
        </p:spPr>
      </p:sp>
      <p:sp>
        <p:nvSpPr>
          <p:cNvPr id="847875" name="Rectangle 3"/>
          <p:cNvSpPr>
            <a:spLocks noGrp="1" noChangeArrowheads="1"/>
          </p:cNvSpPr>
          <p:nvPr>
            <p:ph type="body" idx="1"/>
          </p:nvPr>
        </p:nvSpPr>
        <p:spPr>
          <a:xfrm>
            <a:off x="830263" y="3781425"/>
            <a:ext cx="4632325" cy="3581400"/>
          </a:xfrm>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109DD9-5AAE-4E78-A07A-DC740B0ED5C5}" type="slidenum">
              <a:rPr lang="en-US"/>
              <a:pPr/>
              <a:t>22</a:t>
            </a:fld>
            <a:endParaRPr lang="en-US" dirty="0"/>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r>
              <a:rPr lang="en-US" dirty="0" smtClean="0"/>
              <a:t>so don’t listen to anyone claiming to brute force image</a:t>
            </a:r>
            <a:r>
              <a:rPr lang="en-US" baseline="0" dirty="0" smtClean="0"/>
              <a:t> space</a:t>
            </a:r>
          </a:p>
          <a:p>
            <a:r>
              <a:rPr lang="en-US" baseline="0" dirty="0" smtClean="0"/>
              <a:t>But most of image space is empty, never observed</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112E76-DBC9-4250-BE83-0AFC98325228}" type="slidenum">
              <a:rPr lang="en-US"/>
              <a:pPr/>
              <a:t>23</a:t>
            </a:fld>
            <a:endParaRPr lang="en-US" dirty="0"/>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r>
              <a:rPr lang="en-US" dirty="0"/>
              <a:t>Scene and object recognition at human performance is very hard because we are able to deal with so many different kinds of scenes…</a:t>
            </a:r>
          </a:p>
          <a:p>
            <a:endParaRPr lang="en-US" dirty="0"/>
          </a:p>
          <a:p>
            <a:r>
              <a:rPr lang="en-US" dirty="0"/>
              <a:t>Scenes are so unique.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41F3C9-2EF4-4FE6-817B-F58617279F4A}" type="slidenum">
              <a:rPr lang="en-US"/>
              <a:pPr/>
              <a:t>24</a:t>
            </a:fld>
            <a:endParaRPr lang="en-US" dirty="0"/>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r>
              <a:rPr lang="en-US" dirty="0"/>
              <a:t>But most scenes are not really like that. Most of the time, scenes are boring places in which nothing really surprising happens. For instance, this street… there is nothing really special about it. In fact, I can easily find thousands of other street pictures that look just like this. Of course, these scenes are different in the details, just as two faces are different, but at a coarser level they are form by similar objects arranged in a similar spatial configuration.</a:t>
            </a:r>
          </a:p>
          <a:p>
            <a:endParaRPr lang="en-US" dirty="0"/>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38A482-6F6B-4895-A7FA-8BC1FF4B0220}" type="slidenum">
              <a:rPr lang="en-US"/>
              <a:pPr/>
              <a:t>25</a:t>
            </a:fld>
            <a:endParaRPr lang="en-US" dirty="0"/>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r>
              <a:rPr lang="en-US" dirty="0"/>
              <a:t>But most scenes are not really like that. Most of the time, scenes are boring places in which nothing really surprising happens. For instance, this street… there is nothing really special about it. In fact, I can easily find thousands of other street pictures that look just like this. Of course, these scenes are different in the details, just as two faces are different, but at a coarser level they are form by similar objects arranged in a similar spatial configuration.</a:t>
            </a:r>
          </a:p>
          <a:p>
            <a:endParaRPr lang="en-US" dirty="0"/>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EE58F7-A6D9-451B-A708-3A149A356D15}" type="slidenum">
              <a:rPr lang="en-US"/>
              <a:pPr/>
              <a:t>26</a:t>
            </a:fld>
            <a:endParaRPr lang="en-US"/>
          </a:p>
        </p:txBody>
      </p:sp>
      <p:sp>
        <p:nvSpPr>
          <p:cNvPr id="405506" name="Rectangle 2"/>
          <p:cNvSpPr>
            <a:spLocks noGrp="1" noRot="1" noChangeAspect="1" noChangeArrowheads="1" noTextEdit="1"/>
          </p:cNvSpPr>
          <p:nvPr>
            <p:ph type="sldImg"/>
          </p:nvPr>
        </p:nvSpPr>
        <p:spPr>
          <a:ln/>
        </p:spPr>
      </p:sp>
      <p:sp>
        <p:nvSpPr>
          <p:cNvPr id="40550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3/11/2010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flickr.com/search/?q=trashcan+NOT+party&amp;m=tags&amp;z=t&amp;page=5"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video" Target="file:///C:\Documents%20and%20Settings\James\Desktop\comp_photo\hays_slides\17\dubrovnik.avi"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jpeg"/><Relationship Id="rId4" Type="http://schemas.openxmlformats.org/officeDocument/2006/relationships/image" Target="../media/image29.png"/><Relationship Id="rId9"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0.jpe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jpeg"/><Relationship Id="rId4" Type="http://schemas.openxmlformats.org/officeDocument/2006/relationships/image" Target="../media/image38.png"/><Relationship Id="rId9"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Internet-scale Imagery for Graphics and Vision</a:t>
            </a:r>
            <a:endParaRPr lang="en-US" dirty="0"/>
          </a:p>
        </p:txBody>
      </p:sp>
      <p:sp>
        <p:nvSpPr>
          <p:cNvPr id="3" name="Subtitle 2"/>
          <p:cNvSpPr>
            <a:spLocks noGrp="1"/>
          </p:cNvSpPr>
          <p:nvPr>
            <p:ph type="subTitle" idx="1"/>
          </p:nvPr>
        </p:nvSpPr>
        <p:spPr/>
        <p:txBody>
          <a:bodyPr/>
          <a:lstStyle/>
          <a:p>
            <a:r>
              <a:rPr lang="en-US" dirty="0" smtClean="0"/>
              <a:t>James Hays</a:t>
            </a:r>
          </a:p>
          <a:p>
            <a:r>
              <a:rPr lang="en-US" dirty="0" smtClean="0"/>
              <a:t>cs195g Computational Photography</a:t>
            </a:r>
          </a:p>
          <a:p>
            <a:r>
              <a:rPr lang="en-US" dirty="0" smtClean="0"/>
              <a:t>Brown University, Spring 2010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issues</a:t>
            </a:r>
            <a:endParaRPr lang="en-US" dirty="0"/>
          </a:p>
        </p:txBody>
      </p:sp>
      <p:sp>
        <p:nvSpPr>
          <p:cNvPr id="3" name="Content Placeholder 2"/>
          <p:cNvSpPr>
            <a:spLocks noGrp="1"/>
          </p:cNvSpPr>
          <p:nvPr>
            <p:ph idx="1"/>
          </p:nvPr>
        </p:nvSpPr>
        <p:spPr/>
        <p:txBody>
          <a:bodyPr/>
          <a:lstStyle/>
          <a:p>
            <a:r>
              <a:rPr lang="en-US" dirty="0" smtClean="0"/>
              <a:t>What is out there on the Internet? How do we get it? What can we do with it?</a:t>
            </a:r>
          </a:p>
          <a:p>
            <a:r>
              <a:rPr lang="en-US" dirty="0" smtClean="0"/>
              <a:t>How do we compute distances between images?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Internet as a Data Source</a:t>
            </a:r>
            <a:endParaRPr lang="en-US" dirty="0"/>
          </a:p>
        </p:txBody>
      </p:sp>
      <p:sp>
        <p:nvSpPr>
          <p:cNvPr id="3" name="Content Placeholder 2"/>
          <p:cNvSpPr>
            <a:spLocks noGrp="1"/>
          </p:cNvSpPr>
          <p:nvPr>
            <p:ph idx="1"/>
          </p:nvPr>
        </p:nvSpPr>
        <p:spPr/>
        <p:txBody>
          <a:bodyPr>
            <a:normAutofit/>
          </a:bodyPr>
          <a:lstStyle/>
          <a:p>
            <a:r>
              <a:rPr lang="en-US" dirty="0" smtClean="0"/>
              <a:t>Social Networking Sites (e.g. </a:t>
            </a:r>
            <a:r>
              <a:rPr lang="en-US" dirty="0" err="1" smtClean="0"/>
              <a:t>Facebook</a:t>
            </a:r>
            <a:r>
              <a:rPr lang="en-US" dirty="0" smtClean="0"/>
              <a:t>, MySpace)</a:t>
            </a:r>
          </a:p>
          <a:p>
            <a:r>
              <a:rPr lang="en-US" dirty="0" smtClean="0"/>
              <a:t>Image Search Engines (e.g. Google, Bing)</a:t>
            </a:r>
          </a:p>
          <a:p>
            <a:r>
              <a:rPr lang="en-US" dirty="0" smtClean="0"/>
              <a:t>Photo Sharing Sites (e.g. </a:t>
            </a:r>
            <a:r>
              <a:rPr lang="en-US" dirty="0" err="1" smtClean="0"/>
              <a:t>Flickr</a:t>
            </a:r>
            <a:r>
              <a:rPr lang="en-US" dirty="0" smtClean="0"/>
              <a:t>, Picasa, </a:t>
            </a:r>
            <a:r>
              <a:rPr lang="en-US" dirty="0" err="1" smtClean="0"/>
              <a:t>Panoramio</a:t>
            </a:r>
            <a:r>
              <a:rPr lang="en-US" dirty="0" smtClean="0"/>
              <a:t>, photo.net, dpchallenge.com)</a:t>
            </a:r>
          </a:p>
          <a:p>
            <a:r>
              <a:rPr lang="en-US" dirty="0" smtClean="0"/>
              <a:t>Computer Vision Databases (e.g. </a:t>
            </a:r>
            <a:r>
              <a:rPr lang="en-US" dirty="0" err="1" smtClean="0"/>
              <a:t>CalTech</a:t>
            </a:r>
            <a:r>
              <a:rPr lang="en-US" dirty="0" smtClean="0"/>
              <a:t> 256, PASCAL VOC, </a:t>
            </a:r>
            <a:r>
              <a:rPr lang="en-US" dirty="0" err="1" smtClean="0"/>
              <a:t>LabelMe</a:t>
            </a:r>
            <a:r>
              <a:rPr lang="en-US" dirty="0" smtClean="0"/>
              <a:t>, Tiny Images, image-net.org, ESP game, </a:t>
            </a:r>
            <a:r>
              <a:rPr lang="en-US" dirty="0" err="1" smtClean="0"/>
              <a:t>Squigl</a:t>
            </a:r>
            <a:r>
              <a:rPr lang="en-US" dirty="0" smtClean="0"/>
              <a:t>, </a:t>
            </a:r>
            <a:r>
              <a:rPr lang="en-US" dirty="0" err="1" smtClean="0"/>
              <a:t>Matchin</a:t>
            </a:r>
            <a:r>
              <a:rPr lang="en-US" dirty="0" smtClean="0"/>
              <a:t>)</a:t>
            </a:r>
          </a:p>
        </p:txBody>
      </p:sp>
      <p:sp>
        <p:nvSpPr>
          <p:cNvPr id="4" name="Frame 3"/>
          <p:cNvSpPr/>
          <p:nvPr/>
        </p:nvSpPr>
        <p:spPr>
          <a:xfrm>
            <a:off x="4800600" y="3200400"/>
            <a:ext cx="1219200" cy="6858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Big is </a:t>
            </a:r>
            <a:r>
              <a:rPr lang="en-US" dirty="0" err="1" smtClean="0"/>
              <a:t>Flickr</a:t>
            </a:r>
            <a:r>
              <a:rPr lang="en-US" dirty="0" smtClean="0"/>
              <a:t>?</a:t>
            </a:r>
            <a:endParaRPr lang="en-US" dirty="0"/>
          </a:p>
        </p:txBody>
      </p:sp>
      <p:sp>
        <p:nvSpPr>
          <p:cNvPr id="3" name="Content Placeholder 2"/>
          <p:cNvSpPr>
            <a:spLocks noGrp="1"/>
          </p:cNvSpPr>
          <p:nvPr>
            <p:ph idx="1"/>
          </p:nvPr>
        </p:nvSpPr>
        <p:spPr/>
        <p:txBody>
          <a:bodyPr/>
          <a:lstStyle/>
          <a:p>
            <a:r>
              <a:rPr lang="en-US" dirty="0" smtClean="0"/>
              <a:t>As of June 19</a:t>
            </a:r>
            <a:r>
              <a:rPr lang="en-US" baseline="30000" dirty="0" smtClean="0"/>
              <a:t>th</a:t>
            </a:r>
            <a:r>
              <a:rPr lang="en-US" dirty="0" smtClean="0"/>
              <a:t>, 2009</a:t>
            </a:r>
          </a:p>
          <a:p>
            <a:r>
              <a:rPr lang="en-US" dirty="0" smtClean="0"/>
              <a:t>Total content:</a:t>
            </a:r>
          </a:p>
          <a:p>
            <a:pPr lvl="1"/>
            <a:r>
              <a:rPr lang="en-US" dirty="0" smtClean="0"/>
              <a:t>3.6 billion photographs </a:t>
            </a:r>
          </a:p>
          <a:p>
            <a:pPr lvl="1"/>
            <a:r>
              <a:rPr lang="en-US" dirty="0" smtClean="0"/>
              <a:t>100+ million </a:t>
            </a:r>
            <a:r>
              <a:rPr lang="en-US" dirty="0" err="1" smtClean="0"/>
              <a:t>geotagged</a:t>
            </a:r>
            <a:r>
              <a:rPr lang="en-US" dirty="0" smtClean="0"/>
              <a:t> images</a:t>
            </a:r>
            <a:endParaRPr lang="en-US" i="1" dirty="0" smtClean="0"/>
          </a:p>
          <a:p>
            <a:r>
              <a:rPr lang="en-US" i="1" dirty="0" smtClean="0"/>
              <a:t>Public</a:t>
            </a:r>
            <a:r>
              <a:rPr lang="en-US" dirty="0" smtClean="0"/>
              <a:t> content:</a:t>
            </a:r>
          </a:p>
          <a:p>
            <a:pPr lvl="1"/>
            <a:r>
              <a:rPr lang="en-US" dirty="0" smtClean="0"/>
              <a:t>1.3 billion photographs</a:t>
            </a:r>
          </a:p>
          <a:p>
            <a:pPr lvl="1"/>
            <a:r>
              <a:rPr lang="en-US" dirty="0" smtClean="0"/>
              <a:t>74 million </a:t>
            </a:r>
            <a:r>
              <a:rPr lang="en-US" dirty="0" err="1" smtClean="0"/>
              <a:t>geotagged</a:t>
            </a:r>
            <a:r>
              <a:rPr lang="en-US" dirty="0" smtClean="0"/>
              <a:t> images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Annotated is </a:t>
            </a:r>
            <a:r>
              <a:rPr lang="en-US" dirty="0" err="1" smtClean="0"/>
              <a:t>Flickr</a:t>
            </a:r>
            <a:r>
              <a:rPr lang="en-US" dirty="0" smtClean="0"/>
              <a:t>? (tag search)</a:t>
            </a:r>
            <a:endParaRPr lang="en-US" dirty="0"/>
          </a:p>
        </p:txBody>
      </p:sp>
      <p:sp>
        <p:nvSpPr>
          <p:cNvPr id="3" name="Content Placeholder 2"/>
          <p:cNvSpPr>
            <a:spLocks noGrp="1"/>
          </p:cNvSpPr>
          <p:nvPr>
            <p:ph idx="1"/>
          </p:nvPr>
        </p:nvSpPr>
        <p:spPr/>
        <p:txBody>
          <a:bodyPr>
            <a:normAutofit/>
          </a:bodyPr>
          <a:lstStyle/>
          <a:p>
            <a:r>
              <a:rPr lang="en-US" dirty="0" smtClean="0"/>
              <a:t>Party – 7,355,998</a:t>
            </a:r>
          </a:p>
          <a:p>
            <a:r>
              <a:rPr lang="en-US" dirty="0" smtClean="0"/>
              <a:t>Paris – 4,139,927</a:t>
            </a:r>
          </a:p>
          <a:p>
            <a:r>
              <a:rPr lang="en-US" dirty="0" smtClean="0"/>
              <a:t>Chair – 232,885</a:t>
            </a:r>
          </a:p>
          <a:p>
            <a:r>
              <a:rPr lang="en-US" dirty="0" smtClean="0"/>
              <a:t>Violin – 55,015</a:t>
            </a:r>
          </a:p>
          <a:p>
            <a:r>
              <a:rPr lang="en-US" dirty="0" smtClean="0"/>
              <a:t>Trashcan – 9,818</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Trashcan Results</a:t>
            </a:r>
            <a:endParaRPr lang="en-US" dirty="0"/>
          </a:p>
        </p:txBody>
      </p:sp>
      <p:sp>
        <p:nvSpPr>
          <p:cNvPr id="3" name="Content Placeholder 2"/>
          <p:cNvSpPr>
            <a:spLocks noGrp="1"/>
          </p:cNvSpPr>
          <p:nvPr>
            <p:ph idx="1"/>
          </p:nvPr>
        </p:nvSpPr>
        <p:spPr>
          <a:xfrm>
            <a:off x="457200" y="5989637"/>
            <a:ext cx="8229600" cy="1020763"/>
          </a:xfrm>
        </p:spPr>
        <p:txBody>
          <a:bodyPr>
            <a:normAutofit/>
          </a:bodyPr>
          <a:lstStyle/>
          <a:p>
            <a:r>
              <a:rPr lang="en-US" sz="2400" dirty="0" smtClean="0">
                <a:hlinkClick r:id="rId2"/>
              </a:rPr>
              <a:t>http://www.flickr.com/search/?q=trashcan+NOT+party&amp;m=tags&amp;z=t&amp;page=5</a:t>
            </a:r>
            <a:endParaRPr lang="en-US" sz="2400" dirty="0"/>
          </a:p>
        </p:txBody>
      </p:sp>
      <p:pic>
        <p:nvPicPr>
          <p:cNvPr id="2050" name="Picture 2" descr="C:\Documents and Settings\jhhays\Desktop\CVPR_09_course\imgs\trashcan_search.png"/>
          <p:cNvPicPr>
            <a:picLocks noChangeAspect="1" noChangeArrowheads="1"/>
          </p:cNvPicPr>
          <p:nvPr/>
        </p:nvPicPr>
        <p:blipFill>
          <a:blip r:embed="rId3" cstate="print"/>
          <a:srcRect/>
          <a:stretch>
            <a:fillRect/>
          </a:stretch>
        </p:blipFill>
        <p:spPr bwMode="auto">
          <a:xfrm>
            <a:off x="2339578" y="1295400"/>
            <a:ext cx="4464844" cy="475059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Different ways to leverage Internet Data</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Aggregate Statistics (e.g. Photo collection priors, Image sequence </a:t>
            </a:r>
            <a:r>
              <a:rPr lang="en-US" dirty="0" err="1" smtClean="0"/>
              <a:t>geolocation</a:t>
            </a:r>
            <a:r>
              <a:rPr lang="en-US" dirty="0" smtClean="0"/>
              <a:t>)</a:t>
            </a:r>
          </a:p>
          <a:p>
            <a:r>
              <a:rPr lang="en-US" dirty="0" smtClean="0"/>
              <a:t>Text keywords, other metadata (e.g. </a:t>
            </a:r>
            <a:r>
              <a:rPr lang="en-US" dirty="0" err="1" smtClean="0"/>
              <a:t>Phototourism</a:t>
            </a:r>
            <a:r>
              <a:rPr lang="en-US" dirty="0" smtClean="0"/>
              <a:t>, Photo Clip Art, sketch2photo)</a:t>
            </a:r>
          </a:p>
          <a:p>
            <a:r>
              <a:rPr lang="en-US" dirty="0" smtClean="0"/>
              <a:t>Visual similarity (e.g. Tiny Images, Scene Completion, im2gps, cg2real, DB photo enhancement,  Virtual </a:t>
            </a:r>
            <a:r>
              <a:rPr lang="en-US" dirty="0" err="1" smtClean="0"/>
              <a:t>Photoreal</a:t>
            </a:r>
            <a:r>
              <a:rPr lang="en-US" dirty="0" smtClean="0"/>
              <a:t> Space, Total Recall)</a:t>
            </a:r>
          </a:p>
          <a:p>
            <a:pPr lvl="1"/>
            <a:r>
              <a:rPr lang="en-US" dirty="0" smtClean="0"/>
              <a:t>Scene level similarity</a:t>
            </a:r>
          </a:p>
          <a:p>
            <a:pPr lvl="1"/>
            <a:r>
              <a:rPr lang="en-US" dirty="0" smtClean="0"/>
              <a:t>Instance level similarity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Statistics from Large Photo Collections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92362"/>
          </a:xfrm>
        </p:spPr>
        <p:txBody>
          <a:bodyPr>
            <a:normAutofit fontScale="90000"/>
          </a:bodyPr>
          <a:lstStyle/>
          <a:p>
            <a:r>
              <a:rPr lang="en-US" sz="3200" dirty="0" smtClean="0"/>
              <a:t>Priors for Large Photo Collections and What They Reveal about Cameras. </a:t>
            </a:r>
            <a:br>
              <a:rPr lang="en-US" sz="3200" dirty="0" smtClean="0"/>
            </a:br>
            <a:r>
              <a:rPr lang="en-US" sz="3200" dirty="0" err="1" smtClean="0"/>
              <a:t>Sujit</a:t>
            </a:r>
            <a:r>
              <a:rPr lang="en-US" sz="3200" dirty="0" smtClean="0"/>
              <a:t> </a:t>
            </a:r>
            <a:r>
              <a:rPr lang="en-US" sz="3200" dirty="0" err="1" smtClean="0"/>
              <a:t>Kuthirummal</a:t>
            </a:r>
            <a:r>
              <a:rPr lang="en-US" sz="3200" dirty="0" smtClean="0"/>
              <a:t>, </a:t>
            </a:r>
            <a:r>
              <a:rPr lang="en-US" sz="3200" dirty="0" err="1" smtClean="0"/>
              <a:t>Aseem</a:t>
            </a:r>
            <a:r>
              <a:rPr lang="en-US" sz="3200" dirty="0" smtClean="0"/>
              <a:t> </a:t>
            </a:r>
            <a:r>
              <a:rPr lang="en-US" sz="3200" dirty="0" err="1" smtClean="0"/>
              <a:t>Agarwala</a:t>
            </a:r>
            <a:r>
              <a:rPr lang="en-US" sz="3200" dirty="0" smtClean="0"/>
              <a:t>, Dan B Goldman, and Shree K. </a:t>
            </a:r>
            <a:r>
              <a:rPr lang="en-US" sz="3200" dirty="0" err="1" smtClean="0"/>
              <a:t>Nayar</a:t>
            </a:r>
            <a:r>
              <a:rPr lang="en-US" sz="3200" dirty="0" smtClean="0"/>
              <a:t/>
            </a:r>
            <a:br>
              <a:rPr lang="en-US" sz="3200" dirty="0" smtClean="0"/>
            </a:br>
            <a:r>
              <a:rPr lang="en-US" sz="3200" dirty="0" smtClean="0"/>
              <a:t>ECCV 2008</a:t>
            </a:r>
            <a:endParaRPr lang="en-US" sz="3200" dirty="0"/>
          </a:p>
        </p:txBody>
      </p:sp>
      <p:sp>
        <p:nvSpPr>
          <p:cNvPr id="3" name="Content Placeholder 2"/>
          <p:cNvSpPr>
            <a:spLocks noGrp="1"/>
          </p:cNvSpPr>
          <p:nvPr>
            <p:ph idx="1"/>
          </p:nvPr>
        </p:nvSpPr>
        <p:spPr>
          <a:xfrm>
            <a:off x="457200" y="3048000"/>
            <a:ext cx="8229600" cy="3078163"/>
          </a:xfrm>
        </p:spPr>
        <p:txBody>
          <a:bodyPr/>
          <a:lstStyle/>
          <a:p>
            <a:endParaRPr lang="en-US" dirty="0"/>
          </a:p>
        </p:txBody>
      </p:sp>
      <p:pic>
        <p:nvPicPr>
          <p:cNvPr id="1026" name="Picture 2"/>
          <p:cNvPicPr>
            <a:picLocks noChangeAspect="1" noChangeArrowheads="1"/>
          </p:cNvPicPr>
          <p:nvPr/>
        </p:nvPicPr>
        <p:blipFill>
          <a:blip r:embed="rId2" cstate="print"/>
          <a:srcRect l="20741" t="33185" r="3407" b="19407"/>
          <a:stretch>
            <a:fillRect/>
          </a:stretch>
        </p:blipFill>
        <p:spPr bwMode="auto">
          <a:xfrm>
            <a:off x="0" y="2709862"/>
            <a:ext cx="9144000" cy="3571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3" name="Picture 3" descr="geographic_category_density_log"/>
          <p:cNvPicPr>
            <a:picLocks noChangeAspect="1" noChangeArrowheads="1"/>
          </p:cNvPicPr>
          <p:nvPr/>
        </p:nvPicPr>
        <p:blipFill>
          <a:blip r:embed="rId3" cstate="print"/>
          <a:srcRect/>
          <a:stretch>
            <a:fillRect/>
          </a:stretch>
        </p:blipFill>
        <p:spPr bwMode="auto">
          <a:xfrm>
            <a:off x="0" y="1582738"/>
            <a:ext cx="9144000" cy="3065462"/>
          </a:xfrm>
          <a:prstGeom prst="rect">
            <a:avLst/>
          </a:prstGeom>
          <a:noFill/>
          <a:ln w="9525">
            <a:noFill/>
            <a:miter lim="800000"/>
            <a:headEnd/>
            <a:tailEnd/>
          </a:ln>
        </p:spPr>
      </p:pic>
      <p:sp>
        <p:nvSpPr>
          <p:cNvPr id="87044" name="Rectangle 4"/>
          <p:cNvSpPr>
            <a:spLocks noGrp="1"/>
          </p:cNvSpPr>
          <p:nvPr>
            <p:ph type="title"/>
          </p:nvPr>
        </p:nvSpPr>
        <p:spPr/>
        <p:txBody>
          <a:bodyPr/>
          <a:lstStyle/>
          <a:p>
            <a:pPr eaLnBrk="1" hangingPunct="1"/>
            <a:r>
              <a:rPr lang="en-US" dirty="0" smtClean="0"/>
              <a:t>im2gps Geographic Photo Density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Image Sequence Geolocation with Human Travel Priors</a:t>
            </a:r>
            <a:endParaRPr lang="en-US" dirty="0"/>
          </a:p>
        </p:txBody>
      </p:sp>
      <p:sp>
        <p:nvSpPr>
          <p:cNvPr id="3" name="Content Placeholder 2"/>
          <p:cNvSpPr>
            <a:spLocks noGrp="1"/>
          </p:cNvSpPr>
          <p:nvPr>
            <p:ph idx="1"/>
          </p:nvPr>
        </p:nvSpPr>
        <p:spPr>
          <a:xfrm>
            <a:off x="457200" y="1600200"/>
            <a:ext cx="8229600" cy="4724400"/>
          </a:xfrm>
        </p:spPr>
        <p:txBody>
          <a:bodyPr>
            <a:noAutofit/>
          </a:bodyPr>
          <a:lstStyle/>
          <a:p>
            <a:pPr lvl="0">
              <a:defRPr/>
            </a:pPr>
            <a:endParaRPr lang="nn-NO" sz="2800" dirty="0" smtClean="0"/>
          </a:p>
          <a:p>
            <a:pPr lvl="0">
              <a:defRPr/>
            </a:pPr>
            <a:endParaRPr lang="nn-NO" sz="2800" dirty="0" smtClean="0"/>
          </a:p>
          <a:p>
            <a:pPr lvl="0">
              <a:defRPr/>
            </a:pPr>
            <a:endParaRPr lang="nn-NO" sz="2800" dirty="0" smtClean="0"/>
          </a:p>
          <a:p>
            <a:pPr lvl="0">
              <a:defRPr/>
            </a:pPr>
            <a:endParaRPr lang="nn-NO" sz="2800" dirty="0" smtClean="0"/>
          </a:p>
          <a:p>
            <a:pPr lvl="0">
              <a:defRPr/>
            </a:pPr>
            <a:endParaRPr lang="nn-NO" sz="2800" dirty="0" smtClean="0"/>
          </a:p>
          <a:p>
            <a:pPr lvl="0">
              <a:defRPr/>
            </a:pPr>
            <a:endParaRPr lang="nn-NO" sz="2800" dirty="0" smtClean="0"/>
          </a:p>
          <a:p>
            <a:pPr lvl="0">
              <a:buNone/>
              <a:defRPr/>
            </a:pPr>
            <a:endParaRPr lang="nn-NO" sz="2800" dirty="0" smtClean="0"/>
          </a:p>
          <a:p>
            <a:pPr lvl="0">
              <a:defRPr/>
            </a:pPr>
            <a:r>
              <a:rPr lang="nn-NO" sz="2800" dirty="0" smtClean="0"/>
              <a:t>Kalogerakis, Vesselova, Hays, Efros, Hertzmann.</a:t>
            </a:r>
            <a:br>
              <a:rPr lang="nn-NO" sz="2800" dirty="0" smtClean="0"/>
            </a:br>
            <a:r>
              <a:rPr lang="nn-NO" sz="2800" i="1" dirty="0" smtClean="0"/>
              <a:t>Image Sequence Geolocation with Human Travel Priors. </a:t>
            </a:r>
            <a:r>
              <a:rPr lang="nn-NO" sz="2800" dirty="0" smtClean="0"/>
              <a:t>ICCV 2009</a:t>
            </a:r>
            <a:endParaRPr lang="en-US" sz="2800" dirty="0"/>
          </a:p>
        </p:txBody>
      </p:sp>
      <p:pic>
        <p:nvPicPr>
          <p:cNvPr id="4" name="Picture 2" descr="C:\Documents and Settings\jhhays\Desktop\CVPR_09_course\imgs\all_pairs_hot_all_travels2.bmp"/>
          <p:cNvPicPr>
            <a:picLocks noChangeAspect="1" noChangeArrowheads="1"/>
          </p:cNvPicPr>
          <p:nvPr/>
        </p:nvPicPr>
        <p:blipFill>
          <a:blip r:embed="rId3" cstate="print"/>
          <a:srcRect/>
          <a:stretch>
            <a:fillRect/>
          </a:stretch>
        </p:blipFill>
        <p:spPr bwMode="auto">
          <a:xfrm>
            <a:off x="762000" y="1981200"/>
            <a:ext cx="7772400" cy="25908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Internet Imagery from metadata search</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152400"/>
            <a:ext cx="8229600" cy="1143000"/>
          </a:xfrm>
        </p:spPr>
        <p:txBody>
          <a:bodyPr/>
          <a:lstStyle/>
          <a:p>
            <a:r>
              <a:rPr lang="en-US" dirty="0" smtClean="0"/>
              <a:t>Building Rome in a Day</a:t>
            </a:r>
          </a:p>
        </p:txBody>
      </p:sp>
      <p:pic>
        <p:nvPicPr>
          <p:cNvPr id="5" name="dubrovnik.avi">
            <a:hlinkClick r:id="" action="ppaction://media"/>
          </p:cNvPr>
          <p:cNvPicPr>
            <a:picLocks noRot="1" noChangeAspect="1"/>
          </p:cNvPicPr>
          <p:nvPr>
            <a:videoFile r:link="rId1"/>
          </p:nvPr>
        </p:nvPicPr>
        <p:blipFill>
          <a:blip r:embed="rId3" cstate="print"/>
          <a:srcRect/>
          <a:stretch>
            <a:fillRect/>
          </a:stretch>
        </p:blipFill>
        <p:spPr bwMode="auto">
          <a:xfrm>
            <a:off x="1066800" y="1114425"/>
            <a:ext cx="7143750" cy="4143375"/>
          </a:xfrm>
          <a:prstGeom prst="rect">
            <a:avLst/>
          </a:prstGeom>
          <a:noFill/>
          <a:ln w="9525">
            <a:noFill/>
            <a:miter lim="800000"/>
            <a:headEnd/>
            <a:tailEnd/>
          </a:ln>
        </p:spPr>
      </p:pic>
      <p:sp>
        <p:nvSpPr>
          <p:cNvPr id="31748" name="TextBox 5"/>
          <p:cNvSpPr txBox="1">
            <a:spLocks noChangeArrowheads="1"/>
          </p:cNvSpPr>
          <p:nvPr/>
        </p:nvSpPr>
        <p:spPr bwMode="auto">
          <a:xfrm>
            <a:off x="1066800" y="5410200"/>
            <a:ext cx="7315200" cy="1384300"/>
          </a:xfrm>
          <a:prstGeom prst="rect">
            <a:avLst/>
          </a:prstGeom>
          <a:noFill/>
          <a:ln w="9525">
            <a:noFill/>
            <a:miter lim="800000"/>
            <a:headEnd/>
            <a:tailEnd/>
          </a:ln>
        </p:spPr>
        <p:txBody>
          <a:bodyPr>
            <a:spAutoFit/>
          </a:bodyPr>
          <a:lstStyle/>
          <a:p>
            <a:pPr algn="ctr"/>
            <a:r>
              <a:rPr lang="en-US" sz="1400" b="0"/>
              <a:t>Sameer Agarwal, University of Washington</a:t>
            </a:r>
          </a:p>
          <a:p>
            <a:pPr algn="ctr"/>
            <a:r>
              <a:rPr lang="en-US" sz="1400" b="0"/>
              <a:t>Yasutaka Furukawa, University of Washington</a:t>
            </a:r>
          </a:p>
          <a:p>
            <a:pPr algn="ctr"/>
            <a:r>
              <a:rPr lang="en-US" sz="1400" b="0"/>
              <a:t>Noah Snavely, Cornell University</a:t>
            </a:r>
          </a:p>
          <a:p>
            <a:pPr algn="ctr"/>
            <a:r>
              <a:rPr lang="en-US" sz="1400" b="0"/>
              <a:t>Ian Simon, University of Washington</a:t>
            </a:r>
          </a:p>
          <a:p>
            <a:pPr algn="ctr"/>
            <a:r>
              <a:rPr lang="en-US" sz="1400" b="0"/>
              <a:t>Steve Seitz, University of Washington</a:t>
            </a:r>
          </a:p>
          <a:p>
            <a:pPr algn="ctr"/>
            <a:r>
              <a:rPr lang="en-US" sz="1400" b="0"/>
              <a:t>Richard Szeliski, Microsoft Research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Sketch2photo</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Internet Imagery from visual search</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a:t>Distance Metrics</a:t>
            </a:r>
          </a:p>
        </p:txBody>
      </p:sp>
      <p:pic>
        <p:nvPicPr>
          <p:cNvPr id="844803" name="Picture 3"/>
          <p:cNvPicPr>
            <a:picLocks noChangeAspect="1" noChangeArrowheads="1"/>
          </p:cNvPicPr>
          <p:nvPr/>
        </p:nvPicPr>
        <p:blipFill>
          <a:blip r:embed="rId3" cstate="print"/>
          <a:srcRect/>
          <a:stretch>
            <a:fillRect/>
          </a:stretch>
        </p:blipFill>
        <p:spPr bwMode="auto">
          <a:xfrm>
            <a:off x="1603375" y="3362325"/>
            <a:ext cx="914400" cy="914400"/>
          </a:xfrm>
          <a:prstGeom prst="rect">
            <a:avLst/>
          </a:prstGeom>
          <a:noFill/>
          <a:ln w="9525">
            <a:noFill/>
            <a:miter lim="800000"/>
            <a:headEnd/>
            <a:tailEnd/>
          </a:ln>
          <a:effectLst/>
        </p:spPr>
      </p:pic>
      <p:pic>
        <p:nvPicPr>
          <p:cNvPr id="844804" name="Picture 4"/>
          <p:cNvPicPr>
            <a:picLocks noChangeAspect="1" noChangeArrowheads="1"/>
          </p:cNvPicPr>
          <p:nvPr/>
        </p:nvPicPr>
        <p:blipFill>
          <a:blip r:embed="rId4" cstate="print"/>
          <a:srcRect/>
          <a:stretch>
            <a:fillRect/>
          </a:stretch>
        </p:blipFill>
        <p:spPr bwMode="auto">
          <a:xfrm>
            <a:off x="3127375" y="3362325"/>
            <a:ext cx="914400" cy="914400"/>
          </a:xfrm>
          <a:prstGeom prst="rect">
            <a:avLst/>
          </a:prstGeom>
          <a:noFill/>
          <a:ln w="9525">
            <a:noFill/>
            <a:miter lim="800000"/>
            <a:headEnd/>
            <a:tailEnd/>
          </a:ln>
          <a:effectLst/>
        </p:spPr>
      </p:pic>
      <p:pic>
        <p:nvPicPr>
          <p:cNvPr id="844805" name="Picture 5"/>
          <p:cNvPicPr>
            <a:picLocks noChangeAspect="1" noChangeArrowheads="1"/>
          </p:cNvPicPr>
          <p:nvPr/>
        </p:nvPicPr>
        <p:blipFill>
          <a:blip r:embed="rId5" cstate="print"/>
          <a:srcRect/>
          <a:stretch>
            <a:fillRect/>
          </a:stretch>
        </p:blipFill>
        <p:spPr bwMode="auto">
          <a:xfrm>
            <a:off x="1608138" y="4886325"/>
            <a:ext cx="904875" cy="904875"/>
          </a:xfrm>
          <a:prstGeom prst="rect">
            <a:avLst/>
          </a:prstGeom>
          <a:noFill/>
          <a:ln w="9525">
            <a:noFill/>
            <a:miter lim="800000"/>
            <a:headEnd/>
            <a:tailEnd/>
          </a:ln>
          <a:effectLst/>
        </p:spPr>
      </p:pic>
      <p:sp>
        <p:nvSpPr>
          <p:cNvPr id="844806" name="Text Box 6"/>
          <p:cNvSpPr txBox="1">
            <a:spLocks noChangeArrowheads="1"/>
          </p:cNvSpPr>
          <p:nvPr/>
        </p:nvSpPr>
        <p:spPr bwMode="auto">
          <a:xfrm>
            <a:off x="2654300" y="2090738"/>
            <a:ext cx="303213" cy="519112"/>
          </a:xfrm>
          <a:prstGeom prst="rect">
            <a:avLst/>
          </a:prstGeom>
          <a:noFill/>
          <a:ln w="9525">
            <a:noFill/>
            <a:miter lim="800000"/>
            <a:headEnd/>
            <a:tailEnd/>
          </a:ln>
          <a:effectLst/>
        </p:spPr>
        <p:txBody>
          <a:bodyPr wrap="none">
            <a:spAutoFit/>
          </a:bodyPr>
          <a:lstStyle/>
          <a:p>
            <a:pPr eaLnBrk="0" hangingPunct="0"/>
            <a:r>
              <a:rPr lang="en-US" sz="2800">
                <a:ea typeface="Arial Unicode MS" pitchFamily="34" charset="-128"/>
                <a:cs typeface="Arial Unicode MS" pitchFamily="34" charset="-128"/>
              </a:rPr>
              <a:t>-</a:t>
            </a:r>
          </a:p>
        </p:txBody>
      </p:sp>
      <p:sp>
        <p:nvSpPr>
          <p:cNvPr id="844807" name="Text Box 7"/>
          <p:cNvSpPr txBox="1">
            <a:spLocks noChangeArrowheads="1"/>
          </p:cNvSpPr>
          <p:nvPr/>
        </p:nvSpPr>
        <p:spPr bwMode="auto">
          <a:xfrm>
            <a:off x="2654300" y="3529013"/>
            <a:ext cx="319088" cy="579437"/>
          </a:xfrm>
          <a:prstGeom prst="rect">
            <a:avLst/>
          </a:prstGeom>
          <a:noFill/>
          <a:ln w="9525">
            <a:noFill/>
            <a:miter lim="800000"/>
            <a:headEnd/>
            <a:tailEnd/>
          </a:ln>
          <a:effectLst/>
        </p:spPr>
        <p:txBody>
          <a:bodyPr wrap="none">
            <a:spAutoFit/>
          </a:bodyPr>
          <a:lstStyle/>
          <a:p>
            <a:pPr eaLnBrk="0" hangingPunct="0"/>
            <a:r>
              <a:rPr lang="en-US" sz="3200">
                <a:ea typeface="Arial Unicode MS" pitchFamily="34" charset="-128"/>
                <a:cs typeface="Arial Unicode MS" pitchFamily="34" charset="-128"/>
              </a:rPr>
              <a:t>-</a:t>
            </a:r>
          </a:p>
        </p:txBody>
      </p:sp>
      <p:sp>
        <p:nvSpPr>
          <p:cNvPr id="844808" name="Text Box 8"/>
          <p:cNvSpPr txBox="1">
            <a:spLocks noChangeArrowheads="1"/>
          </p:cNvSpPr>
          <p:nvPr/>
        </p:nvSpPr>
        <p:spPr bwMode="auto">
          <a:xfrm>
            <a:off x="2654300" y="5049838"/>
            <a:ext cx="319088" cy="579437"/>
          </a:xfrm>
          <a:prstGeom prst="rect">
            <a:avLst/>
          </a:prstGeom>
          <a:noFill/>
          <a:ln w="9525">
            <a:noFill/>
            <a:miter lim="800000"/>
            <a:headEnd/>
            <a:tailEnd/>
          </a:ln>
          <a:effectLst/>
        </p:spPr>
        <p:txBody>
          <a:bodyPr wrap="none">
            <a:spAutoFit/>
          </a:bodyPr>
          <a:lstStyle/>
          <a:p>
            <a:pPr eaLnBrk="0" hangingPunct="0"/>
            <a:r>
              <a:rPr lang="en-US" sz="3200">
                <a:ea typeface="Arial Unicode MS" pitchFamily="34" charset="-128"/>
                <a:cs typeface="Arial Unicode MS" pitchFamily="34" charset="-128"/>
              </a:rPr>
              <a:t>-</a:t>
            </a:r>
          </a:p>
        </p:txBody>
      </p:sp>
      <p:sp>
        <p:nvSpPr>
          <p:cNvPr id="844809" name="Text Box 9"/>
          <p:cNvSpPr txBox="1">
            <a:spLocks noChangeArrowheads="1"/>
          </p:cNvSpPr>
          <p:nvPr/>
        </p:nvSpPr>
        <p:spPr bwMode="auto">
          <a:xfrm>
            <a:off x="4254500" y="2168525"/>
            <a:ext cx="3365500" cy="366713"/>
          </a:xfrm>
          <a:prstGeom prst="rect">
            <a:avLst/>
          </a:prstGeom>
          <a:noFill/>
          <a:ln w="9525">
            <a:noFill/>
            <a:miter lim="800000"/>
            <a:headEnd/>
            <a:tailEnd/>
          </a:ln>
          <a:effectLst/>
        </p:spPr>
        <p:txBody>
          <a:bodyPr>
            <a:spAutoFit/>
          </a:bodyPr>
          <a:lstStyle/>
          <a:p>
            <a:pPr eaLnBrk="0" hangingPunct="0">
              <a:spcBef>
                <a:spcPct val="50000"/>
              </a:spcBef>
            </a:pPr>
            <a:r>
              <a:rPr lang="en-US">
                <a:ea typeface="Arial Unicode MS" pitchFamily="34" charset="-128"/>
                <a:cs typeface="Arial Unicode MS" pitchFamily="34" charset="-128"/>
              </a:rPr>
              <a:t>=  Euclidian distance of 5 units</a:t>
            </a:r>
          </a:p>
        </p:txBody>
      </p:sp>
      <p:sp>
        <p:nvSpPr>
          <p:cNvPr id="844810" name="Text Box 10"/>
          <p:cNvSpPr txBox="1">
            <a:spLocks noChangeArrowheads="1"/>
          </p:cNvSpPr>
          <p:nvPr/>
        </p:nvSpPr>
        <p:spPr bwMode="auto">
          <a:xfrm>
            <a:off x="4254500" y="3635375"/>
            <a:ext cx="3746500" cy="366713"/>
          </a:xfrm>
          <a:prstGeom prst="rect">
            <a:avLst/>
          </a:prstGeom>
          <a:noFill/>
          <a:ln w="9525">
            <a:noFill/>
            <a:miter lim="800000"/>
            <a:headEnd/>
            <a:tailEnd/>
          </a:ln>
          <a:effectLst/>
        </p:spPr>
        <p:txBody>
          <a:bodyPr>
            <a:spAutoFit/>
          </a:bodyPr>
          <a:lstStyle/>
          <a:p>
            <a:pPr eaLnBrk="0" hangingPunct="0">
              <a:spcBef>
                <a:spcPct val="50000"/>
              </a:spcBef>
            </a:pPr>
            <a:r>
              <a:rPr lang="en-US">
                <a:ea typeface="Arial Unicode MS" pitchFamily="34" charset="-128"/>
                <a:cs typeface="Arial Unicode MS" pitchFamily="34" charset="-128"/>
              </a:rPr>
              <a:t>= Grayvalue distance of 50 values</a:t>
            </a:r>
          </a:p>
        </p:txBody>
      </p:sp>
      <p:sp>
        <p:nvSpPr>
          <p:cNvPr id="844811" name="Text Box 11"/>
          <p:cNvSpPr txBox="1">
            <a:spLocks noChangeArrowheads="1"/>
          </p:cNvSpPr>
          <p:nvPr/>
        </p:nvSpPr>
        <p:spPr bwMode="auto">
          <a:xfrm>
            <a:off x="4254500" y="5156200"/>
            <a:ext cx="812800" cy="366713"/>
          </a:xfrm>
          <a:prstGeom prst="rect">
            <a:avLst/>
          </a:prstGeom>
          <a:noFill/>
          <a:ln w="9525">
            <a:noFill/>
            <a:miter lim="800000"/>
            <a:headEnd/>
            <a:tailEnd/>
          </a:ln>
          <a:effectLst/>
        </p:spPr>
        <p:txBody>
          <a:bodyPr>
            <a:spAutoFit/>
          </a:bodyPr>
          <a:lstStyle/>
          <a:p>
            <a:pPr eaLnBrk="0" hangingPunct="0">
              <a:spcBef>
                <a:spcPct val="50000"/>
              </a:spcBef>
            </a:pPr>
            <a:r>
              <a:rPr lang="en-US">
                <a:ea typeface="Arial Unicode MS" pitchFamily="34" charset="-128"/>
                <a:cs typeface="Arial Unicode MS" pitchFamily="34" charset="-128"/>
              </a:rPr>
              <a:t>= ?</a:t>
            </a:r>
          </a:p>
        </p:txBody>
      </p:sp>
      <p:grpSp>
        <p:nvGrpSpPr>
          <p:cNvPr id="2" name="Group 12"/>
          <p:cNvGrpSpPr>
            <a:grpSpLocks/>
          </p:cNvGrpSpPr>
          <p:nvPr/>
        </p:nvGrpSpPr>
        <p:grpSpPr bwMode="auto">
          <a:xfrm>
            <a:off x="1511300" y="1685925"/>
            <a:ext cx="1098550" cy="1143000"/>
            <a:chOff x="952" y="1062"/>
            <a:chExt cx="692" cy="720"/>
          </a:xfrm>
        </p:grpSpPr>
        <p:pic>
          <p:nvPicPr>
            <p:cNvPr id="844813" name="Picture 13"/>
            <p:cNvPicPr>
              <a:picLocks noChangeAspect="1" noChangeArrowheads="1"/>
            </p:cNvPicPr>
            <p:nvPr/>
          </p:nvPicPr>
          <p:blipFill>
            <a:blip r:embed="rId6" cstate="print"/>
            <a:srcRect/>
            <a:stretch>
              <a:fillRect/>
            </a:stretch>
          </p:blipFill>
          <p:spPr bwMode="auto">
            <a:xfrm>
              <a:off x="952" y="1206"/>
              <a:ext cx="576" cy="576"/>
            </a:xfrm>
            <a:prstGeom prst="rect">
              <a:avLst/>
            </a:prstGeom>
            <a:noFill/>
            <a:ln w="9525">
              <a:noFill/>
              <a:miter lim="800000"/>
              <a:headEnd/>
              <a:tailEnd/>
            </a:ln>
            <a:effectLst/>
          </p:spPr>
        </p:pic>
        <p:sp>
          <p:nvSpPr>
            <p:cNvPr id="844814" name="Text Box 14"/>
            <p:cNvSpPr txBox="1">
              <a:spLocks noChangeArrowheads="1"/>
            </p:cNvSpPr>
            <p:nvPr/>
          </p:nvSpPr>
          <p:spPr bwMode="auto">
            <a:xfrm>
              <a:off x="1480" y="1398"/>
              <a:ext cx="164" cy="173"/>
            </a:xfrm>
            <a:prstGeom prst="rect">
              <a:avLst/>
            </a:prstGeom>
            <a:noFill/>
            <a:ln w="9525">
              <a:noFill/>
              <a:miter lim="800000"/>
              <a:headEnd/>
              <a:tailEnd/>
            </a:ln>
            <a:effectLst/>
          </p:spPr>
          <p:txBody>
            <a:bodyPr wrap="none">
              <a:spAutoFit/>
            </a:bodyPr>
            <a:lstStyle/>
            <a:p>
              <a:pPr eaLnBrk="0" hangingPunct="0"/>
              <a:r>
                <a:rPr lang="en-US" sz="1200">
                  <a:ea typeface="Arial Unicode MS" pitchFamily="34" charset="-128"/>
                  <a:cs typeface="Arial Unicode MS" pitchFamily="34" charset="-128"/>
                </a:rPr>
                <a:t>x</a:t>
              </a:r>
            </a:p>
          </p:txBody>
        </p:sp>
        <p:sp>
          <p:nvSpPr>
            <p:cNvPr id="844815" name="Text Box 15"/>
            <p:cNvSpPr txBox="1">
              <a:spLocks noChangeArrowheads="1"/>
            </p:cNvSpPr>
            <p:nvPr/>
          </p:nvSpPr>
          <p:spPr bwMode="auto">
            <a:xfrm>
              <a:off x="1192" y="1062"/>
              <a:ext cx="164" cy="173"/>
            </a:xfrm>
            <a:prstGeom prst="rect">
              <a:avLst/>
            </a:prstGeom>
            <a:noFill/>
            <a:ln w="9525">
              <a:noFill/>
              <a:miter lim="800000"/>
              <a:headEnd/>
              <a:tailEnd/>
            </a:ln>
            <a:effectLst/>
          </p:spPr>
          <p:txBody>
            <a:bodyPr wrap="none">
              <a:spAutoFit/>
            </a:bodyPr>
            <a:lstStyle/>
            <a:p>
              <a:pPr eaLnBrk="0" hangingPunct="0"/>
              <a:r>
                <a:rPr lang="en-US" sz="1200">
                  <a:ea typeface="Arial Unicode MS" pitchFamily="34" charset="-128"/>
                  <a:cs typeface="Arial Unicode MS" pitchFamily="34" charset="-128"/>
                </a:rPr>
                <a:t>y</a:t>
              </a:r>
            </a:p>
          </p:txBody>
        </p:sp>
        <p:pic>
          <p:nvPicPr>
            <p:cNvPr id="844816" name="Picture 16"/>
            <p:cNvPicPr>
              <a:picLocks noChangeAspect="1" noChangeArrowheads="1"/>
            </p:cNvPicPr>
            <p:nvPr/>
          </p:nvPicPr>
          <p:blipFill>
            <a:blip r:embed="rId7" cstate="print"/>
            <a:srcRect/>
            <a:stretch>
              <a:fillRect/>
            </a:stretch>
          </p:blipFill>
          <p:spPr bwMode="auto">
            <a:xfrm>
              <a:off x="952" y="1206"/>
              <a:ext cx="576" cy="576"/>
            </a:xfrm>
            <a:prstGeom prst="rect">
              <a:avLst/>
            </a:prstGeom>
            <a:noFill/>
            <a:ln w="9525">
              <a:noFill/>
              <a:miter lim="800000"/>
              <a:headEnd/>
              <a:tailEnd/>
            </a:ln>
            <a:effectLst/>
          </p:spPr>
        </p:pic>
      </p:grpSp>
      <p:grpSp>
        <p:nvGrpSpPr>
          <p:cNvPr id="3" name="Group 17"/>
          <p:cNvGrpSpPr>
            <a:grpSpLocks/>
          </p:cNvGrpSpPr>
          <p:nvPr/>
        </p:nvGrpSpPr>
        <p:grpSpPr bwMode="auto">
          <a:xfrm>
            <a:off x="3035300" y="1685925"/>
            <a:ext cx="1098550" cy="1143000"/>
            <a:chOff x="1912" y="1062"/>
            <a:chExt cx="692" cy="720"/>
          </a:xfrm>
        </p:grpSpPr>
        <p:sp>
          <p:nvSpPr>
            <p:cNvPr id="844818" name="Text Box 18"/>
            <p:cNvSpPr txBox="1">
              <a:spLocks noChangeArrowheads="1"/>
            </p:cNvSpPr>
            <p:nvPr/>
          </p:nvSpPr>
          <p:spPr bwMode="auto">
            <a:xfrm>
              <a:off x="2440" y="1398"/>
              <a:ext cx="164" cy="173"/>
            </a:xfrm>
            <a:prstGeom prst="rect">
              <a:avLst/>
            </a:prstGeom>
            <a:noFill/>
            <a:ln w="9525">
              <a:noFill/>
              <a:miter lim="800000"/>
              <a:headEnd/>
              <a:tailEnd/>
            </a:ln>
            <a:effectLst/>
          </p:spPr>
          <p:txBody>
            <a:bodyPr wrap="none">
              <a:spAutoFit/>
            </a:bodyPr>
            <a:lstStyle/>
            <a:p>
              <a:pPr eaLnBrk="0" hangingPunct="0"/>
              <a:r>
                <a:rPr lang="en-US" sz="1200">
                  <a:ea typeface="Arial Unicode MS" pitchFamily="34" charset="-128"/>
                  <a:cs typeface="Arial Unicode MS" pitchFamily="34" charset="-128"/>
                </a:rPr>
                <a:t>x</a:t>
              </a:r>
            </a:p>
          </p:txBody>
        </p:sp>
        <p:pic>
          <p:nvPicPr>
            <p:cNvPr id="844819" name="Picture 19"/>
            <p:cNvPicPr>
              <a:picLocks noChangeAspect="1" noChangeArrowheads="1"/>
            </p:cNvPicPr>
            <p:nvPr/>
          </p:nvPicPr>
          <p:blipFill>
            <a:blip r:embed="rId8" cstate="print"/>
            <a:srcRect/>
            <a:stretch>
              <a:fillRect/>
            </a:stretch>
          </p:blipFill>
          <p:spPr bwMode="auto">
            <a:xfrm>
              <a:off x="1912" y="1206"/>
              <a:ext cx="576" cy="576"/>
            </a:xfrm>
            <a:prstGeom prst="rect">
              <a:avLst/>
            </a:prstGeom>
            <a:noFill/>
            <a:ln w="9525">
              <a:noFill/>
              <a:miter lim="800000"/>
              <a:headEnd/>
              <a:tailEnd/>
            </a:ln>
            <a:effectLst/>
          </p:spPr>
        </p:pic>
        <p:sp>
          <p:nvSpPr>
            <p:cNvPr id="844820" name="Text Box 20"/>
            <p:cNvSpPr txBox="1">
              <a:spLocks noChangeArrowheads="1"/>
            </p:cNvSpPr>
            <p:nvPr/>
          </p:nvSpPr>
          <p:spPr bwMode="auto">
            <a:xfrm>
              <a:off x="2152" y="1062"/>
              <a:ext cx="164" cy="173"/>
            </a:xfrm>
            <a:prstGeom prst="rect">
              <a:avLst/>
            </a:prstGeom>
            <a:noFill/>
            <a:ln w="9525">
              <a:noFill/>
              <a:miter lim="800000"/>
              <a:headEnd/>
              <a:tailEnd/>
            </a:ln>
            <a:effectLst/>
          </p:spPr>
          <p:txBody>
            <a:bodyPr wrap="none">
              <a:spAutoFit/>
            </a:bodyPr>
            <a:lstStyle/>
            <a:p>
              <a:pPr eaLnBrk="0" hangingPunct="0"/>
              <a:r>
                <a:rPr lang="en-US" sz="1200">
                  <a:ea typeface="Arial Unicode MS" pitchFamily="34" charset="-128"/>
                  <a:cs typeface="Arial Unicode MS" pitchFamily="34" charset="-128"/>
                </a:rPr>
                <a:t>y</a:t>
              </a:r>
            </a:p>
          </p:txBody>
        </p:sp>
        <p:pic>
          <p:nvPicPr>
            <p:cNvPr id="844821" name="Picture 21"/>
            <p:cNvPicPr>
              <a:picLocks noChangeAspect="1" noChangeArrowheads="1"/>
            </p:cNvPicPr>
            <p:nvPr/>
          </p:nvPicPr>
          <p:blipFill>
            <a:blip r:embed="rId9" cstate="print"/>
            <a:srcRect/>
            <a:stretch>
              <a:fillRect/>
            </a:stretch>
          </p:blipFill>
          <p:spPr bwMode="auto">
            <a:xfrm>
              <a:off x="1912" y="1206"/>
              <a:ext cx="576" cy="576"/>
            </a:xfrm>
            <a:prstGeom prst="rect">
              <a:avLst/>
            </a:prstGeom>
            <a:noFill/>
            <a:ln w="9525">
              <a:noFill/>
              <a:miter lim="800000"/>
              <a:headEnd/>
              <a:tailEnd/>
            </a:ln>
            <a:effectLst/>
          </p:spPr>
        </p:pic>
      </p:grpSp>
      <p:pic>
        <p:nvPicPr>
          <p:cNvPr id="844822" name="Picture 22"/>
          <p:cNvPicPr>
            <a:picLocks noChangeAspect="1" noChangeArrowheads="1"/>
          </p:cNvPicPr>
          <p:nvPr/>
        </p:nvPicPr>
        <p:blipFill>
          <a:blip r:embed="rId10" cstate="print"/>
          <a:srcRect/>
          <a:stretch>
            <a:fillRect/>
          </a:stretch>
        </p:blipFill>
        <p:spPr bwMode="auto">
          <a:xfrm>
            <a:off x="3132138" y="4886325"/>
            <a:ext cx="904875" cy="9048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p:cNvSpPr>
            <a:spLocks noGrp="1" noChangeArrowheads="1"/>
          </p:cNvSpPr>
          <p:nvPr>
            <p:ph type="title"/>
          </p:nvPr>
        </p:nvSpPr>
        <p:spPr/>
        <p:txBody>
          <a:bodyPr/>
          <a:lstStyle/>
          <a:p>
            <a:r>
              <a:rPr lang="en-US" dirty="0" smtClean="0"/>
              <a:t>SSD says these are not similar</a:t>
            </a:r>
            <a:endParaRPr lang="en-US" dirty="0"/>
          </a:p>
        </p:txBody>
      </p:sp>
      <p:pic>
        <p:nvPicPr>
          <p:cNvPr id="846851" name="Picture 3" descr="PENGUIN01_m"/>
          <p:cNvPicPr>
            <a:picLocks noChangeAspect="1" noChangeArrowheads="1"/>
          </p:cNvPicPr>
          <p:nvPr/>
        </p:nvPicPr>
        <p:blipFill>
          <a:blip r:embed="rId3" cstate="print"/>
          <a:srcRect/>
          <a:stretch>
            <a:fillRect/>
          </a:stretch>
        </p:blipFill>
        <p:spPr bwMode="auto">
          <a:xfrm>
            <a:off x="3048000" y="4173538"/>
            <a:ext cx="2868613" cy="2151062"/>
          </a:xfrm>
          <a:prstGeom prst="rect">
            <a:avLst/>
          </a:prstGeom>
          <a:noFill/>
        </p:spPr>
      </p:pic>
      <p:pic>
        <p:nvPicPr>
          <p:cNvPr id="846852" name="Picture 4" descr="penguin1"/>
          <p:cNvPicPr>
            <a:picLocks noChangeAspect="1" noChangeArrowheads="1"/>
          </p:cNvPicPr>
          <p:nvPr/>
        </p:nvPicPr>
        <p:blipFill>
          <a:blip r:embed="rId4" cstate="print"/>
          <a:srcRect l="17911" t="10448" r="8458" b="11940"/>
          <a:stretch>
            <a:fillRect/>
          </a:stretch>
        </p:blipFill>
        <p:spPr bwMode="auto">
          <a:xfrm>
            <a:off x="190500" y="1524000"/>
            <a:ext cx="2819400" cy="3962400"/>
          </a:xfrm>
          <a:prstGeom prst="rect">
            <a:avLst/>
          </a:prstGeom>
          <a:noFill/>
        </p:spPr>
      </p:pic>
      <p:pic>
        <p:nvPicPr>
          <p:cNvPr id="846853" name="Picture 5" descr="penguin2"/>
          <p:cNvPicPr>
            <a:picLocks noChangeAspect="1" noChangeArrowheads="1"/>
          </p:cNvPicPr>
          <p:nvPr/>
        </p:nvPicPr>
        <p:blipFill>
          <a:blip r:embed="rId5" cstate="print"/>
          <a:srcRect/>
          <a:stretch>
            <a:fillRect/>
          </a:stretch>
        </p:blipFill>
        <p:spPr bwMode="auto">
          <a:xfrm>
            <a:off x="5853113" y="1524000"/>
            <a:ext cx="2605087" cy="3962400"/>
          </a:xfrm>
          <a:prstGeom prst="rect">
            <a:avLst/>
          </a:prstGeom>
          <a:noFill/>
        </p:spPr>
      </p:pic>
      <p:sp>
        <p:nvSpPr>
          <p:cNvPr id="846854" name="Text Box 6"/>
          <p:cNvSpPr txBox="1">
            <a:spLocks noChangeArrowheads="1"/>
          </p:cNvSpPr>
          <p:nvPr/>
        </p:nvSpPr>
        <p:spPr bwMode="auto">
          <a:xfrm>
            <a:off x="4191000" y="3124200"/>
            <a:ext cx="565150" cy="914400"/>
          </a:xfrm>
          <a:prstGeom prst="rect">
            <a:avLst/>
          </a:prstGeom>
          <a:noFill/>
          <a:ln w="9525">
            <a:noFill/>
            <a:miter lim="800000"/>
            <a:headEnd/>
            <a:tailEnd/>
          </a:ln>
          <a:effectLst/>
        </p:spPr>
        <p:txBody>
          <a:bodyPr wrap="none">
            <a:spAutoFit/>
          </a:bodyPr>
          <a:lstStyle/>
          <a:p>
            <a:r>
              <a:rPr lang="en-US" sz="5400"/>
              <a:t>?</a:t>
            </a:r>
            <a:endParaRPr lang="ru-RU" sz="540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Tiny Images</a:t>
            </a:r>
            <a:endParaRPr lang="en-US" dirty="0"/>
          </a:p>
        </p:txBody>
      </p:sp>
      <p:sp>
        <p:nvSpPr>
          <p:cNvPr id="3" name="Content Placeholder 2"/>
          <p:cNvSpPr>
            <a:spLocks noGrp="1"/>
          </p:cNvSpPr>
          <p:nvPr>
            <p:ph idx="1"/>
          </p:nvPr>
        </p:nvSpPr>
        <p:spPr>
          <a:xfrm>
            <a:off x="457200" y="4237037"/>
            <a:ext cx="8229600" cy="2087563"/>
          </a:xfrm>
        </p:spPr>
        <p:txBody>
          <a:bodyPr/>
          <a:lstStyle/>
          <a:p>
            <a:r>
              <a:rPr lang="en-US" dirty="0" smtClean="0"/>
              <a:t>80 million tiny images: a large dataset for non-parametric object and scene recognition Antonio </a:t>
            </a:r>
            <a:r>
              <a:rPr lang="en-US" dirty="0" err="1" smtClean="0"/>
              <a:t>Torralba</a:t>
            </a:r>
            <a:r>
              <a:rPr lang="en-US" dirty="0" smtClean="0"/>
              <a:t>, Rob Fergus and William T. Freeman. PAMI 2008.</a:t>
            </a:r>
            <a:endParaRPr lang="en-US" dirty="0"/>
          </a:p>
        </p:txBody>
      </p:sp>
      <p:pic>
        <p:nvPicPr>
          <p:cNvPr id="4098" name="Picture 2"/>
          <p:cNvPicPr>
            <a:picLocks noChangeAspect="1" noChangeArrowheads="1"/>
          </p:cNvPicPr>
          <p:nvPr/>
        </p:nvPicPr>
        <p:blipFill>
          <a:blip r:embed="rId2" cstate="print"/>
          <a:srcRect l="49778" t="28444" r="28889" b="37422"/>
          <a:stretch>
            <a:fillRect/>
          </a:stretch>
        </p:blipFill>
        <p:spPr bwMode="auto">
          <a:xfrm>
            <a:off x="3276600" y="1371600"/>
            <a:ext cx="27432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l="27852" t="10430" r="21185" b="22252"/>
          <a:stretch>
            <a:fillRect/>
          </a:stretch>
        </p:blipFill>
        <p:spPr bwMode="auto">
          <a:xfrm>
            <a:off x="1295400" y="533400"/>
            <a:ext cx="655320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Scene Recognition</a:t>
            </a:r>
            <a:endParaRPr lang="en-US"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srcRect l="10074" t="23704" r="54459" b="14723"/>
          <a:stretch>
            <a:fillRect/>
          </a:stretch>
        </p:blipFill>
        <p:spPr bwMode="auto">
          <a:xfrm>
            <a:off x="2291687" y="1371600"/>
            <a:ext cx="4560627" cy="49484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Tiny Images Project Page</a:t>
            </a:r>
            <a:endParaRPr lang="en-US" dirty="0"/>
          </a:p>
        </p:txBody>
      </p:sp>
      <p:sp>
        <p:nvSpPr>
          <p:cNvPr id="3" name="TextBox 2"/>
          <p:cNvSpPr txBox="1"/>
          <p:nvPr/>
        </p:nvSpPr>
        <p:spPr>
          <a:xfrm>
            <a:off x="914400" y="2590800"/>
            <a:ext cx="7467600" cy="523220"/>
          </a:xfrm>
          <a:prstGeom prst="rect">
            <a:avLst/>
          </a:prstGeom>
          <a:noFill/>
        </p:spPr>
        <p:txBody>
          <a:bodyPr wrap="square" rtlCol="0">
            <a:spAutoFit/>
          </a:bodyPr>
          <a:lstStyle/>
          <a:p>
            <a:r>
              <a:rPr lang="en-US" sz="2800" dirty="0" smtClean="0"/>
              <a:t>http://groups.csail.mit.edu/vision/TinyImages/</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xfrm>
            <a:off x="457200" y="0"/>
            <a:ext cx="8229600" cy="1143000"/>
          </a:xfrm>
        </p:spPr>
        <p:txBody>
          <a:bodyPr/>
          <a:lstStyle/>
          <a:p>
            <a:r>
              <a:rPr lang="en-US" sz="4000" dirty="0"/>
              <a:t>Powers of 10</a:t>
            </a:r>
          </a:p>
        </p:txBody>
      </p:sp>
      <p:grpSp>
        <p:nvGrpSpPr>
          <p:cNvPr id="2" name="Group 29"/>
          <p:cNvGrpSpPr>
            <a:grpSpLocks/>
          </p:cNvGrpSpPr>
          <p:nvPr/>
        </p:nvGrpSpPr>
        <p:grpSpPr bwMode="auto">
          <a:xfrm>
            <a:off x="361950" y="593725"/>
            <a:ext cx="7632700" cy="947738"/>
            <a:chOff x="228" y="374"/>
            <a:chExt cx="4808" cy="597"/>
          </a:xfrm>
        </p:grpSpPr>
        <p:sp>
          <p:nvSpPr>
            <p:cNvPr id="318468" name="Text Box 4"/>
            <p:cNvSpPr txBox="1">
              <a:spLocks noChangeArrowheads="1"/>
            </p:cNvSpPr>
            <p:nvPr/>
          </p:nvSpPr>
          <p:spPr bwMode="auto">
            <a:xfrm>
              <a:off x="228" y="625"/>
              <a:ext cx="3785" cy="346"/>
            </a:xfrm>
            <a:prstGeom prst="rect">
              <a:avLst/>
            </a:prstGeom>
            <a:noFill/>
            <a:ln w="9525">
              <a:noFill/>
              <a:miter lim="800000"/>
              <a:headEnd/>
              <a:tailEnd/>
            </a:ln>
            <a:effectLst/>
          </p:spPr>
          <p:txBody>
            <a:bodyPr wrap="none">
              <a:spAutoFit/>
            </a:bodyPr>
            <a:lstStyle/>
            <a:p>
              <a:r>
                <a:rPr lang="en-US" dirty="0"/>
                <a:t>Number of images on my hard drive:  		</a:t>
              </a:r>
              <a:r>
                <a:rPr lang="en-US" dirty="0" smtClean="0"/>
                <a:t>	10</a:t>
              </a:r>
              <a:r>
                <a:rPr lang="en-US" baseline="30000" dirty="0" smtClean="0"/>
                <a:t>4</a:t>
              </a:r>
              <a:endParaRPr lang="en-US" baseline="30000" dirty="0"/>
            </a:p>
            <a:p>
              <a:endParaRPr lang="en-US" baseline="30000" dirty="0"/>
            </a:p>
          </p:txBody>
        </p:sp>
        <p:pic>
          <p:nvPicPr>
            <p:cNvPr id="318475" name="Picture 11"/>
            <p:cNvPicPr>
              <a:picLocks noChangeAspect="1" noChangeArrowheads="1"/>
            </p:cNvPicPr>
            <p:nvPr/>
          </p:nvPicPr>
          <p:blipFill>
            <a:blip r:embed="rId3" cstate="print"/>
            <a:srcRect/>
            <a:stretch>
              <a:fillRect/>
            </a:stretch>
          </p:blipFill>
          <p:spPr bwMode="auto">
            <a:xfrm>
              <a:off x="4553" y="374"/>
              <a:ext cx="483" cy="531"/>
            </a:xfrm>
            <a:prstGeom prst="rect">
              <a:avLst/>
            </a:prstGeom>
            <a:noFill/>
            <a:ln w="9525">
              <a:noFill/>
              <a:miter lim="800000"/>
              <a:headEnd/>
              <a:tailEnd/>
            </a:ln>
            <a:effectLst/>
          </p:spPr>
        </p:pic>
      </p:grpSp>
      <p:grpSp>
        <p:nvGrpSpPr>
          <p:cNvPr id="3" name="Group 30"/>
          <p:cNvGrpSpPr>
            <a:grpSpLocks/>
          </p:cNvGrpSpPr>
          <p:nvPr/>
        </p:nvGrpSpPr>
        <p:grpSpPr bwMode="auto">
          <a:xfrm>
            <a:off x="371475" y="1422400"/>
            <a:ext cx="8324850" cy="1438275"/>
            <a:chOff x="234" y="896"/>
            <a:chExt cx="5244" cy="906"/>
          </a:xfrm>
        </p:grpSpPr>
        <p:sp>
          <p:nvSpPr>
            <p:cNvPr id="318470" name="Rectangle 6"/>
            <p:cNvSpPr>
              <a:spLocks noChangeArrowheads="1"/>
            </p:cNvSpPr>
            <p:nvPr/>
          </p:nvSpPr>
          <p:spPr bwMode="auto">
            <a:xfrm>
              <a:off x="234" y="1273"/>
              <a:ext cx="4320" cy="346"/>
            </a:xfrm>
            <a:prstGeom prst="rect">
              <a:avLst/>
            </a:prstGeom>
            <a:noFill/>
            <a:ln w="9525">
              <a:noFill/>
              <a:miter lim="800000"/>
              <a:headEnd/>
              <a:tailEnd/>
            </a:ln>
            <a:effectLst/>
          </p:spPr>
          <p:txBody>
            <a:bodyPr>
              <a:spAutoFit/>
            </a:bodyPr>
            <a:lstStyle/>
            <a:p>
              <a:r>
                <a:rPr lang="en-US" dirty="0"/>
                <a:t>Number of images seen during my first 10 years:	</a:t>
              </a:r>
              <a:r>
                <a:rPr lang="en-US" dirty="0" smtClean="0"/>
                <a:t>	10</a:t>
              </a:r>
              <a:r>
                <a:rPr lang="en-US" baseline="30000" dirty="0" smtClean="0"/>
                <a:t>8</a:t>
              </a:r>
              <a:r>
                <a:rPr lang="en-US" dirty="0" smtClean="0"/>
                <a:t> </a:t>
              </a:r>
              <a:endParaRPr lang="en-US" dirty="0"/>
            </a:p>
            <a:p>
              <a:r>
                <a:rPr lang="en-US" sz="1200" dirty="0"/>
                <a:t>(3 images/second * 60 * 60 * 16 * 365 * 10 = 630720000)</a:t>
              </a:r>
            </a:p>
          </p:txBody>
        </p:sp>
        <p:pic>
          <p:nvPicPr>
            <p:cNvPr id="318476" name="Picture 12"/>
            <p:cNvPicPr>
              <a:picLocks noChangeAspect="1" noChangeArrowheads="1"/>
            </p:cNvPicPr>
            <p:nvPr/>
          </p:nvPicPr>
          <p:blipFill>
            <a:blip r:embed="rId4" cstate="print"/>
            <a:srcRect/>
            <a:stretch>
              <a:fillRect/>
            </a:stretch>
          </p:blipFill>
          <p:spPr bwMode="auto">
            <a:xfrm>
              <a:off x="4551" y="1108"/>
              <a:ext cx="927" cy="694"/>
            </a:xfrm>
            <a:prstGeom prst="rect">
              <a:avLst/>
            </a:prstGeom>
            <a:noFill/>
            <a:ln w="9525">
              <a:noFill/>
              <a:miter lim="800000"/>
              <a:headEnd/>
              <a:tailEnd/>
            </a:ln>
            <a:effectLst/>
          </p:spPr>
        </p:pic>
        <p:grpSp>
          <p:nvGrpSpPr>
            <p:cNvPr id="4" name="Group 26"/>
            <p:cNvGrpSpPr>
              <a:grpSpLocks/>
            </p:cNvGrpSpPr>
            <p:nvPr/>
          </p:nvGrpSpPr>
          <p:grpSpPr bwMode="auto">
            <a:xfrm>
              <a:off x="4566" y="896"/>
              <a:ext cx="470" cy="540"/>
              <a:chOff x="4566" y="747"/>
              <a:chExt cx="470" cy="689"/>
            </a:xfrm>
          </p:grpSpPr>
          <p:sp>
            <p:nvSpPr>
              <p:cNvPr id="318477" name="Line 13"/>
              <p:cNvSpPr>
                <a:spLocks noChangeShapeType="1"/>
              </p:cNvSpPr>
              <p:nvPr/>
            </p:nvSpPr>
            <p:spPr bwMode="auto">
              <a:xfrm>
                <a:off x="4566" y="747"/>
                <a:ext cx="214" cy="689"/>
              </a:xfrm>
              <a:prstGeom prst="line">
                <a:avLst/>
              </a:prstGeom>
              <a:noFill/>
              <a:ln w="19050">
                <a:solidFill>
                  <a:srgbClr val="FF0000"/>
                </a:solidFill>
                <a:round/>
                <a:headEnd/>
                <a:tailEnd/>
              </a:ln>
              <a:effectLst/>
            </p:spPr>
            <p:txBody>
              <a:bodyPr/>
              <a:lstStyle/>
              <a:p>
                <a:endParaRPr lang="en-US" dirty="0"/>
              </a:p>
            </p:txBody>
          </p:sp>
          <p:sp>
            <p:nvSpPr>
              <p:cNvPr id="318478" name="Line 14"/>
              <p:cNvSpPr>
                <a:spLocks noChangeShapeType="1"/>
              </p:cNvSpPr>
              <p:nvPr/>
            </p:nvSpPr>
            <p:spPr bwMode="auto">
              <a:xfrm flipH="1">
                <a:off x="4804" y="765"/>
                <a:ext cx="232" cy="671"/>
              </a:xfrm>
              <a:prstGeom prst="line">
                <a:avLst/>
              </a:prstGeom>
              <a:noFill/>
              <a:ln w="19050">
                <a:solidFill>
                  <a:srgbClr val="FF0000"/>
                </a:solidFill>
                <a:round/>
                <a:headEnd/>
                <a:tailEnd/>
              </a:ln>
              <a:effectLst/>
            </p:spPr>
            <p:txBody>
              <a:bodyPr/>
              <a:lstStyle/>
              <a:p>
                <a:endParaRPr lang="en-US" dirty="0"/>
              </a:p>
            </p:txBody>
          </p:sp>
        </p:grpSp>
      </p:grpSp>
      <p:grpSp>
        <p:nvGrpSpPr>
          <p:cNvPr id="5" name="Group 31"/>
          <p:cNvGrpSpPr>
            <a:grpSpLocks/>
          </p:cNvGrpSpPr>
          <p:nvPr/>
        </p:nvGrpSpPr>
        <p:grpSpPr bwMode="auto">
          <a:xfrm>
            <a:off x="371475" y="2854325"/>
            <a:ext cx="8313738" cy="1406525"/>
            <a:chOff x="234" y="1798"/>
            <a:chExt cx="5237" cy="886"/>
          </a:xfrm>
        </p:grpSpPr>
        <p:sp>
          <p:nvSpPr>
            <p:cNvPr id="318471" name="Text Box 7"/>
            <p:cNvSpPr txBox="1">
              <a:spLocks noChangeArrowheads="1"/>
            </p:cNvSpPr>
            <p:nvPr/>
          </p:nvSpPr>
          <p:spPr bwMode="auto">
            <a:xfrm>
              <a:off x="234" y="2074"/>
              <a:ext cx="3838" cy="509"/>
            </a:xfrm>
            <a:prstGeom prst="rect">
              <a:avLst/>
            </a:prstGeom>
            <a:noFill/>
            <a:ln w="9525">
              <a:noFill/>
              <a:miter lim="800000"/>
              <a:headEnd/>
              <a:tailEnd/>
            </a:ln>
            <a:effectLst/>
          </p:spPr>
          <p:txBody>
            <a:bodyPr wrap="none">
              <a:spAutoFit/>
            </a:bodyPr>
            <a:lstStyle/>
            <a:p>
              <a:r>
                <a:rPr lang="en-US" dirty="0"/>
                <a:t>Number of images seen by all humanity:  		10</a:t>
              </a:r>
              <a:r>
                <a:rPr lang="en-US" baseline="30000" dirty="0"/>
                <a:t>20</a:t>
              </a:r>
            </a:p>
            <a:p>
              <a:r>
                <a:rPr lang="en-US" sz="1200" dirty="0"/>
                <a:t>106,456,367,669 humans</a:t>
              </a:r>
              <a:r>
                <a:rPr lang="en-US" sz="1200" baseline="30000" dirty="0"/>
                <a:t>1</a:t>
              </a:r>
              <a:r>
                <a:rPr lang="en-US" sz="1200" dirty="0"/>
                <a:t> * 60 years * 3 images/second * 60 * 60 * 16 * 365 = </a:t>
              </a:r>
              <a:endParaRPr lang="en-US" sz="1200" baseline="30000" dirty="0"/>
            </a:p>
            <a:p>
              <a:r>
                <a:rPr lang="en-US" sz="1000" dirty="0"/>
                <a:t>1 from http://www.prb.org/Articles/2002/HowManyPeopleHaveEverLivedonEarth.aspx</a:t>
              </a:r>
              <a:endParaRPr lang="en-US" sz="1000" baseline="30000" dirty="0"/>
            </a:p>
            <a:p>
              <a:endParaRPr lang="en-US" sz="1000" baseline="30000" dirty="0"/>
            </a:p>
          </p:txBody>
        </p:sp>
        <p:pic>
          <p:nvPicPr>
            <p:cNvPr id="318479" name="Picture 15"/>
            <p:cNvPicPr>
              <a:picLocks noChangeAspect="1" noChangeArrowheads="1"/>
            </p:cNvPicPr>
            <p:nvPr/>
          </p:nvPicPr>
          <p:blipFill>
            <a:blip r:embed="rId5" cstate="print"/>
            <a:srcRect l="15242" t="2568" r="13960" b="3149"/>
            <a:stretch>
              <a:fillRect/>
            </a:stretch>
          </p:blipFill>
          <p:spPr bwMode="auto">
            <a:xfrm>
              <a:off x="4546" y="1941"/>
              <a:ext cx="759" cy="743"/>
            </a:xfrm>
            <a:prstGeom prst="rect">
              <a:avLst/>
            </a:prstGeom>
            <a:noFill/>
            <a:ln w="9525">
              <a:noFill/>
              <a:miter lim="800000"/>
              <a:headEnd/>
              <a:tailEnd/>
            </a:ln>
            <a:effectLst/>
          </p:spPr>
        </p:pic>
        <p:sp>
          <p:nvSpPr>
            <p:cNvPr id="318480" name="Line 16"/>
            <p:cNvSpPr>
              <a:spLocks noChangeShapeType="1"/>
            </p:cNvSpPr>
            <p:nvPr/>
          </p:nvSpPr>
          <p:spPr bwMode="auto">
            <a:xfrm>
              <a:off x="4544" y="1798"/>
              <a:ext cx="243" cy="434"/>
            </a:xfrm>
            <a:prstGeom prst="line">
              <a:avLst/>
            </a:prstGeom>
            <a:noFill/>
            <a:ln w="19050">
              <a:solidFill>
                <a:srgbClr val="FF0000"/>
              </a:solidFill>
              <a:round/>
              <a:headEnd/>
              <a:tailEnd/>
            </a:ln>
            <a:effectLst/>
          </p:spPr>
          <p:txBody>
            <a:bodyPr/>
            <a:lstStyle/>
            <a:p>
              <a:endParaRPr lang="en-US" dirty="0"/>
            </a:p>
          </p:txBody>
        </p:sp>
        <p:sp>
          <p:nvSpPr>
            <p:cNvPr id="318481" name="Line 17"/>
            <p:cNvSpPr>
              <a:spLocks noChangeShapeType="1"/>
            </p:cNvSpPr>
            <p:nvPr/>
          </p:nvSpPr>
          <p:spPr bwMode="auto">
            <a:xfrm flipH="1">
              <a:off x="4811" y="1799"/>
              <a:ext cx="660" cy="433"/>
            </a:xfrm>
            <a:prstGeom prst="line">
              <a:avLst/>
            </a:prstGeom>
            <a:noFill/>
            <a:ln w="19050">
              <a:solidFill>
                <a:srgbClr val="FF0000"/>
              </a:solidFill>
              <a:round/>
              <a:headEnd/>
              <a:tailEnd/>
            </a:ln>
            <a:effectLst/>
          </p:spPr>
          <p:txBody>
            <a:bodyPr/>
            <a:lstStyle/>
            <a:p>
              <a:endParaRPr lang="en-US" dirty="0"/>
            </a:p>
          </p:txBody>
        </p:sp>
      </p:grpSp>
      <p:grpSp>
        <p:nvGrpSpPr>
          <p:cNvPr id="6" name="Group 32"/>
          <p:cNvGrpSpPr>
            <a:grpSpLocks/>
          </p:cNvGrpSpPr>
          <p:nvPr/>
        </p:nvGrpSpPr>
        <p:grpSpPr bwMode="auto">
          <a:xfrm>
            <a:off x="401638" y="4114816"/>
            <a:ext cx="8069263" cy="1435106"/>
            <a:chOff x="253" y="2592"/>
            <a:chExt cx="5083" cy="904"/>
          </a:xfrm>
        </p:grpSpPr>
        <p:sp>
          <p:nvSpPr>
            <p:cNvPr id="318472" name="Text Box 8"/>
            <p:cNvSpPr txBox="1">
              <a:spLocks noChangeArrowheads="1"/>
            </p:cNvSpPr>
            <p:nvPr/>
          </p:nvSpPr>
          <p:spPr bwMode="auto">
            <a:xfrm>
              <a:off x="253" y="2931"/>
              <a:ext cx="3875" cy="233"/>
            </a:xfrm>
            <a:prstGeom prst="rect">
              <a:avLst/>
            </a:prstGeom>
            <a:noFill/>
            <a:ln w="9525">
              <a:noFill/>
              <a:miter lim="800000"/>
              <a:headEnd/>
              <a:tailEnd/>
            </a:ln>
            <a:effectLst/>
          </p:spPr>
          <p:txBody>
            <a:bodyPr wrap="none">
              <a:spAutoFit/>
            </a:bodyPr>
            <a:lstStyle/>
            <a:p>
              <a:r>
                <a:rPr lang="en-US" dirty="0"/>
                <a:t>Number of </a:t>
              </a:r>
              <a:r>
                <a:rPr lang="en-US" dirty="0" smtClean="0"/>
                <a:t>photons in </a:t>
              </a:r>
              <a:r>
                <a:rPr lang="en-US" dirty="0"/>
                <a:t>the universe:  		</a:t>
              </a:r>
              <a:r>
                <a:rPr lang="en-US" dirty="0" smtClean="0"/>
                <a:t>	10</a:t>
              </a:r>
              <a:r>
                <a:rPr lang="en-US" baseline="30000" dirty="0" smtClean="0"/>
                <a:t>88</a:t>
              </a:r>
              <a:endParaRPr lang="en-US" baseline="30000" dirty="0"/>
            </a:p>
          </p:txBody>
        </p:sp>
        <p:pic>
          <p:nvPicPr>
            <p:cNvPr id="318482" name="Picture 18"/>
            <p:cNvPicPr>
              <a:picLocks noChangeAspect="1" noChangeArrowheads="1"/>
            </p:cNvPicPr>
            <p:nvPr/>
          </p:nvPicPr>
          <p:blipFill>
            <a:blip r:embed="rId6" cstate="print"/>
            <a:srcRect l="15486" t="23090" r="17291" b="19792"/>
            <a:stretch>
              <a:fillRect/>
            </a:stretch>
          </p:blipFill>
          <p:spPr bwMode="auto">
            <a:xfrm>
              <a:off x="4529" y="2811"/>
              <a:ext cx="807" cy="685"/>
            </a:xfrm>
            <a:prstGeom prst="rect">
              <a:avLst/>
            </a:prstGeom>
            <a:noFill/>
            <a:ln w="9525">
              <a:noFill/>
              <a:miter lim="800000"/>
              <a:headEnd/>
              <a:tailEnd/>
            </a:ln>
            <a:effectLst/>
          </p:spPr>
        </p:pic>
        <p:sp>
          <p:nvSpPr>
            <p:cNvPr id="318483" name="Line 19"/>
            <p:cNvSpPr>
              <a:spLocks noChangeShapeType="1"/>
            </p:cNvSpPr>
            <p:nvPr/>
          </p:nvSpPr>
          <p:spPr bwMode="auto">
            <a:xfrm>
              <a:off x="4545" y="2592"/>
              <a:ext cx="380" cy="476"/>
            </a:xfrm>
            <a:prstGeom prst="line">
              <a:avLst/>
            </a:prstGeom>
            <a:noFill/>
            <a:ln w="19050">
              <a:solidFill>
                <a:srgbClr val="FF0000"/>
              </a:solidFill>
              <a:round/>
              <a:headEnd/>
              <a:tailEnd/>
            </a:ln>
            <a:effectLst/>
          </p:spPr>
          <p:txBody>
            <a:bodyPr/>
            <a:lstStyle/>
            <a:p>
              <a:endParaRPr lang="en-US" dirty="0"/>
            </a:p>
          </p:txBody>
        </p:sp>
        <p:sp>
          <p:nvSpPr>
            <p:cNvPr id="318484" name="Line 20"/>
            <p:cNvSpPr>
              <a:spLocks noChangeShapeType="1"/>
            </p:cNvSpPr>
            <p:nvPr/>
          </p:nvSpPr>
          <p:spPr bwMode="auto">
            <a:xfrm flipH="1">
              <a:off x="4948" y="2604"/>
              <a:ext cx="340" cy="462"/>
            </a:xfrm>
            <a:prstGeom prst="line">
              <a:avLst/>
            </a:prstGeom>
            <a:noFill/>
            <a:ln w="19050">
              <a:solidFill>
                <a:srgbClr val="FF0000"/>
              </a:solidFill>
              <a:round/>
              <a:headEnd/>
              <a:tailEnd/>
            </a:ln>
            <a:effectLst/>
          </p:spPr>
          <p:txBody>
            <a:bodyPr/>
            <a:lstStyle/>
            <a:p>
              <a:endParaRPr lang="en-US" dirty="0"/>
            </a:p>
          </p:txBody>
        </p:sp>
      </p:grpSp>
      <p:grpSp>
        <p:nvGrpSpPr>
          <p:cNvPr id="7" name="Group 33"/>
          <p:cNvGrpSpPr>
            <a:grpSpLocks/>
          </p:cNvGrpSpPr>
          <p:nvPr/>
        </p:nvGrpSpPr>
        <p:grpSpPr bwMode="auto">
          <a:xfrm>
            <a:off x="383351" y="5491912"/>
            <a:ext cx="8072438" cy="1081088"/>
            <a:chOff x="234" y="3592"/>
            <a:chExt cx="5085" cy="681"/>
          </a:xfrm>
        </p:grpSpPr>
        <p:sp>
          <p:nvSpPr>
            <p:cNvPr id="318473" name="Text Box 9"/>
            <p:cNvSpPr txBox="1">
              <a:spLocks noChangeArrowheads="1"/>
            </p:cNvSpPr>
            <p:nvPr/>
          </p:nvSpPr>
          <p:spPr bwMode="auto">
            <a:xfrm>
              <a:off x="234" y="3810"/>
              <a:ext cx="3944" cy="346"/>
            </a:xfrm>
            <a:prstGeom prst="rect">
              <a:avLst/>
            </a:prstGeom>
            <a:noFill/>
            <a:ln w="9525">
              <a:noFill/>
              <a:miter lim="800000"/>
              <a:headEnd/>
              <a:tailEnd/>
            </a:ln>
            <a:effectLst/>
          </p:spPr>
          <p:txBody>
            <a:bodyPr wrap="none">
              <a:spAutoFit/>
            </a:bodyPr>
            <a:lstStyle/>
            <a:p>
              <a:r>
                <a:rPr lang="en-US" dirty="0"/>
                <a:t>Number of all 32x32 images:  			10</a:t>
              </a:r>
              <a:r>
                <a:rPr lang="en-US" baseline="30000" dirty="0"/>
                <a:t>7373</a:t>
              </a:r>
            </a:p>
            <a:p>
              <a:r>
                <a:rPr lang="en-US" sz="1200" dirty="0">
                  <a:solidFill>
                    <a:srgbClr val="000000"/>
                  </a:solidFill>
                </a:rPr>
                <a:t>256 </a:t>
              </a:r>
              <a:r>
                <a:rPr lang="en-US" sz="1200" baseline="30000" dirty="0">
                  <a:solidFill>
                    <a:srgbClr val="000000"/>
                  </a:solidFill>
                </a:rPr>
                <a:t>32*32*3 </a:t>
              </a:r>
              <a:r>
                <a:rPr lang="en-US" sz="1200" dirty="0">
                  <a:solidFill>
                    <a:srgbClr val="000000"/>
                  </a:solidFill>
                </a:rPr>
                <a:t>~ 10</a:t>
              </a:r>
              <a:r>
                <a:rPr lang="en-US" sz="1200" baseline="30000" dirty="0">
                  <a:solidFill>
                    <a:srgbClr val="000000"/>
                  </a:solidFill>
                </a:rPr>
                <a:t>7373</a:t>
              </a:r>
            </a:p>
          </p:txBody>
        </p:sp>
        <p:pic>
          <p:nvPicPr>
            <p:cNvPr id="318489" name="Picture 25"/>
            <p:cNvPicPr>
              <a:picLocks noChangeAspect="1" noChangeArrowheads="1"/>
            </p:cNvPicPr>
            <p:nvPr/>
          </p:nvPicPr>
          <p:blipFill>
            <a:blip r:embed="rId7" cstate="print"/>
            <a:srcRect/>
            <a:stretch>
              <a:fillRect/>
            </a:stretch>
          </p:blipFill>
          <p:spPr bwMode="auto">
            <a:xfrm>
              <a:off x="4631" y="3667"/>
              <a:ext cx="606" cy="606"/>
            </a:xfrm>
            <a:prstGeom prst="rect">
              <a:avLst/>
            </a:prstGeom>
            <a:noFill/>
            <a:ln w="9525">
              <a:noFill/>
              <a:miter lim="800000"/>
              <a:headEnd/>
              <a:tailEnd/>
            </a:ln>
            <a:effectLst/>
          </p:spPr>
        </p:pic>
        <p:sp>
          <p:nvSpPr>
            <p:cNvPr id="318491" name="Line 27"/>
            <p:cNvSpPr>
              <a:spLocks noChangeShapeType="1"/>
            </p:cNvSpPr>
            <p:nvPr/>
          </p:nvSpPr>
          <p:spPr bwMode="auto">
            <a:xfrm>
              <a:off x="4534" y="3592"/>
              <a:ext cx="463" cy="606"/>
            </a:xfrm>
            <a:prstGeom prst="line">
              <a:avLst/>
            </a:prstGeom>
            <a:noFill/>
            <a:ln w="19050">
              <a:solidFill>
                <a:srgbClr val="FF0000"/>
              </a:solidFill>
              <a:round/>
              <a:headEnd/>
              <a:tailEnd/>
            </a:ln>
            <a:effectLst/>
          </p:spPr>
          <p:txBody>
            <a:bodyPr/>
            <a:lstStyle/>
            <a:p>
              <a:endParaRPr lang="en-US" dirty="0"/>
            </a:p>
          </p:txBody>
        </p:sp>
        <p:sp>
          <p:nvSpPr>
            <p:cNvPr id="318492" name="Line 28"/>
            <p:cNvSpPr>
              <a:spLocks noChangeShapeType="1"/>
            </p:cNvSpPr>
            <p:nvPr/>
          </p:nvSpPr>
          <p:spPr bwMode="auto">
            <a:xfrm flipH="1">
              <a:off x="5002" y="3600"/>
              <a:ext cx="317" cy="597"/>
            </a:xfrm>
            <a:prstGeom prst="line">
              <a:avLst/>
            </a:prstGeom>
            <a:noFill/>
            <a:ln w="19050">
              <a:solidFill>
                <a:srgbClr val="FF0000"/>
              </a:solidFill>
              <a:round/>
              <a:headEnd/>
              <a:tailEnd/>
            </a:ln>
            <a:effectLst/>
          </p:spPr>
          <p:txBody>
            <a:bodyPr/>
            <a:lstStyle/>
            <a:p>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457200" y="0"/>
            <a:ext cx="8229600" cy="1143000"/>
          </a:xfrm>
        </p:spPr>
        <p:txBody>
          <a:bodyPr/>
          <a:lstStyle/>
          <a:p>
            <a:r>
              <a:rPr lang="en-US" dirty="0"/>
              <a:t>Scenes are unique</a:t>
            </a:r>
          </a:p>
        </p:txBody>
      </p:sp>
      <p:pic>
        <p:nvPicPr>
          <p:cNvPr id="243715" name="Picture 3" descr="car_jump_2"/>
          <p:cNvPicPr>
            <a:picLocks noChangeAspect="1" noChangeArrowheads="1"/>
          </p:cNvPicPr>
          <p:nvPr/>
        </p:nvPicPr>
        <p:blipFill>
          <a:blip r:embed="rId3" cstate="print"/>
          <a:srcRect/>
          <a:stretch>
            <a:fillRect/>
          </a:stretch>
        </p:blipFill>
        <p:spPr bwMode="auto">
          <a:xfrm>
            <a:off x="4443413" y="976313"/>
            <a:ext cx="4700587" cy="3132137"/>
          </a:xfrm>
          <a:prstGeom prst="rect">
            <a:avLst/>
          </a:prstGeom>
          <a:noFill/>
        </p:spPr>
      </p:pic>
      <p:pic>
        <p:nvPicPr>
          <p:cNvPr id="243716" name="Picture 4" descr="0701699e"/>
          <p:cNvPicPr>
            <a:picLocks noChangeAspect="1" noChangeArrowheads="1"/>
          </p:cNvPicPr>
          <p:nvPr/>
        </p:nvPicPr>
        <p:blipFill>
          <a:blip r:embed="rId4" cstate="print"/>
          <a:srcRect/>
          <a:stretch>
            <a:fillRect/>
          </a:stretch>
        </p:blipFill>
        <p:spPr bwMode="auto">
          <a:xfrm>
            <a:off x="5068888" y="4286250"/>
            <a:ext cx="3427412" cy="2571750"/>
          </a:xfrm>
          <a:prstGeom prst="rect">
            <a:avLst/>
          </a:prstGeom>
          <a:noFill/>
        </p:spPr>
      </p:pic>
      <p:pic>
        <p:nvPicPr>
          <p:cNvPr id="243717" name="Picture 5" descr="http://www.coolfunpics.com/slides/Weird_Bathroom.jpg"/>
          <p:cNvPicPr>
            <a:picLocks noChangeAspect="1" noChangeArrowheads="1"/>
          </p:cNvPicPr>
          <p:nvPr/>
        </p:nvPicPr>
        <p:blipFill>
          <a:blip r:embed="rId5" cstate="print"/>
          <a:srcRect/>
          <a:stretch>
            <a:fillRect/>
          </a:stretch>
        </p:blipFill>
        <p:spPr bwMode="auto">
          <a:xfrm>
            <a:off x="188913" y="1055688"/>
            <a:ext cx="3735387" cy="5570537"/>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en-US" sz="4000" dirty="0"/>
              <a:t>But not all scenes are so original</a:t>
            </a:r>
          </a:p>
        </p:txBody>
      </p:sp>
      <p:pic>
        <p:nvPicPr>
          <p:cNvPr id="245763" name="Picture 3"/>
          <p:cNvPicPr>
            <a:picLocks noChangeAspect="1" noChangeArrowheads="1"/>
          </p:cNvPicPr>
          <p:nvPr/>
        </p:nvPicPr>
        <p:blipFill>
          <a:blip r:embed="rId3" cstate="print"/>
          <a:srcRect/>
          <a:stretch>
            <a:fillRect/>
          </a:stretch>
        </p:blipFill>
        <p:spPr bwMode="auto">
          <a:xfrm>
            <a:off x="2268538" y="1563688"/>
            <a:ext cx="4641850" cy="3481387"/>
          </a:xfrm>
          <a:prstGeom prst="rect">
            <a:avLst/>
          </a:prstGeom>
          <a:noFill/>
          <a:ln w="28575" algn="ctr">
            <a:noFill/>
            <a:miter lim="800000"/>
            <a:headEnd/>
            <a:tailEnd/>
          </a:ln>
          <a:effectLst/>
        </p:spPr>
      </p:pic>
      <p:pic>
        <p:nvPicPr>
          <p:cNvPr id="245764" name="Picture 4"/>
          <p:cNvPicPr>
            <a:picLocks noChangeAspect="1" noChangeArrowheads="1"/>
          </p:cNvPicPr>
          <p:nvPr/>
        </p:nvPicPr>
        <p:blipFill>
          <a:blip r:embed="rId4" cstate="print"/>
          <a:srcRect/>
          <a:stretch>
            <a:fillRect/>
          </a:stretch>
        </p:blipFill>
        <p:spPr bwMode="auto">
          <a:xfrm>
            <a:off x="4708525" y="5270500"/>
            <a:ext cx="2116138" cy="1587500"/>
          </a:xfrm>
          <a:prstGeom prst="rect">
            <a:avLst/>
          </a:prstGeom>
          <a:noFill/>
          <a:ln w="28575" algn="ctr">
            <a:noFill/>
            <a:miter lim="800000"/>
            <a:headEnd/>
            <a:tailEnd/>
          </a:ln>
          <a:effectLst/>
        </p:spPr>
      </p:pic>
      <p:pic>
        <p:nvPicPr>
          <p:cNvPr id="245765" name="Picture 5"/>
          <p:cNvPicPr>
            <a:picLocks noChangeAspect="1" noChangeArrowheads="1"/>
          </p:cNvPicPr>
          <p:nvPr/>
        </p:nvPicPr>
        <p:blipFill>
          <a:blip r:embed="rId5" cstate="print"/>
          <a:srcRect/>
          <a:stretch>
            <a:fillRect/>
          </a:stretch>
        </p:blipFill>
        <p:spPr bwMode="auto">
          <a:xfrm>
            <a:off x="7037388" y="1546225"/>
            <a:ext cx="2116137" cy="1587500"/>
          </a:xfrm>
          <a:prstGeom prst="rect">
            <a:avLst/>
          </a:prstGeom>
          <a:noFill/>
          <a:ln w="28575" algn="ctr">
            <a:noFill/>
            <a:miter lim="800000"/>
            <a:headEnd/>
            <a:tailEnd/>
          </a:ln>
          <a:effectLst/>
        </p:spPr>
      </p:pic>
      <p:pic>
        <p:nvPicPr>
          <p:cNvPr id="245766" name="Picture 6"/>
          <p:cNvPicPr>
            <a:picLocks noChangeAspect="1" noChangeArrowheads="1"/>
          </p:cNvPicPr>
          <p:nvPr/>
        </p:nvPicPr>
        <p:blipFill>
          <a:blip r:embed="rId6" cstate="print"/>
          <a:srcRect/>
          <a:stretch>
            <a:fillRect/>
          </a:stretch>
        </p:blipFill>
        <p:spPr bwMode="auto">
          <a:xfrm>
            <a:off x="38100" y="5270500"/>
            <a:ext cx="2116138" cy="1587500"/>
          </a:xfrm>
          <a:prstGeom prst="rect">
            <a:avLst/>
          </a:prstGeom>
          <a:noFill/>
          <a:ln w="28575" algn="ctr">
            <a:noFill/>
            <a:miter lim="800000"/>
            <a:headEnd/>
            <a:tailEnd/>
          </a:ln>
          <a:effectLst/>
        </p:spPr>
      </p:pic>
      <p:pic>
        <p:nvPicPr>
          <p:cNvPr id="245767" name="Picture 7"/>
          <p:cNvPicPr>
            <a:picLocks noChangeAspect="1" noChangeArrowheads="1"/>
          </p:cNvPicPr>
          <p:nvPr/>
        </p:nvPicPr>
        <p:blipFill>
          <a:blip r:embed="rId7" cstate="print"/>
          <a:srcRect/>
          <a:stretch>
            <a:fillRect/>
          </a:stretch>
        </p:blipFill>
        <p:spPr bwMode="auto">
          <a:xfrm>
            <a:off x="7029450" y="5251450"/>
            <a:ext cx="2116138" cy="1587500"/>
          </a:xfrm>
          <a:prstGeom prst="rect">
            <a:avLst/>
          </a:prstGeom>
          <a:noFill/>
          <a:ln w="28575" algn="ctr">
            <a:noFill/>
            <a:miter lim="800000"/>
            <a:headEnd/>
            <a:tailEnd/>
          </a:ln>
          <a:effectLst/>
        </p:spPr>
      </p:pic>
      <p:pic>
        <p:nvPicPr>
          <p:cNvPr id="245768" name="Picture 8"/>
          <p:cNvPicPr>
            <a:picLocks noChangeAspect="1" noChangeArrowheads="1"/>
          </p:cNvPicPr>
          <p:nvPr/>
        </p:nvPicPr>
        <p:blipFill>
          <a:blip r:embed="rId8" cstate="print"/>
          <a:srcRect/>
          <a:stretch>
            <a:fillRect/>
          </a:stretch>
        </p:blipFill>
        <p:spPr bwMode="auto">
          <a:xfrm>
            <a:off x="2360613" y="5270500"/>
            <a:ext cx="2116137" cy="1587500"/>
          </a:xfrm>
          <a:prstGeom prst="rect">
            <a:avLst/>
          </a:prstGeom>
          <a:noFill/>
          <a:ln w="28575" algn="ctr">
            <a:noFill/>
            <a:miter lim="800000"/>
            <a:headEnd/>
            <a:tailEnd/>
          </a:ln>
          <a:effectLst/>
        </p:spPr>
      </p:pic>
      <p:pic>
        <p:nvPicPr>
          <p:cNvPr id="245769" name="Picture 9"/>
          <p:cNvPicPr>
            <a:picLocks noChangeAspect="1" noChangeArrowheads="1"/>
          </p:cNvPicPr>
          <p:nvPr/>
        </p:nvPicPr>
        <p:blipFill>
          <a:blip r:embed="rId9" cstate="print"/>
          <a:srcRect/>
          <a:stretch>
            <a:fillRect/>
          </a:stretch>
        </p:blipFill>
        <p:spPr bwMode="auto">
          <a:xfrm>
            <a:off x="38100" y="3343275"/>
            <a:ext cx="2116138" cy="1587500"/>
          </a:xfrm>
          <a:prstGeom prst="rect">
            <a:avLst/>
          </a:prstGeom>
          <a:noFill/>
          <a:ln w="28575" algn="ctr">
            <a:noFill/>
            <a:miter lim="800000"/>
            <a:headEnd/>
            <a:tailEnd/>
          </a:ln>
          <a:effectLst/>
        </p:spPr>
      </p:pic>
      <p:pic>
        <p:nvPicPr>
          <p:cNvPr id="245770" name="Picture 10"/>
          <p:cNvPicPr>
            <a:picLocks noChangeAspect="1" noChangeArrowheads="1"/>
          </p:cNvPicPr>
          <p:nvPr/>
        </p:nvPicPr>
        <p:blipFill>
          <a:blip r:embed="rId10" cstate="print"/>
          <a:srcRect/>
          <a:stretch>
            <a:fillRect/>
          </a:stretch>
        </p:blipFill>
        <p:spPr bwMode="auto">
          <a:xfrm>
            <a:off x="38100" y="1560513"/>
            <a:ext cx="2116138" cy="1587500"/>
          </a:xfrm>
          <a:prstGeom prst="rect">
            <a:avLst/>
          </a:prstGeom>
          <a:noFill/>
          <a:ln w="28575" algn="ctr">
            <a:noFill/>
            <a:miter lim="800000"/>
            <a:headEnd/>
            <a:tailEnd/>
          </a:ln>
          <a:effectLst/>
        </p:spPr>
      </p:pic>
      <p:pic>
        <p:nvPicPr>
          <p:cNvPr id="245771" name="Picture 11"/>
          <p:cNvPicPr>
            <a:picLocks noChangeAspect="1" noChangeArrowheads="1"/>
          </p:cNvPicPr>
          <p:nvPr/>
        </p:nvPicPr>
        <p:blipFill>
          <a:blip r:embed="rId11" cstate="print"/>
          <a:srcRect/>
          <a:stretch>
            <a:fillRect/>
          </a:stretch>
        </p:blipFill>
        <p:spPr bwMode="auto">
          <a:xfrm>
            <a:off x="7027863" y="3406775"/>
            <a:ext cx="2116137" cy="1587500"/>
          </a:xfrm>
          <a:prstGeom prst="rect">
            <a:avLst/>
          </a:prstGeom>
          <a:noFill/>
          <a:ln w="28575" algn="ctr">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57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76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57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576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57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57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en-US" sz="4000" dirty="0"/>
              <a:t>But not all scenes are so original</a:t>
            </a:r>
          </a:p>
        </p:txBody>
      </p:sp>
      <p:pic>
        <p:nvPicPr>
          <p:cNvPr id="247811" name="Picture 3"/>
          <p:cNvPicPr>
            <a:picLocks noChangeAspect="1" noChangeArrowheads="1"/>
          </p:cNvPicPr>
          <p:nvPr/>
        </p:nvPicPr>
        <p:blipFill>
          <a:blip r:embed="rId3" cstate="print"/>
          <a:srcRect/>
          <a:stretch>
            <a:fillRect/>
          </a:stretch>
        </p:blipFill>
        <p:spPr bwMode="auto">
          <a:xfrm>
            <a:off x="2290763" y="1639888"/>
            <a:ext cx="4545012" cy="3411537"/>
          </a:xfrm>
          <a:prstGeom prst="rect">
            <a:avLst/>
          </a:prstGeom>
          <a:noFill/>
          <a:ln w="28575" algn="ctr">
            <a:noFill/>
            <a:miter lim="800000"/>
            <a:headEnd/>
            <a:tailEnd/>
          </a:ln>
          <a:effectLst/>
        </p:spPr>
      </p:pic>
      <p:grpSp>
        <p:nvGrpSpPr>
          <p:cNvPr id="2" name="Group 4"/>
          <p:cNvGrpSpPr>
            <a:grpSpLocks/>
          </p:cNvGrpSpPr>
          <p:nvPr/>
        </p:nvGrpSpPr>
        <p:grpSpPr bwMode="auto">
          <a:xfrm>
            <a:off x="0" y="1624013"/>
            <a:ext cx="9144000" cy="5233987"/>
            <a:chOff x="0" y="1023"/>
            <a:chExt cx="5760" cy="3297"/>
          </a:xfrm>
        </p:grpSpPr>
        <p:pic>
          <p:nvPicPr>
            <p:cNvPr id="247813" name="Picture 5"/>
            <p:cNvPicPr>
              <a:picLocks noChangeAspect="1" noChangeArrowheads="1"/>
            </p:cNvPicPr>
            <p:nvPr/>
          </p:nvPicPr>
          <p:blipFill>
            <a:blip r:embed="rId4" cstate="print"/>
            <a:srcRect/>
            <a:stretch>
              <a:fillRect/>
            </a:stretch>
          </p:blipFill>
          <p:spPr bwMode="auto">
            <a:xfrm>
              <a:off x="0" y="3281"/>
              <a:ext cx="1385" cy="1039"/>
            </a:xfrm>
            <a:prstGeom prst="rect">
              <a:avLst/>
            </a:prstGeom>
            <a:noFill/>
            <a:ln w="28575" algn="ctr">
              <a:noFill/>
              <a:miter lim="800000"/>
              <a:headEnd/>
              <a:tailEnd/>
            </a:ln>
            <a:effectLst/>
          </p:spPr>
        </p:pic>
        <p:pic>
          <p:nvPicPr>
            <p:cNvPr id="247814" name="Picture 6"/>
            <p:cNvPicPr>
              <a:picLocks noChangeAspect="1" noChangeArrowheads="1"/>
            </p:cNvPicPr>
            <p:nvPr/>
          </p:nvPicPr>
          <p:blipFill>
            <a:blip r:embed="rId5" cstate="print"/>
            <a:srcRect/>
            <a:stretch>
              <a:fillRect/>
            </a:stretch>
          </p:blipFill>
          <p:spPr bwMode="auto">
            <a:xfrm>
              <a:off x="0" y="1023"/>
              <a:ext cx="1377" cy="1033"/>
            </a:xfrm>
            <a:prstGeom prst="rect">
              <a:avLst/>
            </a:prstGeom>
            <a:noFill/>
            <a:ln w="28575" algn="ctr">
              <a:noFill/>
              <a:miter lim="800000"/>
              <a:headEnd/>
              <a:tailEnd/>
            </a:ln>
            <a:effectLst/>
          </p:spPr>
        </p:pic>
        <p:pic>
          <p:nvPicPr>
            <p:cNvPr id="247815" name="Picture 7"/>
            <p:cNvPicPr>
              <a:picLocks noChangeAspect="1" noChangeArrowheads="1"/>
            </p:cNvPicPr>
            <p:nvPr/>
          </p:nvPicPr>
          <p:blipFill>
            <a:blip r:embed="rId6" cstate="print"/>
            <a:srcRect/>
            <a:stretch>
              <a:fillRect/>
            </a:stretch>
          </p:blipFill>
          <p:spPr bwMode="auto">
            <a:xfrm>
              <a:off x="2940" y="3287"/>
              <a:ext cx="1377" cy="1033"/>
            </a:xfrm>
            <a:prstGeom prst="rect">
              <a:avLst/>
            </a:prstGeom>
            <a:noFill/>
            <a:ln w="28575" algn="ctr">
              <a:noFill/>
              <a:miter lim="800000"/>
              <a:headEnd/>
              <a:tailEnd/>
            </a:ln>
            <a:effectLst/>
          </p:spPr>
        </p:pic>
        <p:pic>
          <p:nvPicPr>
            <p:cNvPr id="247816" name="Picture 8"/>
            <p:cNvPicPr>
              <a:picLocks noChangeAspect="1" noChangeArrowheads="1"/>
            </p:cNvPicPr>
            <p:nvPr/>
          </p:nvPicPr>
          <p:blipFill>
            <a:blip r:embed="rId7" cstate="print"/>
            <a:srcRect/>
            <a:stretch>
              <a:fillRect/>
            </a:stretch>
          </p:blipFill>
          <p:spPr bwMode="auto">
            <a:xfrm>
              <a:off x="4383" y="3287"/>
              <a:ext cx="1377" cy="1033"/>
            </a:xfrm>
            <a:prstGeom prst="rect">
              <a:avLst/>
            </a:prstGeom>
            <a:noFill/>
            <a:ln w="28575" algn="ctr">
              <a:noFill/>
              <a:miter lim="800000"/>
              <a:headEnd/>
              <a:tailEnd/>
            </a:ln>
            <a:effectLst/>
          </p:spPr>
        </p:pic>
        <p:pic>
          <p:nvPicPr>
            <p:cNvPr id="247817" name="Picture 9"/>
            <p:cNvPicPr>
              <a:picLocks noChangeAspect="1" noChangeArrowheads="1"/>
            </p:cNvPicPr>
            <p:nvPr/>
          </p:nvPicPr>
          <p:blipFill>
            <a:blip r:embed="rId8" cstate="print"/>
            <a:srcRect/>
            <a:stretch>
              <a:fillRect/>
            </a:stretch>
          </p:blipFill>
          <p:spPr bwMode="auto">
            <a:xfrm>
              <a:off x="4383" y="1104"/>
              <a:ext cx="1377" cy="1033"/>
            </a:xfrm>
            <a:prstGeom prst="rect">
              <a:avLst/>
            </a:prstGeom>
            <a:noFill/>
            <a:ln w="28575" algn="ctr">
              <a:noFill/>
              <a:miter lim="800000"/>
              <a:headEnd/>
              <a:tailEnd/>
            </a:ln>
            <a:effectLst/>
          </p:spPr>
        </p:pic>
        <p:pic>
          <p:nvPicPr>
            <p:cNvPr id="247818" name="Picture 10"/>
            <p:cNvPicPr>
              <a:picLocks noChangeAspect="1" noChangeArrowheads="1"/>
            </p:cNvPicPr>
            <p:nvPr/>
          </p:nvPicPr>
          <p:blipFill>
            <a:blip r:embed="rId9" cstate="print"/>
            <a:srcRect/>
            <a:stretch>
              <a:fillRect/>
            </a:stretch>
          </p:blipFill>
          <p:spPr bwMode="auto">
            <a:xfrm>
              <a:off x="4383" y="2202"/>
              <a:ext cx="1377" cy="1033"/>
            </a:xfrm>
            <a:prstGeom prst="rect">
              <a:avLst/>
            </a:prstGeom>
            <a:noFill/>
            <a:ln w="28575" algn="ctr">
              <a:noFill/>
              <a:miter lim="800000"/>
              <a:headEnd/>
              <a:tailEnd/>
            </a:ln>
            <a:effectLst/>
          </p:spPr>
        </p:pic>
        <p:pic>
          <p:nvPicPr>
            <p:cNvPr id="247819" name="Picture 11"/>
            <p:cNvPicPr>
              <a:picLocks noChangeAspect="1" noChangeArrowheads="1"/>
            </p:cNvPicPr>
            <p:nvPr/>
          </p:nvPicPr>
          <p:blipFill>
            <a:blip r:embed="rId10" cstate="print"/>
            <a:srcRect/>
            <a:stretch>
              <a:fillRect/>
            </a:stretch>
          </p:blipFill>
          <p:spPr bwMode="auto">
            <a:xfrm>
              <a:off x="0" y="2175"/>
              <a:ext cx="1377" cy="1033"/>
            </a:xfrm>
            <a:prstGeom prst="rect">
              <a:avLst/>
            </a:prstGeom>
            <a:noFill/>
            <a:ln w="28575" algn="ctr">
              <a:noFill/>
              <a:miter lim="800000"/>
              <a:headEnd/>
              <a:tailEnd/>
            </a:ln>
            <a:effectLst/>
          </p:spPr>
        </p:pic>
        <p:pic>
          <p:nvPicPr>
            <p:cNvPr id="247820" name="Picture 12"/>
            <p:cNvPicPr>
              <a:picLocks noChangeAspect="1" noChangeArrowheads="1"/>
            </p:cNvPicPr>
            <p:nvPr/>
          </p:nvPicPr>
          <p:blipFill>
            <a:blip r:embed="rId11" cstate="print"/>
            <a:srcRect/>
            <a:stretch>
              <a:fillRect/>
            </a:stretch>
          </p:blipFill>
          <p:spPr bwMode="auto">
            <a:xfrm>
              <a:off x="1479" y="3287"/>
              <a:ext cx="1377" cy="1033"/>
            </a:xfrm>
            <a:prstGeom prst="rect">
              <a:avLst/>
            </a:prstGeom>
            <a:noFill/>
            <a:ln w="28575" algn="ctr">
              <a:noFill/>
              <a:miter lim="800000"/>
              <a:headEnd/>
              <a:tailEnd/>
            </a:ln>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Title 1"/>
          <p:cNvSpPr>
            <a:spLocks noGrp="1"/>
          </p:cNvSpPr>
          <p:nvPr>
            <p:ph type="title" idx="4294967295"/>
          </p:nvPr>
        </p:nvSpPr>
        <p:spPr/>
        <p:txBody>
          <a:bodyPr/>
          <a:lstStyle/>
          <a:p>
            <a:r>
              <a:rPr lang="en-US" sz="4000" dirty="0"/>
              <a:t>How many images are there?</a:t>
            </a:r>
          </a:p>
        </p:txBody>
      </p:sp>
      <p:pic>
        <p:nvPicPr>
          <p:cNvPr id="404483" name="Picture 2"/>
          <p:cNvPicPr>
            <a:picLocks noChangeAspect="1" noChangeArrowheads="1"/>
          </p:cNvPicPr>
          <p:nvPr/>
        </p:nvPicPr>
        <p:blipFill>
          <a:blip r:embed="rId3" cstate="print"/>
          <a:srcRect/>
          <a:stretch>
            <a:fillRect/>
          </a:stretch>
        </p:blipFill>
        <p:spPr bwMode="auto">
          <a:xfrm>
            <a:off x="152400" y="1447800"/>
            <a:ext cx="5257800" cy="4305300"/>
          </a:xfrm>
          <a:prstGeom prst="rect">
            <a:avLst/>
          </a:prstGeom>
          <a:noFill/>
          <a:ln w="9525">
            <a:noFill/>
            <a:miter lim="800000"/>
            <a:headEnd/>
            <a:tailEnd/>
          </a:ln>
        </p:spPr>
      </p:pic>
      <p:pic>
        <p:nvPicPr>
          <p:cNvPr id="9" name="Picture 8"/>
          <p:cNvPicPr>
            <a:picLocks noChangeAspect="1" noChangeArrowheads="1"/>
          </p:cNvPicPr>
          <p:nvPr/>
        </p:nvPicPr>
        <p:blipFill>
          <a:blip r:embed="rId4" cstate="print"/>
          <a:srcRect/>
          <a:stretch>
            <a:fillRect/>
          </a:stretch>
        </p:blipFill>
        <p:spPr bwMode="auto">
          <a:xfrm>
            <a:off x="5867400" y="1592263"/>
            <a:ext cx="2743200" cy="4122737"/>
          </a:xfrm>
          <a:prstGeom prst="rect">
            <a:avLst/>
          </a:prstGeom>
          <a:noFill/>
          <a:ln w="9525">
            <a:noFill/>
            <a:miter lim="800000"/>
            <a:headEnd/>
            <a:tailEnd/>
          </a:ln>
        </p:spPr>
      </p:pic>
      <p:cxnSp>
        <p:nvCxnSpPr>
          <p:cNvPr id="11" name="Straight Connector 10"/>
          <p:cNvCxnSpPr/>
          <p:nvPr/>
        </p:nvCxnSpPr>
        <p:spPr>
          <a:xfrm rot="5400000" flipH="1" flipV="1">
            <a:off x="2704307" y="3544094"/>
            <a:ext cx="3429000" cy="1587"/>
          </a:xfrm>
          <a:prstGeom prst="line">
            <a:avLst/>
          </a:prstGeom>
          <a:ln w="63500">
            <a:solidFill>
              <a:srgbClr val="FFC000"/>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flipH="1" flipV="1">
            <a:off x="3163094" y="3542506"/>
            <a:ext cx="3429000" cy="1588"/>
          </a:xfrm>
          <a:prstGeom prst="line">
            <a:avLst/>
          </a:prstGeom>
          <a:ln w="63500">
            <a:solidFill>
              <a:srgbClr val="FFC000"/>
            </a:solidFill>
            <a:prstDash val="dash"/>
          </a:ln>
        </p:spPr>
        <p:style>
          <a:lnRef idx="1">
            <a:schemeClr val="accent1"/>
          </a:lnRef>
          <a:fillRef idx="0">
            <a:schemeClr val="accent1"/>
          </a:fillRef>
          <a:effectRef idx="0">
            <a:schemeClr val="accent1"/>
          </a:effectRef>
          <a:fontRef idx="minor">
            <a:schemeClr val="tx1"/>
          </a:fontRef>
        </p:style>
      </p:cxnSp>
      <p:sp>
        <p:nvSpPr>
          <p:cNvPr id="404488" name="Text Box 8"/>
          <p:cNvSpPr txBox="1">
            <a:spLocks noChangeArrowheads="1"/>
          </p:cNvSpPr>
          <p:nvPr/>
        </p:nvSpPr>
        <p:spPr bwMode="auto">
          <a:xfrm>
            <a:off x="4962525" y="6481763"/>
            <a:ext cx="4171950" cy="366712"/>
          </a:xfrm>
          <a:prstGeom prst="rect">
            <a:avLst/>
          </a:prstGeom>
          <a:noFill/>
          <a:ln w="9525">
            <a:noFill/>
            <a:miter lim="800000"/>
            <a:headEnd/>
            <a:tailEnd/>
          </a:ln>
          <a:effectLst/>
        </p:spPr>
        <p:txBody>
          <a:bodyPr wrap="none">
            <a:spAutoFit/>
          </a:bodyPr>
          <a:lstStyle/>
          <a:p>
            <a:r>
              <a:rPr lang="en-US" dirty="0" err="1"/>
              <a:t>Torralba</a:t>
            </a:r>
            <a:r>
              <a:rPr lang="en-US" dirty="0"/>
              <a:t>, Fergus, Freeman. PAMI 2008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799</Words>
  <Application>Microsoft Office PowerPoint</Application>
  <PresentationFormat>On-screen Show (4:3)</PresentationFormat>
  <Paragraphs>112</Paragraphs>
  <Slides>26</Slides>
  <Notes>10</Notes>
  <HiddenSlides>0</HiddenSlides>
  <MMClips>1</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Internet-scale Imagery for Graphics and Vision</vt:lpstr>
      <vt:lpstr>Big issues</vt:lpstr>
      <vt:lpstr>The Internet as a Data Source</vt:lpstr>
      <vt:lpstr>How Big is Flickr?</vt:lpstr>
      <vt:lpstr>How Annotated is Flickr? (tag search)</vt:lpstr>
      <vt:lpstr>Trashcan Results</vt:lpstr>
      <vt:lpstr>Different ways to leverage Internet Data</vt:lpstr>
      <vt:lpstr>Statistics from Large Photo Collections</vt:lpstr>
      <vt:lpstr>Priors for Large Photo Collections and What They Reveal about Cameras.  Sujit Kuthirummal, Aseem Agarwala, Dan B Goldman, and Shree K. Nayar ECCV 2008</vt:lpstr>
      <vt:lpstr>im2gps Geographic Photo Density</vt:lpstr>
      <vt:lpstr>Image Sequence Geolocation with Human Travel Priors</vt:lpstr>
      <vt:lpstr>Internet Imagery from metadata search</vt:lpstr>
      <vt:lpstr>Building Rome in a Day</vt:lpstr>
      <vt:lpstr>Sketch2photo</vt:lpstr>
      <vt:lpstr>Internet Imagery from visual search</vt:lpstr>
      <vt:lpstr>Distance Metrics</vt:lpstr>
      <vt:lpstr>SSD says these are not similar</vt:lpstr>
      <vt:lpstr>Tiny Images</vt:lpstr>
      <vt:lpstr>Slide 19</vt:lpstr>
      <vt:lpstr>Human Scene Recognition</vt:lpstr>
      <vt:lpstr>Tiny Images Project Page</vt:lpstr>
      <vt:lpstr>Powers of 10</vt:lpstr>
      <vt:lpstr>Scenes are unique</vt:lpstr>
      <vt:lpstr>But not all scenes are so original</vt:lpstr>
      <vt:lpstr>But not all scenes are so original</vt:lpstr>
      <vt:lpstr>How many images are there?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Lenovo User</cp:lastModifiedBy>
  <cp:revision>31</cp:revision>
  <dcterms:created xsi:type="dcterms:W3CDTF">2006-08-16T00:00:00Z</dcterms:created>
  <dcterms:modified xsi:type="dcterms:W3CDTF">2010-03-11T20:20:32Z</dcterms:modified>
</cp:coreProperties>
</file>