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310" r:id="rId3"/>
    <p:sldId id="293" r:id="rId4"/>
    <p:sldId id="280" r:id="rId5"/>
    <p:sldId id="281" r:id="rId6"/>
    <p:sldId id="282" r:id="rId7"/>
    <p:sldId id="283" r:id="rId8"/>
    <p:sldId id="284" r:id="rId9"/>
    <p:sldId id="285" r:id="rId10"/>
    <p:sldId id="309" r:id="rId11"/>
    <p:sldId id="301" r:id="rId12"/>
    <p:sldId id="296" r:id="rId13"/>
    <p:sldId id="297" r:id="rId14"/>
    <p:sldId id="298" r:id="rId15"/>
    <p:sldId id="299" r:id="rId16"/>
    <p:sldId id="300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0" r:id="rId33"/>
    <p:sldId id="321" r:id="rId34"/>
    <p:sldId id="322" r:id="rId35"/>
    <p:sldId id="323" r:id="rId36"/>
    <p:sldId id="324" r:id="rId37"/>
    <p:sldId id="325" r:id="rId38"/>
    <p:sldId id="326" r:id="rId39"/>
    <p:sldId id="327" r:id="rId40"/>
    <p:sldId id="328" r:id="rId41"/>
    <p:sldId id="329" r:id="rId42"/>
    <p:sldId id="330" r:id="rId43"/>
    <p:sldId id="331" r:id="rId44"/>
    <p:sldId id="332" r:id="rId45"/>
    <p:sldId id="333" r:id="rId46"/>
    <p:sldId id="334" r:id="rId47"/>
    <p:sldId id="335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979" autoAdjust="0"/>
  </p:normalViewPr>
  <p:slideViewPr>
    <p:cSldViewPr>
      <p:cViewPr>
        <p:scale>
          <a:sx n="70" d="100"/>
          <a:sy n="70" d="100"/>
        </p:scale>
        <p:origin x="-1572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FA90B-6AF4-455B-BD05-272E1F39D2F2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4F3A5-1099-4BAC-A007-CB024EC154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EE58F7-A6D9-451B-A708-3A149A356D15}" type="slidenum">
              <a:rPr lang="en-US"/>
              <a:pPr/>
              <a:t>3</a:t>
            </a:fld>
            <a:endParaRPr lang="en-US"/>
          </a:p>
        </p:txBody>
      </p:sp>
      <p:sp>
        <p:nvSpPr>
          <p:cNvPr id="405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2896A2-33DA-4A7F-BDF9-B49F228738E5}" type="slidenum">
              <a:rPr lang="en-US"/>
              <a:pPr/>
              <a:t>4</a:t>
            </a:fld>
            <a:endParaRPr lang="en-US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9186B2-1244-4F2D-8220-DA5C41559B77}" type="slidenum">
              <a:rPr lang="en-US"/>
              <a:pPr/>
              <a:t>5</a:t>
            </a:fld>
            <a:endParaRPr 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E24F58-492D-43EB-92B0-1F2A144881E2}" type="slidenum">
              <a:rPr lang="en-US"/>
              <a:pPr/>
              <a:t>6</a:t>
            </a:fld>
            <a:endParaRPr lang="en-US"/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E4C7AD-6B1E-41BC-B1FB-5D671A00B62C}" type="slidenum">
              <a:rPr lang="en-US"/>
              <a:pPr/>
              <a:t>7</a:t>
            </a:fld>
            <a:endParaRPr lang="en-US"/>
          </a:p>
        </p:txBody>
      </p:sp>
      <p:sp>
        <p:nvSpPr>
          <p:cNvPr id="43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E91D89-5E00-411A-90A9-05C310037DF6}" type="slidenum">
              <a:rPr lang="en-US"/>
              <a:pPr/>
              <a:t>8</a:t>
            </a:fld>
            <a:endParaRPr lang="en-US"/>
          </a:p>
        </p:txBody>
      </p:sp>
      <p:sp>
        <p:nvSpPr>
          <p:cNvPr id="437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56A611-6F5A-47ED-98F0-211D79096F2C}" type="slidenum">
              <a:rPr lang="en-US"/>
              <a:pPr/>
              <a:t>9</a:t>
            </a:fld>
            <a:endParaRPr lang="en-US"/>
          </a:p>
        </p:txBody>
      </p:sp>
      <p:sp>
        <p:nvSpPr>
          <p:cNvPr id="439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929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Images change size as rotated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51D2479-2AB3-4633-A882-75D0BF1BA697}" type="slidenum">
              <a:rPr lang="en-US" sz="1200">
                <a:latin typeface="+mn-lt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en-US" sz="1200">
              <a:latin typeface="+mn-lt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9DC706-974B-48B5-B275-A46A70A03EA3}" type="slidenum">
              <a:rPr lang="en-US"/>
              <a:pPr/>
              <a:t>17</a:t>
            </a:fld>
            <a:endParaRPr lang="en-US"/>
          </a:p>
        </p:txBody>
      </p:sp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FB0784-B38E-4274-8D04-27F522CB34E3}" type="slidenum">
              <a:rPr lang="en-US"/>
              <a:pPr/>
              <a:t>18</a:t>
            </a:fld>
            <a:endParaRPr lang="en-US"/>
          </a:p>
        </p:txBody>
      </p:sp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3587" cy="3430587"/>
          </a:xfrm>
          <a:ln/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6388"/>
          </a:xfrm>
        </p:spPr>
        <p:txBody>
          <a:bodyPr/>
          <a:lstStyle/>
          <a:p>
            <a:pPr>
              <a:buFontTx/>
              <a:buChar char="-"/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E13B5D-CC9F-4FB0-B116-4DF31E0FA920}" type="slidenum">
              <a:rPr lang="en-US"/>
              <a:pPr/>
              <a:t>19</a:t>
            </a:fld>
            <a:endParaRPr lang="en-US"/>
          </a:p>
        </p:txBody>
      </p:sp>
      <p:sp>
        <p:nvSpPr>
          <p:cNvPr id="35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3587" cy="3430587"/>
          </a:xfrm>
          <a:ln/>
        </p:spPr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638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4198F4-B2BB-4BF0-B6C5-FA78F60D0EF8}" type="slidenum">
              <a:rPr lang="en-US"/>
              <a:pPr/>
              <a:t>20</a:t>
            </a:fld>
            <a:endParaRPr lang="en-US"/>
          </a:p>
        </p:txBody>
      </p:sp>
      <p:sp>
        <p:nvSpPr>
          <p:cNvPr id="359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3587" cy="3430587"/>
          </a:xfrm>
          <a:ln/>
        </p:spPr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638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335FAF-8B39-46C4-9721-657415EDF03F}" type="slidenum">
              <a:rPr lang="en-US"/>
              <a:pPr/>
              <a:t>21</a:t>
            </a:fld>
            <a:endParaRPr lang="en-US"/>
          </a:p>
        </p:txBody>
      </p:sp>
      <p:sp>
        <p:nvSpPr>
          <p:cNvPr id="361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3587" cy="3430587"/>
          </a:xfrm>
          <a:ln/>
        </p:spPr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638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0560D6-60B2-46CD-A533-701FBFE4B47B}" type="slidenum">
              <a:rPr lang="en-US"/>
              <a:pPr/>
              <a:t>22</a:t>
            </a:fld>
            <a:endParaRPr lang="en-US"/>
          </a:p>
        </p:txBody>
      </p:sp>
      <p:sp>
        <p:nvSpPr>
          <p:cNvPr id="35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3587" cy="3430587"/>
          </a:xfrm>
          <a:ln/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6388"/>
          </a:xfrm>
        </p:spPr>
        <p:txBody>
          <a:bodyPr/>
          <a:lstStyle/>
          <a:p>
            <a:endParaRPr lang="en-US" sz="10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232D02-01C8-4EC6-A4AC-875CFE8B17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CBAA20D-E5BF-449B-A775-46764B7D1D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65D6AEB-1153-4474-A36F-0753993CAE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texts\slides\siggraph2008pan\video\video_draft03_teaser_flipped_5kbps_fps50_frm80.avi" TargetMode="Externa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Internet-scale Imagery for Graphics and Vision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James Hays</a:t>
            </a:r>
          </a:p>
          <a:p>
            <a:r>
              <a:rPr lang="en-US" dirty="0" smtClean="0"/>
              <a:t>cs195g Computational Photography</a:t>
            </a:r>
          </a:p>
          <a:p>
            <a:r>
              <a:rPr lang="en-US" dirty="0" smtClean="0"/>
              <a:t>Brown University, Spring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Monday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imagery is available on the Internet</a:t>
            </a:r>
          </a:p>
          <a:p>
            <a:r>
              <a:rPr lang="en-US" dirty="0" smtClean="0"/>
              <a:t>What different ways can we use that imagery</a:t>
            </a:r>
          </a:p>
          <a:p>
            <a:pPr lvl="1"/>
            <a:r>
              <a:rPr lang="en-US" dirty="0" smtClean="0"/>
              <a:t>aggregate statistics</a:t>
            </a:r>
          </a:p>
          <a:p>
            <a:pPr lvl="1"/>
            <a:r>
              <a:rPr lang="en-US" dirty="0" smtClean="0"/>
              <a:t>sort by keyword</a:t>
            </a:r>
          </a:p>
          <a:p>
            <a:pPr lvl="1"/>
            <a:r>
              <a:rPr lang="en-US" dirty="0" smtClean="0"/>
              <a:t>visual search</a:t>
            </a:r>
          </a:p>
          <a:p>
            <a:pPr lvl="2"/>
            <a:r>
              <a:rPr lang="en-US" dirty="0" smtClean="0"/>
              <a:t>category / scene recognition</a:t>
            </a:r>
          </a:p>
          <a:p>
            <a:pPr lvl="2"/>
            <a:r>
              <a:rPr lang="en-US" dirty="0" smtClean="0"/>
              <a:t>instance / landmark recognition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dirty="0"/>
              <a:t>How many images are there?</a:t>
            </a:r>
          </a:p>
        </p:txBody>
      </p:sp>
      <p:pic>
        <p:nvPicPr>
          <p:cNvPr id="40448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447800"/>
            <a:ext cx="52578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592263"/>
            <a:ext cx="2743200" cy="412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0"/>
          <p:cNvCxnSpPr/>
          <p:nvPr/>
        </p:nvCxnSpPr>
        <p:spPr>
          <a:xfrm rot="5400000" flipH="1" flipV="1">
            <a:off x="2704307" y="3544094"/>
            <a:ext cx="3429000" cy="1587"/>
          </a:xfrm>
          <a:prstGeom prst="line">
            <a:avLst/>
          </a:prstGeom>
          <a:ln w="6350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 flipH="1" flipV="1">
            <a:off x="3163094" y="3542506"/>
            <a:ext cx="3429000" cy="1588"/>
          </a:xfrm>
          <a:prstGeom prst="line">
            <a:avLst/>
          </a:prstGeom>
          <a:ln w="6350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4488" name="Text Box 8"/>
          <p:cNvSpPr txBox="1">
            <a:spLocks noChangeArrowheads="1"/>
          </p:cNvSpPr>
          <p:nvPr/>
        </p:nvSpPr>
        <p:spPr bwMode="auto">
          <a:xfrm>
            <a:off x="4962525" y="6481763"/>
            <a:ext cx="4171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/>
              <a:t>Torralba</a:t>
            </a:r>
            <a:r>
              <a:rPr lang="en-US" dirty="0"/>
              <a:t>, Fergus, Freeman. PAMI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794" name="Picture 2"/>
          <p:cNvPicPr>
            <a:picLocks noChangeAspect="1" noChangeArrowheads="1"/>
          </p:cNvPicPr>
          <p:nvPr/>
        </p:nvPicPr>
        <p:blipFill>
          <a:blip r:embed="rId3" cstate="print"/>
          <a:srcRect b="50381"/>
          <a:stretch>
            <a:fillRect/>
          </a:stretch>
        </p:blipFill>
        <p:spPr bwMode="auto">
          <a:xfrm>
            <a:off x="2063750" y="38100"/>
            <a:ext cx="5387975" cy="340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9795" name="Text Box 3"/>
          <p:cNvSpPr txBox="1">
            <a:spLocks noChangeArrowheads="1"/>
          </p:cNvSpPr>
          <p:nvPr/>
        </p:nvSpPr>
        <p:spPr bwMode="auto">
          <a:xfrm>
            <a:off x="219075" y="0"/>
            <a:ext cx="1649413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cs typeface="Arial" pitchFamily="34" charset="0"/>
              </a:rPr>
              <a:t>Lots </a:t>
            </a:r>
          </a:p>
          <a:p>
            <a:pPr>
              <a:spcBef>
                <a:spcPct val="50000"/>
              </a:spcBef>
            </a:pPr>
            <a:r>
              <a:rPr lang="en-US" sz="3200">
                <a:cs typeface="Arial" pitchFamily="34" charset="0"/>
              </a:rPr>
              <a:t>Of </a:t>
            </a:r>
          </a:p>
          <a:p>
            <a:pPr>
              <a:spcBef>
                <a:spcPct val="50000"/>
              </a:spcBef>
            </a:pPr>
            <a:r>
              <a:rPr lang="en-US" sz="3200">
                <a:cs typeface="Arial" pitchFamily="34" charset="0"/>
              </a:rPr>
              <a:t>Images</a:t>
            </a:r>
          </a:p>
        </p:txBody>
      </p:sp>
      <p:sp>
        <p:nvSpPr>
          <p:cNvPr id="289796" name="Rectangle 4"/>
          <p:cNvSpPr>
            <a:spLocks noChangeArrowheads="1"/>
          </p:cNvSpPr>
          <p:nvPr/>
        </p:nvSpPr>
        <p:spPr bwMode="auto">
          <a:xfrm>
            <a:off x="5507038" y="6553200"/>
            <a:ext cx="3546475" cy="27463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r>
              <a:rPr lang="en-US" sz="1200">
                <a:cs typeface="Arial" pitchFamily="34" charset="0"/>
              </a:rPr>
              <a:t>A. Torralba, R. Fergus, W.T.Freeman. PAMI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842" name="Picture 2"/>
          <p:cNvPicPr>
            <a:picLocks noChangeAspect="1" noChangeArrowheads="1"/>
          </p:cNvPicPr>
          <p:nvPr/>
        </p:nvPicPr>
        <p:blipFill>
          <a:blip r:embed="rId3" cstate="print"/>
          <a:srcRect b="24902"/>
          <a:stretch>
            <a:fillRect/>
          </a:stretch>
        </p:blipFill>
        <p:spPr bwMode="auto">
          <a:xfrm>
            <a:off x="2063750" y="38100"/>
            <a:ext cx="5387975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1843" name="Text Box 3"/>
          <p:cNvSpPr txBox="1">
            <a:spLocks noChangeArrowheads="1"/>
          </p:cNvSpPr>
          <p:nvPr/>
        </p:nvSpPr>
        <p:spPr bwMode="auto">
          <a:xfrm>
            <a:off x="219075" y="0"/>
            <a:ext cx="1649413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cs typeface="Arial" pitchFamily="34" charset="0"/>
              </a:rPr>
              <a:t>Lots </a:t>
            </a:r>
          </a:p>
          <a:p>
            <a:pPr>
              <a:spcBef>
                <a:spcPct val="50000"/>
              </a:spcBef>
            </a:pPr>
            <a:r>
              <a:rPr lang="en-US" sz="3200">
                <a:cs typeface="Arial" pitchFamily="34" charset="0"/>
              </a:rPr>
              <a:t>Of </a:t>
            </a:r>
          </a:p>
          <a:p>
            <a:pPr>
              <a:spcBef>
                <a:spcPct val="50000"/>
              </a:spcBef>
            </a:pPr>
            <a:r>
              <a:rPr lang="en-US" sz="3200">
                <a:cs typeface="Arial" pitchFamily="34" charset="0"/>
              </a:rPr>
              <a:t>Images</a:t>
            </a:r>
          </a:p>
        </p:txBody>
      </p:sp>
      <p:sp>
        <p:nvSpPr>
          <p:cNvPr id="291844" name="Rectangle 4"/>
          <p:cNvSpPr>
            <a:spLocks noChangeArrowheads="1"/>
          </p:cNvSpPr>
          <p:nvPr/>
        </p:nvSpPr>
        <p:spPr bwMode="auto">
          <a:xfrm>
            <a:off x="5507038" y="6553200"/>
            <a:ext cx="3546475" cy="27463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r>
              <a:rPr lang="en-US" sz="1200">
                <a:cs typeface="Arial" pitchFamily="34" charset="0"/>
              </a:rPr>
              <a:t>A. Torralba, R. Fergus, W.T.Freeman. PAMI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8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3750" y="38100"/>
            <a:ext cx="5387975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3891" name="Text Box 3"/>
          <p:cNvSpPr txBox="1">
            <a:spLocks noChangeArrowheads="1"/>
          </p:cNvSpPr>
          <p:nvPr/>
        </p:nvSpPr>
        <p:spPr bwMode="auto">
          <a:xfrm>
            <a:off x="219075" y="0"/>
            <a:ext cx="1649413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cs typeface="Arial" pitchFamily="34" charset="0"/>
              </a:rPr>
              <a:t>Lots </a:t>
            </a:r>
          </a:p>
          <a:p>
            <a:pPr>
              <a:spcBef>
                <a:spcPct val="50000"/>
              </a:spcBef>
            </a:pPr>
            <a:r>
              <a:rPr lang="en-US" sz="3200">
                <a:cs typeface="Arial" pitchFamily="34" charset="0"/>
              </a:rPr>
              <a:t>Of </a:t>
            </a:r>
          </a:p>
          <a:p>
            <a:pPr>
              <a:spcBef>
                <a:spcPct val="50000"/>
              </a:spcBef>
            </a:pPr>
            <a:r>
              <a:rPr lang="en-US" sz="3200">
                <a:cs typeface="Arial" pitchFamily="34" charset="0"/>
              </a:rPr>
              <a:t>Images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>
                <a:latin typeface="Albertus Extra Bold" pitchFamily="34" charset="0"/>
              </a:rPr>
              <a:t>Automatic Colorization Result</a:t>
            </a:r>
          </a:p>
        </p:txBody>
      </p:sp>
      <p:sp>
        <p:nvSpPr>
          <p:cNvPr id="43417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en-US">
              <a:latin typeface="Book Antiqua" pitchFamily="18" charset="0"/>
            </a:endParaRPr>
          </a:p>
        </p:txBody>
      </p:sp>
      <p:pic>
        <p:nvPicPr>
          <p:cNvPr id="434180" name="Picture 2"/>
          <p:cNvPicPr>
            <a:picLocks noChangeAspect="1" noChangeArrowheads="1"/>
          </p:cNvPicPr>
          <p:nvPr/>
        </p:nvPicPr>
        <p:blipFill>
          <a:blip r:embed="rId3" cstate="print"/>
          <a:srcRect l="15508" t="1408" b="83099"/>
          <a:stretch>
            <a:fillRect/>
          </a:stretch>
        </p:blipFill>
        <p:spPr bwMode="auto">
          <a:xfrm>
            <a:off x="0" y="2057400"/>
            <a:ext cx="9296400" cy="170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4181" name="Picture 2"/>
          <p:cNvPicPr>
            <a:picLocks noChangeAspect="1" noChangeArrowheads="1"/>
          </p:cNvPicPr>
          <p:nvPr/>
        </p:nvPicPr>
        <p:blipFill>
          <a:blip r:embed="rId3" cstate="print"/>
          <a:srcRect l="15508" t="66595" r="1385" b="17490"/>
          <a:stretch>
            <a:fillRect/>
          </a:stretch>
        </p:blipFill>
        <p:spPr bwMode="auto">
          <a:xfrm>
            <a:off x="0" y="44196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434182" name="TextBox 5"/>
          <p:cNvSpPr txBox="1">
            <a:spLocks noChangeArrowheads="1"/>
          </p:cNvSpPr>
          <p:nvPr/>
        </p:nvSpPr>
        <p:spPr bwMode="auto">
          <a:xfrm>
            <a:off x="0" y="1600200"/>
            <a:ext cx="8229600" cy="461963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Book Antiqua" pitchFamily="18" charset="0"/>
              </a:rPr>
              <a:t>Grayscale input High resolution</a:t>
            </a:r>
          </a:p>
        </p:txBody>
      </p:sp>
      <p:sp useBgFill="1">
        <p:nvSpPr>
          <p:cNvPr id="434183" name="TextBox 6"/>
          <p:cNvSpPr txBox="1">
            <a:spLocks noChangeArrowheads="1"/>
          </p:cNvSpPr>
          <p:nvPr/>
        </p:nvSpPr>
        <p:spPr bwMode="auto">
          <a:xfrm>
            <a:off x="0" y="3962400"/>
            <a:ext cx="5348288" cy="461963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Book Antiqua" pitchFamily="18" charset="0"/>
              </a:rPr>
              <a:t>Colorization of input using average</a:t>
            </a:r>
          </a:p>
        </p:txBody>
      </p:sp>
      <p:sp>
        <p:nvSpPr>
          <p:cNvPr id="434184" name="Rectangle 8"/>
          <p:cNvSpPr>
            <a:spLocks noChangeArrowheads="1"/>
          </p:cNvSpPr>
          <p:nvPr/>
        </p:nvSpPr>
        <p:spPr bwMode="auto">
          <a:xfrm>
            <a:off x="5507038" y="6553200"/>
            <a:ext cx="3130550" cy="27463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r>
              <a:rPr lang="en-US" sz="1200">
                <a:cs typeface="Arial" pitchFamily="34" charset="0"/>
              </a:rPr>
              <a:t>A. Torralba, R. Fergus, W.T.Freeman.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>
                <a:latin typeface="Albertus Extra Bold" pitchFamily="34" charset="0"/>
              </a:rPr>
              <a:t>Automatic Orientation</a:t>
            </a:r>
          </a:p>
        </p:txBody>
      </p:sp>
      <p:sp>
        <p:nvSpPr>
          <p:cNvPr id="436227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>
                <a:latin typeface="Book Antiqua" pitchFamily="18" charset="0"/>
              </a:rPr>
              <a:t>Many images have </a:t>
            </a:r>
            <a:br>
              <a:rPr lang="en-US">
                <a:latin typeface="Book Antiqua" pitchFamily="18" charset="0"/>
              </a:rPr>
            </a:br>
            <a:r>
              <a:rPr lang="en-US">
                <a:latin typeface="Book Antiqua" pitchFamily="18" charset="0"/>
              </a:rPr>
              <a:t>ambiguous orientation</a:t>
            </a:r>
          </a:p>
          <a:p>
            <a:r>
              <a:rPr lang="en-US">
                <a:latin typeface="Book Antiqua" pitchFamily="18" charset="0"/>
              </a:rPr>
              <a:t>Look at top 25% </a:t>
            </a:r>
            <a:br>
              <a:rPr lang="en-US">
                <a:latin typeface="Book Antiqua" pitchFamily="18" charset="0"/>
              </a:rPr>
            </a:br>
            <a:r>
              <a:rPr lang="en-US">
                <a:latin typeface="Book Antiqua" pitchFamily="18" charset="0"/>
              </a:rPr>
              <a:t>by confidence:</a:t>
            </a:r>
          </a:p>
          <a:p>
            <a:r>
              <a:rPr lang="en-US">
                <a:latin typeface="Book Antiqua" pitchFamily="18" charset="0"/>
              </a:rPr>
              <a:t>Examples of high and low confidence images:</a:t>
            </a:r>
          </a:p>
        </p:txBody>
      </p:sp>
      <p:pic>
        <p:nvPicPr>
          <p:cNvPr id="436228" name="Picture 2"/>
          <p:cNvPicPr>
            <a:picLocks noChangeAspect="1" noChangeArrowheads="1"/>
          </p:cNvPicPr>
          <p:nvPr/>
        </p:nvPicPr>
        <p:blipFill>
          <a:blip r:embed="rId3" cstate="print"/>
          <a:srcRect l="50410" t="53467" b="4230"/>
          <a:stretch>
            <a:fillRect/>
          </a:stretch>
        </p:blipFill>
        <p:spPr bwMode="auto">
          <a:xfrm>
            <a:off x="6172200" y="4572000"/>
            <a:ext cx="24733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6229" name="Picture 2"/>
          <p:cNvPicPr>
            <a:picLocks noChangeAspect="1" noChangeArrowheads="1"/>
          </p:cNvPicPr>
          <p:nvPr/>
        </p:nvPicPr>
        <p:blipFill>
          <a:blip r:embed="rId3" cstate="print"/>
          <a:srcRect t="52174" r="48061" b="5524"/>
          <a:stretch>
            <a:fillRect/>
          </a:stretch>
        </p:blipFill>
        <p:spPr bwMode="auto">
          <a:xfrm>
            <a:off x="3429000" y="4495800"/>
            <a:ext cx="2590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6230" name="Picture 2"/>
          <p:cNvPicPr>
            <a:picLocks noChangeAspect="1" noChangeArrowheads="1"/>
          </p:cNvPicPr>
          <p:nvPr/>
        </p:nvPicPr>
        <p:blipFill>
          <a:blip r:embed="rId3" cstate="print"/>
          <a:srcRect l="50410" b="53465"/>
          <a:stretch>
            <a:fillRect/>
          </a:stretch>
        </p:blipFill>
        <p:spPr bwMode="auto">
          <a:xfrm>
            <a:off x="5562600" y="1219200"/>
            <a:ext cx="24733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>
                <a:latin typeface="Albertus Extra Bold" pitchFamily="34" charset="0"/>
              </a:rPr>
              <a:t>Automatic Orientation Examples</a:t>
            </a:r>
          </a:p>
        </p:txBody>
      </p:sp>
      <p:sp>
        <p:nvSpPr>
          <p:cNvPr id="43827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en-US">
              <a:latin typeface="Book Antiqua" pitchFamily="18" charset="0"/>
            </a:endParaRPr>
          </a:p>
        </p:txBody>
      </p:sp>
      <p:pic>
        <p:nvPicPr>
          <p:cNvPr id="43827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600200"/>
            <a:ext cx="7772400" cy="485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8277" name="Rectangle 5"/>
          <p:cNvSpPr>
            <a:spLocks noChangeArrowheads="1"/>
          </p:cNvSpPr>
          <p:nvPr/>
        </p:nvSpPr>
        <p:spPr bwMode="auto">
          <a:xfrm>
            <a:off x="5507038" y="6553200"/>
            <a:ext cx="3130550" cy="27463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r>
              <a:rPr lang="en-US" sz="1200">
                <a:cs typeface="Arial" pitchFamily="34" charset="0"/>
              </a:rPr>
              <a:t>A. Torralba, R. Fergus, W.T.Freeman.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Tiny Images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SSD?</a:t>
            </a:r>
          </a:p>
          <a:p>
            <a:r>
              <a:rPr lang="en-US" dirty="0" smtClean="0"/>
              <a:t>Can we build a better image descriptor?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Gist Scene Descriptor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Better than SSD, why?</a:t>
            </a:r>
            <a:endParaRPr lang="en-US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628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50813"/>
            <a:ext cx="8402638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/>
              <a:t>Gist Scene Descriptor</a:t>
            </a:r>
          </a:p>
        </p:txBody>
      </p:sp>
      <p:pic>
        <p:nvPicPr>
          <p:cNvPr id="27651" name="Picture 6" descr="teaser_inpu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981200"/>
            <a:ext cx="3962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10" descr="0681_steer_fram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9575" y="1824038"/>
            <a:ext cx="4924425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 Box 13"/>
          <p:cNvSpPr txBox="1">
            <a:spLocks noChangeArrowheads="1"/>
          </p:cNvSpPr>
          <p:nvPr/>
        </p:nvSpPr>
        <p:spPr bwMode="auto">
          <a:xfrm>
            <a:off x="6629400" y="6583363"/>
            <a:ext cx="25019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rgbClr val="0066FF"/>
                </a:solidFill>
              </a:rPr>
              <a:t>Hays and Efros, SIGGRAPH 2007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8" descr="IMG_0681_gr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981200"/>
            <a:ext cx="3962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7" descr="0681_gist_photoshopp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9575" y="1828800"/>
            <a:ext cx="4924425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0813"/>
            <a:ext cx="8402638" cy="1219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Gist Scene Descriptor</a:t>
            </a:r>
            <a:endParaRPr lang="en-US" b="0" dirty="0" smtClean="0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4724400" y="5791200"/>
            <a:ext cx="3962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Gist scene descriptor </a:t>
            </a:r>
            <a:br>
              <a:rPr lang="en-US" sz="2400"/>
            </a:br>
            <a:r>
              <a:rPr lang="en-US" sz="2400"/>
              <a:t>(Oliva and Torralba 2001)</a:t>
            </a:r>
          </a:p>
        </p:txBody>
      </p:sp>
      <p:sp>
        <p:nvSpPr>
          <p:cNvPr id="28678" name="Text Box 10"/>
          <p:cNvSpPr txBox="1">
            <a:spLocks noChangeArrowheads="1"/>
          </p:cNvSpPr>
          <p:nvPr/>
        </p:nvSpPr>
        <p:spPr bwMode="auto">
          <a:xfrm>
            <a:off x="6629400" y="6583363"/>
            <a:ext cx="25019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rgbClr val="0066FF"/>
                </a:solidFill>
              </a:rPr>
              <a:t>Hays and Efros, SIGGRAPH 2007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6" descr="IMG_0681_hole_highligh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981200"/>
            <a:ext cx="3962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2772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50813"/>
            <a:ext cx="8402638" cy="1219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Gist Scene Descriptor</a:t>
            </a:r>
            <a:endParaRPr lang="en-US" b="0" dirty="0" smtClean="0"/>
          </a:p>
        </p:txBody>
      </p:sp>
      <p:pic>
        <p:nvPicPr>
          <p:cNvPr id="29700" name="Picture 8" descr="gist_hole_highligh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2750" y="1830388"/>
            <a:ext cx="4921250" cy="385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Text Box 13"/>
          <p:cNvSpPr txBox="1">
            <a:spLocks noChangeArrowheads="1"/>
          </p:cNvSpPr>
          <p:nvPr/>
        </p:nvSpPr>
        <p:spPr bwMode="auto">
          <a:xfrm>
            <a:off x="4724400" y="5791200"/>
            <a:ext cx="3962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Gist scene descriptor </a:t>
            </a:r>
            <a:br>
              <a:rPr lang="en-US" sz="2400"/>
            </a:br>
            <a:r>
              <a:rPr lang="en-US" sz="2400"/>
              <a:t>(Oliva and Torralba 2001)</a:t>
            </a:r>
          </a:p>
        </p:txBody>
      </p:sp>
      <p:sp>
        <p:nvSpPr>
          <p:cNvPr id="29702" name="Text Box 14"/>
          <p:cNvSpPr txBox="1">
            <a:spLocks noChangeArrowheads="1"/>
          </p:cNvSpPr>
          <p:nvPr/>
        </p:nvSpPr>
        <p:spPr bwMode="auto">
          <a:xfrm>
            <a:off x="6629400" y="6583363"/>
            <a:ext cx="25019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rgbClr val="0066FF"/>
                </a:solidFill>
              </a:rPr>
              <a:t>Hays and Efros, SIGGRAPH 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6" descr="IMG_0681_horiz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981200"/>
            <a:ext cx="3962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 descr="0681_gist_photoshopp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9575" y="1828800"/>
            <a:ext cx="4924425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4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50813"/>
            <a:ext cx="8402638" cy="1219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Gist Scene Descriptor</a:t>
            </a:r>
            <a:endParaRPr lang="en-US" b="0" dirty="0" smtClean="0"/>
          </a:p>
        </p:txBody>
      </p:sp>
      <p:sp>
        <p:nvSpPr>
          <p:cNvPr id="30725" name="Text Box 9"/>
          <p:cNvSpPr txBox="1">
            <a:spLocks noChangeArrowheads="1"/>
          </p:cNvSpPr>
          <p:nvPr/>
        </p:nvSpPr>
        <p:spPr bwMode="auto">
          <a:xfrm>
            <a:off x="4724400" y="5791200"/>
            <a:ext cx="3962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Gist scene descriptor </a:t>
            </a:r>
            <a:br>
              <a:rPr lang="en-US" sz="2400"/>
            </a:br>
            <a:r>
              <a:rPr lang="en-US" sz="2400"/>
              <a:t>(Oliva and Torralba 2001)</a:t>
            </a:r>
          </a:p>
        </p:txBody>
      </p:sp>
      <p:sp>
        <p:nvSpPr>
          <p:cNvPr id="30726" name="Text Box 10"/>
          <p:cNvSpPr txBox="1">
            <a:spLocks noChangeArrowheads="1"/>
          </p:cNvSpPr>
          <p:nvPr/>
        </p:nvSpPr>
        <p:spPr bwMode="auto">
          <a:xfrm>
            <a:off x="6629400" y="6583363"/>
            <a:ext cx="25019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rgbClr val="0066FF"/>
                </a:solidFill>
              </a:rPr>
              <a:t>Hays and Efros, SIGGRAPH 2007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0681_gist_photoshopp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9575" y="1828800"/>
            <a:ext cx="4924425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6868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50813"/>
            <a:ext cx="8402638" cy="1219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Gist Scene Descriptor</a:t>
            </a:r>
            <a:endParaRPr lang="en-US" b="0" dirty="0" smtClean="0"/>
          </a:p>
        </p:txBody>
      </p:sp>
      <p:sp>
        <p:nvSpPr>
          <p:cNvPr id="31748" name="Text Box 6"/>
          <p:cNvSpPr txBox="1">
            <a:spLocks noChangeArrowheads="1"/>
          </p:cNvSpPr>
          <p:nvPr/>
        </p:nvSpPr>
        <p:spPr bwMode="auto">
          <a:xfrm>
            <a:off x="2743200" y="2895600"/>
            <a:ext cx="1600200" cy="1098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600"/>
              <a:t>+</a:t>
            </a:r>
          </a:p>
        </p:txBody>
      </p:sp>
      <p:pic>
        <p:nvPicPr>
          <p:cNvPr id="31749" name="Picture 7" descr="IMG_0681_4x4_color_gi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6670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Text Box 14"/>
          <p:cNvSpPr txBox="1">
            <a:spLocks noChangeArrowheads="1"/>
          </p:cNvSpPr>
          <p:nvPr/>
        </p:nvSpPr>
        <p:spPr bwMode="auto">
          <a:xfrm>
            <a:off x="4724400" y="5791200"/>
            <a:ext cx="3962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Gist scene descriptor </a:t>
            </a:r>
            <a:br>
              <a:rPr lang="en-US" sz="2400"/>
            </a:br>
            <a:r>
              <a:rPr lang="en-US" sz="2400"/>
              <a:t>(Oliva and Torralba 2001)</a:t>
            </a:r>
          </a:p>
        </p:txBody>
      </p:sp>
      <p:sp>
        <p:nvSpPr>
          <p:cNvPr id="31751" name="Text Box 15"/>
          <p:cNvSpPr txBox="1">
            <a:spLocks noChangeArrowheads="1"/>
          </p:cNvSpPr>
          <p:nvPr/>
        </p:nvSpPr>
        <p:spPr bwMode="auto">
          <a:xfrm>
            <a:off x="6629400" y="6583363"/>
            <a:ext cx="25019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rgbClr val="0066FF"/>
                </a:solidFill>
              </a:rPr>
              <a:t>Hays and Efros, SIGGRAPH 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5250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en-US" sz="4000"/>
              <a:t>Scene matching with camera transformations</a:t>
            </a:r>
          </a:p>
        </p:txBody>
      </p:sp>
      <p:pic>
        <p:nvPicPr>
          <p:cNvPr id="354307" name="Picture 3"/>
          <p:cNvPicPr>
            <a:picLocks noChangeAspect="1" noChangeArrowheads="1"/>
          </p:cNvPicPr>
          <p:nvPr/>
        </p:nvPicPr>
        <p:blipFill>
          <a:blip r:embed="rId3" cstate="print"/>
          <a:srcRect r="55225"/>
          <a:stretch>
            <a:fillRect/>
          </a:stretch>
        </p:blipFill>
        <p:spPr bwMode="auto">
          <a:xfrm>
            <a:off x="0" y="1481138"/>
            <a:ext cx="4179888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4308" name="Picture 4"/>
          <p:cNvPicPr>
            <a:picLocks noChangeAspect="1" noChangeArrowheads="1"/>
          </p:cNvPicPr>
          <p:nvPr/>
        </p:nvPicPr>
        <p:blipFill>
          <a:blip r:embed="rId3" cstate="print"/>
          <a:srcRect l="44870"/>
          <a:stretch>
            <a:fillRect/>
          </a:stretch>
        </p:blipFill>
        <p:spPr bwMode="auto">
          <a:xfrm>
            <a:off x="4141788" y="1476375"/>
            <a:ext cx="5002212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430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52863"/>
            <a:ext cx="9144000" cy="167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82613"/>
          </a:xfrm>
        </p:spPr>
        <p:txBody>
          <a:bodyPr>
            <a:normAutofit fontScale="90000"/>
          </a:bodyPr>
          <a:lstStyle/>
          <a:p>
            <a:r>
              <a:rPr lang="en-GB" sz="4800">
                <a:solidFill>
                  <a:schemeClr val="hlink"/>
                </a:solidFill>
              </a:rPr>
              <a:t>Image representation</a:t>
            </a:r>
            <a:endParaRPr lang="en-US" sz="4800">
              <a:solidFill>
                <a:schemeClr val="hlink"/>
              </a:solidFill>
            </a:endParaRPr>
          </a:p>
        </p:txBody>
      </p:sp>
      <p:pic>
        <p:nvPicPr>
          <p:cNvPr id="352259" name="Picture 3"/>
          <p:cNvPicPr>
            <a:picLocks noChangeAspect="1" noChangeArrowheads="1"/>
          </p:cNvPicPr>
          <p:nvPr/>
        </p:nvPicPr>
        <p:blipFill>
          <a:blip r:embed="rId3" cstate="print"/>
          <a:srcRect t="2731"/>
          <a:stretch>
            <a:fillRect/>
          </a:stretch>
        </p:blipFill>
        <p:spPr bwMode="auto">
          <a:xfrm>
            <a:off x="598488" y="2055813"/>
            <a:ext cx="3394075" cy="25050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pic>
        <p:nvPicPr>
          <p:cNvPr id="352260" name="Picture 4"/>
          <p:cNvPicPr>
            <a:picLocks noChangeAspect="1" noChangeArrowheads="1"/>
          </p:cNvPicPr>
          <p:nvPr/>
        </p:nvPicPr>
        <p:blipFill>
          <a:blip r:embed="rId4" cstate="print"/>
          <a:srcRect t="1071"/>
          <a:stretch>
            <a:fillRect/>
          </a:stretch>
        </p:blipFill>
        <p:spPr bwMode="auto">
          <a:xfrm>
            <a:off x="4773613" y="1898650"/>
            <a:ext cx="1952625" cy="14859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5316538" y="3875088"/>
            <a:ext cx="806450" cy="835025"/>
            <a:chOff x="2960" y="2492"/>
            <a:chExt cx="648" cy="648"/>
          </a:xfrm>
        </p:grpSpPr>
        <p:pic>
          <p:nvPicPr>
            <p:cNvPr id="352262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 l="20238" t="6032" r="16667" b="9842"/>
            <a:stretch>
              <a:fillRect/>
            </a:stretch>
          </p:blipFill>
          <p:spPr bwMode="auto">
            <a:xfrm>
              <a:off x="2960" y="2492"/>
              <a:ext cx="648" cy="64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</p:pic>
        <p:sp>
          <p:nvSpPr>
            <p:cNvPr id="352263" name="Rectangle 7"/>
            <p:cNvSpPr>
              <a:spLocks noChangeAspect="1" noChangeArrowheads="1"/>
            </p:cNvSpPr>
            <p:nvPr/>
          </p:nvSpPr>
          <p:spPr bwMode="auto">
            <a:xfrm>
              <a:off x="2968" y="2504"/>
              <a:ext cx="632" cy="624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2264" name="Text Box 8"/>
          <p:cNvSpPr txBox="1">
            <a:spLocks noChangeAspect="1" noChangeArrowheads="1"/>
          </p:cNvSpPr>
          <p:nvPr/>
        </p:nvSpPr>
        <p:spPr bwMode="auto">
          <a:xfrm>
            <a:off x="5014913" y="3521075"/>
            <a:ext cx="1862137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0000CC"/>
                </a:solidFill>
                <a:cs typeface="Arial" pitchFamily="34" charset="0"/>
              </a:rPr>
              <a:t>Color layout </a:t>
            </a:r>
            <a:endParaRPr lang="en-US">
              <a:solidFill>
                <a:srgbClr val="0000CC"/>
              </a:solidFill>
              <a:cs typeface="Arial" pitchFamily="34" charset="0"/>
            </a:endParaRPr>
          </a:p>
        </p:txBody>
      </p:sp>
      <p:sp>
        <p:nvSpPr>
          <p:cNvPr id="352265" name="Text Box 9"/>
          <p:cNvSpPr txBox="1">
            <a:spLocks noChangeAspect="1" noChangeArrowheads="1"/>
          </p:cNvSpPr>
          <p:nvPr/>
        </p:nvSpPr>
        <p:spPr bwMode="auto">
          <a:xfrm>
            <a:off x="4283075" y="1209675"/>
            <a:ext cx="2917825" cy="6413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>
                <a:solidFill>
                  <a:srgbClr val="0000CC"/>
                </a:solidFill>
                <a:cs typeface="Arial" pitchFamily="34" charset="0"/>
              </a:rPr>
              <a:t>GIST                                      [Oliva and Torralba’01]</a:t>
            </a:r>
            <a:endParaRPr lang="en-US">
              <a:solidFill>
                <a:srgbClr val="0000CC"/>
              </a:solidFill>
              <a:cs typeface="Arial" pitchFamily="34" charset="0"/>
            </a:endParaRPr>
          </a:p>
        </p:txBody>
      </p:sp>
      <p:sp>
        <p:nvSpPr>
          <p:cNvPr id="352266" name="Line 10"/>
          <p:cNvSpPr>
            <a:spLocks noChangeAspect="1" noChangeShapeType="1"/>
          </p:cNvSpPr>
          <p:nvPr/>
        </p:nvSpPr>
        <p:spPr bwMode="auto">
          <a:xfrm flipV="1">
            <a:off x="4140200" y="2711450"/>
            <a:ext cx="536575" cy="357188"/>
          </a:xfrm>
          <a:prstGeom prst="line">
            <a:avLst/>
          </a:prstGeom>
          <a:noFill/>
          <a:ln w="6350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2267" name="Line 11"/>
          <p:cNvSpPr>
            <a:spLocks noChangeAspect="1" noChangeShapeType="1"/>
          </p:cNvSpPr>
          <p:nvPr/>
        </p:nvSpPr>
        <p:spPr bwMode="auto">
          <a:xfrm>
            <a:off x="4187825" y="3544888"/>
            <a:ext cx="452438" cy="441325"/>
          </a:xfrm>
          <a:prstGeom prst="line">
            <a:avLst/>
          </a:prstGeom>
          <a:noFill/>
          <a:ln w="6350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2268" name="Line 12"/>
          <p:cNvSpPr>
            <a:spLocks noChangeAspect="1" noChangeShapeType="1"/>
          </p:cNvSpPr>
          <p:nvPr/>
        </p:nvSpPr>
        <p:spPr bwMode="auto">
          <a:xfrm>
            <a:off x="7154863" y="2616200"/>
            <a:ext cx="449262" cy="11113"/>
          </a:xfrm>
          <a:prstGeom prst="line">
            <a:avLst/>
          </a:prstGeom>
          <a:noFill/>
          <a:ln w="6350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2269" name="Text Box 13"/>
          <p:cNvSpPr txBox="1">
            <a:spLocks noChangeAspect="1" noChangeArrowheads="1"/>
          </p:cNvSpPr>
          <p:nvPr/>
        </p:nvSpPr>
        <p:spPr bwMode="auto">
          <a:xfrm>
            <a:off x="652463" y="1685925"/>
            <a:ext cx="3236912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>
                <a:solidFill>
                  <a:srgbClr val="0000CC"/>
                </a:solidFill>
                <a:cs typeface="Arial" pitchFamily="34" charset="0"/>
              </a:rPr>
              <a:t>Original image</a:t>
            </a:r>
            <a:endParaRPr lang="en-US">
              <a:solidFill>
                <a:srgbClr val="0000CC"/>
              </a:solidFill>
              <a:cs typeface="Arial" pitchFamily="34" charset="0"/>
            </a:endParaRPr>
          </a:p>
        </p:txBody>
      </p:sp>
      <p:grpSp>
        <p:nvGrpSpPr>
          <p:cNvPr id="3" name="Group 14"/>
          <p:cNvGrpSpPr>
            <a:grpSpLocks noChangeAspect="1"/>
          </p:cNvGrpSpPr>
          <p:nvPr/>
        </p:nvGrpSpPr>
        <p:grpSpPr bwMode="auto">
          <a:xfrm>
            <a:off x="8070850" y="2022475"/>
            <a:ext cx="354013" cy="1255713"/>
            <a:chOff x="2532" y="1542"/>
            <a:chExt cx="184" cy="332"/>
          </a:xfrm>
        </p:grpSpPr>
        <p:sp>
          <p:nvSpPr>
            <p:cNvPr id="352271" name="AutoShape 15"/>
            <p:cNvSpPr>
              <a:spLocks noChangeAspect="1"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2272" name="Line 16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52273" name="Line 17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52274" name="Line 18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52275" name="Line 19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52276" name="Line 20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52277" name="Line 21"/>
          <p:cNvSpPr>
            <a:spLocks noChangeAspect="1" noChangeShapeType="1"/>
          </p:cNvSpPr>
          <p:nvPr/>
        </p:nvSpPr>
        <p:spPr bwMode="auto">
          <a:xfrm>
            <a:off x="7154863" y="4189413"/>
            <a:ext cx="449262" cy="11112"/>
          </a:xfrm>
          <a:prstGeom prst="line">
            <a:avLst/>
          </a:prstGeom>
          <a:noFill/>
          <a:ln w="6350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" name="Group 22"/>
          <p:cNvGrpSpPr>
            <a:grpSpLocks noChangeAspect="1"/>
          </p:cNvGrpSpPr>
          <p:nvPr/>
        </p:nvGrpSpPr>
        <p:grpSpPr bwMode="auto">
          <a:xfrm>
            <a:off x="8070850" y="3595688"/>
            <a:ext cx="354013" cy="1123950"/>
            <a:chOff x="2532" y="1542"/>
            <a:chExt cx="184" cy="332"/>
          </a:xfrm>
        </p:grpSpPr>
        <p:sp>
          <p:nvSpPr>
            <p:cNvPr id="352279" name="AutoShape 23"/>
            <p:cNvSpPr>
              <a:spLocks noChangeAspect="1"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2280" name="Line 24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52281" name="Line 25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52282" name="Line 26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52283" name="Line 27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52284" name="Line 28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52285" name="Rectangle 29"/>
          <p:cNvSpPr>
            <a:spLocks noChangeArrowheads="1"/>
          </p:cNvSpPr>
          <p:nvPr/>
        </p:nvSpPr>
        <p:spPr bwMode="auto">
          <a:xfrm>
            <a:off x="638175" y="2047875"/>
            <a:ext cx="3286125" cy="249555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09550" y="4806950"/>
            <a:ext cx="4552950" cy="1470025"/>
            <a:chOff x="132" y="3028"/>
            <a:chExt cx="2868" cy="926"/>
          </a:xfrm>
        </p:grpSpPr>
        <p:pic>
          <p:nvPicPr>
            <p:cNvPr id="356355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 t="43314" r="66498" b="34695"/>
            <a:stretch>
              <a:fillRect/>
            </a:stretch>
          </p:blipFill>
          <p:spPr bwMode="auto">
            <a:xfrm>
              <a:off x="132" y="3028"/>
              <a:ext cx="1444" cy="92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</p:pic>
        <p:sp>
          <p:nvSpPr>
            <p:cNvPr id="356356" name="Text Box 4"/>
            <p:cNvSpPr txBox="1">
              <a:spLocks noChangeArrowheads="1"/>
            </p:cNvSpPr>
            <p:nvPr/>
          </p:nvSpPr>
          <p:spPr bwMode="auto">
            <a:xfrm>
              <a:off x="1554" y="3528"/>
              <a:ext cx="1446" cy="40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>
                  <a:solidFill>
                    <a:srgbClr val="0000CC"/>
                  </a:solidFill>
                  <a:cs typeface="Arial" pitchFamily="34" charset="0"/>
                </a:rPr>
                <a:t>3. Find a match to fill the missing pixels</a:t>
              </a:r>
              <a:endParaRPr lang="en-US">
                <a:solidFill>
                  <a:srgbClr val="0000CC"/>
                </a:solidFill>
                <a:cs typeface="Arial" pitchFamily="34" charset="0"/>
              </a:endParaRPr>
            </a:p>
          </p:txBody>
        </p:sp>
      </p:grpSp>
      <p:pic>
        <p:nvPicPr>
          <p:cNvPr id="356357" name="Picture 5"/>
          <p:cNvPicPr>
            <a:picLocks noChangeAspect="1" noChangeArrowheads="1"/>
          </p:cNvPicPr>
          <p:nvPr/>
        </p:nvPicPr>
        <p:blipFill>
          <a:blip r:embed="rId4" cstate="print"/>
          <a:srcRect r="66359" b="78056"/>
          <a:stretch>
            <a:fillRect/>
          </a:stretch>
        </p:blipFill>
        <p:spPr bwMode="auto">
          <a:xfrm>
            <a:off x="190500" y="1479550"/>
            <a:ext cx="2301875" cy="14668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sp>
        <p:nvSpPr>
          <p:cNvPr id="356358" name="Text Box 6"/>
          <p:cNvSpPr txBox="1">
            <a:spLocks noChangeArrowheads="1"/>
          </p:cNvSpPr>
          <p:nvPr/>
        </p:nvSpPr>
        <p:spPr bwMode="auto">
          <a:xfrm>
            <a:off x="161925" y="123825"/>
            <a:ext cx="8839200" cy="1066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>
                <a:solidFill>
                  <a:schemeClr val="hlink"/>
                </a:solidFill>
                <a:cs typeface="Arial" pitchFamily="34" charset="0"/>
              </a:rPr>
              <a:t>Scene matching with camera view transformations: Translation</a:t>
            </a:r>
            <a:endParaRPr lang="en-US" sz="3200">
              <a:solidFill>
                <a:schemeClr val="hlink"/>
              </a:solidFill>
              <a:cs typeface="Arial" pitchFamily="34" charset="0"/>
            </a:endParaRPr>
          </a:p>
        </p:txBody>
      </p:sp>
      <p:sp>
        <p:nvSpPr>
          <p:cNvPr id="356359" name="Text Box 7"/>
          <p:cNvSpPr txBox="1">
            <a:spLocks noChangeArrowheads="1"/>
          </p:cNvSpPr>
          <p:nvPr/>
        </p:nvSpPr>
        <p:spPr bwMode="auto">
          <a:xfrm>
            <a:off x="2466975" y="2571750"/>
            <a:ext cx="2105025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0000CC"/>
                </a:solidFill>
                <a:cs typeface="Arial" pitchFamily="34" charset="0"/>
              </a:rPr>
              <a:t>1. Move camera</a:t>
            </a:r>
            <a:endParaRPr lang="en-US">
              <a:solidFill>
                <a:srgbClr val="0000CC"/>
              </a:solidFill>
              <a:cs typeface="Arial" pitchFamily="34" charset="0"/>
            </a:endParaRP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00025" y="3051175"/>
            <a:ext cx="4371975" cy="1438275"/>
            <a:chOff x="126" y="1922"/>
            <a:chExt cx="2754" cy="906"/>
          </a:xfrm>
        </p:grpSpPr>
        <p:sp>
          <p:nvSpPr>
            <p:cNvPr id="356361" name="Text Box 9"/>
            <p:cNvSpPr txBox="1">
              <a:spLocks noChangeArrowheads="1"/>
            </p:cNvSpPr>
            <p:nvPr/>
          </p:nvSpPr>
          <p:spPr bwMode="auto">
            <a:xfrm>
              <a:off x="1554" y="2406"/>
              <a:ext cx="1326" cy="40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>
                  <a:solidFill>
                    <a:srgbClr val="0000CC"/>
                  </a:solidFill>
                  <a:cs typeface="Arial" pitchFamily="34" charset="0"/>
                </a:rPr>
                <a:t>2. View from the virtual camera</a:t>
              </a:r>
              <a:endParaRPr lang="en-US">
                <a:solidFill>
                  <a:srgbClr val="0000CC"/>
                </a:solidFill>
                <a:cs typeface="Arial" pitchFamily="34" charset="0"/>
              </a:endParaRPr>
            </a:p>
          </p:txBody>
        </p: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126" y="1922"/>
              <a:ext cx="1450" cy="906"/>
              <a:chOff x="462" y="1892"/>
              <a:chExt cx="1450" cy="906"/>
            </a:xfrm>
          </p:grpSpPr>
          <p:pic>
            <p:nvPicPr>
              <p:cNvPr id="356363" name="Picture 1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21944" r="66359" b="56540"/>
              <a:stretch>
                <a:fillRect/>
              </a:stretch>
            </p:blipFill>
            <p:spPr bwMode="auto">
              <a:xfrm>
                <a:off x="462" y="1892"/>
                <a:ext cx="1450" cy="906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56364" name="Rectangle 12"/>
              <p:cNvSpPr>
                <a:spLocks noChangeArrowheads="1"/>
              </p:cNvSpPr>
              <p:nvPr/>
            </p:nvSpPr>
            <p:spPr bwMode="auto">
              <a:xfrm>
                <a:off x="1194" y="1920"/>
                <a:ext cx="642" cy="138"/>
              </a:xfrm>
              <a:prstGeom prst="rect">
                <a:avLst/>
              </a:prstGeom>
              <a:solidFill>
                <a:schemeClr val="tx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266700" y="3051175"/>
            <a:ext cx="2127250" cy="1428750"/>
            <a:chOff x="3402" y="932"/>
            <a:chExt cx="1340" cy="900"/>
          </a:xfrm>
        </p:grpSpPr>
        <p:sp>
          <p:nvSpPr>
            <p:cNvPr id="356366" name="Line 14"/>
            <p:cNvSpPr>
              <a:spLocks noChangeShapeType="1"/>
            </p:cNvSpPr>
            <p:nvPr/>
          </p:nvSpPr>
          <p:spPr bwMode="auto">
            <a:xfrm>
              <a:off x="4074" y="934"/>
              <a:ext cx="0" cy="89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67" name="Line 15"/>
            <p:cNvSpPr>
              <a:spLocks noChangeShapeType="1"/>
            </p:cNvSpPr>
            <p:nvPr/>
          </p:nvSpPr>
          <p:spPr bwMode="auto">
            <a:xfrm>
              <a:off x="3844" y="934"/>
              <a:ext cx="0" cy="89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68" name="Line 16"/>
            <p:cNvSpPr>
              <a:spLocks noChangeShapeType="1"/>
            </p:cNvSpPr>
            <p:nvPr/>
          </p:nvSpPr>
          <p:spPr bwMode="auto">
            <a:xfrm>
              <a:off x="3612" y="934"/>
              <a:ext cx="0" cy="89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69" name="Line 17"/>
            <p:cNvSpPr>
              <a:spLocks noChangeShapeType="1"/>
            </p:cNvSpPr>
            <p:nvPr/>
          </p:nvSpPr>
          <p:spPr bwMode="auto">
            <a:xfrm>
              <a:off x="4296" y="934"/>
              <a:ext cx="0" cy="89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70" name="Line 18"/>
            <p:cNvSpPr>
              <a:spLocks noChangeShapeType="1"/>
            </p:cNvSpPr>
            <p:nvPr/>
          </p:nvSpPr>
          <p:spPr bwMode="auto">
            <a:xfrm>
              <a:off x="4508" y="934"/>
              <a:ext cx="0" cy="89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71" name="Rectangle 19"/>
            <p:cNvSpPr>
              <a:spLocks noChangeArrowheads="1"/>
            </p:cNvSpPr>
            <p:nvPr/>
          </p:nvSpPr>
          <p:spPr bwMode="auto">
            <a:xfrm>
              <a:off x="3404" y="938"/>
              <a:ext cx="1336" cy="888"/>
            </a:xfrm>
            <a:prstGeom prst="rect">
              <a:avLst/>
            </a:prstGeom>
            <a:noFill/>
            <a:ln w="127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6372" name="Line 20"/>
            <p:cNvSpPr>
              <a:spLocks noChangeShapeType="1"/>
            </p:cNvSpPr>
            <p:nvPr/>
          </p:nvSpPr>
          <p:spPr bwMode="auto">
            <a:xfrm>
              <a:off x="3402" y="1386"/>
              <a:ext cx="1340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73" name="Line 21"/>
            <p:cNvSpPr>
              <a:spLocks noChangeShapeType="1"/>
            </p:cNvSpPr>
            <p:nvPr/>
          </p:nvSpPr>
          <p:spPr bwMode="auto">
            <a:xfrm>
              <a:off x="3402" y="1154"/>
              <a:ext cx="1340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74" name="Line 22"/>
            <p:cNvSpPr>
              <a:spLocks noChangeShapeType="1"/>
            </p:cNvSpPr>
            <p:nvPr/>
          </p:nvSpPr>
          <p:spPr bwMode="auto">
            <a:xfrm>
              <a:off x="3402" y="1604"/>
              <a:ext cx="1340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23"/>
            <p:cNvGrpSpPr>
              <a:grpSpLocks/>
            </p:cNvGrpSpPr>
            <p:nvPr/>
          </p:nvGrpSpPr>
          <p:grpSpPr bwMode="auto">
            <a:xfrm>
              <a:off x="3404" y="932"/>
              <a:ext cx="672" cy="896"/>
              <a:chOff x="3404" y="932"/>
              <a:chExt cx="672" cy="896"/>
            </a:xfrm>
          </p:grpSpPr>
          <p:sp>
            <p:nvSpPr>
              <p:cNvPr id="356376" name="Rectangle 24"/>
              <p:cNvSpPr>
                <a:spLocks noChangeArrowheads="1"/>
              </p:cNvSpPr>
              <p:nvPr/>
            </p:nvSpPr>
            <p:spPr bwMode="auto">
              <a:xfrm>
                <a:off x="3404" y="934"/>
                <a:ext cx="670" cy="892"/>
              </a:xfrm>
              <a:prstGeom prst="rect">
                <a:avLst/>
              </a:prstGeom>
              <a:noFill/>
              <a:ln w="38100" algn="ctr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377" name="Line 25"/>
              <p:cNvSpPr>
                <a:spLocks noChangeShapeType="1"/>
              </p:cNvSpPr>
              <p:nvPr/>
            </p:nvSpPr>
            <p:spPr bwMode="auto">
              <a:xfrm>
                <a:off x="3404" y="1154"/>
                <a:ext cx="672" cy="0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6378" name="Line 26"/>
              <p:cNvSpPr>
                <a:spLocks noChangeShapeType="1"/>
              </p:cNvSpPr>
              <p:nvPr/>
            </p:nvSpPr>
            <p:spPr bwMode="auto">
              <a:xfrm>
                <a:off x="3404" y="1384"/>
                <a:ext cx="672" cy="0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6379" name="Line 27"/>
              <p:cNvSpPr>
                <a:spLocks noChangeShapeType="1"/>
              </p:cNvSpPr>
              <p:nvPr/>
            </p:nvSpPr>
            <p:spPr bwMode="auto">
              <a:xfrm>
                <a:off x="3404" y="1602"/>
                <a:ext cx="672" cy="0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6380" name="Line 28"/>
              <p:cNvSpPr>
                <a:spLocks noChangeShapeType="1"/>
              </p:cNvSpPr>
              <p:nvPr/>
            </p:nvSpPr>
            <p:spPr bwMode="auto">
              <a:xfrm>
                <a:off x="3620" y="932"/>
                <a:ext cx="0" cy="896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6381" name="Line 29"/>
              <p:cNvSpPr>
                <a:spLocks noChangeShapeType="1"/>
              </p:cNvSpPr>
              <p:nvPr/>
            </p:nvSpPr>
            <p:spPr bwMode="auto">
              <a:xfrm>
                <a:off x="3848" y="932"/>
                <a:ext cx="0" cy="896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285750" y="4841875"/>
            <a:ext cx="2127250" cy="1428750"/>
            <a:chOff x="3402" y="1910"/>
            <a:chExt cx="1340" cy="900"/>
          </a:xfrm>
        </p:grpSpPr>
        <p:sp>
          <p:nvSpPr>
            <p:cNvPr id="356383" name="Line 31"/>
            <p:cNvSpPr>
              <a:spLocks noChangeShapeType="1"/>
            </p:cNvSpPr>
            <p:nvPr/>
          </p:nvSpPr>
          <p:spPr bwMode="auto">
            <a:xfrm>
              <a:off x="4074" y="1912"/>
              <a:ext cx="0" cy="89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84" name="Line 32"/>
            <p:cNvSpPr>
              <a:spLocks noChangeShapeType="1"/>
            </p:cNvSpPr>
            <p:nvPr/>
          </p:nvSpPr>
          <p:spPr bwMode="auto">
            <a:xfrm>
              <a:off x="3844" y="1912"/>
              <a:ext cx="0" cy="89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85" name="Line 33"/>
            <p:cNvSpPr>
              <a:spLocks noChangeShapeType="1"/>
            </p:cNvSpPr>
            <p:nvPr/>
          </p:nvSpPr>
          <p:spPr bwMode="auto">
            <a:xfrm>
              <a:off x="3612" y="1912"/>
              <a:ext cx="0" cy="89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86" name="Line 34"/>
            <p:cNvSpPr>
              <a:spLocks noChangeShapeType="1"/>
            </p:cNvSpPr>
            <p:nvPr/>
          </p:nvSpPr>
          <p:spPr bwMode="auto">
            <a:xfrm>
              <a:off x="4296" y="1912"/>
              <a:ext cx="0" cy="89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87" name="Line 35"/>
            <p:cNvSpPr>
              <a:spLocks noChangeShapeType="1"/>
            </p:cNvSpPr>
            <p:nvPr/>
          </p:nvSpPr>
          <p:spPr bwMode="auto">
            <a:xfrm>
              <a:off x="4508" y="1912"/>
              <a:ext cx="0" cy="89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88" name="Rectangle 36"/>
            <p:cNvSpPr>
              <a:spLocks noChangeArrowheads="1"/>
            </p:cNvSpPr>
            <p:nvPr/>
          </p:nvSpPr>
          <p:spPr bwMode="auto">
            <a:xfrm>
              <a:off x="3404" y="1916"/>
              <a:ext cx="1336" cy="888"/>
            </a:xfrm>
            <a:prstGeom prst="rect">
              <a:avLst/>
            </a:prstGeom>
            <a:noFill/>
            <a:ln w="127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6389" name="Line 37"/>
            <p:cNvSpPr>
              <a:spLocks noChangeShapeType="1"/>
            </p:cNvSpPr>
            <p:nvPr/>
          </p:nvSpPr>
          <p:spPr bwMode="auto">
            <a:xfrm>
              <a:off x="3402" y="2364"/>
              <a:ext cx="1340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90" name="Line 38"/>
            <p:cNvSpPr>
              <a:spLocks noChangeShapeType="1"/>
            </p:cNvSpPr>
            <p:nvPr/>
          </p:nvSpPr>
          <p:spPr bwMode="auto">
            <a:xfrm>
              <a:off x="3402" y="2132"/>
              <a:ext cx="1340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91" name="Line 39"/>
            <p:cNvSpPr>
              <a:spLocks noChangeShapeType="1"/>
            </p:cNvSpPr>
            <p:nvPr/>
          </p:nvSpPr>
          <p:spPr bwMode="auto">
            <a:xfrm>
              <a:off x="3402" y="2582"/>
              <a:ext cx="1340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92" name="Rectangle 40"/>
            <p:cNvSpPr>
              <a:spLocks noChangeArrowheads="1"/>
            </p:cNvSpPr>
            <p:nvPr/>
          </p:nvSpPr>
          <p:spPr bwMode="auto">
            <a:xfrm>
              <a:off x="3404" y="1912"/>
              <a:ext cx="670" cy="892"/>
            </a:xfrm>
            <a:prstGeom prst="rect">
              <a:avLst/>
            </a:prstGeom>
            <a:noFill/>
            <a:ln w="38100" algn="ctr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6393" name="Line 41"/>
            <p:cNvSpPr>
              <a:spLocks noChangeShapeType="1"/>
            </p:cNvSpPr>
            <p:nvPr/>
          </p:nvSpPr>
          <p:spPr bwMode="auto">
            <a:xfrm>
              <a:off x="3404" y="2132"/>
              <a:ext cx="672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94" name="Line 42"/>
            <p:cNvSpPr>
              <a:spLocks noChangeShapeType="1"/>
            </p:cNvSpPr>
            <p:nvPr/>
          </p:nvSpPr>
          <p:spPr bwMode="auto">
            <a:xfrm>
              <a:off x="3404" y="2362"/>
              <a:ext cx="672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95" name="Line 43"/>
            <p:cNvSpPr>
              <a:spLocks noChangeShapeType="1"/>
            </p:cNvSpPr>
            <p:nvPr/>
          </p:nvSpPr>
          <p:spPr bwMode="auto">
            <a:xfrm>
              <a:off x="3404" y="2580"/>
              <a:ext cx="672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96" name="Line 44"/>
            <p:cNvSpPr>
              <a:spLocks noChangeShapeType="1"/>
            </p:cNvSpPr>
            <p:nvPr/>
          </p:nvSpPr>
          <p:spPr bwMode="auto">
            <a:xfrm>
              <a:off x="3620" y="1910"/>
              <a:ext cx="0" cy="89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6397" name="Line 45"/>
            <p:cNvSpPr>
              <a:spLocks noChangeShapeType="1"/>
            </p:cNvSpPr>
            <p:nvPr/>
          </p:nvSpPr>
          <p:spPr bwMode="auto">
            <a:xfrm>
              <a:off x="3848" y="1910"/>
              <a:ext cx="0" cy="89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46"/>
          <p:cNvGrpSpPr>
            <a:grpSpLocks/>
          </p:cNvGrpSpPr>
          <p:nvPr/>
        </p:nvGrpSpPr>
        <p:grpSpPr bwMode="auto">
          <a:xfrm>
            <a:off x="6438900" y="1584325"/>
            <a:ext cx="2111375" cy="1438275"/>
            <a:chOff x="3444" y="1118"/>
            <a:chExt cx="1330" cy="906"/>
          </a:xfrm>
        </p:grpSpPr>
        <p:pic>
          <p:nvPicPr>
            <p:cNvPr id="356399" name="Picture 47"/>
            <p:cNvPicPr>
              <a:picLocks noChangeAspect="1" noChangeArrowheads="1"/>
            </p:cNvPicPr>
            <p:nvPr/>
          </p:nvPicPr>
          <p:blipFill>
            <a:blip r:embed="rId4" cstate="print"/>
            <a:srcRect l="1114" t="21944" r="68030" b="56540"/>
            <a:stretch>
              <a:fillRect/>
            </a:stretch>
          </p:blipFill>
          <p:spPr bwMode="auto">
            <a:xfrm>
              <a:off x="3444" y="1118"/>
              <a:ext cx="1330" cy="90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</p:pic>
        <p:sp>
          <p:nvSpPr>
            <p:cNvPr id="356400" name="Rectangle 48"/>
            <p:cNvSpPr>
              <a:spLocks noChangeArrowheads="1"/>
            </p:cNvSpPr>
            <p:nvPr/>
          </p:nvSpPr>
          <p:spPr bwMode="auto">
            <a:xfrm>
              <a:off x="4128" y="1146"/>
              <a:ext cx="642" cy="13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6401" name="Text Box 49"/>
          <p:cNvSpPr txBox="1">
            <a:spLocks noChangeArrowheads="1"/>
          </p:cNvSpPr>
          <p:nvPr/>
        </p:nvSpPr>
        <p:spPr bwMode="auto">
          <a:xfrm>
            <a:off x="5562600" y="3219450"/>
            <a:ext cx="26098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0000CC"/>
                </a:solidFill>
                <a:cs typeface="Arial" pitchFamily="34" charset="0"/>
              </a:rPr>
              <a:t>4. Locally align images</a:t>
            </a:r>
            <a:endParaRPr lang="en-US">
              <a:solidFill>
                <a:srgbClr val="0000CC"/>
              </a:solidFill>
              <a:cs typeface="Arial" pitchFamily="34" charset="0"/>
            </a:endParaRPr>
          </a:p>
        </p:txBody>
      </p:sp>
      <p:sp>
        <p:nvSpPr>
          <p:cNvPr id="356402" name="Text Box 50"/>
          <p:cNvSpPr txBox="1">
            <a:spLocks noChangeArrowheads="1"/>
          </p:cNvSpPr>
          <p:nvPr/>
        </p:nvSpPr>
        <p:spPr bwMode="auto">
          <a:xfrm>
            <a:off x="5562600" y="3676650"/>
            <a:ext cx="26098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0000CC"/>
                </a:solidFill>
                <a:cs typeface="Arial" pitchFamily="34" charset="0"/>
              </a:rPr>
              <a:t>5. Find a seam</a:t>
            </a:r>
            <a:endParaRPr lang="en-US">
              <a:solidFill>
                <a:srgbClr val="0000CC"/>
              </a:solidFill>
              <a:cs typeface="Arial" pitchFamily="34" charset="0"/>
            </a:endParaRPr>
          </a:p>
        </p:txBody>
      </p:sp>
      <p:sp>
        <p:nvSpPr>
          <p:cNvPr id="356403" name="Text Box 51"/>
          <p:cNvSpPr txBox="1">
            <a:spLocks noChangeArrowheads="1"/>
          </p:cNvSpPr>
          <p:nvPr/>
        </p:nvSpPr>
        <p:spPr bwMode="auto">
          <a:xfrm>
            <a:off x="5562600" y="4162425"/>
            <a:ext cx="34480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0000CC"/>
                </a:solidFill>
                <a:cs typeface="Arial" pitchFamily="34" charset="0"/>
              </a:rPr>
              <a:t>6. Blend in the gradient domain</a:t>
            </a:r>
            <a:endParaRPr lang="en-US">
              <a:solidFill>
                <a:srgbClr val="0000CC"/>
              </a:solidFill>
              <a:cs typeface="Arial" pitchFamily="34" charset="0"/>
            </a:endParaRPr>
          </a:p>
        </p:txBody>
      </p:sp>
      <p:pic>
        <p:nvPicPr>
          <p:cNvPr id="356404" name="Picture 52"/>
          <p:cNvPicPr>
            <a:picLocks noChangeAspect="1" noChangeArrowheads="1"/>
          </p:cNvPicPr>
          <p:nvPr/>
        </p:nvPicPr>
        <p:blipFill>
          <a:blip r:embed="rId4" cstate="print"/>
          <a:srcRect l="1385" t="44014" r="67746" b="35129"/>
          <a:stretch>
            <a:fillRect/>
          </a:stretch>
        </p:blipFill>
        <p:spPr bwMode="auto">
          <a:xfrm>
            <a:off x="6657975" y="1490663"/>
            <a:ext cx="2111375" cy="1395412"/>
          </a:xfrm>
          <a:prstGeom prst="rect">
            <a:avLst/>
          </a:prstGeom>
          <a:solidFill>
            <a:schemeClr val="bg2">
              <a:alpha val="49001"/>
            </a:schemeClr>
          </a:solidFill>
          <a:ln w="12700" algn="ctr">
            <a:noFill/>
            <a:miter lim="800000"/>
            <a:headEnd/>
            <a:tailEnd/>
          </a:ln>
          <a:effectLst/>
        </p:spPr>
      </p:pic>
      <p:sp>
        <p:nvSpPr>
          <p:cNvPr id="356405" name="Freeform 53"/>
          <p:cNvSpPr>
            <a:spLocks/>
          </p:cNvSpPr>
          <p:nvPr/>
        </p:nvSpPr>
        <p:spPr bwMode="auto">
          <a:xfrm>
            <a:off x="6924675" y="1509713"/>
            <a:ext cx="304800" cy="1352550"/>
          </a:xfrm>
          <a:custGeom>
            <a:avLst/>
            <a:gdLst/>
            <a:ahLst/>
            <a:cxnLst>
              <a:cxn ang="0">
                <a:pos x="192" y="0"/>
              </a:cxn>
              <a:cxn ang="0">
                <a:pos x="177" y="33"/>
              </a:cxn>
              <a:cxn ang="0">
                <a:pos x="162" y="48"/>
              </a:cxn>
              <a:cxn ang="0">
                <a:pos x="156" y="66"/>
              </a:cxn>
              <a:cxn ang="0">
                <a:pos x="153" y="75"/>
              </a:cxn>
              <a:cxn ang="0">
                <a:pos x="159" y="468"/>
              </a:cxn>
              <a:cxn ang="0">
                <a:pos x="123" y="642"/>
              </a:cxn>
              <a:cxn ang="0">
                <a:pos x="111" y="660"/>
              </a:cxn>
              <a:cxn ang="0">
                <a:pos x="93" y="672"/>
              </a:cxn>
              <a:cxn ang="0">
                <a:pos x="72" y="705"/>
              </a:cxn>
              <a:cxn ang="0">
                <a:pos x="57" y="720"/>
              </a:cxn>
              <a:cxn ang="0">
                <a:pos x="21" y="783"/>
              </a:cxn>
              <a:cxn ang="0">
                <a:pos x="9" y="810"/>
              </a:cxn>
              <a:cxn ang="0">
                <a:pos x="0" y="852"/>
              </a:cxn>
            </a:cxnLst>
            <a:rect l="0" t="0" r="r" b="b"/>
            <a:pathLst>
              <a:path w="192" h="852">
                <a:moveTo>
                  <a:pt x="192" y="0"/>
                </a:moveTo>
                <a:cubicBezTo>
                  <a:pt x="189" y="17"/>
                  <a:pt x="191" y="24"/>
                  <a:pt x="177" y="33"/>
                </a:cubicBezTo>
                <a:cubicBezTo>
                  <a:pt x="173" y="39"/>
                  <a:pt x="166" y="42"/>
                  <a:pt x="162" y="48"/>
                </a:cubicBezTo>
                <a:cubicBezTo>
                  <a:pt x="159" y="53"/>
                  <a:pt x="158" y="60"/>
                  <a:pt x="156" y="66"/>
                </a:cubicBezTo>
                <a:cubicBezTo>
                  <a:pt x="155" y="69"/>
                  <a:pt x="153" y="75"/>
                  <a:pt x="153" y="75"/>
                </a:cubicBezTo>
                <a:cubicBezTo>
                  <a:pt x="157" y="227"/>
                  <a:pt x="159" y="287"/>
                  <a:pt x="159" y="468"/>
                </a:cubicBezTo>
                <a:cubicBezTo>
                  <a:pt x="159" y="519"/>
                  <a:pt x="178" y="606"/>
                  <a:pt x="123" y="642"/>
                </a:cubicBezTo>
                <a:cubicBezTo>
                  <a:pt x="119" y="648"/>
                  <a:pt x="115" y="654"/>
                  <a:pt x="111" y="660"/>
                </a:cubicBezTo>
                <a:cubicBezTo>
                  <a:pt x="107" y="666"/>
                  <a:pt x="93" y="672"/>
                  <a:pt x="93" y="672"/>
                </a:cubicBezTo>
                <a:cubicBezTo>
                  <a:pt x="89" y="685"/>
                  <a:pt x="83" y="698"/>
                  <a:pt x="72" y="705"/>
                </a:cubicBezTo>
                <a:cubicBezTo>
                  <a:pt x="68" y="711"/>
                  <a:pt x="61" y="714"/>
                  <a:pt x="57" y="720"/>
                </a:cubicBezTo>
                <a:cubicBezTo>
                  <a:pt x="44" y="741"/>
                  <a:pt x="43" y="768"/>
                  <a:pt x="21" y="783"/>
                </a:cubicBezTo>
                <a:cubicBezTo>
                  <a:pt x="16" y="791"/>
                  <a:pt x="9" y="810"/>
                  <a:pt x="9" y="810"/>
                </a:cubicBezTo>
                <a:cubicBezTo>
                  <a:pt x="8" y="821"/>
                  <a:pt x="10" y="842"/>
                  <a:pt x="0" y="852"/>
                </a:cubicBezTo>
              </a:path>
            </a:pathLst>
          </a:custGeom>
          <a:noFill/>
          <a:ln w="25400" cap="flat" cmpd="sng">
            <a:solidFill>
              <a:srgbClr val="FFFF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356406" name="Picture 54"/>
          <p:cNvPicPr>
            <a:picLocks noChangeAspect="1" noChangeArrowheads="1"/>
          </p:cNvPicPr>
          <p:nvPr/>
        </p:nvPicPr>
        <p:blipFill>
          <a:blip r:embed="rId5" cstate="print"/>
          <a:srcRect l="24219" t="37650" r="29465" b="21875"/>
          <a:stretch>
            <a:fillRect/>
          </a:stretch>
        </p:blipFill>
        <p:spPr bwMode="auto">
          <a:xfrm>
            <a:off x="266700" y="1520825"/>
            <a:ext cx="2139950" cy="14033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sp>
        <p:nvSpPr>
          <p:cNvPr id="356407" name="Rectangle 55"/>
          <p:cNvSpPr>
            <a:spLocks noChangeArrowheads="1"/>
          </p:cNvSpPr>
          <p:nvPr/>
        </p:nvSpPr>
        <p:spPr bwMode="auto">
          <a:xfrm>
            <a:off x="628650" y="1752600"/>
            <a:ext cx="1438275" cy="933450"/>
          </a:xfrm>
          <a:prstGeom prst="rect">
            <a:avLst/>
          </a:prstGeom>
          <a:noFill/>
          <a:ln w="38100" algn="ctr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56"/>
          <p:cNvGrpSpPr>
            <a:grpSpLocks/>
          </p:cNvGrpSpPr>
          <p:nvPr/>
        </p:nvGrpSpPr>
        <p:grpSpPr bwMode="auto">
          <a:xfrm>
            <a:off x="4802188" y="1343025"/>
            <a:ext cx="4046537" cy="1878013"/>
            <a:chOff x="3025" y="846"/>
            <a:chExt cx="2549" cy="1183"/>
          </a:xfrm>
        </p:grpSpPr>
        <p:pic>
          <p:nvPicPr>
            <p:cNvPr id="356409" name="Picture 57"/>
            <p:cNvPicPr>
              <a:picLocks noChangeAspect="1" noChangeArrowheads="1"/>
            </p:cNvPicPr>
            <p:nvPr/>
          </p:nvPicPr>
          <p:blipFill>
            <a:blip r:embed="rId4" cstate="print"/>
            <a:srcRect t="85760" r="66797" b="203"/>
            <a:stretch>
              <a:fillRect/>
            </a:stretch>
          </p:blipFill>
          <p:spPr bwMode="auto">
            <a:xfrm>
              <a:off x="3025" y="993"/>
              <a:ext cx="2507" cy="103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</p:pic>
        <p:sp>
          <p:nvSpPr>
            <p:cNvPr id="356410" name="Rectangle 58"/>
            <p:cNvSpPr>
              <a:spLocks noChangeArrowheads="1"/>
            </p:cNvSpPr>
            <p:nvPr/>
          </p:nvSpPr>
          <p:spPr bwMode="auto">
            <a:xfrm>
              <a:off x="3132" y="846"/>
              <a:ext cx="2442" cy="162"/>
            </a:xfrm>
            <a:prstGeom prst="rect">
              <a:avLst/>
            </a:prstGeom>
            <a:solidFill>
              <a:srgbClr val="FFFFFF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11111E-6 L 0.08333 -1.11111E-6 " pathEditMode="relative" ptsTypes="AA">
                                      <p:cBhvr>
                                        <p:cTn id="10" dur="2000" fill="hold"/>
                                        <p:tgtEl>
                                          <p:spTgt spid="356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81481E-6 C 0.00295 -0.00578 0.00347 -0.01134 -0.00209 -0.01388 C -0.00764 -0.01134 -0.01493 -0.01111 -0.0073 0.00278 C -0.00591 0.00533 -0.00243 0.00371 3.61111E-6 0.00417 C 0.00399 0.00764 0.00191 0.00695 0.00625 0.00695 C 0.00625 0.00695 3.61111E-6 -4.81481E-6 3.61111E-6 -4.81481E-6 Z " pathEditMode="fixed" rAng="0" ptsTypes="ffffff">
                                      <p:cBhvr>
                                        <p:cTn id="38" dur="2000" fill="hold"/>
                                        <p:tgtEl>
                                          <p:spTgt spid="356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-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359" grpId="0"/>
      <p:bldP spid="356401" grpId="0"/>
      <p:bldP spid="356403" grpId="0"/>
      <p:bldP spid="356405" grpId="0" animBg="1"/>
      <p:bldP spid="35640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02" name="Picture 2"/>
          <p:cNvPicPr>
            <a:picLocks noChangeAspect="1" noChangeArrowheads="1"/>
          </p:cNvPicPr>
          <p:nvPr/>
        </p:nvPicPr>
        <p:blipFill>
          <a:blip r:embed="rId4" cstate="print"/>
          <a:srcRect l="33719" t="21931" r="33102" b="56540"/>
          <a:stretch>
            <a:fillRect/>
          </a:stretch>
        </p:blipFill>
        <p:spPr bwMode="auto">
          <a:xfrm>
            <a:off x="204788" y="3032125"/>
            <a:ext cx="2270125" cy="14398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pic>
        <p:nvPicPr>
          <p:cNvPr id="358403" name="Picture 3"/>
          <p:cNvPicPr>
            <a:picLocks noChangeAspect="1" noChangeArrowheads="1"/>
          </p:cNvPicPr>
          <p:nvPr/>
        </p:nvPicPr>
        <p:blipFill>
          <a:blip r:embed="rId4" cstate="print"/>
          <a:srcRect l="33719" t="43294" r="33102" b="34180"/>
          <a:stretch>
            <a:fillRect/>
          </a:stretch>
        </p:blipFill>
        <p:spPr bwMode="auto">
          <a:xfrm>
            <a:off x="209550" y="4646613"/>
            <a:ext cx="2270125" cy="150653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pic>
        <p:nvPicPr>
          <p:cNvPr id="358404" name="Picture 4"/>
          <p:cNvPicPr>
            <a:picLocks noChangeAspect="1" noChangeArrowheads="1"/>
          </p:cNvPicPr>
          <p:nvPr/>
        </p:nvPicPr>
        <p:blipFill>
          <a:blip r:embed="rId4" cstate="print"/>
          <a:srcRect l="33719" t="83600" r="33102" b="3700"/>
          <a:stretch>
            <a:fillRect/>
          </a:stretch>
        </p:blipFill>
        <p:spPr bwMode="auto">
          <a:xfrm>
            <a:off x="4995863" y="1760538"/>
            <a:ext cx="4002087" cy="14970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sp>
        <p:nvSpPr>
          <p:cNvPr id="358405" name="Text Box 5"/>
          <p:cNvSpPr txBox="1">
            <a:spLocks noChangeArrowheads="1"/>
          </p:cNvSpPr>
          <p:nvPr/>
        </p:nvSpPr>
        <p:spPr bwMode="auto">
          <a:xfrm>
            <a:off x="6276975" y="3349625"/>
            <a:ext cx="21717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0000CC"/>
                </a:solidFill>
                <a:cs typeface="Arial" pitchFamily="34" charset="0"/>
              </a:rPr>
              <a:t>4. Stitched rotation</a:t>
            </a:r>
            <a:endParaRPr lang="en-US">
              <a:solidFill>
                <a:srgbClr val="0000CC"/>
              </a:solidFill>
              <a:cs typeface="Arial" pitchFamily="34" charset="0"/>
            </a:endParaRPr>
          </a:p>
        </p:txBody>
      </p:sp>
      <p:pic>
        <p:nvPicPr>
          <p:cNvPr id="358406" name="Picture 6"/>
          <p:cNvPicPr>
            <a:picLocks noChangeAspect="1" noChangeArrowheads="1"/>
          </p:cNvPicPr>
          <p:nvPr/>
        </p:nvPicPr>
        <p:blipFill>
          <a:blip r:embed="rId4" cstate="print"/>
          <a:srcRect l="33719" r="33102" b="78188"/>
          <a:stretch>
            <a:fillRect/>
          </a:stretch>
        </p:blipFill>
        <p:spPr bwMode="auto">
          <a:xfrm>
            <a:off x="204788" y="1460500"/>
            <a:ext cx="2270125" cy="14589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pic>
        <p:nvPicPr>
          <p:cNvPr id="358407" name="Picture 7"/>
          <p:cNvPicPr>
            <a:picLocks noChangeAspect="1" noChangeArrowheads="1"/>
          </p:cNvPicPr>
          <p:nvPr/>
        </p:nvPicPr>
        <p:blipFill>
          <a:blip r:embed="rId5" cstate="print"/>
          <a:srcRect l="27858" t="16905" r="22679" b="24048"/>
          <a:stretch>
            <a:fillRect/>
          </a:stretch>
        </p:blipFill>
        <p:spPr bwMode="auto">
          <a:xfrm>
            <a:off x="6038850" y="4010025"/>
            <a:ext cx="2638425" cy="2362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sp>
        <p:nvSpPr>
          <p:cNvPr id="358408" name="Text Box 8"/>
          <p:cNvSpPr txBox="1">
            <a:spLocks noChangeArrowheads="1"/>
          </p:cNvSpPr>
          <p:nvPr/>
        </p:nvSpPr>
        <p:spPr bwMode="auto">
          <a:xfrm>
            <a:off x="161925" y="123825"/>
            <a:ext cx="8839200" cy="1066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>
                <a:solidFill>
                  <a:schemeClr val="hlink"/>
                </a:solidFill>
                <a:cs typeface="Arial" pitchFamily="34" charset="0"/>
              </a:rPr>
              <a:t>Scene matching with camera view transformations: Camera rotation</a:t>
            </a:r>
            <a:endParaRPr lang="en-US" sz="3200">
              <a:solidFill>
                <a:schemeClr val="hlink"/>
              </a:solidFill>
              <a:cs typeface="Arial" pitchFamily="34" charset="0"/>
            </a:endParaRPr>
          </a:p>
        </p:txBody>
      </p:sp>
      <p:sp>
        <p:nvSpPr>
          <p:cNvPr id="358409" name="Text Box 9"/>
          <p:cNvSpPr txBox="1">
            <a:spLocks noChangeArrowheads="1"/>
          </p:cNvSpPr>
          <p:nvPr/>
        </p:nvSpPr>
        <p:spPr bwMode="auto">
          <a:xfrm>
            <a:off x="2466975" y="2571750"/>
            <a:ext cx="2105025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0000CC"/>
                </a:solidFill>
                <a:cs typeface="Arial" pitchFamily="34" charset="0"/>
              </a:rPr>
              <a:t>1. Rotate camera</a:t>
            </a:r>
            <a:endParaRPr lang="en-US">
              <a:solidFill>
                <a:srgbClr val="0000CC"/>
              </a:solidFill>
              <a:cs typeface="Arial" pitchFamily="34" charset="0"/>
            </a:endParaRPr>
          </a:p>
        </p:txBody>
      </p:sp>
      <p:sp>
        <p:nvSpPr>
          <p:cNvPr id="358410" name="Text Box 10"/>
          <p:cNvSpPr txBox="1">
            <a:spLocks noChangeArrowheads="1"/>
          </p:cNvSpPr>
          <p:nvPr/>
        </p:nvSpPr>
        <p:spPr bwMode="auto">
          <a:xfrm>
            <a:off x="2495550" y="3838575"/>
            <a:ext cx="2105025" cy="6413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0000CC"/>
                </a:solidFill>
                <a:cs typeface="Arial" pitchFamily="34" charset="0"/>
              </a:rPr>
              <a:t>2. View from the virtual camera</a:t>
            </a:r>
            <a:endParaRPr lang="en-US">
              <a:solidFill>
                <a:srgbClr val="0000CC"/>
              </a:solidFill>
              <a:cs typeface="Arial" pitchFamily="34" charset="0"/>
            </a:endParaRPr>
          </a:p>
        </p:txBody>
      </p:sp>
      <p:sp>
        <p:nvSpPr>
          <p:cNvPr id="358411" name="Text Box 11"/>
          <p:cNvSpPr txBox="1">
            <a:spLocks noChangeArrowheads="1"/>
          </p:cNvSpPr>
          <p:nvPr/>
        </p:nvSpPr>
        <p:spPr bwMode="auto">
          <a:xfrm>
            <a:off x="2495550" y="5448300"/>
            <a:ext cx="2419350" cy="6413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0000CC"/>
                </a:solidFill>
                <a:cs typeface="Arial" pitchFamily="34" charset="0"/>
              </a:rPr>
              <a:t>3. Find a match to fill-in the missing pixels</a:t>
            </a:r>
            <a:endParaRPr lang="en-US">
              <a:solidFill>
                <a:srgbClr val="0000CC"/>
              </a:solidFill>
              <a:cs typeface="Arial" pitchFamily="34" charset="0"/>
            </a:endParaRPr>
          </a:p>
        </p:txBody>
      </p:sp>
      <p:sp>
        <p:nvSpPr>
          <p:cNvPr id="358412" name="Text Box 12"/>
          <p:cNvSpPr txBox="1">
            <a:spLocks noChangeArrowheads="1"/>
          </p:cNvSpPr>
          <p:nvPr/>
        </p:nvSpPr>
        <p:spPr bwMode="auto">
          <a:xfrm>
            <a:off x="5600700" y="6302375"/>
            <a:ext cx="32004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>
                <a:solidFill>
                  <a:srgbClr val="0000CC"/>
                </a:solidFill>
                <a:cs typeface="Arial" pitchFamily="34" charset="0"/>
              </a:rPr>
              <a:t>5. Display on a cylinder</a:t>
            </a:r>
            <a:endParaRPr lang="en-US">
              <a:solidFill>
                <a:srgbClr val="0000CC"/>
              </a:solidFill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05" grpId="0"/>
      <p:bldP spid="358411" grpId="0"/>
      <p:bldP spid="3584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450" name="Picture 2"/>
          <p:cNvPicPr>
            <a:picLocks noChangeAspect="1" noChangeArrowheads="1"/>
          </p:cNvPicPr>
          <p:nvPr/>
        </p:nvPicPr>
        <p:blipFill>
          <a:blip r:embed="rId4" cstate="print"/>
          <a:srcRect l="67436" t="43877" b="34280"/>
          <a:stretch>
            <a:fillRect/>
          </a:stretch>
        </p:blipFill>
        <p:spPr bwMode="auto">
          <a:xfrm>
            <a:off x="300038" y="4673600"/>
            <a:ext cx="2228850" cy="14605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pic>
        <p:nvPicPr>
          <p:cNvPr id="360451" name="Picture 3"/>
          <p:cNvPicPr>
            <a:picLocks noChangeAspect="1" noChangeArrowheads="1"/>
          </p:cNvPicPr>
          <p:nvPr/>
        </p:nvPicPr>
        <p:blipFill>
          <a:blip r:embed="rId4" cstate="print"/>
          <a:srcRect l="67436" t="21796" b="56361"/>
          <a:stretch>
            <a:fillRect/>
          </a:stretch>
        </p:blipFill>
        <p:spPr bwMode="auto">
          <a:xfrm>
            <a:off x="271463" y="3022600"/>
            <a:ext cx="2228850" cy="14605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pic>
        <p:nvPicPr>
          <p:cNvPr id="360452" name="Picture 4"/>
          <p:cNvPicPr>
            <a:picLocks noChangeAspect="1" noChangeArrowheads="1"/>
          </p:cNvPicPr>
          <p:nvPr/>
        </p:nvPicPr>
        <p:blipFill>
          <a:blip r:embed="rId4" cstate="print"/>
          <a:srcRect l="67436" b="78157"/>
          <a:stretch>
            <a:fillRect/>
          </a:stretch>
        </p:blipFill>
        <p:spPr bwMode="auto">
          <a:xfrm>
            <a:off x="233363" y="1450975"/>
            <a:ext cx="2228850" cy="14605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sp>
        <p:nvSpPr>
          <p:cNvPr id="360453" name="Text Box 5"/>
          <p:cNvSpPr txBox="1">
            <a:spLocks noChangeArrowheads="1"/>
          </p:cNvSpPr>
          <p:nvPr/>
        </p:nvSpPr>
        <p:spPr bwMode="auto">
          <a:xfrm>
            <a:off x="161925" y="123825"/>
            <a:ext cx="8839200" cy="1066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>
                <a:solidFill>
                  <a:schemeClr val="hlink"/>
                </a:solidFill>
                <a:cs typeface="Arial" pitchFamily="34" charset="0"/>
              </a:rPr>
              <a:t>Scene matching with camera view transformations: Forward motion</a:t>
            </a:r>
            <a:endParaRPr lang="en-US" sz="3200">
              <a:solidFill>
                <a:schemeClr val="hlink"/>
              </a:solidFill>
              <a:cs typeface="Arial" pitchFamily="34" charset="0"/>
            </a:endParaRPr>
          </a:p>
        </p:txBody>
      </p:sp>
      <p:sp>
        <p:nvSpPr>
          <p:cNvPr id="360454" name="Text Box 6"/>
          <p:cNvSpPr txBox="1">
            <a:spLocks noChangeArrowheads="1"/>
          </p:cNvSpPr>
          <p:nvPr/>
        </p:nvSpPr>
        <p:spPr bwMode="auto">
          <a:xfrm>
            <a:off x="2466975" y="2571750"/>
            <a:ext cx="2105025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0000CC"/>
                </a:solidFill>
                <a:cs typeface="Arial" pitchFamily="34" charset="0"/>
              </a:rPr>
              <a:t>1. Move camera</a:t>
            </a:r>
            <a:endParaRPr lang="en-US">
              <a:solidFill>
                <a:srgbClr val="0000CC"/>
              </a:solidFill>
              <a:cs typeface="Arial" pitchFamily="34" charset="0"/>
            </a:endParaRPr>
          </a:p>
        </p:txBody>
      </p:sp>
      <p:sp>
        <p:nvSpPr>
          <p:cNvPr id="360455" name="Text Box 7"/>
          <p:cNvSpPr txBox="1">
            <a:spLocks noChangeArrowheads="1"/>
          </p:cNvSpPr>
          <p:nvPr/>
        </p:nvSpPr>
        <p:spPr bwMode="auto">
          <a:xfrm>
            <a:off x="2495550" y="3838575"/>
            <a:ext cx="2105025" cy="6413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0000CC"/>
                </a:solidFill>
                <a:cs typeface="Arial" pitchFamily="34" charset="0"/>
              </a:rPr>
              <a:t>2. View from the virtual camera</a:t>
            </a:r>
            <a:endParaRPr lang="en-US">
              <a:solidFill>
                <a:srgbClr val="0000CC"/>
              </a:solidFill>
              <a:cs typeface="Arial" pitchFamily="34" charset="0"/>
            </a:endParaRPr>
          </a:p>
        </p:txBody>
      </p:sp>
      <p:sp>
        <p:nvSpPr>
          <p:cNvPr id="360456" name="Text Box 8"/>
          <p:cNvSpPr txBox="1">
            <a:spLocks noChangeArrowheads="1"/>
          </p:cNvSpPr>
          <p:nvPr/>
        </p:nvSpPr>
        <p:spPr bwMode="auto">
          <a:xfrm>
            <a:off x="2495550" y="5448300"/>
            <a:ext cx="2419350" cy="6413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0000CC"/>
                </a:solidFill>
                <a:cs typeface="Arial" pitchFamily="34" charset="0"/>
              </a:rPr>
              <a:t>3. Find a match to replace pixels</a:t>
            </a:r>
            <a:endParaRPr lang="en-US">
              <a:solidFill>
                <a:srgbClr val="0000CC"/>
              </a:solidFill>
              <a:cs typeface="Arial" pitchFamily="34" charset="0"/>
            </a:endParaRPr>
          </a:p>
        </p:txBody>
      </p:sp>
      <p:pic>
        <p:nvPicPr>
          <p:cNvPr id="360457" name="Picture 9"/>
          <p:cNvPicPr>
            <a:picLocks noChangeAspect="1" noChangeArrowheads="1"/>
          </p:cNvPicPr>
          <p:nvPr/>
        </p:nvPicPr>
        <p:blipFill>
          <a:blip r:embed="rId4" cstate="print"/>
          <a:srcRect l="68410" t="79741" b="659"/>
          <a:stretch>
            <a:fillRect/>
          </a:stretch>
        </p:blipFill>
        <p:spPr bwMode="auto">
          <a:xfrm>
            <a:off x="5219700" y="2568575"/>
            <a:ext cx="3556000" cy="215582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4170363"/>
            <a:ext cx="2379663" cy="1674812"/>
            <a:chOff x="0" y="2627"/>
            <a:chExt cx="1499" cy="1055"/>
          </a:xfrm>
        </p:grpSpPr>
        <p:pic>
          <p:nvPicPr>
            <p:cNvPr id="350211" name="Picture 3" descr="pan0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2684"/>
              <a:ext cx="1499" cy="998"/>
            </a:xfrm>
            <a:prstGeom prst="rect">
              <a:avLst/>
            </a:prstGeom>
            <a:noFill/>
          </p:spPr>
        </p:pic>
        <p:sp>
          <p:nvSpPr>
            <p:cNvPr id="350212" name="AutoShape 4"/>
            <p:cNvSpPr>
              <a:spLocks noChangeArrowheads="1"/>
            </p:cNvSpPr>
            <p:nvPr/>
          </p:nvSpPr>
          <p:spPr bwMode="auto">
            <a:xfrm>
              <a:off x="882" y="2627"/>
              <a:ext cx="546" cy="180"/>
            </a:xfrm>
            <a:prstGeom prst="leftArrow">
              <a:avLst>
                <a:gd name="adj1" fmla="val 50000"/>
                <a:gd name="adj2" fmla="val 75833"/>
              </a:avLst>
            </a:prstGeom>
            <a:solidFill>
              <a:schemeClr val="accent2"/>
            </a:solidFill>
            <a:ln w="254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4886325" y="4094163"/>
            <a:ext cx="2105025" cy="1751012"/>
            <a:chOff x="3078" y="2579"/>
            <a:chExt cx="1326" cy="1103"/>
          </a:xfrm>
        </p:grpSpPr>
        <p:pic>
          <p:nvPicPr>
            <p:cNvPr id="350214" name="Picture 6" descr="zoom0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78" y="2687"/>
              <a:ext cx="1326" cy="995"/>
            </a:xfrm>
            <a:prstGeom prst="rect">
              <a:avLst/>
            </a:prstGeom>
            <a:noFill/>
          </p:spPr>
        </p:pic>
        <p:sp>
          <p:nvSpPr>
            <p:cNvPr id="350215" name="AutoShape 7"/>
            <p:cNvSpPr>
              <a:spLocks noChangeArrowheads="1"/>
            </p:cNvSpPr>
            <p:nvPr/>
          </p:nvSpPr>
          <p:spPr bwMode="auto">
            <a:xfrm>
              <a:off x="3630" y="2579"/>
              <a:ext cx="228" cy="258"/>
            </a:xfrm>
            <a:prstGeom prst="upArrow">
              <a:avLst>
                <a:gd name="adj1" fmla="val 45611"/>
                <a:gd name="adj2" fmla="val 28510"/>
              </a:avLst>
            </a:prstGeom>
            <a:solidFill>
              <a:schemeClr val="accent2"/>
            </a:solidFill>
            <a:ln w="254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7038975" y="4094163"/>
            <a:ext cx="2105025" cy="1751012"/>
            <a:chOff x="4434" y="2579"/>
            <a:chExt cx="1326" cy="1103"/>
          </a:xfrm>
        </p:grpSpPr>
        <p:pic>
          <p:nvPicPr>
            <p:cNvPr id="350217" name="Picture 9" descr="zoom0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434" y="2687"/>
              <a:ext cx="1326" cy="995"/>
            </a:xfrm>
            <a:prstGeom prst="rect">
              <a:avLst/>
            </a:prstGeom>
            <a:noFill/>
          </p:spPr>
        </p:pic>
        <p:sp>
          <p:nvSpPr>
            <p:cNvPr id="350218" name="AutoShape 10"/>
            <p:cNvSpPr>
              <a:spLocks noChangeArrowheads="1"/>
            </p:cNvSpPr>
            <p:nvPr/>
          </p:nvSpPr>
          <p:spPr bwMode="auto">
            <a:xfrm>
              <a:off x="4932" y="2579"/>
              <a:ext cx="228" cy="258"/>
            </a:xfrm>
            <a:prstGeom prst="upArrow">
              <a:avLst>
                <a:gd name="adj1" fmla="val 50000"/>
                <a:gd name="adj2" fmla="val 28289"/>
              </a:avLst>
            </a:prstGeom>
            <a:solidFill>
              <a:schemeClr val="accent2"/>
            </a:solidFill>
            <a:ln w="254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2470150" y="4170363"/>
            <a:ext cx="2146300" cy="1697037"/>
            <a:chOff x="1556" y="2627"/>
            <a:chExt cx="1352" cy="1069"/>
          </a:xfrm>
        </p:grpSpPr>
        <p:pic>
          <p:nvPicPr>
            <p:cNvPr id="350220" name="Picture 12" descr="pan0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556" y="2681"/>
              <a:ext cx="1352" cy="1015"/>
            </a:xfrm>
            <a:prstGeom prst="rect">
              <a:avLst/>
            </a:prstGeom>
            <a:noFill/>
          </p:spPr>
        </p:pic>
        <p:sp>
          <p:nvSpPr>
            <p:cNvPr id="350221" name="AutoShape 13"/>
            <p:cNvSpPr>
              <a:spLocks noChangeArrowheads="1"/>
            </p:cNvSpPr>
            <p:nvPr/>
          </p:nvSpPr>
          <p:spPr bwMode="auto">
            <a:xfrm>
              <a:off x="2256" y="2627"/>
              <a:ext cx="546" cy="180"/>
            </a:xfrm>
            <a:prstGeom prst="leftArrow">
              <a:avLst>
                <a:gd name="adj1" fmla="val 50000"/>
                <a:gd name="adj2" fmla="val 75833"/>
              </a:avLst>
            </a:prstGeom>
            <a:solidFill>
              <a:schemeClr val="accent2"/>
            </a:solidFill>
            <a:ln w="25400" algn="ctr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0222" name="Text Box 14"/>
          <p:cNvSpPr txBox="1">
            <a:spLocks noChangeArrowheads="1"/>
          </p:cNvSpPr>
          <p:nvPr/>
        </p:nvSpPr>
        <p:spPr bwMode="auto">
          <a:xfrm>
            <a:off x="104775" y="6229350"/>
            <a:ext cx="9001125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>
                <a:solidFill>
                  <a:srgbClr val="0000CC"/>
                </a:solidFill>
                <a:cs typeface="Arial" pitchFamily="34" charset="0"/>
              </a:rPr>
              <a:t>Navigate the virtual space using intuitive motion controls</a:t>
            </a:r>
            <a:endParaRPr lang="en-US" sz="2400">
              <a:solidFill>
                <a:srgbClr val="0000CC"/>
              </a:solidFill>
              <a:cs typeface="Arial" pitchFamily="34" charset="0"/>
            </a:endParaRPr>
          </a:p>
        </p:txBody>
      </p:sp>
      <p:sp>
        <p:nvSpPr>
          <p:cNvPr id="350223" name="Text Box 15"/>
          <p:cNvSpPr txBox="1">
            <a:spLocks noChangeArrowheads="1"/>
          </p:cNvSpPr>
          <p:nvPr/>
        </p:nvSpPr>
        <p:spPr bwMode="auto">
          <a:xfrm>
            <a:off x="0" y="209550"/>
            <a:ext cx="9144000" cy="5794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>
                <a:cs typeface="Arial" pitchFamily="34" charset="0"/>
              </a:rPr>
              <a:t>Tour from a single image</a:t>
            </a:r>
            <a:endParaRPr lang="en-US" sz="3200">
              <a:cs typeface="Arial" pitchFamily="34" charset="0"/>
            </a:endParaRPr>
          </a:p>
        </p:txBody>
      </p:sp>
      <p:pic>
        <p:nvPicPr>
          <p:cNvPr id="350224" name="video_draft03_teaser_flipped_5kbps_fps50_frm80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71725" y="792163"/>
            <a:ext cx="4457700" cy="326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50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3502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0224"/>
                  </p:tgtEl>
                </p:cond>
              </p:nextCondLst>
            </p:seq>
            <p:video>
              <p:cMediaNode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5022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1"/>
              <a:t>Distinctive Image Features</a:t>
            </a:r>
            <a:br>
              <a:rPr lang="en-US" sz="4000" b="1"/>
            </a:br>
            <a:r>
              <a:rPr lang="en-US" sz="4000" b="1"/>
              <a:t>from Scale-Invariant Keypoints</a:t>
            </a:r>
            <a:r>
              <a:rPr lang="en-US" sz="4000"/>
              <a:t>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David Lowe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5943600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Slides from Derek </a:t>
            </a:r>
            <a:r>
              <a:rPr lang="en-US" dirty="0" err="1" smtClean="0"/>
              <a:t>Hoiem</a:t>
            </a:r>
            <a:r>
              <a:rPr lang="en-US" dirty="0" smtClean="0"/>
              <a:t> and Gang Wang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4338"/>
            <a:ext cx="8229600" cy="1143000"/>
          </a:xfrm>
        </p:spPr>
        <p:txBody>
          <a:bodyPr/>
          <a:lstStyle/>
          <a:p>
            <a:r>
              <a:rPr lang="en-US" sz="4000"/>
              <a:t>object instance recognition (matching)</a:t>
            </a:r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909763"/>
            <a:ext cx="9107488" cy="461486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Scale change</a:t>
            </a:r>
          </a:p>
          <a:p>
            <a:r>
              <a:rPr lang="en-US"/>
              <a:t>Rotation</a:t>
            </a:r>
          </a:p>
          <a:p>
            <a:r>
              <a:rPr lang="en-US"/>
              <a:t>Occlusion</a:t>
            </a:r>
          </a:p>
          <a:p>
            <a:r>
              <a:rPr lang="en-US"/>
              <a:t>Illumination</a:t>
            </a:r>
          </a:p>
          <a:p>
            <a:pPr>
              <a:buFontTx/>
              <a:buNone/>
            </a:pPr>
            <a:r>
              <a:rPr lang="en-US"/>
              <a:t>     ……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Strategy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r>
              <a:rPr lang="en-US">
                <a:latin typeface="Times New Roman" pitchFamily="18" charset="0"/>
              </a:rPr>
              <a:t>Matching by stable, robust and distinctive local features.</a:t>
            </a:r>
          </a:p>
          <a:p>
            <a:r>
              <a:rPr lang="en-US" b="1">
                <a:latin typeface="Times New Roman" pitchFamily="18" charset="0"/>
              </a:rPr>
              <a:t>SIFT</a:t>
            </a:r>
            <a:r>
              <a:rPr lang="en-US">
                <a:latin typeface="Times New Roman" pitchFamily="18" charset="0"/>
              </a:rPr>
              <a:t>: </a:t>
            </a:r>
            <a:r>
              <a:rPr lang="en-US" sz="2800">
                <a:latin typeface="Times New Roman" pitchFamily="18" charset="0"/>
              </a:rPr>
              <a:t>Scale Invariant Feature Transform;  transform image data into scale-invariant coordinates relative to local features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SIFT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</a:rPr>
              <a:t>Scale-space </a:t>
            </a:r>
            <a:r>
              <a:rPr lang="en-US" dirty="0" err="1">
                <a:latin typeface="Times New Roman" pitchFamily="18" charset="0"/>
              </a:rPr>
              <a:t>extrema</a:t>
            </a:r>
            <a:r>
              <a:rPr lang="en-US" dirty="0">
                <a:latin typeface="Times New Roman" pitchFamily="18" charset="0"/>
              </a:rPr>
              <a:t> detection</a:t>
            </a:r>
          </a:p>
          <a:p>
            <a:r>
              <a:rPr lang="en-US" dirty="0" err="1">
                <a:latin typeface="Times New Roman" pitchFamily="18" charset="0"/>
              </a:rPr>
              <a:t>Keypoint</a:t>
            </a:r>
            <a:r>
              <a:rPr lang="en-US" dirty="0">
                <a:latin typeface="Times New Roman" pitchFamily="18" charset="0"/>
              </a:rPr>
              <a:t> localization</a:t>
            </a:r>
          </a:p>
          <a:p>
            <a:r>
              <a:rPr lang="en-US" dirty="0">
                <a:latin typeface="Times New Roman" pitchFamily="18" charset="0"/>
              </a:rPr>
              <a:t>Orientation assignment</a:t>
            </a:r>
          </a:p>
          <a:p>
            <a:r>
              <a:rPr lang="en-US" dirty="0" err="1">
                <a:latin typeface="Times New Roman" pitchFamily="18" charset="0"/>
              </a:rPr>
              <a:t>Keypoint</a:t>
            </a:r>
            <a:r>
              <a:rPr lang="en-US" dirty="0">
                <a:latin typeface="Times New Roman" pitchFamily="18" charset="0"/>
              </a:rPr>
              <a:t> descriptor</a:t>
            </a:r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7" name="Rectangle 2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rmAutofit fontScale="90000"/>
          </a:bodyPr>
          <a:lstStyle/>
          <a:p>
            <a:r>
              <a:rPr lang="en-US" sz="3600">
                <a:latin typeface="Times New Roman" pitchFamily="18" charset="0"/>
              </a:rPr>
              <a:t>Scale-space extrema detection</a:t>
            </a:r>
          </a:p>
        </p:txBody>
      </p:sp>
      <p:sp>
        <p:nvSpPr>
          <p:cNvPr id="8218" name="Rectangle 26"/>
          <p:cNvSpPr>
            <a:spLocks noGrp="1" noChangeArrowheads="1"/>
          </p:cNvSpPr>
          <p:nvPr>
            <p:ph type="body" idx="1"/>
          </p:nvPr>
        </p:nvSpPr>
        <p:spPr>
          <a:xfrm>
            <a:off x="179388" y="1268413"/>
            <a:ext cx="8785225" cy="4525962"/>
          </a:xfrm>
        </p:spPr>
        <p:txBody>
          <a:bodyPr/>
          <a:lstStyle/>
          <a:p>
            <a:r>
              <a:rPr lang="en-US" sz="2800">
                <a:latin typeface="Times New Roman" pitchFamily="18" charset="0"/>
              </a:rPr>
              <a:t>Find the points, whose surrounding patches (with some scale) are distinctive</a:t>
            </a:r>
          </a:p>
          <a:p>
            <a:r>
              <a:rPr lang="en-US" sz="2800">
                <a:latin typeface="Times New Roman" pitchFamily="18" charset="0"/>
              </a:rPr>
              <a:t>An approximation to the scale-normalized Laplacian of Gaussian</a:t>
            </a:r>
            <a:r>
              <a:rPr lang="en-US" sz="2800"/>
              <a:t> </a:t>
            </a:r>
          </a:p>
        </p:txBody>
      </p:sp>
      <p:pic>
        <p:nvPicPr>
          <p:cNvPr id="8205" name="Picture 1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0338" y="3429000"/>
            <a:ext cx="3959225" cy="525463"/>
          </a:xfrm>
          <a:noFill/>
          <a:ln/>
        </p:spPr>
      </p:pic>
      <p:pic>
        <p:nvPicPr>
          <p:cNvPr id="8201" name="Picture 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59113" y="4252913"/>
            <a:ext cx="3240087" cy="688975"/>
          </a:xfrm>
          <a:noFill/>
          <a:ln/>
        </p:spPr>
      </p:pic>
      <p:pic>
        <p:nvPicPr>
          <p:cNvPr id="8214" name="Picture 2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908175" y="5589588"/>
            <a:ext cx="5903913" cy="73501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84338" y="315913"/>
            <a:ext cx="4975225" cy="2536825"/>
          </a:xfrm>
          <a:noFill/>
          <a:ln/>
        </p:spPr>
      </p:pic>
      <p:pic>
        <p:nvPicPr>
          <p:cNvPr id="37895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95513" y="3114675"/>
            <a:ext cx="3960812" cy="3409950"/>
          </a:xfrm>
          <a:noFill/>
          <a:ln/>
        </p:spPr>
      </p:pic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6084888" y="4581525"/>
            <a:ext cx="272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Maxima and minima in a </a:t>
            </a:r>
          </a:p>
          <a:p>
            <a:r>
              <a:rPr lang="en-US"/>
              <a:t>3*3*3 neighborhood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Rectangle 1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en-US">
                <a:latin typeface="Times New Roman" pitchFamily="18" charset="0"/>
              </a:rPr>
              <a:t> Keypoint localization</a:t>
            </a:r>
          </a:p>
        </p:txBody>
      </p:sp>
      <p:sp>
        <p:nvSpPr>
          <p:cNvPr id="14351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435975" cy="4713288"/>
          </a:xfrm>
        </p:spPr>
        <p:txBody>
          <a:bodyPr/>
          <a:lstStyle/>
          <a:p>
            <a:r>
              <a:rPr lang="en-US">
                <a:latin typeface="Times New Roman" pitchFamily="18" charset="0"/>
              </a:rPr>
              <a:t>There are still a lot of points, some of them are not good enough.</a:t>
            </a:r>
          </a:p>
          <a:p>
            <a:r>
              <a:rPr lang="en-US">
                <a:latin typeface="Times New Roman" pitchFamily="18" charset="0"/>
              </a:rPr>
              <a:t>The locations of keypoints may be not accurate.</a:t>
            </a:r>
          </a:p>
          <a:p>
            <a:r>
              <a:rPr lang="en-US">
                <a:latin typeface="Times New Roman" pitchFamily="18" charset="0"/>
              </a:rPr>
              <a:t>Eliminating edge points.</a:t>
            </a:r>
          </a:p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12975" y="981075"/>
            <a:ext cx="3871913" cy="930275"/>
          </a:xfrm>
          <a:noFill/>
          <a:ln/>
        </p:spPr>
      </p:pic>
      <p:pic>
        <p:nvPicPr>
          <p:cNvPr id="40967" name="Picture 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309938" y="2874963"/>
            <a:ext cx="1909762" cy="841375"/>
          </a:xfrm>
          <a:noFill/>
          <a:ln/>
        </p:spPr>
      </p:pic>
      <p:pic>
        <p:nvPicPr>
          <p:cNvPr id="40970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4652963"/>
            <a:ext cx="2447925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7019925" y="1268413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(1)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7132638" y="3160713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(2)</a:t>
            </a: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7143750" y="4889500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(3)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Eliminating edge points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1438"/>
            <a:ext cx="8435975" cy="5040312"/>
          </a:xfrm>
        </p:spPr>
        <p:txBody>
          <a:bodyPr/>
          <a:lstStyle/>
          <a:p>
            <a:r>
              <a:rPr lang="en-US" sz="2800">
                <a:latin typeface="Times New Roman" pitchFamily="18" charset="0"/>
              </a:rPr>
              <a:t>Such a point has large principal curvature across the edge but a small one in the perpendicular direction</a:t>
            </a:r>
          </a:p>
          <a:p>
            <a:r>
              <a:rPr lang="en-US" sz="2800">
                <a:latin typeface="Times New Roman" pitchFamily="18" charset="0"/>
              </a:rPr>
              <a:t>The principal curvatures can be calculated from a Hessian function</a:t>
            </a:r>
          </a:p>
          <a:p>
            <a:endParaRPr lang="en-US" sz="2800">
              <a:latin typeface="Times New Roman" pitchFamily="18" charset="0"/>
            </a:endParaRPr>
          </a:p>
          <a:p>
            <a:endParaRPr lang="en-US" sz="2800"/>
          </a:p>
          <a:p>
            <a:r>
              <a:rPr lang="en-US" sz="2800">
                <a:latin typeface="Times New Roman" pitchFamily="18" charset="0"/>
              </a:rPr>
              <a:t>The eigenvalues of H are proportional to the principal curvatures, so two eigenvalues shouldn’t diff too much</a:t>
            </a:r>
          </a:p>
        </p:txBody>
      </p:sp>
      <p:pic>
        <p:nvPicPr>
          <p:cNvPr id="1946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132138" y="3068638"/>
            <a:ext cx="2765425" cy="10287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260350"/>
            <a:ext cx="8064500" cy="62515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en-US"/>
              <a:t>Orientation assignment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r>
              <a:rPr lang="en-US" sz="2800">
                <a:latin typeface="Times New Roman" pitchFamily="18" charset="0"/>
              </a:rPr>
              <a:t>Assign an orientation to each keypoint, the keypoint descriptor can be represented relative to this orientation and therefore achieve invariance to image rotation</a:t>
            </a:r>
          </a:p>
          <a:p>
            <a:endParaRPr lang="en-US" sz="2800">
              <a:latin typeface="Times New Roman" pitchFamily="18" charset="0"/>
            </a:endParaRPr>
          </a:p>
          <a:p>
            <a:r>
              <a:rPr lang="en-US" sz="2800">
                <a:latin typeface="Times New Roman" pitchFamily="18" charset="0"/>
              </a:rPr>
              <a:t>Compute magnitude and orientation on the Gaussian smoothed images</a:t>
            </a:r>
          </a:p>
          <a:p>
            <a:endParaRPr lang="en-US" sz="2800">
              <a:latin typeface="Times New Roman" pitchFamily="18" charset="0"/>
            </a:endParaRPr>
          </a:p>
          <a:p>
            <a:endParaRPr lang="en-US" sz="2800"/>
          </a:p>
          <a:p>
            <a:pPr>
              <a:buFontTx/>
              <a:buNone/>
            </a:pPr>
            <a:endParaRPr lang="en-US" sz="2800"/>
          </a:p>
          <a:p>
            <a:pPr>
              <a:buFontTx/>
              <a:buNone/>
            </a:pPr>
            <a:endParaRPr lang="en-US" sz="2800"/>
          </a:p>
        </p:txBody>
      </p:sp>
      <p:pic>
        <p:nvPicPr>
          <p:cNvPr id="2150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2988" y="4597400"/>
            <a:ext cx="7488237" cy="11366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Orientation assignment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00200"/>
            <a:ext cx="8640763" cy="4525963"/>
          </a:xfrm>
        </p:spPr>
        <p:txBody>
          <a:bodyPr/>
          <a:lstStyle/>
          <a:p>
            <a:r>
              <a:rPr lang="en-US">
                <a:latin typeface="Times New Roman" pitchFamily="18" charset="0"/>
              </a:rPr>
              <a:t>A histogram is formed by quantizing the orientations into 36 bins;</a:t>
            </a:r>
          </a:p>
          <a:p>
            <a:r>
              <a:rPr lang="en-US">
                <a:latin typeface="Times New Roman" pitchFamily="18" charset="0"/>
              </a:rPr>
              <a:t>Peaks in the histogram correspond to the orientations of the patch;</a:t>
            </a:r>
          </a:p>
          <a:p>
            <a:r>
              <a:rPr lang="en-US">
                <a:latin typeface="Times New Roman" pitchFamily="18" charset="0"/>
              </a:rPr>
              <a:t>For the same scale and location, there could be multiple keypoints with different orientations;</a:t>
            </a:r>
          </a:p>
          <a:p>
            <a:endParaRPr lang="en-US">
              <a:latin typeface="Times New Roman" pitchFamily="18" charset="0"/>
            </a:endParaRP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Feature descriptor</a:t>
            </a:r>
          </a:p>
        </p:txBody>
      </p:sp>
      <p:pic>
        <p:nvPicPr>
          <p:cNvPr id="2560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773238"/>
            <a:ext cx="8532813" cy="40989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Feature descriptor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Based on 16*16 patches</a:t>
            </a:r>
          </a:p>
          <a:p>
            <a:r>
              <a:rPr lang="en-US"/>
              <a:t>4*4 subregions</a:t>
            </a:r>
          </a:p>
          <a:p>
            <a:r>
              <a:rPr lang="en-US"/>
              <a:t>8 bins in each subregion</a:t>
            </a:r>
          </a:p>
          <a:p>
            <a:r>
              <a:rPr lang="en-US"/>
              <a:t>4*4*8=128 dimensions in total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4513" y="447675"/>
            <a:ext cx="8054975" cy="55038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650" y="836613"/>
            <a:ext cx="7345363" cy="488156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Application: object recognition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/>
              <a:t>The SIFT features of training images are extracted and stored</a:t>
            </a:r>
          </a:p>
          <a:p>
            <a:pPr marL="609600" indent="-609600"/>
            <a:r>
              <a:rPr lang="en-US"/>
              <a:t>For a query image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Extract SIFT feature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Efficient nearest neighbor indexing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3 keypoints, Geometry verification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47813" y="0"/>
            <a:ext cx="4565650" cy="645318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70150" y="274638"/>
            <a:ext cx="4203700" cy="58515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39800" y="274638"/>
            <a:ext cx="7262813" cy="58515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Extensions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/>
              <a:t>PCA-SIFT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Working on 41*41 patches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2*39*39 dimensions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Using PCA to project it to 20 dimensions</a:t>
            </a: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Surf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Approximate SIFT</a:t>
            </a:r>
          </a:p>
          <a:p>
            <a:r>
              <a:rPr lang="en-US"/>
              <a:t>Works almost equally well</a:t>
            </a:r>
          </a:p>
          <a:p>
            <a:r>
              <a:rPr lang="en-US"/>
              <a:t>Very fast</a:t>
            </a:r>
          </a:p>
          <a:p>
            <a:endParaRPr lang="en-US"/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The most successful feature (probably the most successful paper in computer vision)</a:t>
            </a:r>
          </a:p>
          <a:p>
            <a:r>
              <a:rPr lang="en-US" sz="2800"/>
              <a:t>A lot of heuristics, the parameters are optimized based on a small and specific dataset. Different tasks should have different parameter settings.</a:t>
            </a:r>
          </a:p>
          <a:p>
            <a:r>
              <a:rPr lang="en-US" sz="2800"/>
              <a:t> Learning local image descriptors (Winder et al 2007): tuning parameters given their dataset. </a:t>
            </a:r>
          </a:p>
          <a:p>
            <a:r>
              <a:rPr lang="en-US" sz="2800"/>
              <a:t>We need a universal objective function.  </a:t>
            </a:r>
          </a:p>
          <a:p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4|2.2|6.1|26.5|29.9|16.9|0.6|12.4|5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4.5|28.7|9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4|2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784</Words>
  <Application>Microsoft Office PowerPoint</Application>
  <PresentationFormat>On-screen Show (4:3)</PresentationFormat>
  <Paragraphs>167</Paragraphs>
  <Slides>47</Slides>
  <Notes>13</Notes>
  <HiddenSlides>3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Internet-scale Imagery for Graphics and Vision</vt:lpstr>
      <vt:lpstr>Recap from Monday</vt:lpstr>
      <vt:lpstr>How many images are there?</vt:lpstr>
      <vt:lpstr>Slide 4</vt:lpstr>
      <vt:lpstr>Slide 5</vt:lpstr>
      <vt:lpstr>Slide 6</vt:lpstr>
      <vt:lpstr>Automatic Colorization Result</vt:lpstr>
      <vt:lpstr>Automatic Orientation</vt:lpstr>
      <vt:lpstr>Automatic Orientation Examples</vt:lpstr>
      <vt:lpstr>Tiny Images Discussion</vt:lpstr>
      <vt:lpstr>Gist Scene Descriptor</vt:lpstr>
      <vt:lpstr>Gist Scene Descriptor</vt:lpstr>
      <vt:lpstr>Gist Scene Descriptor</vt:lpstr>
      <vt:lpstr>Gist Scene Descriptor</vt:lpstr>
      <vt:lpstr>Gist Scene Descriptor</vt:lpstr>
      <vt:lpstr>Gist Scene Descriptor</vt:lpstr>
      <vt:lpstr>Scene matching with camera transformations</vt:lpstr>
      <vt:lpstr>Image representation</vt:lpstr>
      <vt:lpstr>Slide 19</vt:lpstr>
      <vt:lpstr>Slide 20</vt:lpstr>
      <vt:lpstr>Slide 21</vt:lpstr>
      <vt:lpstr>Slide 22</vt:lpstr>
      <vt:lpstr>Video</vt:lpstr>
      <vt:lpstr>Distinctive Image Features from Scale-Invariant Keypoints </vt:lpstr>
      <vt:lpstr>object instance recognition (matching)</vt:lpstr>
      <vt:lpstr>Challenges</vt:lpstr>
      <vt:lpstr>Strategy</vt:lpstr>
      <vt:lpstr>SIFT</vt:lpstr>
      <vt:lpstr>Scale-space extrema detection</vt:lpstr>
      <vt:lpstr>Slide 30</vt:lpstr>
      <vt:lpstr> Keypoint localization</vt:lpstr>
      <vt:lpstr>Slide 32</vt:lpstr>
      <vt:lpstr>Eliminating edge points</vt:lpstr>
      <vt:lpstr>Slide 34</vt:lpstr>
      <vt:lpstr>Orientation assignment</vt:lpstr>
      <vt:lpstr>Orientation assignment</vt:lpstr>
      <vt:lpstr>Feature descriptor</vt:lpstr>
      <vt:lpstr>Feature descriptor</vt:lpstr>
      <vt:lpstr>Slide 39</vt:lpstr>
      <vt:lpstr>Slide 40</vt:lpstr>
      <vt:lpstr>Application: object recognition</vt:lpstr>
      <vt:lpstr>Slide 42</vt:lpstr>
      <vt:lpstr>Slide 43</vt:lpstr>
      <vt:lpstr>Slide 44</vt:lpstr>
      <vt:lpstr>Extensions</vt:lpstr>
      <vt:lpstr>Surf</vt:lpstr>
      <vt:lpstr>Conclusions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Lenovo User</cp:lastModifiedBy>
  <cp:revision>42</cp:revision>
  <dcterms:created xsi:type="dcterms:W3CDTF">2006-08-16T00:00:00Z</dcterms:created>
  <dcterms:modified xsi:type="dcterms:W3CDTF">2010-03-11T20:17:19Z</dcterms:modified>
</cp:coreProperties>
</file>