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emf" ContentType="image/x-emf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vml" ContentType="application/vnd.openxmlformats-officedocument.vmlDrawing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73" r:id="rId2"/>
  </p:sldMasterIdLst>
  <p:notesMasterIdLst>
    <p:notesMasterId r:id="rId49"/>
  </p:notesMasterIdLst>
  <p:sldIdLst>
    <p:sldId id="668" r:id="rId3"/>
    <p:sldId id="669" r:id="rId4"/>
    <p:sldId id="623" r:id="rId5"/>
    <p:sldId id="624" r:id="rId6"/>
    <p:sldId id="625" r:id="rId7"/>
    <p:sldId id="626" r:id="rId8"/>
    <p:sldId id="627" r:id="rId9"/>
    <p:sldId id="628" r:id="rId10"/>
    <p:sldId id="641" r:id="rId11"/>
    <p:sldId id="642" r:id="rId12"/>
    <p:sldId id="643" r:id="rId13"/>
    <p:sldId id="644" r:id="rId14"/>
    <p:sldId id="645" r:id="rId15"/>
    <p:sldId id="646" r:id="rId16"/>
    <p:sldId id="647" r:id="rId17"/>
    <p:sldId id="648" r:id="rId18"/>
    <p:sldId id="649" r:id="rId19"/>
    <p:sldId id="650" r:id="rId20"/>
    <p:sldId id="651" r:id="rId21"/>
    <p:sldId id="629" r:id="rId22"/>
    <p:sldId id="630" r:id="rId23"/>
    <p:sldId id="631" r:id="rId24"/>
    <p:sldId id="632" r:id="rId25"/>
    <p:sldId id="633" r:id="rId26"/>
    <p:sldId id="634" r:id="rId27"/>
    <p:sldId id="635" r:id="rId28"/>
    <p:sldId id="636" r:id="rId29"/>
    <p:sldId id="637" r:id="rId30"/>
    <p:sldId id="638" r:id="rId31"/>
    <p:sldId id="639" r:id="rId32"/>
    <p:sldId id="640" r:id="rId33"/>
    <p:sldId id="652" r:id="rId34"/>
    <p:sldId id="653" r:id="rId35"/>
    <p:sldId id="654" r:id="rId36"/>
    <p:sldId id="655" r:id="rId37"/>
    <p:sldId id="656" r:id="rId38"/>
    <p:sldId id="657" r:id="rId39"/>
    <p:sldId id="658" r:id="rId40"/>
    <p:sldId id="659" r:id="rId41"/>
    <p:sldId id="660" r:id="rId42"/>
    <p:sldId id="661" r:id="rId43"/>
    <p:sldId id="662" r:id="rId44"/>
    <p:sldId id="663" r:id="rId45"/>
    <p:sldId id="664" r:id="rId46"/>
    <p:sldId id="665" r:id="rId47"/>
    <p:sldId id="666" r:id="rId4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22" autoAdjust="0"/>
    <p:restoredTop sz="94660"/>
  </p:normalViewPr>
  <p:slideViewPr>
    <p:cSldViewPr>
      <p:cViewPr>
        <p:scale>
          <a:sx n="70" d="100"/>
          <a:sy n="70" d="100"/>
        </p:scale>
        <p:origin x="-1578" y="-4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860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860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60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860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A03AF1B-CA47-4FD9-8FB8-92473864CBE3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20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New problem I proposed. Only possible with large scale data.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Consider changing title to something more </a:t>
            </a:r>
            <a:r>
              <a:rPr lang="en-US" dirty="0" err="1" smtClean="0"/>
              <a:t>sciency</a:t>
            </a:r>
            <a:r>
              <a:rPr lang="en-US" dirty="0" smtClean="0"/>
              <a:t>, like “Does appearance correlate with geography”</a:t>
            </a:r>
          </a:p>
        </p:txBody>
      </p:sp>
      <p:sp>
        <p:nvSpPr>
          <p:cNvPr id="1566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B833E63-5558-4E10-BA6D-333217C0F896}" type="slidenum">
              <a:rPr lang="en-US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30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Google street view data + sparse visual words (SIFTS), efficient matching with geometric verification might work.</a:t>
            </a:r>
          </a:p>
        </p:txBody>
      </p:sp>
      <p:sp>
        <p:nvSpPr>
          <p:cNvPr id="15770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8D9F50-6A56-479A-A954-B3C4CFE386B6}" type="slidenum">
              <a:rPr lang="en-US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0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Have you seen this exact scene? Of course not.  Are you reasoning about its location based on what you know about vegetation distribution, etc?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/>
              <a:t>We’re going to try and locate images like this through data association, not the semantic reasoning that a human like yourself could employ</a:t>
            </a:r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53B157-9E9D-4940-9D57-A93980881B92}" type="slidenum">
              <a:rPr lang="en-US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Don’t say “log</a:t>
            </a:r>
            <a:r>
              <a:rPr lang="en-US" baseline="0" dirty="0" smtClean="0"/>
              <a:t> scale” because it’s not, it’s actually </a:t>
            </a:r>
            <a:r>
              <a:rPr lang="en-US" baseline="0" dirty="0" err="1" smtClean="0"/>
              <a:t>sqrt</a:t>
            </a:r>
            <a:r>
              <a:rPr lang="en-US" baseline="0" dirty="0" smtClean="0"/>
              <a:t> scale or something, so exponential scale?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8570D-0386-41C4-87DD-7617E4715BCF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Not </a:t>
            </a:r>
            <a:r>
              <a:rPr lang="en-US" baseline="0" dirty="0" smtClean="0"/>
              <a:t>a sampling of locations, it’s a sample of PHOTOGRAPHS that people actually take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8570D-0386-41C4-87DD-7617E4715BCF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also included standard features</a:t>
            </a:r>
            <a:r>
              <a:rPr lang="en-US" baseline="0" dirty="0" smtClean="0"/>
              <a:t> such as color histograms (popular in CBIR), texture measures, line statistics… they were largely discredited, but it turns out that using them in unison is best.</a:t>
            </a:r>
          </a:p>
          <a:p>
            <a:endParaRPr lang="en-US" baseline="0" dirty="0" smtClean="0"/>
          </a:p>
          <a:p>
            <a:r>
              <a:rPr lang="en-US" baseline="0" dirty="0" smtClean="0"/>
              <a:t>Maybe add some visualizations of the features, intermediate images, for the </a:t>
            </a:r>
            <a:r>
              <a:rPr lang="en-US" baseline="0" dirty="0" err="1" smtClean="0"/>
              <a:t>barcelona</a:t>
            </a:r>
            <a:r>
              <a:rPr lang="en-US" baseline="0" dirty="0" smtClean="0"/>
              <a:t> image even.</a:t>
            </a:r>
          </a:p>
          <a:p>
            <a:endParaRPr lang="en-US" baseline="0" dirty="0" smtClean="0"/>
          </a:p>
          <a:p>
            <a:r>
              <a:rPr lang="en-US" baseline="0" dirty="0" smtClean="0"/>
              <a:t>Mention the 3 </a:t>
            </a:r>
            <a:r>
              <a:rPr lang="en-US" baseline="0" dirty="0" err="1" smtClean="0"/>
              <a:t>cpu</a:t>
            </a:r>
            <a:r>
              <a:rPr lang="en-US" baseline="0" dirty="0" smtClean="0"/>
              <a:t> years thing</a:t>
            </a: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8570D-0386-41C4-87DD-7617E4715BCF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7395C8-28F0-45A6-AC43-6DFBBE369BBE}" type="slidenum">
              <a:rPr lang="en-US"/>
              <a:pPr/>
              <a:t>10</a:t>
            </a:fld>
            <a:endParaRPr lang="en-US"/>
          </a:p>
        </p:txBody>
      </p:sp>
      <p:sp>
        <p:nvSpPr>
          <p:cNvPr id="845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7763" y="585788"/>
            <a:ext cx="3995737" cy="2997200"/>
          </a:xfrm>
          <a:ln/>
        </p:spPr>
      </p:sp>
      <p:sp>
        <p:nvSpPr>
          <p:cNvPr id="845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0263" y="3779838"/>
            <a:ext cx="4632325" cy="3582987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1983B6-FE29-4C71-BE04-D7B134341082}" type="slidenum">
              <a:rPr lang="en-US"/>
              <a:pPr/>
              <a:t>11</a:t>
            </a:fld>
            <a:endParaRPr lang="en-US"/>
          </a:p>
        </p:txBody>
      </p:sp>
      <p:sp>
        <p:nvSpPr>
          <p:cNvPr id="847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7763" y="585788"/>
            <a:ext cx="3995737" cy="2997200"/>
          </a:xfrm>
          <a:ln/>
        </p:spPr>
      </p:sp>
      <p:sp>
        <p:nvSpPr>
          <p:cNvPr id="847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0263" y="3781425"/>
            <a:ext cx="4632325" cy="358140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2799A4-FDF5-4ABE-9C07-47C9A2EF8D6A}" type="slidenum">
              <a:rPr lang="en-US"/>
              <a:pPr/>
              <a:t>12</a:t>
            </a:fld>
            <a:endParaRPr lang="en-US"/>
          </a:p>
        </p:txBody>
      </p:sp>
      <p:sp>
        <p:nvSpPr>
          <p:cNvPr id="849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7763" y="585788"/>
            <a:ext cx="3995737" cy="2997200"/>
          </a:xfrm>
          <a:ln/>
        </p:spPr>
      </p:sp>
      <p:sp>
        <p:nvSpPr>
          <p:cNvPr id="849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0263" y="3779838"/>
            <a:ext cx="4632325" cy="3582987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7AE00E2-6963-4145-A564-62829047CC5D}" type="slidenum">
              <a:rPr lang="en-US"/>
              <a:pPr/>
              <a:t>13</a:t>
            </a:fld>
            <a:endParaRPr lang="en-US"/>
          </a:p>
        </p:txBody>
      </p:sp>
      <p:sp>
        <p:nvSpPr>
          <p:cNvPr id="851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7763" y="585788"/>
            <a:ext cx="3995737" cy="2997200"/>
          </a:xfrm>
          <a:ln/>
        </p:spPr>
      </p:sp>
      <p:sp>
        <p:nvSpPr>
          <p:cNvPr id="851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0263" y="3779838"/>
            <a:ext cx="4632325" cy="3582987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5FDD33F-C16F-47A7-9D5B-7C4C2C34D21F}" type="slidenum">
              <a:rPr lang="en-US"/>
              <a:pPr/>
              <a:t>14</a:t>
            </a:fld>
            <a:endParaRPr lang="en-US"/>
          </a:p>
        </p:txBody>
      </p:sp>
      <p:sp>
        <p:nvSpPr>
          <p:cNvPr id="854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7763" y="585788"/>
            <a:ext cx="3995737" cy="2997200"/>
          </a:xfrm>
          <a:ln/>
        </p:spPr>
      </p:sp>
      <p:sp>
        <p:nvSpPr>
          <p:cNvPr id="854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0263" y="3779838"/>
            <a:ext cx="4632325" cy="3582987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1D2364E-8D15-41E8-9C40-7D6E34821D98}" type="slidenum">
              <a:rPr lang="en-US"/>
              <a:pPr/>
              <a:t>15</a:t>
            </a:fld>
            <a:endParaRPr lang="en-US"/>
          </a:p>
        </p:txBody>
      </p:sp>
      <p:sp>
        <p:nvSpPr>
          <p:cNvPr id="856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7763" y="585788"/>
            <a:ext cx="3995737" cy="2997200"/>
          </a:xfrm>
          <a:ln/>
        </p:spPr>
      </p:sp>
      <p:sp>
        <p:nvSpPr>
          <p:cNvPr id="8560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0263" y="3779838"/>
            <a:ext cx="4632325" cy="3582987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7D46F9A-BB4F-447D-892C-FE84FF7BC33B}" type="slidenum">
              <a:rPr lang="en-US"/>
              <a:pPr/>
              <a:t>16</a:t>
            </a:fld>
            <a:endParaRPr lang="en-US"/>
          </a:p>
        </p:txBody>
      </p:sp>
      <p:sp>
        <p:nvSpPr>
          <p:cNvPr id="858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7763" y="585788"/>
            <a:ext cx="3995737" cy="2997200"/>
          </a:xfrm>
          <a:ln/>
        </p:spPr>
      </p:sp>
      <p:sp>
        <p:nvSpPr>
          <p:cNvPr id="858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0263" y="3779838"/>
            <a:ext cx="4632325" cy="3582987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EB10A66-6732-454E-8D8E-1FBAFA4AAC61}" type="slidenum">
              <a:rPr lang="en-US"/>
              <a:pPr/>
              <a:t>17</a:t>
            </a:fld>
            <a:endParaRPr lang="en-US"/>
          </a:p>
        </p:txBody>
      </p:sp>
      <p:sp>
        <p:nvSpPr>
          <p:cNvPr id="860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7763" y="585788"/>
            <a:ext cx="3995737" cy="2997200"/>
          </a:xfrm>
          <a:ln/>
        </p:spPr>
      </p:sp>
      <p:sp>
        <p:nvSpPr>
          <p:cNvPr id="860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0263" y="3779838"/>
            <a:ext cx="4632325" cy="3582987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colors correspond to geographic clusters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8570D-0386-41C4-87DD-7617E4715BCF}" type="slidenum">
              <a:rPr lang="en-US" smtClean="0">
                <a:solidFill>
                  <a:prstClr val="black"/>
                </a:solidFill>
              </a:rPr>
              <a:pPr/>
              <a:t>21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Make the images a little bigger, fewer of them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8570D-0386-41C4-87DD-7617E4715BCF}" type="slidenum">
              <a:rPr lang="en-US" smtClean="0">
                <a:solidFill>
                  <a:prstClr val="black"/>
                </a:solidFill>
              </a:rPr>
              <a:pPr/>
              <a:t>26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Need to report</a:t>
            </a:r>
            <a:r>
              <a:rPr lang="en-US" baseline="0" dirty="0" smtClean="0"/>
              <a:t> more than a number here, need to say it’s a surprising scientific result.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8570D-0386-41C4-87DD-7617E4715BCF}" type="slidenum">
              <a:rPr lang="en-US" smtClean="0">
                <a:solidFill>
                  <a:prstClr val="black"/>
                </a:solidFill>
              </a:rPr>
              <a:pPr/>
              <a:t>27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05374-3E96-4E23-AEB4-29E38B4337B8}" type="slidenum">
              <a:rPr lang="en-US" smtClean="0">
                <a:solidFill>
                  <a:prstClr val="black"/>
                </a:solidFill>
              </a:rPr>
              <a:pPr/>
              <a:t>28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As defined by first nearest neighbor being the same physical scene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8570D-0386-41C4-87DD-7617E4715BCF}" type="slidenum">
              <a:rPr lang="en-US" smtClean="0">
                <a:solidFill>
                  <a:prstClr val="black"/>
                </a:solidFill>
              </a:rPr>
              <a:pPr/>
              <a:t>30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 the learning and larger</a:t>
            </a:r>
            <a:r>
              <a:rPr lang="en-US" baseline="0" dirty="0" smtClean="0"/>
              <a:t> test set, this ratio actually drops a bit. Our performance is about half due to instance level recognition.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8570D-0386-41C4-87DD-7617E4715BCF}" type="slidenum">
              <a:rPr lang="en-US" smtClean="0">
                <a:solidFill>
                  <a:prstClr val="black"/>
                </a:solidFill>
              </a:rPr>
              <a:pPr/>
              <a:t>31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 contribution here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8570D-0386-41C4-87DD-7617E4715BCF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By far the most popular failure case is “that’s really hard!”</a:t>
            </a:r>
          </a:p>
          <a:p>
            <a:r>
              <a:rPr lang="en-US" dirty="0" smtClean="0"/>
              <a:t>It can’t really pick up on super</a:t>
            </a:r>
            <a:r>
              <a:rPr lang="en-US" baseline="0" dirty="0" smtClean="0"/>
              <a:t> subtle landscape features that a human wouldn’t. It beats humans by having a better memory, not better scene comparison methods.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8570D-0386-41C4-87DD-7617E4715BCF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C4B62-C938-49EF-84AD-918AFF69B1D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921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87C12-256E-4D87-8584-65677B12AEF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0A0BE-339D-47BA-B11E-CAB2BC85C58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7CA95-7897-4ECB-BD32-996A0A4B73F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6423D-5CC2-4BFA-AC9F-B030B9BB30A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E9CA2-338F-4F72-B42E-D076097E737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609A9-73FE-420E-9498-9E83BCBFF9E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AC65C-F7E7-44E8-8513-3F0EBCC0F98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9F6A-E5C1-4317-B197-F2A39387815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8FC49-52C1-4C07-B7EB-66B7FA553BF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CBD61-0292-47A7-8A39-1E3B885686F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C4B62-C938-49EF-84AD-918AFF69B1D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921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87C12-256E-4D87-8584-65677B12AEF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0A0BE-339D-47BA-B11E-CAB2BC85C58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7CA95-7897-4ECB-BD32-996A0A4B73F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6423D-5CC2-4BFA-AC9F-B030B9BB30A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E9CA2-338F-4F72-B42E-D076097E737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609A9-73FE-420E-9498-9E83BCBFF9E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AC65C-F7E7-44E8-8513-3F0EBCC0F98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9F6A-E5C1-4317-B197-F2A39387815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8FC49-52C1-4C07-B7EB-66B7FA553BF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CBD61-0292-47A7-8A39-1E3B885686F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60102E8B-8936-48F9-950F-ED1861CCCDE9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3/21/2010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60102E8B-8936-48F9-950F-ED1861CCCDE9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3/21/2010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1.bin"/><Relationship Id="rId4" Type="http://schemas.openxmlformats.org/officeDocument/2006/relationships/image" Target="../media/image32.w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46.jpeg"/><Relationship Id="rId7" Type="http://schemas.openxmlformats.org/officeDocument/2006/relationships/image" Target="../media/image5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image" Target="../media/image52.jpeg"/><Relationship Id="rId7" Type="http://schemas.openxmlformats.org/officeDocument/2006/relationships/image" Target="../media/image5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Internet-scale Imagery for Graphics and Vision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James Hays</a:t>
            </a:r>
          </a:p>
          <a:p>
            <a:r>
              <a:rPr lang="en-US" dirty="0" smtClean="0"/>
              <a:t>cs195g Computational Photography</a:t>
            </a:r>
          </a:p>
          <a:p>
            <a:r>
              <a:rPr lang="en-US" dirty="0" smtClean="0"/>
              <a:t>Brown University, Spring 2010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from </a:t>
            </a:r>
            <a:r>
              <a:rPr lang="en-US" dirty="0" smtClean="0"/>
              <a:t>Wednesday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Finished discussing “tiny images”</a:t>
            </a:r>
          </a:p>
          <a:p>
            <a:r>
              <a:rPr lang="en-US" dirty="0" smtClean="0"/>
              <a:t>Covered “gist” and “SIFT”</a:t>
            </a:r>
          </a:p>
          <a:p>
            <a:endParaRPr lang="en-US" dirty="0" smtClean="0"/>
          </a:p>
          <a:p>
            <a:r>
              <a:rPr lang="en-US" dirty="0" smtClean="0"/>
              <a:t>Today we’ll look at additional image features, motivated by the problem of global image </a:t>
            </a:r>
            <a:r>
              <a:rPr lang="en-US" dirty="0" err="1" smtClean="0"/>
              <a:t>geolocation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3" cstate="print"/>
          <a:srcRect l="18095" t="13715" r="46191" b="10857"/>
          <a:stretch>
            <a:fillRect/>
          </a:stretch>
        </p:blipFill>
        <p:spPr bwMode="auto">
          <a:xfrm>
            <a:off x="2506713" y="762000"/>
            <a:ext cx="4130575" cy="54532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92162"/>
          </a:xfrm>
        </p:spPr>
        <p:txBody>
          <a:bodyPr/>
          <a:lstStyle/>
          <a:p>
            <a:pPr eaLnBrk="1" hangingPunct="1"/>
            <a:r>
              <a:rPr lang="en-US" dirty="0" smtClean="0"/>
              <a:t>Where in the World?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4800" y="6150114"/>
            <a:ext cx="8610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prstClr val="black"/>
                </a:solidFill>
                <a:latin typeface="Calibri"/>
              </a:rPr>
              <a:t>[Hays and Efros. </a:t>
            </a:r>
            <a:r>
              <a:rPr lang="en-US" sz="2000" b="1" dirty="0">
                <a:solidFill>
                  <a:prstClr val="black"/>
                </a:solidFill>
                <a:latin typeface="Calibri"/>
              </a:rPr>
              <a:t>im2gps</a:t>
            </a:r>
            <a:r>
              <a:rPr lang="en-US" sz="2000" dirty="0">
                <a:solidFill>
                  <a:prstClr val="black"/>
                </a:solidFill>
                <a:latin typeface="Calibri"/>
              </a:rPr>
              <a:t>: Estimating  Geographic Information from a Single Image. CVPR 2008.]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3"/>
          <p:cNvPicPr>
            <a:picLocks noChangeAspect="1" noChangeArrowheads="1"/>
          </p:cNvPicPr>
          <p:nvPr/>
        </p:nvPicPr>
        <p:blipFill>
          <a:blip r:embed="rId3" cstate="print"/>
          <a:srcRect l="22858" t="12952" r="15714" b="11620"/>
          <a:stretch>
            <a:fillRect/>
          </a:stretch>
        </p:blipFill>
        <p:spPr bwMode="auto">
          <a:xfrm>
            <a:off x="1147128" y="914400"/>
            <a:ext cx="6849745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92162"/>
          </a:xfrm>
        </p:spPr>
        <p:txBody>
          <a:bodyPr/>
          <a:lstStyle/>
          <a:p>
            <a:pPr eaLnBrk="1" hangingPunct="1"/>
            <a:r>
              <a:rPr lang="en-US" dirty="0" smtClean="0"/>
              <a:t>Where in the World?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3"/>
          <p:cNvPicPr>
            <a:picLocks noChangeAspect="1" noChangeArrowheads="1"/>
          </p:cNvPicPr>
          <p:nvPr/>
        </p:nvPicPr>
        <p:blipFill>
          <a:blip r:embed="rId3" cstate="print"/>
          <a:srcRect l="37033" t="21516" r="16484" b="20988"/>
          <a:stretch>
            <a:fillRect/>
          </a:stretch>
        </p:blipFill>
        <p:spPr bwMode="auto">
          <a:xfrm>
            <a:off x="1081278" y="838200"/>
            <a:ext cx="6981444" cy="5398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92162"/>
          </a:xfrm>
        </p:spPr>
        <p:txBody>
          <a:bodyPr/>
          <a:lstStyle/>
          <a:p>
            <a:pPr eaLnBrk="1" hangingPunct="1"/>
            <a:r>
              <a:rPr lang="en-US" dirty="0" smtClean="0"/>
              <a:t>Where in the World?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90600"/>
          </a:xfrm>
        </p:spPr>
        <p:txBody>
          <a:bodyPr>
            <a:noAutofit/>
          </a:bodyPr>
          <a:lstStyle/>
          <a:p>
            <a:r>
              <a:rPr lang="en-US" sz="3600" dirty="0" smtClean="0"/>
              <a:t>6+ million </a:t>
            </a:r>
            <a:r>
              <a:rPr lang="en-US" sz="3600" dirty="0" err="1" smtClean="0"/>
              <a:t>geotagged</a:t>
            </a:r>
            <a:r>
              <a:rPr lang="en-US" sz="3600" dirty="0" smtClean="0"/>
              <a:t> photos</a:t>
            </a:r>
            <a:br>
              <a:rPr lang="en-US" sz="3600" dirty="0" smtClean="0"/>
            </a:br>
            <a:r>
              <a:rPr lang="en-US" sz="3600" dirty="0" smtClean="0"/>
              <a:t>by 109,788 photographers</a:t>
            </a:r>
          </a:p>
        </p:txBody>
      </p:sp>
      <p:pic>
        <p:nvPicPr>
          <p:cNvPr id="37891" name="Picture 2" descr="C:\Documents and Settings\jhhays\Desktop\im2gps\im2gps_figures\CR_images\all_coords.jpg"/>
          <p:cNvPicPr>
            <a:picLocks noChangeAspect="1" noChangeArrowheads="1"/>
          </p:cNvPicPr>
          <p:nvPr/>
        </p:nvPicPr>
        <p:blipFill>
          <a:blip r:embed="rId3" cstate="print"/>
          <a:srcRect r="33530"/>
          <a:stretch>
            <a:fillRect/>
          </a:stretch>
        </p:blipFill>
        <p:spPr bwMode="auto">
          <a:xfrm>
            <a:off x="0" y="1524000"/>
            <a:ext cx="911701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438400" y="6248400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prstClr val="black"/>
                </a:solidFill>
                <a:latin typeface="Calibri"/>
              </a:rPr>
              <a:t>Annotated by </a:t>
            </a:r>
            <a:r>
              <a:rPr lang="en-US" dirty="0" err="1">
                <a:solidFill>
                  <a:prstClr val="black"/>
                </a:solidFill>
                <a:latin typeface="Calibri"/>
              </a:rPr>
              <a:t>Flickr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users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C:\Documents and Settings\jhhays\Desktop\im2gps\im2gps_figures\CR_images\all_coords.jpg"/>
          <p:cNvPicPr>
            <a:picLocks noChangeAspect="1" noChangeArrowheads="1"/>
          </p:cNvPicPr>
          <p:nvPr/>
        </p:nvPicPr>
        <p:blipFill>
          <a:blip r:embed="rId3" cstate="print"/>
          <a:srcRect l="33334" r="-2"/>
          <a:stretch>
            <a:fillRect/>
          </a:stretch>
        </p:blipFill>
        <p:spPr bwMode="auto">
          <a:xfrm>
            <a:off x="0" y="1524000"/>
            <a:ext cx="9144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90600"/>
          </a:xfrm>
        </p:spPr>
        <p:txBody>
          <a:bodyPr>
            <a:noAutofit/>
          </a:bodyPr>
          <a:lstStyle/>
          <a:p>
            <a:r>
              <a:rPr lang="en-US" sz="3600" dirty="0" smtClean="0"/>
              <a:t>6+ million </a:t>
            </a:r>
            <a:r>
              <a:rPr lang="en-US" sz="3600" dirty="0" err="1" smtClean="0"/>
              <a:t>geotagged</a:t>
            </a:r>
            <a:r>
              <a:rPr lang="en-US" sz="3600" dirty="0" smtClean="0"/>
              <a:t> photos</a:t>
            </a:r>
            <a:br>
              <a:rPr lang="en-US" sz="3600" dirty="0" smtClean="0"/>
            </a:br>
            <a:r>
              <a:rPr lang="en-US" sz="3600" dirty="0" smtClean="0"/>
              <a:t>by 109,788 photographers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38400" y="6248400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prstClr val="black"/>
                </a:solidFill>
                <a:latin typeface="Calibri"/>
              </a:rPr>
              <a:t>Annotated by </a:t>
            </a:r>
            <a:r>
              <a:rPr lang="en-US" dirty="0" err="1">
                <a:solidFill>
                  <a:prstClr val="black"/>
                </a:solidFill>
                <a:latin typeface="Calibri"/>
              </a:rPr>
              <a:t>Flickr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users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Which scene properties are relevant?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98637"/>
            <a:ext cx="8229600" cy="4525963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en-US" sz="2800" b="1" dirty="0" smtClean="0"/>
              <a:t>Gist + Color </a:t>
            </a:r>
            <a:r>
              <a:rPr lang="en-US" sz="2800" dirty="0" smtClean="0"/>
              <a:t>– as in Scene Completion, but 5x5. </a:t>
            </a:r>
          </a:p>
          <a:p>
            <a:pPr>
              <a:defRPr/>
            </a:pPr>
            <a:endParaRPr lang="en-US" sz="2800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800" b="1" dirty="0" smtClean="0"/>
              <a:t>Color Histograms  </a:t>
            </a:r>
            <a:r>
              <a:rPr lang="en-US" sz="2800" dirty="0" smtClean="0"/>
              <a:t>- L*A*B* 4x14x14 histograms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800" b="1" dirty="0" err="1" smtClean="0"/>
              <a:t>Texton</a:t>
            </a:r>
            <a:r>
              <a:rPr lang="en-US" sz="2800" b="1" dirty="0" smtClean="0"/>
              <a:t> Histograms </a:t>
            </a:r>
            <a:r>
              <a:rPr lang="en-US" sz="2800" dirty="0" smtClean="0"/>
              <a:t>– 512 entry, filter bank based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800" b="1" dirty="0" smtClean="0"/>
              <a:t>Line Features </a:t>
            </a:r>
            <a:r>
              <a:rPr lang="en-US" sz="2800" dirty="0" smtClean="0"/>
              <a:t>– Histograms of straight line stats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0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8229600" cy="838200"/>
          </a:xfrm>
        </p:spPr>
        <p:txBody>
          <a:bodyPr/>
          <a:lstStyle/>
          <a:p>
            <a:r>
              <a:rPr lang="en-US"/>
              <a:t>Comparing Images</a:t>
            </a:r>
          </a:p>
        </p:txBody>
      </p:sp>
      <p:sp>
        <p:nvSpPr>
          <p:cNvPr id="812036" name="Text Box 4"/>
          <p:cNvSpPr txBox="1">
            <a:spLocks noChangeArrowheads="1"/>
          </p:cNvSpPr>
          <p:nvPr/>
        </p:nvSpPr>
        <p:spPr bwMode="auto">
          <a:xfrm>
            <a:off x="0" y="6521450"/>
            <a:ext cx="35814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1600">
                <a:cs typeface="Arial" charset="0"/>
              </a:rPr>
              <a:t>Adopted from Frederic Heger</a:t>
            </a:r>
          </a:p>
        </p:txBody>
      </p:sp>
      <p:pic>
        <p:nvPicPr>
          <p:cNvPr id="812050" name="Picture 18" descr="penguin1"/>
          <p:cNvPicPr>
            <a:picLocks noChangeAspect="1" noChangeArrowheads="1"/>
          </p:cNvPicPr>
          <p:nvPr/>
        </p:nvPicPr>
        <p:blipFill>
          <a:blip r:embed="rId2" cstate="print"/>
          <a:srcRect l="17911" t="10448" r="8458" b="11940"/>
          <a:stretch>
            <a:fillRect/>
          </a:stretch>
        </p:blipFill>
        <p:spPr bwMode="auto">
          <a:xfrm>
            <a:off x="190500" y="1524000"/>
            <a:ext cx="2819400" cy="3962400"/>
          </a:xfrm>
          <a:prstGeom prst="rect">
            <a:avLst/>
          </a:prstGeom>
          <a:noFill/>
        </p:spPr>
      </p:pic>
      <p:pic>
        <p:nvPicPr>
          <p:cNvPr id="812051" name="Picture 19" descr="penguin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3275" y="1524000"/>
            <a:ext cx="2605088" cy="3962400"/>
          </a:xfrm>
          <a:prstGeom prst="rect">
            <a:avLst/>
          </a:prstGeom>
          <a:noFill/>
        </p:spPr>
      </p:pic>
      <p:pic>
        <p:nvPicPr>
          <p:cNvPr id="812052" name="Picture 20" descr="penguin3"/>
          <p:cNvPicPr>
            <a:picLocks noChangeAspect="1" noChangeArrowheads="1"/>
          </p:cNvPicPr>
          <p:nvPr/>
        </p:nvPicPr>
        <p:blipFill>
          <a:blip r:embed="rId4" cstate="print"/>
          <a:srcRect l="12813" t="5835" r="14078" b="8165"/>
          <a:stretch>
            <a:fillRect/>
          </a:stretch>
        </p:blipFill>
        <p:spPr bwMode="auto">
          <a:xfrm flipH="1">
            <a:off x="6281738" y="1524000"/>
            <a:ext cx="2671762" cy="3962400"/>
          </a:xfrm>
          <a:prstGeom prst="rect">
            <a:avLst/>
          </a:prstGeom>
          <a:noFill/>
        </p:spPr>
      </p:pic>
      <p:sp>
        <p:nvSpPr>
          <p:cNvPr id="812053" name="Text Box 21"/>
          <p:cNvSpPr txBox="1">
            <a:spLocks noChangeArrowheads="1"/>
          </p:cNvSpPr>
          <p:nvPr/>
        </p:nvSpPr>
        <p:spPr bwMode="auto">
          <a:xfrm>
            <a:off x="3886200" y="5959475"/>
            <a:ext cx="50863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 eaLnBrk="0" hangingPunct="0"/>
            <a:r>
              <a:rPr lang="en-US" sz="2400">
                <a:cs typeface="Arial" charset="0"/>
              </a:rPr>
              <a:t>15-463: Computational Photography</a:t>
            </a:r>
          </a:p>
          <a:p>
            <a:pPr algn="r" eaLnBrk="0" hangingPunct="0"/>
            <a:r>
              <a:rPr lang="en-US" sz="2400">
                <a:cs typeface="Arial" charset="0"/>
              </a:rPr>
              <a:t>Alexei Efros, CMU, Fall 2008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Distance Metrics</a:t>
            </a:r>
          </a:p>
        </p:txBody>
      </p:sp>
      <p:pic>
        <p:nvPicPr>
          <p:cNvPr id="84480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3375" y="3362325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4480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27375" y="3362325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4480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08138" y="4886325"/>
            <a:ext cx="904875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44806" name="Text Box 6"/>
          <p:cNvSpPr txBox="1">
            <a:spLocks noChangeArrowheads="1"/>
          </p:cNvSpPr>
          <p:nvPr/>
        </p:nvSpPr>
        <p:spPr bwMode="auto">
          <a:xfrm>
            <a:off x="2654300" y="2090738"/>
            <a:ext cx="30321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800">
                <a:ea typeface="Arial Unicode MS" pitchFamily="34" charset="-128"/>
                <a:cs typeface="Arial Unicode MS" pitchFamily="34" charset="-128"/>
              </a:rPr>
              <a:t>-</a:t>
            </a:r>
          </a:p>
        </p:txBody>
      </p:sp>
      <p:sp>
        <p:nvSpPr>
          <p:cNvPr id="844807" name="Text Box 7"/>
          <p:cNvSpPr txBox="1">
            <a:spLocks noChangeArrowheads="1"/>
          </p:cNvSpPr>
          <p:nvPr/>
        </p:nvSpPr>
        <p:spPr bwMode="auto">
          <a:xfrm>
            <a:off x="2654300" y="3529013"/>
            <a:ext cx="319088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3200">
                <a:ea typeface="Arial Unicode MS" pitchFamily="34" charset="-128"/>
                <a:cs typeface="Arial Unicode MS" pitchFamily="34" charset="-128"/>
              </a:rPr>
              <a:t>-</a:t>
            </a:r>
          </a:p>
        </p:txBody>
      </p:sp>
      <p:sp>
        <p:nvSpPr>
          <p:cNvPr id="844808" name="Text Box 8"/>
          <p:cNvSpPr txBox="1">
            <a:spLocks noChangeArrowheads="1"/>
          </p:cNvSpPr>
          <p:nvPr/>
        </p:nvSpPr>
        <p:spPr bwMode="auto">
          <a:xfrm>
            <a:off x="2654300" y="5049838"/>
            <a:ext cx="319088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3200">
                <a:ea typeface="Arial Unicode MS" pitchFamily="34" charset="-128"/>
                <a:cs typeface="Arial Unicode MS" pitchFamily="34" charset="-128"/>
              </a:rPr>
              <a:t>-</a:t>
            </a:r>
          </a:p>
        </p:txBody>
      </p:sp>
      <p:sp>
        <p:nvSpPr>
          <p:cNvPr id="844809" name="Text Box 9"/>
          <p:cNvSpPr txBox="1">
            <a:spLocks noChangeArrowheads="1"/>
          </p:cNvSpPr>
          <p:nvPr/>
        </p:nvSpPr>
        <p:spPr bwMode="auto">
          <a:xfrm>
            <a:off x="4254500" y="2168525"/>
            <a:ext cx="33655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>
                <a:ea typeface="Arial Unicode MS" pitchFamily="34" charset="-128"/>
                <a:cs typeface="Arial Unicode MS" pitchFamily="34" charset="-128"/>
              </a:rPr>
              <a:t>=  Euclidian distance of 5 units</a:t>
            </a:r>
          </a:p>
        </p:txBody>
      </p:sp>
      <p:sp>
        <p:nvSpPr>
          <p:cNvPr id="844810" name="Text Box 10"/>
          <p:cNvSpPr txBox="1">
            <a:spLocks noChangeArrowheads="1"/>
          </p:cNvSpPr>
          <p:nvPr/>
        </p:nvSpPr>
        <p:spPr bwMode="auto">
          <a:xfrm>
            <a:off x="4254500" y="3635375"/>
            <a:ext cx="37465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>
                <a:ea typeface="Arial Unicode MS" pitchFamily="34" charset="-128"/>
                <a:cs typeface="Arial Unicode MS" pitchFamily="34" charset="-128"/>
              </a:rPr>
              <a:t>= Grayvalue distance of 50 values</a:t>
            </a:r>
          </a:p>
        </p:txBody>
      </p:sp>
      <p:sp>
        <p:nvSpPr>
          <p:cNvPr id="844811" name="Text Box 11"/>
          <p:cNvSpPr txBox="1">
            <a:spLocks noChangeArrowheads="1"/>
          </p:cNvSpPr>
          <p:nvPr/>
        </p:nvSpPr>
        <p:spPr bwMode="auto">
          <a:xfrm>
            <a:off x="4254500" y="5156200"/>
            <a:ext cx="812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>
                <a:ea typeface="Arial Unicode MS" pitchFamily="34" charset="-128"/>
                <a:cs typeface="Arial Unicode MS" pitchFamily="34" charset="-128"/>
              </a:rPr>
              <a:t>= ?</a:t>
            </a: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1511300" y="1685925"/>
            <a:ext cx="1098550" cy="1143000"/>
            <a:chOff x="952" y="1062"/>
            <a:chExt cx="692" cy="720"/>
          </a:xfrm>
        </p:grpSpPr>
        <p:pic>
          <p:nvPicPr>
            <p:cNvPr id="844813" name="Picture 13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952" y="1206"/>
              <a:ext cx="576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844814" name="Text Box 14"/>
            <p:cNvSpPr txBox="1">
              <a:spLocks noChangeArrowheads="1"/>
            </p:cNvSpPr>
            <p:nvPr/>
          </p:nvSpPr>
          <p:spPr bwMode="auto">
            <a:xfrm>
              <a:off x="1480" y="1398"/>
              <a:ext cx="16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200">
                  <a:ea typeface="Arial Unicode MS" pitchFamily="34" charset="-128"/>
                  <a:cs typeface="Arial Unicode MS" pitchFamily="34" charset="-128"/>
                </a:rPr>
                <a:t>x</a:t>
              </a:r>
            </a:p>
          </p:txBody>
        </p:sp>
        <p:sp>
          <p:nvSpPr>
            <p:cNvPr id="844815" name="Text Box 15"/>
            <p:cNvSpPr txBox="1">
              <a:spLocks noChangeArrowheads="1"/>
            </p:cNvSpPr>
            <p:nvPr/>
          </p:nvSpPr>
          <p:spPr bwMode="auto">
            <a:xfrm>
              <a:off x="1192" y="1062"/>
              <a:ext cx="16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200">
                  <a:ea typeface="Arial Unicode MS" pitchFamily="34" charset="-128"/>
                  <a:cs typeface="Arial Unicode MS" pitchFamily="34" charset="-128"/>
                </a:rPr>
                <a:t>y</a:t>
              </a:r>
            </a:p>
          </p:txBody>
        </p:sp>
        <p:pic>
          <p:nvPicPr>
            <p:cNvPr id="844816" name="Picture 16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52" y="1206"/>
              <a:ext cx="576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3035300" y="1685925"/>
            <a:ext cx="1098550" cy="1143000"/>
            <a:chOff x="1912" y="1062"/>
            <a:chExt cx="692" cy="720"/>
          </a:xfrm>
        </p:grpSpPr>
        <p:sp>
          <p:nvSpPr>
            <p:cNvPr id="844818" name="Text Box 18"/>
            <p:cNvSpPr txBox="1">
              <a:spLocks noChangeArrowheads="1"/>
            </p:cNvSpPr>
            <p:nvPr/>
          </p:nvSpPr>
          <p:spPr bwMode="auto">
            <a:xfrm>
              <a:off x="2440" y="1398"/>
              <a:ext cx="16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200">
                  <a:ea typeface="Arial Unicode MS" pitchFamily="34" charset="-128"/>
                  <a:cs typeface="Arial Unicode MS" pitchFamily="34" charset="-128"/>
                </a:rPr>
                <a:t>x</a:t>
              </a:r>
            </a:p>
          </p:txBody>
        </p:sp>
        <p:pic>
          <p:nvPicPr>
            <p:cNvPr id="844819" name="Picture 19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912" y="1206"/>
              <a:ext cx="576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844820" name="Text Box 20"/>
            <p:cNvSpPr txBox="1">
              <a:spLocks noChangeArrowheads="1"/>
            </p:cNvSpPr>
            <p:nvPr/>
          </p:nvSpPr>
          <p:spPr bwMode="auto">
            <a:xfrm>
              <a:off x="2152" y="1062"/>
              <a:ext cx="16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200">
                  <a:ea typeface="Arial Unicode MS" pitchFamily="34" charset="-128"/>
                  <a:cs typeface="Arial Unicode MS" pitchFamily="34" charset="-128"/>
                </a:rPr>
                <a:t>y</a:t>
              </a:r>
            </a:p>
          </p:txBody>
        </p:sp>
        <p:pic>
          <p:nvPicPr>
            <p:cNvPr id="844821" name="Picture 21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912" y="1206"/>
              <a:ext cx="576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844822" name="Picture 2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132138" y="4886325"/>
            <a:ext cx="904875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Beyond SSD…</a:t>
            </a:r>
          </a:p>
        </p:txBody>
      </p:sp>
      <p:pic>
        <p:nvPicPr>
          <p:cNvPr id="846851" name="Picture 3" descr="PENGUIN01_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0" y="4173538"/>
            <a:ext cx="2868613" cy="2151062"/>
          </a:xfrm>
          <a:prstGeom prst="rect">
            <a:avLst/>
          </a:prstGeom>
          <a:noFill/>
        </p:spPr>
      </p:pic>
      <p:pic>
        <p:nvPicPr>
          <p:cNvPr id="846852" name="Picture 4" descr="penguin1"/>
          <p:cNvPicPr>
            <a:picLocks noChangeAspect="1" noChangeArrowheads="1"/>
          </p:cNvPicPr>
          <p:nvPr/>
        </p:nvPicPr>
        <p:blipFill>
          <a:blip r:embed="rId4" cstate="print"/>
          <a:srcRect l="17911" t="10448" r="8458" b="11940"/>
          <a:stretch>
            <a:fillRect/>
          </a:stretch>
        </p:blipFill>
        <p:spPr bwMode="auto">
          <a:xfrm>
            <a:off x="190500" y="1524000"/>
            <a:ext cx="2819400" cy="3962400"/>
          </a:xfrm>
          <a:prstGeom prst="rect">
            <a:avLst/>
          </a:prstGeom>
          <a:noFill/>
        </p:spPr>
      </p:pic>
      <p:pic>
        <p:nvPicPr>
          <p:cNvPr id="846853" name="Picture 5" descr="penguin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53113" y="1524000"/>
            <a:ext cx="2605087" cy="3962400"/>
          </a:xfrm>
          <a:prstGeom prst="rect">
            <a:avLst/>
          </a:prstGeom>
          <a:noFill/>
        </p:spPr>
      </p:pic>
      <p:sp>
        <p:nvSpPr>
          <p:cNvPr id="846854" name="Text Box 6"/>
          <p:cNvSpPr txBox="1">
            <a:spLocks noChangeArrowheads="1"/>
          </p:cNvSpPr>
          <p:nvPr/>
        </p:nvSpPr>
        <p:spPr bwMode="auto">
          <a:xfrm>
            <a:off x="4191000" y="3124200"/>
            <a:ext cx="56515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5400"/>
              <a:t>?</a:t>
            </a:r>
            <a:endParaRPr lang="ru-RU" sz="54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898" name="Text Box 2"/>
          <p:cNvSpPr txBox="1">
            <a:spLocks noChangeArrowheads="1"/>
          </p:cNvSpPr>
          <p:nvPr/>
        </p:nvSpPr>
        <p:spPr bwMode="auto">
          <a:xfrm>
            <a:off x="6248400" y="5778500"/>
            <a:ext cx="2438400" cy="77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2000"/>
              </a:lnSpc>
              <a:spcBef>
                <a:spcPct val="5000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US" sz="2200">
                <a:solidFill>
                  <a:schemeClr val="bg1"/>
                </a:solidFill>
                <a:latin typeface="Trebuchet MS" pitchFamily="34" charset="0"/>
                <a:ea typeface="Arial Unicode MS" pitchFamily="34" charset="-128"/>
                <a:cs typeface="Arial Unicode MS" pitchFamily="34" charset="-128"/>
              </a:rPr>
              <a:t>Space Shuttle Cargo Bay</a:t>
            </a:r>
          </a:p>
        </p:txBody>
      </p:sp>
      <p:sp>
        <p:nvSpPr>
          <p:cNvPr id="84889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Image Representations: Histograms</a:t>
            </a:r>
          </a:p>
        </p:txBody>
      </p:sp>
      <p:sp>
        <p:nvSpPr>
          <p:cNvPr id="84890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524000" y="4876800"/>
            <a:ext cx="6781800" cy="1447800"/>
          </a:xfrm>
          <a:noFill/>
        </p:spPr>
        <p:txBody>
          <a:bodyPr/>
          <a:lstStyle/>
          <a:p>
            <a:pPr marL="169863" indent="-169863" algn="ctr"/>
            <a:r>
              <a:rPr lang="en-US" sz="3600"/>
              <a:t>global histogram</a:t>
            </a:r>
          </a:p>
          <a:p>
            <a:pPr marL="1428750" lvl="1" indent="171450"/>
            <a:r>
              <a:rPr lang="en-US" sz="1800"/>
              <a:t>Represent distribution of features</a:t>
            </a:r>
          </a:p>
          <a:p>
            <a:pPr marL="1997075" lvl="2" indent="-163513">
              <a:buFontTx/>
              <a:buChar char="•"/>
            </a:pPr>
            <a:r>
              <a:rPr lang="en-US" sz="1400"/>
              <a:t>Color, texture, depth, …</a:t>
            </a:r>
            <a:endParaRPr lang="en-US"/>
          </a:p>
        </p:txBody>
      </p:sp>
      <p:pic>
        <p:nvPicPr>
          <p:cNvPr id="848901" name="Picture 5" descr="seagull_his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438" y="1752600"/>
            <a:ext cx="2925762" cy="2925763"/>
          </a:xfrm>
          <a:prstGeom prst="rect">
            <a:avLst/>
          </a:prstGeom>
          <a:noFill/>
        </p:spPr>
      </p:pic>
      <p:pic>
        <p:nvPicPr>
          <p:cNvPr id="848902" name="Picture 6" descr="seagul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33800" y="2057400"/>
            <a:ext cx="2209800" cy="2209800"/>
          </a:xfrm>
          <a:prstGeom prst="rect">
            <a:avLst/>
          </a:prstGeom>
          <a:noFill/>
        </p:spPr>
      </p:pic>
      <p:sp>
        <p:nvSpPr>
          <p:cNvPr id="848903" name="Text Box 7"/>
          <p:cNvSpPr txBox="1">
            <a:spLocks noChangeArrowheads="1"/>
          </p:cNvSpPr>
          <p:nvPr/>
        </p:nvSpPr>
        <p:spPr bwMode="auto">
          <a:xfrm>
            <a:off x="7086600" y="1325563"/>
            <a:ext cx="20574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200">
                <a:latin typeface="Trebuchet MS" pitchFamily="34" charset="0"/>
                <a:ea typeface="Arial Unicode MS" pitchFamily="34" charset="-128"/>
                <a:cs typeface="Arial Unicode MS" pitchFamily="34" charset="-128"/>
              </a:rPr>
              <a:t>Images from Dave Kauchak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Image Representations: Histograms</a:t>
            </a:r>
          </a:p>
        </p:txBody>
      </p:sp>
      <p:sp>
        <p:nvSpPr>
          <p:cNvPr id="850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95425" y="5410200"/>
            <a:ext cx="3609975" cy="1219200"/>
          </a:xfrm>
        </p:spPr>
        <p:txBody>
          <a:bodyPr>
            <a:normAutofit lnSpcReduction="10000"/>
          </a:bodyPr>
          <a:lstStyle/>
          <a:p>
            <a:r>
              <a:rPr lang="en-US" sz="2400"/>
              <a:t>Joint histogram</a:t>
            </a:r>
          </a:p>
          <a:p>
            <a:pPr lvl="1"/>
            <a:r>
              <a:rPr lang="en-US" sz="1500"/>
              <a:t>Requires lots of data</a:t>
            </a:r>
          </a:p>
          <a:p>
            <a:pPr lvl="1"/>
            <a:r>
              <a:rPr lang="en-US" sz="1500"/>
              <a:t>Loss of resolution to </a:t>
            </a:r>
            <a:br>
              <a:rPr lang="en-US" sz="1500"/>
            </a:br>
            <a:r>
              <a:rPr lang="en-US" sz="1500"/>
              <a:t>avoid empty bins</a:t>
            </a:r>
          </a:p>
        </p:txBody>
      </p:sp>
      <p:sp>
        <p:nvSpPr>
          <p:cNvPr id="850948" name="Text Box 4"/>
          <p:cNvSpPr txBox="1">
            <a:spLocks noChangeArrowheads="1"/>
          </p:cNvSpPr>
          <p:nvPr/>
        </p:nvSpPr>
        <p:spPr bwMode="auto">
          <a:xfrm>
            <a:off x="7083425" y="1325563"/>
            <a:ext cx="20574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200">
                <a:latin typeface="Trebuchet MS" pitchFamily="34" charset="0"/>
                <a:ea typeface="Arial Unicode MS" pitchFamily="34" charset="-128"/>
                <a:cs typeface="Arial Unicode MS" pitchFamily="34" charset="-128"/>
              </a:rPr>
              <a:t>Images from Dave Kauchak</a:t>
            </a:r>
          </a:p>
        </p:txBody>
      </p:sp>
      <p:pic>
        <p:nvPicPr>
          <p:cNvPr id="850949" name="Picture 5" descr="marg-bin2"/>
          <p:cNvPicPr>
            <a:picLocks noChangeAspect="1" noChangeArrowheads="1"/>
          </p:cNvPicPr>
          <p:nvPr/>
        </p:nvPicPr>
        <p:blipFill>
          <a:blip r:embed="rId3" cstate="print"/>
          <a:srcRect t="7805"/>
          <a:stretch>
            <a:fillRect/>
          </a:stretch>
        </p:blipFill>
        <p:spPr bwMode="auto">
          <a:xfrm>
            <a:off x="5715000" y="1600200"/>
            <a:ext cx="300990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0950" name="Picture 6" descr="marg-bin1"/>
          <p:cNvPicPr>
            <a:picLocks noChangeAspect="1" noChangeArrowheads="1"/>
          </p:cNvPicPr>
          <p:nvPr/>
        </p:nvPicPr>
        <p:blipFill>
          <a:blip r:embed="rId4" cstate="print"/>
          <a:srcRect t="7495"/>
          <a:stretch>
            <a:fillRect/>
          </a:stretch>
        </p:blipFill>
        <p:spPr bwMode="auto">
          <a:xfrm>
            <a:off x="5715000" y="3365500"/>
            <a:ext cx="3429000" cy="2057400"/>
          </a:xfrm>
          <a:prstGeom prst="rect">
            <a:avLst/>
          </a:prstGeom>
          <a:noFill/>
        </p:spPr>
      </p:pic>
      <p:pic>
        <p:nvPicPr>
          <p:cNvPr id="850951" name="Picture 7" descr="normal-binning"/>
          <p:cNvPicPr>
            <a:picLocks noChangeAspect="1" noChangeArrowheads="1"/>
          </p:cNvPicPr>
          <p:nvPr/>
        </p:nvPicPr>
        <p:blipFill>
          <a:blip r:embed="rId5" cstate="print"/>
          <a:srcRect t="7007"/>
          <a:stretch>
            <a:fillRect/>
          </a:stretch>
        </p:blipFill>
        <p:spPr bwMode="auto">
          <a:xfrm>
            <a:off x="1371600" y="3400425"/>
            <a:ext cx="3352800" cy="2022475"/>
          </a:xfrm>
          <a:prstGeom prst="rect">
            <a:avLst/>
          </a:prstGeom>
          <a:noFill/>
        </p:spPr>
      </p:pic>
      <p:pic>
        <p:nvPicPr>
          <p:cNvPr id="850952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71600" y="1371600"/>
            <a:ext cx="3009900" cy="195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50953" name="Rectangle 9"/>
          <p:cNvSpPr>
            <a:spLocks noChangeArrowheads="1"/>
          </p:cNvSpPr>
          <p:nvPr/>
        </p:nvSpPr>
        <p:spPr bwMode="auto">
          <a:xfrm>
            <a:off x="5257800" y="5410200"/>
            <a:ext cx="3625850" cy="1219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/>
          <a:lstStyle/>
          <a:p>
            <a:pPr marL="342900" indent="-342900">
              <a:spcBef>
                <a:spcPct val="20000"/>
              </a:spcBef>
            </a:pPr>
            <a:r>
              <a:rPr lang="en-US" sz="2400">
                <a:cs typeface="Arial" charset="0"/>
              </a:rPr>
              <a:t>Marginal histogram</a:t>
            </a:r>
          </a:p>
          <a:p>
            <a:pPr marL="742950" lvl="1" indent="-285750">
              <a:spcBef>
                <a:spcPct val="20000"/>
              </a:spcBef>
              <a:buFontTx/>
              <a:buChar char="•"/>
            </a:pPr>
            <a:r>
              <a:rPr lang="en-US" sz="1500">
                <a:cs typeface="Arial" charset="0"/>
              </a:rPr>
              <a:t>Requires independent features</a:t>
            </a:r>
          </a:p>
          <a:p>
            <a:pPr marL="742950" lvl="1" indent="-285750">
              <a:spcBef>
                <a:spcPct val="20000"/>
              </a:spcBef>
              <a:buFontTx/>
              <a:buChar char="•"/>
            </a:pPr>
            <a:r>
              <a:rPr lang="en-US" sz="1500">
                <a:cs typeface="Arial" charset="0"/>
              </a:rPr>
              <a:t>More data/bin than </a:t>
            </a:r>
            <a:br>
              <a:rPr lang="en-US" sz="1500">
                <a:cs typeface="Arial" charset="0"/>
              </a:rPr>
            </a:br>
            <a:r>
              <a:rPr lang="en-US" sz="1500">
                <a:cs typeface="Arial" charset="0"/>
              </a:rPr>
              <a:t>joint histogram</a:t>
            </a:r>
            <a:endParaRPr lang="en-US" sz="2000"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994" name="Text Box 2"/>
          <p:cNvSpPr txBox="1">
            <a:spLocks noChangeArrowheads="1"/>
          </p:cNvSpPr>
          <p:nvPr/>
        </p:nvSpPr>
        <p:spPr bwMode="auto">
          <a:xfrm>
            <a:off x="6248400" y="5778500"/>
            <a:ext cx="2438400" cy="77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2000"/>
              </a:lnSpc>
              <a:spcBef>
                <a:spcPct val="5000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US" sz="2200">
                <a:solidFill>
                  <a:schemeClr val="bg1"/>
                </a:solidFill>
                <a:latin typeface="Trebuchet MS" pitchFamily="34" charset="0"/>
                <a:ea typeface="Arial Unicode MS" pitchFamily="34" charset="-128"/>
                <a:cs typeface="Arial Unicode MS" pitchFamily="34" charset="-128"/>
              </a:rPr>
              <a:t>Space Shuttle Cargo Bay</a:t>
            </a:r>
          </a:p>
        </p:txBody>
      </p:sp>
      <p:sp>
        <p:nvSpPr>
          <p:cNvPr id="85299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Image Representations: Histograms</a:t>
            </a:r>
          </a:p>
        </p:txBody>
      </p:sp>
      <p:sp>
        <p:nvSpPr>
          <p:cNvPr id="85299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495425" y="5334000"/>
            <a:ext cx="7388225" cy="1143000"/>
          </a:xfrm>
        </p:spPr>
        <p:txBody>
          <a:bodyPr/>
          <a:lstStyle/>
          <a:p>
            <a:r>
              <a:rPr lang="en-US" sz="2400"/>
              <a:t>Adaptive binning</a:t>
            </a:r>
          </a:p>
          <a:p>
            <a:pPr lvl="1"/>
            <a:r>
              <a:rPr lang="en-US" sz="1500"/>
              <a:t>Better data/bin distribution, fewer empty bins</a:t>
            </a:r>
          </a:p>
          <a:p>
            <a:pPr lvl="1"/>
            <a:r>
              <a:rPr lang="en-US" sz="1500"/>
              <a:t>Can adapt available resolution to relative feature importance</a:t>
            </a:r>
            <a:endParaRPr lang="en-US" sz="1800"/>
          </a:p>
        </p:txBody>
      </p:sp>
      <p:sp>
        <p:nvSpPr>
          <p:cNvPr id="852997" name="Text Box 5"/>
          <p:cNvSpPr txBox="1">
            <a:spLocks noChangeArrowheads="1"/>
          </p:cNvSpPr>
          <p:nvPr/>
        </p:nvSpPr>
        <p:spPr bwMode="auto">
          <a:xfrm>
            <a:off x="7083425" y="1325563"/>
            <a:ext cx="20574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200">
                <a:latin typeface="Trebuchet MS" pitchFamily="34" charset="0"/>
                <a:ea typeface="Arial Unicode MS" pitchFamily="34" charset="-128"/>
                <a:cs typeface="Arial Unicode MS" pitchFamily="34" charset="-128"/>
              </a:rPr>
              <a:t>Images from Dave Kauchak</a:t>
            </a:r>
          </a:p>
        </p:txBody>
      </p:sp>
      <p:pic>
        <p:nvPicPr>
          <p:cNvPr id="85299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43100" y="3352800"/>
            <a:ext cx="3009900" cy="195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52999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62600" y="3352800"/>
            <a:ext cx="3009900" cy="195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53000" name="Picture 8"/>
          <p:cNvPicPr>
            <a:picLocks noChangeAspect="1" noChangeArrowheads="1"/>
          </p:cNvPicPr>
          <p:nvPr/>
        </p:nvPicPr>
        <p:blipFill>
          <a:blip r:embed="rId5" cstate="print"/>
          <a:srcRect t="7805"/>
          <a:stretch>
            <a:fillRect/>
          </a:stretch>
        </p:blipFill>
        <p:spPr bwMode="auto">
          <a:xfrm>
            <a:off x="5562600" y="1600200"/>
            <a:ext cx="300990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53001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71600" y="1371600"/>
            <a:ext cx="3009900" cy="195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042" name="Text Box 2"/>
          <p:cNvSpPr txBox="1">
            <a:spLocks noChangeArrowheads="1"/>
          </p:cNvSpPr>
          <p:nvPr/>
        </p:nvSpPr>
        <p:spPr bwMode="auto">
          <a:xfrm>
            <a:off x="708025" y="3878263"/>
            <a:ext cx="1654175" cy="77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2000"/>
              </a:lnSpc>
              <a:spcBef>
                <a:spcPct val="5000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US" sz="2200">
                <a:solidFill>
                  <a:schemeClr val="bg1"/>
                </a:solidFill>
                <a:latin typeface="Trebuchet MS" pitchFamily="34" charset="0"/>
                <a:ea typeface="Arial Unicode MS" pitchFamily="34" charset="-128"/>
                <a:cs typeface="Arial Unicode MS" pitchFamily="34" charset="-128"/>
              </a:rPr>
              <a:t>EASE Truss </a:t>
            </a:r>
            <a:br>
              <a:rPr lang="en-US" sz="2200">
                <a:solidFill>
                  <a:schemeClr val="bg1"/>
                </a:solidFill>
                <a:latin typeface="Trebuchet MS" pitchFamily="34" charset="0"/>
                <a:ea typeface="Arial Unicode MS" pitchFamily="34" charset="-128"/>
                <a:cs typeface="Arial Unicode MS" pitchFamily="34" charset="-128"/>
              </a:rPr>
            </a:br>
            <a:r>
              <a:rPr lang="en-US" sz="2200">
                <a:solidFill>
                  <a:schemeClr val="bg1"/>
                </a:solidFill>
                <a:latin typeface="Trebuchet MS" pitchFamily="34" charset="0"/>
                <a:ea typeface="Arial Unicode MS" pitchFamily="34" charset="-128"/>
                <a:cs typeface="Arial Unicode MS" pitchFamily="34" charset="-128"/>
              </a:rPr>
              <a:t>Assembly</a:t>
            </a:r>
          </a:p>
        </p:txBody>
      </p:sp>
      <p:sp>
        <p:nvSpPr>
          <p:cNvPr id="855043" name="Text Box 3"/>
          <p:cNvSpPr txBox="1">
            <a:spLocks noChangeArrowheads="1"/>
          </p:cNvSpPr>
          <p:nvPr/>
        </p:nvSpPr>
        <p:spPr bwMode="auto">
          <a:xfrm>
            <a:off x="6248400" y="5778500"/>
            <a:ext cx="2438400" cy="77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2000"/>
              </a:lnSpc>
              <a:spcBef>
                <a:spcPct val="5000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US" sz="2200">
                <a:solidFill>
                  <a:schemeClr val="bg1"/>
                </a:solidFill>
                <a:latin typeface="Trebuchet MS" pitchFamily="34" charset="0"/>
                <a:ea typeface="Arial Unicode MS" pitchFamily="34" charset="-128"/>
                <a:cs typeface="Arial Unicode MS" pitchFamily="34" charset="-128"/>
              </a:rPr>
              <a:t>Space Shuttle Cargo Bay</a:t>
            </a:r>
          </a:p>
        </p:txBody>
      </p:sp>
      <p:sp>
        <p:nvSpPr>
          <p:cNvPr id="85504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Image Representations: Histograms</a:t>
            </a:r>
          </a:p>
        </p:txBody>
      </p:sp>
      <p:sp>
        <p:nvSpPr>
          <p:cNvPr id="85504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495425" y="4495800"/>
            <a:ext cx="7388225" cy="1981200"/>
          </a:xfrm>
        </p:spPr>
        <p:txBody>
          <a:bodyPr/>
          <a:lstStyle/>
          <a:p>
            <a:r>
              <a:rPr lang="en-US" sz="2400"/>
              <a:t>Clusters / Signatures</a:t>
            </a:r>
          </a:p>
          <a:p>
            <a:pPr lvl="1"/>
            <a:r>
              <a:rPr lang="en-US" sz="1500"/>
              <a:t>“super-adaptive” binning</a:t>
            </a:r>
          </a:p>
          <a:p>
            <a:pPr lvl="1"/>
            <a:r>
              <a:rPr lang="en-US" sz="1500"/>
              <a:t>Does not require discretization along any fixed axis</a:t>
            </a:r>
          </a:p>
        </p:txBody>
      </p:sp>
      <p:sp>
        <p:nvSpPr>
          <p:cNvPr id="855046" name="Text Box 6"/>
          <p:cNvSpPr txBox="1">
            <a:spLocks noChangeArrowheads="1"/>
          </p:cNvSpPr>
          <p:nvPr/>
        </p:nvSpPr>
        <p:spPr bwMode="auto">
          <a:xfrm>
            <a:off x="7083425" y="1325563"/>
            <a:ext cx="20574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200">
                <a:latin typeface="Trebuchet MS" pitchFamily="34" charset="0"/>
                <a:ea typeface="Arial Unicode MS" pitchFamily="34" charset="-128"/>
                <a:cs typeface="Arial Unicode MS" pitchFamily="34" charset="-128"/>
              </a:rPr>
              <a:t>Images from Dave Kauchak</a:t>
            </a:r>
          </a:p>
        </p:txBody>
      </p:sp>
      <p:pic>
        <p:nvPicPr>
          <p:cNvPr id="855047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2314575"/>
            <a:ext cx="3009900" cy="195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55048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71600" y="1371600"/>
            <a:ext cx="3009900" cy="195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0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Issue: How to Compare Histograms?</a:t>
            </a:r>
          </a:p>
        </p:txBody>
      </p:sp>
      <p:sp>
        <p:nvSpPr>
          <p:cNvPr id="8570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4876800"/>
            <a:ext cx="3617913" cy="1524000"/>
          </a:xfrm>
        </p:spPr>
        <p:txBody>
          <a:bodyPr/>
          <a:lstStyle/>
          <a:p>
            <a:pPr marL="0" indent="0" algn="ctr"/>
            <a:r>
              <a:rPr lang="en-US" sz="1600" b="1">
                <a:latin typeface="Trebuchet MS" pitchFamily="34" charset="0"/>
              </a:rPr>
              <a:t>Bin-by-bin comparison</a:t>
            </a:r>
          </a:p>
          <a:p>
            <a:pPr marL="0" indent="0"/>
            <a:r>
              <a:rPr lang="en-US" sz="1600">
                <a:latin typeface="Trebuchet MS" pitchFamily="34" charset="0"/>
              </a:rPr>
              <a:t>Sensitive to bin size. </a:t>
            </a:r>
          </a:p>
          <a:p>
            <a:pPr marL="0" indent="0"/>
            <a:r>
              <a:rPr lang="en-US" sz="1600">
                <a:latin typeface="Trebuchet MS" pitchFamily="34" charset="0"/>
              </a:rPr>
              <a:t>Could use wider bins …</a:t>
            </a:r>
            <a:br>
              <a:rPr lang="en-US" sz="1600">
                <a:latin typeface="Trebuchet MS" pitchFamily="34" charset="0"/>
              </a:rPr>
            </a:br>
            <a:r>
              <a:rPr lang="en-US" sz="1600">
                <a:latin typeface="Trebuchet MS" pitchFamily="34" charset="0"/>
              </a:rPr>
              <a:t>… but at a loss of resolution</a:t>
            </a:r>
            <a:endParaRPr lang="en-US" sz="2400">
              <a:latin typeface="Trebuchet MS" pitchFamily="34" charset="0"/>
            </a:endParaRPr>
          </a:p>
        </p:txBody>
      </p:sp>
      <p:pic>
        <p:nvPicPr>
          <p:cNvPr id="85709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42975" y="1600200"/>
            <a:ext cx="3286125" cy="149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5709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42975" y="3276600"/>
            <a:ext cx="3286125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57094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62525" y="1600200"/>
            <a:ext cx="3295650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57095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62525" y="3276600"/>
            <a:ext cx="3295650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57096" name="Rectangle 8"/>
          <p:cNvSpPr>
            <a:spLocks noGrp="1" noChangeArrowheads="1"/>
          </p:cNvSpPr>
          <p:nvPr>
            <p:ph type="body" sz="half" idx="2"/>
          </p:nvPr>
        </p:nvSpPr>
        <p:spPr>
          <a:xfrm>
            <a:off x="4868863" y="4876800"/>
            <a:ext cx="3617912" cy="1524000"/>
          </a:xfrm>
        </p:spPr>
        <p:txBody>
          <a:bodyPr/>
          <a:lstStyle/>
          <a:p>
            <a:pPr marL="0" indent="0" algn="ctr"/>
            <a:r>
              <a:rPr lang="en-US" sz="1600" b="1">
                <a:latin typeface="Trebuchet MS" pitchFamily="34" charset="0"/>
              </a:rPr>
              <a:t>Cross-bin comparison</a:t>
            </a:r>
          </a:p>
          <a:p>
            <a:pPr marL="0" indent="0"/>
            <a:r>
              <a:rPr lang="en-US" sz="1600">
                <a:latin typeface="Trebuchet MS" pitchFamily="34" charset="0"/>
              </a:rPr>
              <a:t>How much cross-bin influence is necessary/sufficient?</a:t>
            </a:r>
            <a:endParaRPr lang="en-US" sz="2400" b="1">
              <a:latin typeface="Trebuchet MS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7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7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7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7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7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7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7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70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70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7091" grpId="0" build="p"/>
      <p:bldP spid="857096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13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76200"/>
            <a:ext cx="8202613" cy="987425"/>
          </a:xfrm>
        </p:spPr>
        <p:txBody>
          <a:bodyPr>
            <a:normAutofit fontScale="90000"/>
          </a:bodyPr>
          <a:lstStyle/>
          <a:p>
            <a:r>
              <a:rPr lang="en-US"/>
              <a:t>Red Car Retrievals (Color histograms)</a:t>
            </a:r>
          </a:p>
        </p:txBody>
      </p:sp>
      <p:pic>
        <p:nvPicPr>
          <p:cNvPr id="859139" name="Picture 3"/>
          <p:cNvPicPr>
            <a:picLocks noChangeAspect="1" noChangeArrowheads="1"/>
          </p:cNvPicPr>
          <p:nvPr/>
        </p:nvPicPr>
        <p:blipFill>
          <a:blip r:embed="rId4" cstate="print"/>
          <a:srcRect t="1520" b="66121"/>
          <a:stretch>
            <a:fillRect/>
          </a:stretch>
        </p:blipFill>
        <p:spPr bwMode="auto">
          <a:xfrm>
            <a:off x="1447800" y="1325563"/>
            <a:ext cx="6858000" cy="172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859140" name="Object 4"/>
          <p:cNvGraphicFramePr>
            <a:graphicFrameLocks noChangeAspect="1"/>
          </p:cNvGraphicFramePr>
          <p:nvPr>
            <p:ph idx="1"/>
          </p:nvPr>
        </p:nvGraphicFramePr>
        <p:xfrm>
          <a:off x="2362200" y="3276600"/>
          <a:ext cx="4632325" cy="1236662"/>
        </p:xfrm>
        <a:graphic>
          <a:graphicData uri="http://schemas.openxmlformats.org/presentationml/2006/ole">
            <p:oleObj spid="_x0000_s865282" name="Equation" r:id="rId5" imgW="2082600" imgH="482400" progId="Equation.3">
              <p:embed/>
            </p:oleObj>
          </a:graphicData>
        </a:graphic>
      </p:graphicFrame>
      <p:sp>
        <p:nvSpPr>
          <p:cNvPr id="859141" name="Text Box 5"/>
          <p:cNvSpPr txBox="1">
            <a:spLocks noChangeArrowheads="1"/>
          </p:cNvSpPr>
          <p:nvPr/>
        </p:nvSpPr>
        <p:spPr bwMode="auto">
          <a:xfrm>
            <a:off x="3276600" y="4532313"/>
            <a:ext cx="3130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Histogram matching distance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Texton</a:t>
            </a:r>
            <a:r>
              <a:rPr lang="en-US" dirty="0" smtClean="0"/>
              <a:t> Histograms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4191000"/>
            <a:ext cx="7772400" cy="1981200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AutoNum type="arabicParenR"/>
            </a:pPr>
            <a:r>
              <a:rPr lang="en-US" dirty="0" smtClean="0"/>
              <a:t>Convolve images with multiple filters</a:t>
            </a:r>
          </a:p>
          <a:p>
            <a:pPr marL="514350" indent="-514350">
              <a:buAutoNum type="arabicParenR"/>
            </a:pPr>
            <a:r>
              <a:rPr lang="en-US" dirty="0" smtClean="0"/>
              <a:t>Cluster responses into “universal” dictionary</a:t>
            </a:r>
          </a:p>
          <a:p>
            <a:pPr marL="514350" indent="-514350">
              <a:buAutoNum type="arabicParenR"/>
            </a:pPr>
            <a:r>
              <a:rPr lang="en-US" dirty="0" smtClean="0"/>
              <a:t>For new image, filter and assign to nearest neighbors in dictionary</a:t>
            </a:r>
          </a:p>
        </p:txBody>
      </p:sp>
      <p:pic>
        <p:nvPicPr>
          <p:cNvPr id="861186" name="Picture 2"/>
          <p:cNvPicPr>
            <a:picLocks noChangeAspect="1" noChangeArrowheads="1"/>
          </p:cNvPicPr>
          <p:nvPr/>
        </p:nvPicPr>
        <p:blipFill>
          <a:blip r:embed="rId2" cstate="print"/>
          <a:srcRect l="6519" t="30341" r="30667" b="38370"/>
          <a:stretch>
            <a:fillRect/>
          </a:stretch>
        </p:blipFill>
        <p:spPr bwMode="auto">
          <a:xfrm>
            <a:off x="533400" y="1219200"/>
            <a:ext cx="80772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648200" y="6412468"/>
            <a:ext cx="449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Image from Leung and </a:t>
            </a:r>
            <a:r>
              <a:rPr lang="en-US" dirty="0" err="1" smtClean="0"/>
              <a:t>Malik</a:t>
            </a:r>
            <a:r>
              <a:rPr lang="en-US" dirty="0" smtClean="0"/>
              <a:t>, IJCV, 2001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</a:t>
            </a:r>
            <a:r>
              <a:rPr lang="en-US" dirty="0" err="1" smtClean="0"/>
              <a:t>Texton</a:t>
            </a:r>
            <a:r>
              <a:rPr lang="en-US" dirty="0" smtClean="0"/>
              <a:t> Dictionary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62210" name="Picture 2" descr="C:\Documents and Settings\James\Desktop\comp_photo\hays_slides\19\image_bases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77998" y="1143000"/>
            <a:ext cx="9474398" cy="472380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876800" y="6412468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Image from </a:t>
            </a:r>
            <a:r>
              <a:rPr lang="en-US" dirty="0" err="1" smtClean="0"/>
              <a:t>Olshausen</a:t>
            </a:r>
            <a:r>
              <a:rPr lang="en-US" dirty="0" smtClean="0"/>
              <a:t> and Field 1997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Scene Matches</a:t>
            </a:r>
          </a:p>
        </p:txBody>
      </p:sp>
      <p:pic>
        <p:nvPicPr>
          <p:cNvPr id="41987" name="Picture 2"/>
          <p:cNvPicPr>
            <a:picLocks noChangeAspect="1" noChangeArrowheads="1"/>
          </p:cNvPicPr>
          <p:nvPr/>
        </p:nvPicPr>
        <p:blipFill>
          <a:blip r:embed="rId2" cstate="print"/>
          <a:srcRect l="659" t="10901" r="2966" b="9802"/>
          <a:stretch>
            <a:fillRect/>
          </a:stretch>
        </p:blipFill>
        <p:spPr bwMode="auto">
          <a:xfrm>
            <a:off x="0" y="1524000"/>
            <a:ext cx="9144000" cy="470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43012" name="Picture 1" descr="C:\Documents and Settings\jhhays\Desktop\como workshop\images\0040_425432303_c817c468e3_166_14882112@N00.jpg"/>
          <p:cNvPicPr>
            <a:picLocks noChangeAspect="1" noChangeArrowheads="1"/>
          </p:cNvPicPr>
          <p:nvPr/>
        </p:nvPicPr>
        <p:blipFill>
          <a:blip r:embed="rId3" cstate="print"/>
          <a:srcRect l="38873" r="20430"/>
          <a:stretch>
            <a:fillRect/>
          </a:stretch>
        </p:blipFill>
        <p:spPr bwMode="auto">
          <a:xfrm>
            <a:off x="0" y="2273300"/>
            <a:ext cx="9144000" cy="458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3" name="Picture 1" descr="C:\Documents and Settings\jhhays\Desktop\como workshop\images\0040_425432303_c817c468e3_166_14882112@N00.jpg"/>
          <p:cNvPicPr>
            <a:picLocks noChangeAspect="1" noChangeArrowheads="1"/>
          </p:cNvPicPr>
          <p:nvPr/>
        </p:nvPicPr>
        <p:blipFill>
          <a:blip r:embed="rId4" cstate="print"/>
          <a:srcRect r="61047"/>
          <a:stretch>
            <a:fillRect/>
          </a:stretch>
        </p:blipFill>
        <p:spPr bwMode="auto">
          <a:xfrm>
            <a:off x="2435225" y="0"/>
            <a:ext cx="4273550" cy="223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44036" name="Picture 1" descr="C:\Documents and Settings\jhhays\Desktop\como workshop\images\0005_Paris_00005_44406254_0054d193dc_27_98908999@N00.jpg"/>
          <p:cNvPicPr preferRelativeResize="0">
            <a:picLocks noChangeAspect="1" noChangeArrowheads="1"/>
          </p:cNvPicPr>
          <p:nvPr/>
        </p:nvPicPr>
        <p:blipFill>
          <a:blip r:embed="rId2" cstate="print"/>
          <a:srcRect r="61014"/>
          <a:stretch>
            <a:fillRect/>
          </a:stretch>
        </p:blipFill>
        <p:spPr bwMode="auto">
          <a:xfrm>
            <a:off x="0" y="1231900"/>
            <a:ext cx="9144000" cy="478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92162"/>
          </a:xfrm>
        </p:spPr>
        <p:txBody>
          <a:bodyPr/>
          <a:lstStyle/>
          <a:p>
            <a:pPr eaLnBrk="1" hangingPunct="1"/>
            <a:r>
              <a:rPr lang="en-US" dirty="0" smtClean="0"/>
              <a:t>Scene Matches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45060" name="Picture 1" descr="C:\Documents and Settings\jhhays\Desktop\como workshop\images\0005_Paris_00005_44406254_0054d193dc_27_98908999@N00.jpg"/>
          <p:cNvPicPr>
            <a:picLocks noChangeAspect="1" noChangeArrowheads="1"/>
          </p:cNvPicPr>
          <p:nvPr/>
        </p:nvPicPr>
        <p:blipFill>
          <a:blip r:embed="rId2" cstate="print"/>
          <a:srcRect l="38824" r="20477"/>
          <a:stretch>
            <a:fillRect/>
          </a:stretch>
        </p:blipFill>
        <p:spPr bwMode="auto">
          <a:xfrm>
            <a:off x="0" y="2273300"/>
            <a:ext cx="9144000" cy="458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1" name="Picture 1" descr="C:\Documents and Settings\jhhays\Desktop\como workshop\images\0005_Paris_00005_44406254_0054d193dc_27_98908999@N00.jpg"/>
          <p:cNvPicPr>
            <a:picLocks noChangeAspect="1" noChangeArrowheads="1"/>
          </p:cNvPicPr>
          <p:nvPr/>
        </p:nvPicPr>
        <p:blipFill>
          <a:blip r:embed="rId3" cstate="print"/>
          <a:srcRect r="61111"/>
          <a:stretch>
            <a:fillRect/>
          </a:stretch>
        </p:blipFill>
        <p:spPr bwMode="auto">
          <a:xfrm>
            <a:off x="2438400" y="0"/>
            <a:ext cx="4267200" cy="223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dirty="0" smtClean="0"/>
          </a:p>
        </p:txBody>
      </p:sp>
      <p:pic>
        <p:nvPicPr>
          <p:cNvPr id="46084" name="Picture 1" descr="C:\Documents and Settings\jhhays\Desktop\como workshop\images\0079_Bangkok_00011_215914338_705d7ea038_92_20194767@N00.jpg"/>
          <p:cNvPicPr>
            <a:picLocks noChangeAspect="1" noChangeArrowheads="1"/>
          </p:cNvPicPr>
          <p:nvPr/>
        </p:nvPicPr>
        <p:blipFill>
          <a:blip r:embed="rId2" cstate="print"/>
          <a:srcRect r="61111"/>
          <a:stretch>
            <a:fillRect/>
          </a:stretch>
        </p:blipFill>
        <p:spPr bwMode="auto">
          <a:xfrm>
            <a:off x="0" y="1219200"/>
            <a:ext cx="9147175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92162"/>
          </a:xfrm>
        </p:spPr>
        <p:txBody>
          <a:bodyPr/>
          <a:lstStyle/>
          <a:p>
            <a:pPr eaLnBrk="1" hangingPunct="1"/>
            <a:r>
              <a:rPr lang="en-US" dirty="0" smtClean="0"/>
              <a:t>Scene Matches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71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47108" name="Picture 1" descr="C:\Documents and Settings\jhhays\Desktop\como workshop\images\0079_Bangkok_00011_215914338_705d7ea038_92_20194767@N00.jpg"/>
          <p:cNvPicPr>
            <a:picLocks noChangeAspect="1" noChangeArrowheads="1"/>
          </p:cNvPicPr>
          <p:nvPr/>
        </p:nvPicPr>
        <p:blipFill>
          <a:blip r:embed="rId2" cstate="print"/>
          <a:srcRect r="61111"/>
          <a:stretch>
            <a:fillRect/>
          </a:stretch>
        </p:blipFill>
        <p:spPr bwMode="auto">
          <a:xfrm>
            <a:off x="2438400" y="0"/>
            <a:ext cx="4267200" cy="223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9" name="Picture 1" descr="C:\Documents and Settings\jhhays\Desktop\como workshop\images\0079_Bangkok_00011_215914338_705d7ea038_92_20194767@N00.jpg"/>
          <p:cNvPicPr>
            <a:picLocks noChangeAspect="1" noChangeArrowheads="1"/>
          </p:cNvPicPr>
          <p:nvPr/>
        </p:nvPicPr>
        <p:blipFill>
          <a:blip r:embed="rId3" cstate="print"/>
          <a:srcRect l="38937"/>
          <a:stretch>
            <a:fillRect/>
          </a:stretch>
        </p:blipFill>
        <p:spPr bwMode="auto">
          <a:xfrm>
            <a:off x="0" y="2963863"/>
            <a:ext cx="9144000" cy="305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Quantitative Evaluation Test Set</a:t>
            </a:r>
          </a:p>
        </p:txBody>
      </p:sp>
      <p:pic>
        <p:nvPicPr>
          <p:cNvPr id="39939" name="Picture 2"/>
          <p:cNvPicPr>
            <a:picLocks noChangeAspect="1" noChangeArrowheads="1"/>
          </p:cNvPicPr>
          <p:nvPr/>
        </p:nvPicPr>
        <p:blipFill>
          <a:blip r:embed="rId3" cstate="print"/>
          <a:srcRect l="1904" t="11429" r="30441" b="22357"/>
          <a:stretch>
            <a:fillRect/>
          </a:stretch>
        </p:blipFill>
        <p:spPr bwMode="auto">
          <a:xfrm>
            <a:off x="34158" y="990600"/>
            <a:ext cx="9033642" cy="5525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3695700" y="5867400"/>
            <a:ext cx="1752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7200" dirty="0">
                <a:solidFill>
                  <a:prstClr val="black"/>
                </a:solidFill>
                <a:latin typeface="Calibri"/>
              </a:rPr>
              <a:t>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The Importance of Data</a:t>
            </a:r>
          </a:p>
        </p:txBody>
      </p:sp>
      <p:graphicFrame>
        <p:nvGraphicFramePr>
          <p:cNvPr id="1026" name="Object 3"/>
          <p:cNvGraphicFramePr>
            <a:graphicFrameLocks noChangeAspect="1"/>
          </p:cNvGraphicFramePr>
          <p:nvPr/>
        </p:nvGraphicFramePr>
        <p:xfrm>
          <a:off x="761877" y="1219200"/>
          <a:ext cx="7896147" cy="5638800"/>
        </p:xfrm>
        <a:graphic>
          <a:graphicData uri="http://schemas.openxmlformats.org/presentationml/2006/ole">
            <p:oleObj spid="_x0000_s864258" name="Acrobat Document" r:id="rId4" imgW="3881880" imgH="2768400" progId="AcroExch.Document.7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Documents and Settings\jhhays\Desktop\CVPR_09_course\imgs\feature_performanc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143000"/>
            <a:ext cx="8483203" cy="5643562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 Performance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 im2gps just landmark recognition?</a:t>
            </a:r>
          </a:p>
          <a:p>
            <a:r>
              <a:rPr lang="en-US" dirty="0" smtClean="0"/>
              <a:t>Is im2gps just scene categorization?</a:t>
            </a:r>
          </a:p>
          <a:p>
            <a:r>
              <a:rPr lang="en-US" dirty="0" smtClean="0"/>
              <a:t>Does im2gps performance depend on the </a:t>
            </a:r>
            <a:r>
              <a:rPr lang="en-US" dirty="0" err="1" smtClean="0"/>
              <a:t>peakiness</a:t>
            </a:r>
            <a:r>
              <a:rPr lang="en-US" dirty="0" smtClean="0"/>
              <a:t> of the test set and data base?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Landmark Recognition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Of the 16% that im2gps gets right (1NN),</a:t>
            </a:r>
            <a:br>
              <a:rPr lang="en-US" dirty="0" smtClean="0"/>
            </a:br>
            <a:r>
              <a:rPr lang="en-US" dirty="0" smtClean="0"/>
              <a:t> 58% of those are landmarks</a:t>
            </a:r>
            <a:endParaRPr lang="en-US" dirty="0"/>
          </a:p>
        </p:txBody>
      </p:sp>
      <p:pic>
        <p:nvPicPr>
          <p:cNvPr id="437250" name="Picture 2" descr="\\score\baikal\jhhays\geolocation_sets\gps_hier_test2\imgs\Washington_00077_933052351_c52eb39df8_1294_54699140@N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0936" y="2590800"/>
            <a:ext cx="2590800" cy="1728043"/>
          </a:xfrm>
          <a:prstGeom prst="rect">
            <a:avLst/>
          </a:prstGeom>
          <a:noFill/>
        </p:spPr>
      </p:pic>
      <p:pic>
        <p:nvPicPr>
          <p:cNvPr id="437251" name="Picture 3" descr="\\score\baikal\jhhays\geolocation_sets\gps_hier_test2\imgs\453384102_723b8a8182_207_55126705@N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03936" y="2590800"/>
            <a:ext cx="2304058" cy="1728043"/>
          </a:xfrm>
          <a:prstGeom prst="rect">
            <a:avLst/>
          </a:prstGeom>
          <a:noFill/>
        </p:spPr>
      </p:pic>
      <p:pic>
        <p:nvPicPr>
          <p:cNvPr id="437252" name="Picture 4" descr="\\score\baikal\jhhays\geolocation_sets\gps_hier_test2\imgs\254762082_1a1b6d27d1_121_79267922@N0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7323" y="2590800"/>
            <a:ext cx="2606061" cy="1728043"/>
          </a:xfrm>
          <a:prstGeom prst="rect">
            <a:avLst/>
          </a:prstGeom>
          <a:noFill/>
        </p:spPr>
      </p:pic>
      <p:pic>
        <p:nvPicPr>
          <p:cNvPr id="437253" name="Picture 5" descr="\\score\baikal\jhhays\geolocation_sets\gps_hier_test2\matches\base_matches\254762082_1a1b6d27d1_121_79267922@N00\0002_Beijing_00044_487557371_f4363ea549_193_92622680@N0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7323" y="4496441"/>
            <a:ext cx="2592064" cy="1739012"/>
          </a:xfrm>
          <a:prstGeom prst="rect">
            <a:avLst/>
          </a:prstGeom>
          <a:noFill/>
        </p:spPr>
      </p:pic>
      <p:pic>
        <p:nvPicPr>
          <p:cNvPr id="437254" name="Picture 6" descr="\\score\baikal\jhhays\geolocation_sets\gps_hier_test2\matches\base_matches\453384102_723b8a8182_207_55126705@N00\0009_Arizona_00038_475375716_bf9a719f7c_214_54137784@N0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15862" y="4572915"/>
            <a:ext cx="2432456" cy="1627179"/>
          </a:xfrm>
          <a:prstGeom prst="rect">
            <a:avLst/>
          </a:prstGeom>
          <a:noFill/>
        </p:spPr>
      </p:pic>
      <p:pic>
        <p:nvPicPr>
          <p:cNvPr id="437255" name="Picture 7" descr="\\score\baikal\jhhays\geolocation_sets\gps_hier_test2\matches\base_matches\Washington_00077_933052351_c52eb39df8_1294_54699140@N00\0002_WashingtonDC_00023_302315228_0d9cc0e908_111_41695711@N00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170936" y="4503592"/>
            <a:ext cx="2592064" cy="1723824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 rot="16200000">
            <a:off x="-1518911" y="3891289"/>
            <a:ext cx="35814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prstClr val="black"/>
                </a:solidFill>
                <a:latin typeface="Calibri"/>
              </a:rPr>
              <a:t>Match            Query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Landmark Recognition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Correct, non-landmark 1NN</a:t>
            </a:r>
            <a:endParaRPr lang="en-US" dirty="0"/>
          </a:p>
        </p:txBody>
      </p:sp>
      <p:pic>
        <p:nvPicPr>
          <p:cNvPr id="438274" name="Picture 2" descr="\\score\baikal\jhhays\geolocation_sets\gps_hier_test2\imgs\Paris_00159_523650404_92319fd22a_254_51035632501@N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3576" y="2246249"/>
            <a:ext cx="2429594" cy="1822195"/>
          </a:xfrm>
          <a:prstGeom prst="rect">
            <a:avLst/>
          </a:prstGeom>
          <a:noFill/>
        </p:spPr>
      </p:pic>
      <p:pic>
        <p:nvPicPr>
          <p:cNvPr id="438275" name="Picture 3" descr="\\score\baikal\jhhays\geolocation_sets\gps_hier_test2\imgs\Tokyo_00070_439717934_3d0fd200f1_180_97324495@N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82312" y="2320448"/>
            <a:ext cx="2497213" cy="1665621"/>
          </a:xfrm>
          <a:prstGeom prst="rect">
            <a:avLst/>
          </a:prstGeom>
          <a:noFill/>
        </p:spPr>
      </p:pic>
      <p:pic>
        <p:nvPicPr>
          <p:cNvPr id="438276" name="Picture 4" descr="\\score\baikal\jhhays\geolocation_sets\gps_hier_test2\matches\base_matches\Tokyo_00070_439717934_3d0fd200f1_180_97324495@N00\0002_Japan_00143_1144915949_8b95e8df92_1343_44124471141@N0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92042" y="4466920"/>
            <a:ext cx="2558648" cy="1706598"/>
          </a:xfrm>
          <a:prstGeom prst="rect">
            <a:avLst/>
          </a:prstGeom>
          <a:noFill/>
        </p:spPr>
      </p:pic>
      <p:pic>
        <p:nvPicPr>
          <p:cNvPr id="438277" name="Picture 5" descr="\\score\baikal\jhhays\geolocation_sets\gps_hier_test2\matches\base_matches\Paris_00159_523650404_92319fd22a_254_51035632501@N01\0002_Paris_00034_159870608_a92cf15e98_78_49503165234@N0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3575" y="4393035"/>
            <a:ext cx="2483345" cy="1862509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 rot="16200000">
            <a:off x="-1518911" y="3891289"/>
            <a:ext cx="35814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prstClr val="black"/>
                </a:solidFill>
                <a:latin typeface="Calibri"/>
              </a:rPr>
              <a:t>Match            Query</a:t>
            </a:r>
          </a:p>
        </p:txBody>
      </p:sp>
      <p:pic>
        <p:nvPicPr>
          <p:cNvPr id="438278" name="Picture 6" descr="\\score\baikal\jhhays\geolocation_sets\gps_hier_test2\matches\base_matches\wales_00004_130253713_3ded2d4456_56_66516604@N00\0001_wales_00004_130253713_3ded2d4456_56_66516604@N0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72200" y="2286000"/>
            <a:ext cx="2514175" cy="1738316"/>
          </a:xfrm>
          <a:prstGeom prst="rect">
            <a:avLst/>
          </a:prstGeom>
          <a:noFill/>
        </p:spPr>
      </p:pic>
      <p:pic>
        <p:nvPicPr>
          <p:cNvPr id="438279" name="Picture 7" descr="\\score\baikal\jhhays\geolocation_sets\gps_hier_test2\matches\base_matches\wales_00004_130253713_3ded2d4456_56_66516604@N00\0004_wales_00004_114297994_2e7f73f7b5_43_41304989@N00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199744" y="4400541"/>
            <a:ext cx="2462223" cy="18466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Additional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Two shortcomings of our existing scene matching features:</a:t>
            </a:r>
          </a:p>
          <a:p>
            <a:pPr lvl="1"/>
            <a:r>
              <a:rPr lang="en-US" dirty="0" smtClean="0"/>
              <a:t>lack of invariance to scene layout.</a:t>
            </a:r>
          </a:p>
          <a:p>
            <a:pPr lvl="1"/>
            <a:r>
              <a:rPr lang="en-US" dirty="0" smtClean="0"/>
              <a:t>poor performance at instance-level recognition. </a:t>
            </a:r>
          </a:p>
          <a:p>
            <a:r>
              <a:rPr lang="en-US" dirty="0" smtClean="0"/>
              <a:t>To address these problems we add additional geometry derived and SIFT derived features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8438"/>
            <a:ext cx="8229600" cy="7921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Geometry Specific </a:t>
            </a:r>
            <a:br>
              <a:rPr lang="en-US" dirty="0" smtClean="0"/>
            </a:br>
            <a:r>
              <a:rPr lang="en-US" dirty="0" smtClean="0"/>
              <a:t>Color and Texture Histograms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495800"/>
            <a:ext cx="8229600" cy="1630363"/>
          </a:xfrm>
        </p:spPr>
        <p:txBody>
          <a:bodyPr/>
          <a:lstStyle/>
          <a:p>
            <a:r>
              <a:rPr lang="en-US" dirty="0" smtClean="0"/>
              <a:t>Build color and texture histograms for each geometric class. Also, use geometric context map as a feature.</a:t>
            </a:r>
            <a:endParaRPr lang="en-US" dirty="0"/>
          </a:p>
        </p:txBody>
      </p:sp>
      <p:pic>
        <p:nvPicPr>
          <p:cNvPr id="4" name="Picture 5" descr="\\score\hn38\users\jhhays\desktop\papers\thesis_defense\features\example\France_00042_221125557_b40662b559_88_52376756@N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1855447"/>
            <a:ext cx="2590287" cy="1722642"/>
          </a:xfrm>
          <a:prstGeom prst="rect">
            <a:avLst/>
          </a:prstGeom>
          <a:noFill/>
        </p:spPr>
      </p:pic>
      <p:grpSp>
        <p:nvGrpSpPr>
          <p:cNvPr id="5" name="Group 4"/>
          <p:cNvGrpSpPr/>
          <p:nvPr/>
        </p:nvGrpSpPr>
        <p:grpSpPr>
          <a:xfrm>
            <a:off x="3000500" y="1688068"/>
            <a:ext cx="3089843" cy="2057400"/>
            <a:chOff x="3124200" y="1066800"/>
            <a:chExt cx="3547597" cy="2362200"/>
          </a:xfrm>
        </p:grpSpPr>
        <p:pic>
          <p:nvPicPr>
            <p:cNvPr id="6" name="Picture 6" descr="\\score\hn38\users\jhhays\desktop\papers\thesis_defense\features\example\1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124200" y="2286000"/>
              <a:ext cx="1718797" cy="1143000"/>
            </a:xfrm>
            <a:prstGeom prst="rect">
              <a:avLst/>
            </a:prstGeom>
            <a:noFill/>
          </p:spPr>
        </p:pic>
        <p:pic>
          <p:nvPicPr>
            <p:cNvPr id="7" name="Picture 7" descr="\\score\hn38\users\jhhays\desktop\papers\thesis_defense\features\example\2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953000" y="1066800"/>
              <a:ext cx="1718797" cy="1143000"/>
            </a:xfrm>
            <a:prstGeom prst="rect">
              <a:avLst/>
            </a:prstGeom>
            <a:noFill/>
          </p:spPr>
        </p:pic>
        <p:pic>
          <p:nvPicPr>
            <p:cNvPr id="8" name="Picture 8" descr="\\score\hn38\users\jhhays\desktop\papers\thesis_defense\features\example\3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124200" y="1066800"/>
              <a:ext cx="1718797" cy="1143000"/>
            </a:xfrm>
            <a:prstGeom prst="rect">
              <a:avLst/>
            </a:prstGeom>
            <a:noFill/>
          </p:spPr>
        </p:pic>
        <p:pic>
          <p:nvPicPr>
            <p:cNvPr id="9" name="Picture 9" descr="\\score\hn38\users\jhhays\desktop\papers\thesis_defense\features\example\4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953000" y="2286000"/>
              <a:ext cx="1718797" cy="1143000"/>
            </a:xfrm>
            <a:prstGeom prst="rect">
              <a:avLst/>
            </a:prstGeom>
            <a:noFill/>
          </p:spPr>
        </p:pic>
      </p:grpSp>
      <p:sp>
        <p:nvSpPr>
          <p:cNvPr id="10" name="Right Arrow 9"/>
          <p:cNvSpPr/>
          <p:nvPr/>
        </p:nvSpPr>
        <p:spPr>
          <a:xfrm>
            <a:off x="2731325" y="2526268"/>
            <a:ext cx="2286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38500" y="1230868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  <a:latin typeface="Calibri"/>
              </a:rPr>
              <a:t>P(Sky)</a:t>
            </a: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72000" y="1230868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  <a:latin typeface="Calibri"/>
              </a:rPr>
              <a:t>P(Vegetation)</a:t>
            </a: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86300" y="3821668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  <a:latin typeface="Calibri"/>
              </a:rPr>
              <a:t>P(Vertical)</a:t>
            </a: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124200" y="3821668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  <a:latin typeface="Calibri"/>
              </a:rPr>
              <a:t>P(Ground)</a:t>
            </a: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Right Arrow 15"/>
          <p:cNvSpPr/>
          <p:nvPr/>
        </p:nvSpPr>
        <p:spPr>
          <a:xfrm>
            <a:off x="6184075" y="2526475"/>
            <a:ext cx="2286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6477000" y="1447800"/>
            <a:ext cx="2667000" cy="2819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prstClr val="black"/>
                </a:solidFill>
                <a:latin typeface="Calibri"/>
              </a:rPr>
              <a:t>Sky Color Hist.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prstClr val="black"/>
                </a:solidFill>
                <a:latin typeface="Calibri"/>
              </a:rPr>
              <a:t>Sky Texture Hist.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prstClr val="black"/>
                </a:solidFill>
                <a:latin typeface="Calibri"/>
              </a:rPr>
              <a:t>Ground Color Hist.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prstClr val="black"/>
                </a:solidFill>
                <a:latin typeface="Calibri"/>
              </a:rPr>
              <a:t>Ground Texture Hist.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prstClr val="black"/>
                </a:solidFill>
                <a:latin typeface="Calibri"/>
              </a:rPr>
              <a:t>Vegetation Color Hist.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prstClr val="black"/>
                </a:solidFill>
                <a:latin typeface="Calibri"/>
              </a:rPr>
              <a:t>Vegetation Texture Hist.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prstClr val="black"/>
                </a:solidFill>
                <a:latin typeface="Calibri"/>
              </a:rPr>
              <a:t>Vertical Color Hist.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prstClr val="black"/>
                </a:solidFill>
                <a:latin typeface="Calibri"/>
              </a:rPr>
              <a:t>Vegetation Texture Hist.</a:t>
            </a:r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Bags of SIFT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SIFT features are built at Hessian-affine and MSER interest points.</a:t>
            </a:r>
          </a:p>
          <a:p>
            <a:r>
              <a:rPr lang="en-US" dirty="0" smtClean="0"/>
              <a:t>SIFTs are quantized into histograms with</a:t>
            </a:r>
          </a:p>
          <a:p>
            <a:pPr lvl="1"/>
            <a:r>
              <a:rPr lang="en-US" dirty="0" smtClean="0"/>
              <a:t>1,000 entries (similar to SIFT Flow)</a:t>
            </a:r>
          </a:p>
          <a:p>
            <a:pPr lvl="1"/>
            <a:r>
              <a:rPr lang="en-US" dirty="0" smtClean="0"/>
              <a:t>50,000 entries (similar to Video Google)</a:t>
            </a:r>
          </a:p>
          <a:p>
            <a:r>
              <a:rPr lang="en-US" dirty="0" smtClean="0"/>
              <a:t>Histograms are built with k-means. Assignments are “Soft”.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Combining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Histograms use Chi squared distance.</a:t>
            </a:r>
          </a:p>
          <a:p>
            <a:r>
              <a:rPr lang="en-US" dirty="0" smtClean="0"/>
              <a:t>Image features (gist, </a:t>
            </a:r>
            <a:r>
              <a:rPr lang="en-US" dirty="0" err="1" smtClean="0"/>
              <a:t>geom</a:t>
            </a:r>
            <a:r>
              <a:rPr lang="en-US" dirty="0" smtClean="0"/>
              <a:t>) use L1 distance.</a:t>
            </a:r>
          </a:p>
          <a:p>
            <a:r>
              <a:rPr lang="en-US" dirty="0" smtClean="0"/>
              <a:t>We use a hierarchical search</a:t>
            </a:r>
          </a:p>
          <a:p>
            <a:pPr lvl="1"/>
            <a:r>
              <a:rPr lang="en-US" dirty="0" smtClean="0"/>
              <a:t>2000NN from “base” im2gps features.</a:t>
            </a:r>
          </a:p>
          <a:p>
            <a:pPr lvl="1"/>
            <a:r>
              <a:rPr lang="en-US" dirty="0" smtClean="0"/>
              <a:t>Re-ranked with geometry and SIFT features added.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Additional Features Results</a:t>
            </a:r>
            <a:endParaRPr lang="en-US" dirty="0"/>
          </a:p>
        </p:txBody>
      </p:sp>
      <p:pic>
        <p:nvPicPr>
          <p:cNvPr id="447490" name="Picture 2" descr="E:\presentations\thesis_defense\images\feature_improvements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1805" y="1406426"/>
            <a:ext cx="8840391" cy="40451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E:\presentations\thesis_defense\images\feature_improvements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1805" y="1320515"/>
            <a:ext cx="8840391" cy="4250531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Additional Features Results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Results</a:t>
            </a:r>
            <a:endParaRPr lang="en-US" dirty="0"/>
          </a:p>
        </p:txBody>
      </p:sp>
      <p:pic>
        <p:nvPicPr>
          <p:cNvPr id="475138" name="Picture 2" descr="\\score\baikal\jhhays\geolocation_sets\gps_hier_test4\imgs\Croatia_00024_553817423_a4967a678e_1084_70621085@N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4900" y="828675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Results</a:t>
            </a:r>
            <a:endParaRPr lang="en-US" dirty="0"/>
          </a:p>
        </p:txBody>
      </p:sp>
      <p:pic>
        <p:nvPicPr>
          <p:cNvPr id="464898" name="Picture 2" descr="E:\presentations\thesis_defense\images\Croatia_00024_553817423_a4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26976"/>
            <a:ext cx="9144000" cy="53310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Results</a:t>
            </a:r>
            <a:endParaRPr lang="en-US" dirty="0"/>
          </a:p>
        </p:txBody>
      </p:sp>
      <p:pic>
        <p:nvPicPr>
          <p:cNvPr id="477186" name="Picture 2" descr="\\score\baikal\jhhays\geolocation_sets\gps_hier_test4\imgs\Florida_00068_537057746_0734ea06b5_1291_7874766@N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9867" y="1066800"/>
            <a:ext cx="7044267" cy="5283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Results</a:t>
            </a:r>
            <a:endParaRPr lang="en-US" dirty="0"/>
          </a:p>
        </p:txBody>
      </p:sp>
      <p:pic>
        <p:nvPicPr>
          <p:cNvPr id="466946" name="Picture 2" descr="E:\presentations\thesis_defense\images\Florida_00068_537057746_07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26976"/>
            <a:ext cx="9144000" cy="53310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Results</a:t>
            </a:r>
            <a:endParaRPr lang="en-US" dirty="0"/>
          </a:p>
        </p:txBody>
      </p:sp>
      <p:pic>
        <p:nvPicPr>
          <p:cNvPr id="470018" name="Picture 2" descr="\\score\baikal\jhhays\geolocation_sets\gps_hier_test4\imgs\NewZealand_00061_1254486392_05464d7de5_1004_91155524@N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8900" y="1276350"/>
            <a:ext cx="6426200" cy="4819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Results</a:t>
            </a:r>
            <a:endParaRPr lang="en-US" dirty="0"/>
          </a:p>
        </p:txBody>
      </p:sp>
      <p:pic>
        <p:nvPicPr>
          <p:cNvPr id="458754" name="Picture 2" descr="E:\presentations\thesis_defense\images\NewZealand_00061_125448639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26976"/>
            <a:ext cx="9144000" cy="53310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Learning Results, im2gps Test Set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81600"/>
          </a:xfrm>
        </p:spPr>
        <p:txBody>
          <a:bodyPr>
            <a:normAutofit/>
          </a:bodyPr>
          <a:lstStyle/>
          <a:p>
            <a:r>
              <a:rPr lang="en-US" dirty="0" smtClean="0"/>
              <a:t>Im2gps test set</a:t>
            </a:r>
          </a:p>
          <a:p>
            <a:pPr lvl="1"/>
            <a:r>
              <a:rPr lang="en-US" dirty="0" smtClean="0"/>
              <a:t>Im2gps:   16.5% accuracy</a:t>
            </a:r>
          </a:p>
          <a:p>
            <a:pPr lvl="1"/>
            <a:r>
              <a:rPr lang="en-US" dirty="0" smtClean="0"/>
              <a:t>Learning: 31% accuracy</a:t>
            </a:r>
          </a:p>
          <a:p>
            <a:r>
              <a:rPr lang="en-US" dirty="0" smtClean="0"/>
              <a:t>Geographically uniform test set</a:t>
            </a:r>
          </a:p>
          <a:p>
            <a:pPr lvl="1"/>
            <a:r>
              <a:rPr lang="en-US" dirty="0" smtClean="0"/>
              <a:t>Im2gps:   2.30% accuracy</a:t>
            </a:r>
          </a:p>
          <a:p>
            <a:pPr lvl="1"/>
            <a:r>
              <a:rPr lang="en-US" dirty="0" smtClean="0"/>
              <a:t>Learning: 2.93% accuracy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There’s no “magic” to the learning. For 95% of the correctly </a:t>
            </a:r>
            <a:r>
              <a:rPr lang="en-US" dirty="0" err="1" smtClean="0"/>
              <a:t>geolocated</a:t>
            </a:r>
            <a:r>
              <a:rPr lang="en-US" dirty="0" smtClean="0"/>
              <a:t> images, one of these is true:</a:t>
            </a:r>
          </a:p>
          <a:p>
            <a:pPr lvl="1"/>
            <a:r>
              <a:rPr lang="en-US" dirty="0" smtClean="0"/>
              <a:t>The first nearest neighbor is correct.</a:t>
            </a:r>
          </a:p>
          <a:p>
            <a:pPr lvl="1"/>
            <a:r>
              <a:rPr lang="en-US" dirty="0" smtClean="0"/>
              <a:t>The largest mean shift cluster is correct.</a:t>
            </a:r>
          </a:p>
          <a:p>
            <a:pPr lvl="1"/>
            <a:r>
              <a:rPr lang="en-US" dirty="0" smtClean="0"/>
              <a:t>There is an instance level match among the NN.</a:t>
            </a:r>
          </a:p>
          <a:p>
            <a:pPr lvl="1"/>
            <a:r>
              <a:rPr lang="en-US" dirty="0" smtClean="0"/>
              <a:t>The query is from a very popular location.</a:t>
            </a:r>
          </a:p>
          <a:p>
            <a:r>
              <a:rPr lang="en-US" dirty="0" smtClean="0"/>
              <a:t>In general, performance is quite intuitive and predictable.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is somewhat difficult to interpret the learning – the SVM decision boundary does not directly map to a feature weighting, as it would with a linear SVM.</a:t>
            </a:r>
          </a:p>
          <a:p>
            <a:r>
              <a:rPr lang="en-US" dirty="0" smtClean="0"/>
              <a:t>Linear SVMs perform very poorly.</a:t>
            </a:r>
          </a:p>
          <a:p>
            <a:endParaRPr lang="en-US" dirty="0" smtClean="0"/>
          </a:p>
          <a:p>
            <a:r>
              <a:rPr lang="en-US" dirty="0" smtClean="0"/>
              <a:t>This learning should benefit other scene matching problems with labeled data.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s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s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26370</TotalTime>
  <Words>1135</Words>
  <Application>Microsoft Office PowerPoint</Application>
  <PresentationFormat>On-screen Show (4:3)</PresentationFormat>
  <Paragraphs>199</Paragraphs>
  <Slides>46</Slides>
  <Notes>22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46</vt:i4>
      </vt:variant>
    </vt:vector>
  </HeadingPairs>
  <TitlesOfParts>
    <vt:vector size="50" baseType="lpstr">
      <vt:lpstr>test</vt:lpstr>
      <vt:lpstr>1_test</vt:lpstr>
      <vt:lpstr>Equation</vt:lpstr>
      <vt:lpstr>Acrobat Document</vt:lpstr>
      <vt:lpstr>Internet-scale Imagery for Graphics and Vision</vt:lpstr>
      <vt:lpstr>Recap from Wednesday</vt:lpstr>
      <vt:lpstr>Where in the World?</vt:lpstr>
      <vt:lpstr>Where in the World?</vt:lpstr>
      <vt:lpstr>Where in the World?</vt:lpstr>
      <vt:lpstr>6+ million geotagged photos by 109,788 photographers</vt:lpstr>
      <vt:lpstr>6+ million geotagged photos by 109,788 photographers</vt:lpstr>
      <vt:lpstr>Which scene properties are relevant?</vt:lpstr>
      <vt:lpstr>Comparing Images</vt:lpstr>
      <vt:lpstr>Distance Metrics</vt:lpstr>
      <vt:lpstr>Beyond SSD…</vt:lpstr>
      <vt:lpstr>Image Representations: Histograms</vt:lpstr>
      <vt:lpstr>Image Representations: Histograms</vt:lpstr>
      <vt:lpstr>Image Representations: Histograms</vt:lpstr>
      <vt:lpstr>Image Representations: Histograms</vt:lpstr>
      <vt:lpstr>Issue: How to Compare Histograms?</vt:lpstr>
      <vt:lpstr>Red Car Retrievals (Color histograms)</vt:lpstr>
      <vt:lpstr>Texton Histograms</vt:lpstr>
      <vt:lpstr>Example Texton Dictionary</vt:lpstr>
      <vt:lpstr>Scene Matches</vt:lpstr>
      <vt:lpstr>Slide 21</vt:lpstr>
      <vt:lpstr>Scene Matches</vt:lpstr>
      <vt:lpstr>Slide 23</vt:lpstr>
      <vt:lpstr>Scene Matches</vt:lpstr>
      <vt:lpstr>Slide 25</vt:lpstr>
      <vt:lpstr>Quantitative Evaluation Test Set</vt:lpstr>
      <vt:lpstr>The Importance of Data</vt:lpstr>
      <vt:lpstr>Feature Performance</vt:lpstr>
      <vt:lpstr>Performance Analysis</vt:lpstr>
      <vt:lpstr>Landmark Recognition</vt:lpstr>
      <vt:lpstr>Landmark Recognition</vt:lpstr>
      <vt:lpstr>Additional Features</vt:lpstr>
      <vt:lpstr>Geometry Specific  Color and Texture Histograms</vt:lpstr>
      <vt:lpstr>Bags of SIFT</vt:lpstr>
      <vt:lpstr>Combining Features</vt:lpstr>
      <vt:lpstr>Additional Features Results</vt:lpstr>
      <vt:lpstr>Additional Features Results</vt:lpstr>
      <vt:lpstr>Learning Results</vt:lpstr>
      <vt:lpstr>Learning Results</vt:lpstr>
      <vt:lpstr>Learning Results</vt:lpstr>
      <vt:lpstr>Learning Results</vt:lpstr>
      <vt:lpstr>Learning Results</vt:lpstr>
      <vt:lpstr>Learning Results</vt:lpstr>
      <vt:lpstr>Learning Results, im2gps Test Set</vt:lpstr>
      <vt:lpstr>Discussion</vt:lpstr>
      <vt:lpstr>Discussion</vt:lpstr>
    </vt:vector>
  </TitlesOfParts>
  <Company>Carnegie Mellon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Computational Photography</dc:title>
  <dc:creator>Alexei Efros</dc:creator>
  <cp:lastModifiedBy>Lenovo User</cp:lastModifiedBy>
  <cp:revision>46</cp:revision>
  <dcterms:created xsi:type="dcterms:W3CDTF">2005-10-15T04:03:13Z</dcterms:created>
  <dcterms:modified xsi:type="dcterms:W3CDTF">2010-03-21T17:42:10Z</dcterms:modified>
</cp:coreProperties>
</file>