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tags/tag3.xml" ContentType="application/vnd.openxmlformats-officedocument.presentationml.tags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handoutMasters/handoutMaster1.xml" ContentType="application/vnd.openxmlformats-officedocument.presentationml.handoutMaster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Default Extension="wmf" ContentType="image/x-wmf"/>
  <Override PartName="/ppt/tags/tag2.xml" ContentType="application/vnd.openxmlformats-officedocument.presentationml.tags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80"/>
  </p:notesMasterIdLst>
  <p:handoutMasterIdLst>
    <p:handoutMasterId r:id="rId81"/>
  </p:handoutMasterIdLst>
  <p:sldIdLst>
    <p:sldId id="523" r:id="rId2"/>
    <p:sldId id="437" r:id="rId3"/>
    <p:sldId id="521" r:id="rId4"/>
    <p:sldId id="488" r:id="rId5"/>
    <p:sldId id="489" r:id="rId6"/>
    <p:sldId id="490" r:id="rId7"/>
    <p:sldId id="491" r:id="rId8"/>
    <p:sldId id="492" r:id="rId9"/>
    <p:sldId id="494" r:id="rId10"/>
    <p:sldId id="495" r:id="rId11"/>
    <p:sldId id="496" r:id="rId12"/>
    <p:sldId id="497" r:id="rId13"/>
    <p:sldId id="438" r:id="rId14"/>
    <p:sldId id="439" r:id="rId15"/>
    <p:sldId id="441" r:id="rId16"/>
    <p:sldId id="442" r:id="rId17"/>
    <p:sldId id="443" r:id="rId18"/>
    <p:sldId id="444" r:id="rId19"/>
    <p:sldId id="445" r:id="rId20"/>
    <p:sldId id="446" r:id="rId21"/>
    <p:sldId id="448" r:id="rId22"/>
    <p:sldId id="449" r:id="rId23"/>
    <p:sldId id="451" r:id="rId24"/>
    <p:sldId id="452" r:id="rId25"/>
    <p:sldId id="453" r:id="rId26"/>
    <p:sldId id="454" r:id="rId27"/>
    <p:sldId id="455" r:id="rId28"/>
    <p:sldId id="456" r:id="rId29"/>
    <p:sldId id="458" r:id="rId30"/>
    <p:sldId id="459" r:id="rId31"/>
    <p:sldId id="460" r:id="rId32"/>
    <p:sldId id="461" r:id="rId33"/>
    <p:sldId id="462" r:id="rId34"/>
    <p:sldId id="463" r:id="rId35"/>
    <p:sldId id="464" r:id="rId36"/>
    <p:sldId id="465" r:id="rId37"/>
    <p:sldId id="470" r:id="rId38"/>
    <p:sldId id="467" r:id="rId39"/>
    <p:sldId id="473" r:id="rId40"/>
    <p:sldId id="474" r:id="rId41"/>
    <p:sldId id="475" r:id="rId42"/>
    <p:sldId id="476" r:id="rId43"/>
    <p:sldId id="477" r:id="rId44"/>
    <p:sldId id="478" r:id="rId45"/>
    <p:sldId id="479" r:id="rId46"/>
    <p:sldId id="480" r:id="rId47"/>
    <p:sldId id="481" r:id="rId48"/>
    <p:sldId id="482" r:id="rId49"/>
    <p:sldId id="483" r:id="rId50"/>
    <p:sldId id="484" r:id="rId51"/>
    <p:sldId id="485" r:id="rId52"/>
    <p:sldId id="486" r:id="rId53"/>
    <p:sldId id="524" r:id="rId54"/>
    <p:sldId id="487" r:id="rId55"/>
    <p:sldId id="525" r:id="rId56"/>
    <p:sldId id="498" r:id="rId57"/>
    <p:sldId id="499" r:id="rId58"/>
    <p:sldId id="500" r:id="rId59"/>
    <p:sldId id="501" r:id="rId60"/>
    <p:sldId id="502" r:id="rId61"/>
    <p:sldId id="503" r:id="rId62"/>
    <p:sldId id="504" r:id="rId63"/>
    <p:sldId id="505" r:id="rId64"/>
    <p:sldId id="506" r:id="rId65"/>
    <p:sldId id="507" r:id="rId66"/>
    <p:sldId id="508" r:id="rId67"/>
    <p:sldId id="509" r:id="rId68"/>
    <p:sldId id="510" r:id="rId69"/>
    <p:sldId id="511" r:id="rId70"/>
    <p:sldId id="512" r:id="rId71"/>
    <p:sldId id="513" r:id="rId72"/>
    <p:sldId id="514" r:id="rId73"/>
    <p:sldId id="515" r:id="rId74"/>
    <p:sldId id="516" r:id="rId75"/>
    <p:sldId id="517" r:id="rId76"/>
    <p:sldId id="518" r:id="rId77"/>
    <p:sldId id="519" r:id="rId78"/>
    <p:sldId id="520" r:id="rId79"/>
  </p:sldIdLst>
  <p:sldSz cx="9144000" cy="6858000" type="screen4x3"/>
  <p:notesSz cx="7315200" cy="9601200"/>
  <p:custDataLst>
    <p:tags r:id="rId82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  <p:clrMru>
    <a:srgbClr val="C8C8C8"/>
    <a:srgbClr val="DDDDDD"/>
    <a:srgbClr val="FF0000"/>
    <a:srgbClr val="FFFF00"/>
    <a:srgbClr val="33CC33"/>
    <a:srgbClr val="FF9900"/>
    <a:srgbClr val="0066FF"/>
    <a:srgbClr val="EAEAEA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318" autoAdjust="0"/>
    <p:restoredTop sz="94660" autoAdjust="0"/>
  </p:normalViewPr>
  <p:slideViewPr>
    <p:cSldViewPr snapToObjects="1">
      <p:cViewPr varScale="1">
        <p:scale>
          <a:sx n="93" d="100"/>
          <a:sy n="93" d="100"/>
        </p:scale>
        <p:origin x="-330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666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ags" Target="tags/tag1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notesMaster" Target="notesMasters/notesMaster1.xml"/><Relationship Id="rId85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handoutMaster" Target="handoutMasters/handoutMaster1.xml"/><Relationship Id="rId86" Type="http://schemas.openxmlformats.org/officeDocument/2006/relationships/tableStyles" Target="tableStyles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32.xml"/><Relationship Id="rId3" Type="http://schemas.openxmlformats.org/officeDocument/2006/relationships/slide" Target="slides/slide17.xml"/><Relationship Id="rId7" Type="http://schemas.openxmlformats.org/officeDocument/2006/relationships/slide" Target="slides/slide31.xml"/><Relationship Id="rId2" Type="http://schemas.openxmlformats.org/officeDocument/2006/relationships/slide" Target="slides/slide15.xml"/><Relationship Id="rId1" Type="http://schemas.openxmlformats.org/officeDocument/2006/relationships/slide" Target="slides/slide9.xml"/><Relationship Id="rId6" Type="http://schemas.openxmlformats.org/officeDocument/2006/relationships/slide" Target="slides/slide30.xml"/><Relationship Id="rId5" Type="http://schemas.openxmlformats.org/officeDocument/2006/relationships/slide" Target="slides/slide29.xml"/><Relationship Id="rId10" Type="http://schemas.openxmlformats.org/officeDocument/2006/relationships/slide" Target="slides/slide37.xml"/><Relationship Id="rId4" Type="http://schemas.openxmlformats.org/officeDocument/2006/relationships/slide" Target="slides/slide23.xml"/><Relationship Id="rId9" Type="http://schemas.openxmlformats.org/officeDocument/2006/relationships/slide" Target="slides/slide3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5475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323" tIns="47661" rIns="95323" bIns="47661" numCol="1" anchor="t" anchorCtr="0" compatLnSpc="1">
            <a:prstTxWarp prst="textNoShape">
              <a:avLst/>
            </a:prstTxWarp>
          </a:bodyPr>
          <a:lstStyle>
            <a:lvl1pPr defTabSz="954088"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17975" y="0"/>
            <a:ext cx="3165475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323" tIns="47661" rIns="95323" bIns="47661" numCol="1" anchor="t" anchorCtr="0" compatLnSpc="1">
            <a:prstTxWarp prst="textNoShape">
              <a:avLst/>
            </a:prstTxWarp>
          </a:bodyPr>
          <a:lstStyle>
            <a:lvl1pPr algn="r" defTabSz="954088"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45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59875"/>
            <a:ext cx="3165475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323" tIns="47661" rIns="95323" bIns="47661" numCol="1" anchor="b" anchorCtr="0" compatLnSpc="1">
            <a:prstTxWarp prst="textNoShape">
              <a:avLst/>
            </a:prstTxWarp>
          </a:bodyPr>
          <a:lstStyle>
            <a:lvl1pPr defTabSz="954088"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45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17975" y="9159875"/>
            <a:ext cx="3165475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323" tIns="47661" rIns="95323" bIns="47661" numCol="1" anchor="b" anchorCtr="0" compatLnSpc="1">
            <a:prstTxWarp prst="textNoShape">
              <a:avLst/>
            </a:prstTxWarp>
          </a:bodyPr>
          <a:lstStyle>
            <a:lvl1pPr algn="r" defTabSz="954088">
              <a:defRPr sz="1200" b="0"/>
            </a:lvl1pPr>
          </a:lstStyle>
          <a:p>
            <a:pPr>
              <a:defRPr/>
            </a:pPr>
            <a:fld id="{6921E140-52BC-4EB3-B578-1C9C36AD1C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5475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323" tIns="47661" rIns="95323" bIns="47661" numCol="1" anchor="t" anchorCtr="0" compatLnSpc="1">
            <a:prstTxWarp prst="textNoShape">
              <a:avLst/>
            </a:prstTxWarp>
          </a:bodyPr>
          <a:lstStyle>
            <a:lvl1pPr defTabSz="954088"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17975" y="0"/>
            <a:ext cx="3165475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323" tIns="47661" rIns="95323" bIns="47661" numCol="1" anchor="t" anchorCtr="0" compatLnSpc="1">
            <a:prstTxWarp prst="textNoShape">
              <a:avLst/>
            </a:prstTxWarp>
          </a:bodyPr>
          <a:lstStyle>
            <a:lvl1pPr algn="r" defTabSz="954088"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8852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252538" y="717550"/>
            <a:ext cx="4779962" cy="3584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9325" y="4540250"/>
            <a:ext cx="5384800" cy="4379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323" tIns="47661" rIns="95323" bIns="4766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819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59875"/>
            <a:ext cx="3165475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323" tIns="47661" rIns="95323" bIns="47661" numCol="1" anchor="b" anchorCtr="0" compatLnSpc="1">
            <a:prstTxWarp prst="textNoShape">
              <a:avLst/>
            </a:prstTxWarp>
          </a:bodyPr>
          <a:lstStyle>
            <a:lvl1pPr defTabSz="954088"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17975" y="9159875"/>
            <a:ext cx="3165475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323" tIns="47661" rIns="95323" bIns="47661" numCol="1" anchor="b" anchorCtr="0" compatLnSpc="1">
            <a:prstTxWarp prst="textNoShape">
              <a:avLst/>
            </a:prstTxWarp>
          </a:bodyPr>
          <a:lstStyle>
            <a:lvl1pPr algn="r" defTabSz="954088">
              <a:defRPr sz="1200" b="0"/>
            </a:lvl1pPr>
          </a:lstStyle>
          <a:p>
            <a:pPr>
              <a:defRPr/>
            </a:pPr>
            <a:fld id="{4E52E79F-9ADF-4174-8728-57CE3BD76D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515D31-CCF3-453D-8032-755CDB8B06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202354-98DC-4100-A507-C717A417C8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D467D8-44BD-4E93-961B-9476C5D0DC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914400"/>
            <a:ext cx="38100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38100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ACDB36-4AEC-41CC-9671-A966201E18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943F58-0BF2-419E-B101-71A8F15C87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B242CB-BB13-482C-8289-9F162E6E98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D894CB-C7A0-4C71-9E21-523E29A3F3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D89DE9-553B-4A35-8779-EFF6270895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1E10E2-F525-4944-8C4C-6B2F672376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30A500-4947-4273-9112-FDD774AAAE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76200"/>
            <a:ext cx="194310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76200"/>
            <a:ext cx="567690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C3C2D6-BCB4-467F-9316-12888BF836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838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914400"/>
            <a:ext cx="381000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381000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2F8C45-E88F-4A17-AEA8-EC155AC93F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76200"/>
            <a:ext cx="77724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914400"/>
            <a:ext cx="77724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pPr>
              <a:defRPr/>
            </a:pPr>
            <a:fld id="{C5B1B92F-7600-4B7A-B167-11628FDAFB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685800" y="838200"/>
            <a:ext cx="7772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3.bin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5.png"/><Relationship Id="rId5" Type="http://schemas.openxmlformats.org/officeDocument/2006/relationships/oleObject" Target="../embeddings/oleObject6.bin"/><Relationship Id="rId4" Type="http://schemas.openxmlformats.org/officeDocument/2006/relationships/oleObject" Target="../embeddings/oleObject5.bin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8.bin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wm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wmf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wmf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wmf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5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eg"/><Relationship Id="rId3" Type="http://schemas.openxmlformats.org/officeDocument/2006/relationships/image" Target="../media/image47.jpeg"/><Relationship Id="rId7" Type="http://schemas.openxmlformats.org/officeDocument/2006/relationships/image" Target="../media/image51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Relationship Id="rId9" Type="http://schemas.openxmlformats.org/officeDocument/2006/relationships/image" Target="../media/image53.jpe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jpeg"/><Relationship Id="rId3" Type="http://schemas.openxmlformats.org/officeDocument/2006/relationships/image" Target="../media/image55.jpeg"/><Relationship Id="rId7" Type="http://schemas.openxmlformats.org/officeDocument/2006/relationships/image" Target="../media/image59.jpeg"/><Relationship Id="rId12" Type="http://schemas.openxmlformats.org/officeDocument/2006/relationships/image" Target="../media/image64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jpeg"/><Relationship Id="rId11" Type="http://schemas.openxmlformats.org/officeDocument/2006/relationships/image" Target="../media/image63.jpeg"/><Relationship Id="rId5" Type="http://schemas.openxmlformats.org/officeDocument/2006/relationships/image" Target="../media/image57.jpeg"/><Relationship Id="rId10" Type="http://schemas.openxmlformats.org/officeDocument/2006/relationships/image" Target="../media/image62.jpeg"/><Relationship Id="rId4" Type="http://schemas.openxmlformats.org/officeDocument/2006/relationships/image" Target="../media/image56.jpeg"/><Relationship Id="rId9" Type="http://schemas.openxmlformats.org/officeDocument/2006/relationships/image" Target="../media/image61.jpe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jpeg"/><Relationship Id="rId13" Type="http://schemas.openxmlformats.org/officeDocument/2006/relationships/image" Target="../media/image75.jpeg"/><Relationship Id="rId3" Type="http://schemas.openxmlformats.org/officeDocument/2006/relationships/image" Target="../media/image65.jpeg"/><Relationship Id="rId7" Type="http://schemas.openxmlformats.org/officeDocument/2006/relationships/image" Target="../media/image69.jpeg"/><Relationship Id="rId12" Type="http://schemas.openxmlformats.org/officeDocument/2006/relationships/image" Target="../media/image74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jpeg"/><Relationship Id="rId11" Type="http://schemas.openxmlformats.org/officeDocument/2006/relationships/image" Target="../media/image73.jpeg"/><Relationship Id="rId5" Type="http://schemas.openxmlformats.org/officeDocument/2006/relationships/image" Target="../media/image67.jpeg"/><Relationship Id="rId15" Type="http://schemas.openxmlformats.org/officeDocument/2006/relationships/image" Target="../media/image77.jpeg"/><Relationship Id="rId10" Type="http://schemas.openxmlformats.org/officeDocument/2006/relationships/image" Target="../media/image72.jpeg"/><Relationship Id="rId4" Type="http://schemas.openxmlformats.org/officeDocument/2006/relationships/image" Target="../media/image66.jpeg"/><Relationship Id="rId9" Type="http://schemas.openxmlformats.org/officeDocument/2006/relationships/image" Target="../media/image71.jpeg"/><Relationship Id="rId14" Type="http://schemas.openxmlformats.org/officeDocument/2006/relationships/image" Target="../media/image76.jpe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jpeg"/><Relationship Id="rId3" Type="http://schemas.openxmlformats.org/officeDocument/2006/relationships/image" Target="../media/image78.jpeg"/><Relationship Id="rId7" Type="http://schemas.openxmlformats.org/officeDocument/2006/relationships/image" Target="../media/image82.jpeg"/><Relationship Id="rId12" Type="http://schemas.openxmlformats.org/officeDocument/2006/relationships/image" Target="../media/image87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.jpeg"/><Relationship Id="rId11" Type="http://schemas.openxmlformats.org/officeDocument/2006/relationships/image" Target="../media/image86.jpeg"/><Relationship Id="rId5" Type="http://schemas.openxmlformats.org/officeDocument/2006/relationships/image" Target="../media/image80.jpeg"/><Relationship Id="rId10" Type="http://schemas.openxmlformats.org/officeDocument/2006/relationships/image" Target="../media/image85.jpeg"/><Relationship Id="rId4" Type="http://schemas.openxmlformats.org/officeDocument/2006/relationships/image" Target="../media/image79.jpeg"/><Relationship Id="rId9" Type="http://schemas.openxmlformats.org/officeDocument/2006/relationships/image" Target="../media/image84.jpe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jpeg"/><Relationship Id="rId13" Type="http://schemas.openxmlformats.org/officeDocument/2006/relationships/image" Target="../media/image99.jpeg"/><Relationship Id="rId18" Type="http://schemas.openxmlformats.org/officeDocument/2006/relationships/image" Target="../media/image104.jpeg"/><Relationship Id="rId26" Type="http://schemas.openxmlformats.org/officeDocument/2006/relationships/image" Target="../media/image112.jpeg"/><Relationship Id="rId3" Type="http://schemas.openxmlformats.org/officeDocument/2006/relationships/image" Target="../media/image89.jpeg"/><Relationship Id="rId21" Type="http://schemas.openxmlformats.org/officeDocument/2006/relationships/image" Target="../media/image107.jpeg"/><Relationship Id="rId7" Type="http://schemas.openxmlformats.org/officeDocument/2006/relationships/image" Target="../media/image93.jpeg"/><Relationship Id="rId12" Type="http://schemas.openxmlformats.org/officeDocument/2006/relationships/image" Target="../media/image98.jpeg"/><Relationship Id="rId17" Type="http://schemas.openxmlformats.org/officeDocument/2006/relationships/image" Target="../media/image103.jpeg"/><Relationship Id="rId25" Type="http://schemas.openxmlformats.org/officeDocument/2006/relationships/image" Target="../media/image111.jpeg"/><Relationship Id="rId2" Type="http://schemas.openxmlformats.org/officeDocument/2006/relationships/image" Target="../media/image88.jpeg"/><Relationship Id="rId16" Type="http://schemas.openxmlformats.org/officeDocument/2006/relationships/image" Target="../media/image102.jpeg"/><Relationship Id="rId20" Type="http://schemas.openxmlformats.org/officeDocument/2006/relationships/image" Target="../media/image106.jpeg"/><Relationship Id="rId29" Type="http://schemas.openxmlformats.org/officeDocument/2006/relationships/image" Target="../media/image1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2.jpeg"/><Relationship Id="rId11" Type="http://schemas.openxmlformats.org/officeDocument/2006/relationships/image" Target="../media/image97.jpeg"/><Relationship Id="rId24" Type="http://schemas.openxmlformats.org/officeDocument/2006/relationships/image" Target="../media/image110.jpeg"/><Relationship Id="rId5" Type="http://schemas.openxmlformats.org/officeDocument/2006/relationships/image" Target="../media/image91.jpeg"/><Relationship Id="rId15" Type="http://schemas.openxmlformats.org/officeDocument/2006/relationships/image" Target="../media/image101.jpeg"/><Relationship Id="rId23" Type="http://schemas.openxmlformats.org/officeDocument/2006/relationships/image" Target="../media/image109.jpeg"/><Relationship Id="rId28" Type="http://schemas.openxmlformats.org/officeDocument/2006/relationships/image" Target="../media/image114.jpeg"/><Relationship Id="rId10" Type="http://schemas.openxmlformats.org/officeDocument/2006/relationships/image" Target="../media/image96.jpeg"/><Relationship Id="rId19" Type="http://schemas.openxmlformats.org/officeDocument/2006/relationships/image" Target="../media/image105.jpeg"/><Relationship Id="rId4" Type="http://schemas.openxmlformats.org/officeDocument/2006/relationships/image" Target="../media/image90.jpeg"/><Relationship Id="rId9" Type="http://schemas.openxmlformats.org/officeDocument/2006/relationships/image" Target="../media/image95.jpeg"/><Relationship Id="rId14" Type="http://schemas.openxmlformats.org/officeDocument/2006/relationships/image" Target="../media/image100.jpeg"/><Relationship Id="rId22" Type="http://schemas.openxmlformats.org/officeDocument/2006/relationships/image" Target="../media/image108.jpeg"/><Relationship Id="rId27" Type="http://schemas.openxmlformats.org/officeDocument/2006/relationships/image" Target="../media/image113.jpe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7.jpeg"/><Relationship Id="rId4" Type="http://schemas.openxmlformats.org/officeDocument/2006/relationships/image" Target="../media/image116.jpe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9.jpeg"/><Relationship Id="rId4" Type="http://schemas.openxmlformats.org/officeDocument/2006/relationships/image" Target="../media/image118.jpe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0.jpe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2.jpeg"/><Relationship Id="rId4" Type="http://schemas.openxmlformats.org/officeDocument/2006/relationships/image" Target="../media/image121.jpe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jpeg"/><Relationship Id="rId13" Type="http://schemas.openxmlformats.org/officeDocument/2006/relationships/image" Target="../media/image103.jpeg"/><Relationship Id="rId18" Type="http://schemas.openxmlformats.org/officeDocument/2006/relationships/image" Target="../media/image108.jpeg"/><Relationship Id="rId3" Type="http://schemas.openxmlformats.org/officeDocument/2006/relationships/image" Target="../media/image93.jpeg"/><Relationship Id="rId21" Type="http://schemas.openxmlformats.org/officeDocument/2006/relationships/image" Target="../media/image111.jpeg"/><Relationship Id="rId7" Type="http://schemas.openxmlformats.org/officeDocument/2006/relationships/image" Target="../media/image97.jpeg"/><Relationship Id="rId12" Type="http://schemas.openxmlformats.org/officeDocument/2006/relationships/image" Target="../media/image102.jpeg"/><Relationship Id="rId17" Type="http://schemas.openxmlformats.org/officeDocument/2006/relationships/image" Target="../media/image107.jpeg"/><Relationship Id="rId25" Type="http://schemas.openxmlformats.org/officeDocument/2006/relationships/image" Target="../media/image115.jpeg"/><Relationship Id="rId2" Type="http://schemas.openxmlformats.org/officeDocument/2006/relationships/image" Target="../media/image92.jpeg"/><Relationship Id="rId16" Type="http://schemas.openxmlformats.org/officeDocument/2006/relationships/image" Target="../media/image106.jpeg"/><Relationship Id="rId20" Type="http://schemas.openxmlformats.org/officeDocument/2006/relationships/image" Target="../media/image1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6.jpeg"/><Relationship Id="rId11" Type="http://schemas.openxmlformats.org/officeDocument/2006/relationships/image" Target="../media/image101.jpeg"/><Relationship Id="rId24" Type="http://schemas.openxmlformats.org/officeDocument/2006/relationships/image" Target="../media/image114.jpeg"/><Relationship Id="rId5" Type="http://schemas.openxmlformats.org/officeDocument/2006/relationships/image" Target="../media/image95.jpeg"/><Relationship Id="rId15" Type="http://schemas.openxmlformats.org/officeDocument/2006/relationships/image" Target="../media/image105.jpeg"/><Relationship Id="rId23" Type="http://schemas.openxmlformats.org/officeDocument/2006/relationships/image" Target="../media/image113.jpeg"/><Relationship Id="rId10" Type="http://schemas.openxmlformats.org/officeDocument/2006/relationships/image" Target="../media/image100.jpeg"/><Relationship Id="rId19" Type="http://schemas.openxmlformats.org/officeDocument/2006/relationships/image" Target="../media/image109.jpeg"/><Relationship Id="rId4" Type="http://schemas.openxmlformats.org/officeDocument/2006/relationships/image" Target="../media/image94.jpeg"/><Relationship Id="rId9" Type="http://schemas.openxmlformats.org/officeDocument/2006/relationships/image" Target="../media/image99.jpeg"/><Relationship Id="rId14" Type="http://schemas.openxmlformats.org/officeDocument/2006/relationships/image" Target="../media/image104.jpeg"/><Relationship Id="rId22" Type="http://schemas.openxmlformats.org/officeDocument/2006/relationships/image" Target="../media/image112.jpe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jpeg"/><Relationship Id="rId13" Type="http://schemas.openxmlformats.org/officeDocument/2006/relationships/image" Target="../media/image103.jpeg"/><Relationship Id="rId18" Type="http://schemas.openxmlformats.org/officeDocument/2006/relationships/image" Target="../media/image108.jpeg"/><Relationship Id="rId3" Type="http://schemas.openxmlformats.org/officeDocument/2006/relationships/image" Target="../media/image93.jpeg"/><Relationship Id="rId21" Type="http://schemas.openxmlformats.org/officeDocument/2006/relationships/image" Target="../media/image111.jpeg"/><Relationship Id="rId7" Type="http://schemas.openxmlformats.org/officeDocument/2006/relationships/image" Target="../media/image97.jpeg"/><Relationship Id="rId12" Type="http://schemas.openxmlformats.org/officeDocument/2006/relationships/image" Target="../media/image102.jpeg"/><Relationship Id="rId17" Type="http://schemas.openxmlformats.org/officeDocument/2006/relationships/image" Target="../media/image107.jpeg"/><Relationship Id="rId25" Type="http://schemas.openxmlformats.org/officeDocument/2006/relationships/image" Target="../media/image115.jpeg"/><Relationship Id="rId2" Type="http://schemas.openxmlformats.org/officeDocument/2006/relationships/image" Target="../media/image92.jpeg"/><Relationship Id="rId16" Type="http://schemas.openxmlformats.org/officeDocument/2006/relationships/image" Target="../media/image106.jpeg"/><Relationship Id="rId20" Type="http://schemas.openxmlformats.org/officeDocument/2006/relationships/image" Target="../media/image1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6.jpeg"/><Relationship Id="rId11" Type="http://schemas.openxmlformats.org/officeDocument/2006/relationships/image" Target="../media/image101.jpeg"/><Relationship Id="rId24" Type="http://schemas.openxmlformats.org/officeDocument/2006/relationships/image" Target="../media/image114.jpeg"/><Relationship Id="rId5" Type="http://schemas.openxmlformats.org/officeDocument/2006/relationships/image" Target="../media/image95.jpeg"/><Relationship Id="rId15" Type="http://schemas.openxmlformats.org/officeDocument/2006/relationships/image" Target="../media/image105.jpeg"/><Relationship Id="rId23" Type="http://schemas.openxmlformats.org/officeDocument/2006/relationships/image" Target="../media/image113.jpeg"/><Relationship Id="rId10" Type="http://schemas.openxmlformats.org/officeDocument/2006/relationships/image" Target="../media/image100.jpeg"/><Relationship Id="rId19" Type="http://schemas.openxmlformats.org/officeDocument/2006/relationships/image" Target="../media/image109.jpeg"/><Relationship Id="rId4" Type="http://schemas.openxmlformats.org/officeDocument/2006/relationships/image" Target="../media/image94.jpeg"/><Relationship Id="rId9" Type="http://schemas.openxmlformats.org/officeDocument/2006/relationships/image" Target="../media/image99.jpeg"/><Relationship Id="rId14" Type="http://schemas.openxmlformats.org/officeDocument/2006/relationships/image" Target="../media/image104.jpeg"/><Relationship Id="rId22" Type="http://schemas.openxmlformats.org/officeDocument/2006/relationships/image" Target="../media/image112.jpe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jpeg"/><Relationship Id="rId13" Type="http://schemas.openxmlformats.org/officeDocument/2006/relationships/image" Target="../media/image103.jpeg"/><Relationship Id="rId18" Type="http://schemas.openxmlformats.org/officeDocument/2006/relationships/image" Target="../media/image108.jpeg"/><Relationship Id="rId3" Type="http://schemas.openxmlformats.org/officeDocument/2006/relationships/image" Target="../media/image93.jpeg"/><Relationship Id="rId21" Type="http://schemas.openxmlformats.org/officeDocument/2006/relationships/image" Target="../media/image111.jpeg"/><Relationship Id="rId7" Type="http://schemas.openxmlformats.org/officeDocument/2006/relationships/image" Target="../media/image97.jpeg"/><Relationship Id="rId12" Type="http://schemas.openxmlformats.org/officeDocument/2006/relationships/image" Target="../media/image102.jpeg"/><Relationship Id="rId17" Type="http://schemas.openxmlformats.org/officeDocument/2006/relationships/image" Target="../media/image107.jpeg"/><Relationship Id="rId25" Type="http://schemas.openxmlformats.org/officeDocument/2006/relationships/image" Target="../media/image115.jpeg"/><Relationship Id="rId2" Type="http://schemas.openxmlformats.org/officeDocument/2006/relationships/image" Target="../media/image92.jpeg"/><Relationship Id="rId16" Type="http://schemas.openxmlformats.org/officeDocument/2006/relationships/image" Target="../media/image106.jpeg"/><Relationship Id="rId20" Type="http://schemas.openxmlformats.org/officeDocument/2006/relationships/image" Target="../media/image1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6.jpeg"/><Relationship Id="rId11" Type="http://schemas.openxmlformats.org/officeDocument/2006/relationships/image" Target="../media/image101.jpeg"/><Relationship Id="rId24" Type="http://schemas.openxmlformats.org/officeDocument/2006/relationships/image" Target="../media/image114.jpeg"/><Relationship Id="rId5" Type="http://schemas.openxmlformats.org/officeDocument/2006/relationships/image" Target="../media/image95.jpeg"/><Relationship Id="rId15" Type="http://schemas.openxmlformats.org/officeDocument/2006/relationships/image" Target="../media/image105.jpeg"/><Relationship Id="rId23" Type="http://schemas.openxmlformats.org/officeDocument/2006/relationships/image" Target="../media/image113.jpeg"/><Relationship Id="rId10" Type="http://schemas.openxmlformats.org/officeDocument/2006/relationships/image" Target="../media/image100.jpeg"/><Relationship Id="rId19" Type="http://schemas.openxmlformats.org/officeDocument/2006/relationships/image" Target="../media/image109.jpeg"/><Relationship Id="rId4" Type="http://schemas.openxmlformats.org/officeDocument/2006/relationships/image" Target="../media/image94.jpeg"/><Relationship Id="rId9" Type="http://schemas.openxmlformats.org/officeDocument/2006/relationships/image" Target="../media/image99.jpeg"/><Relationship Id="rId14" Type="http://schemas.openxmlformats.org/officeDocument/2006/relationships/image" Target="../media/image104.jpeg"/><Relationship Id="rId22" Type="http://schemas.openxmlformats.org/officeDocument/2006/relationships/image" Target="../media/image112.jpeg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jpeg"/><Relationship Id="rId13" Type="http://schemas.openxmlformats.org/officeDocument/2006/relationships/image" Target="../media/image99.jpeg"/><Relationship Id="rId18" Type="http://schemas.openxmlformats.org/officeDocument/2006/relationships/image" Target="../media/image104.jpeg"/><Relationship Id="rId26" Type="http://schemas.openxmlformats.org/officeDocument/2006/relationships/image" Target="../media/image112.jpeg"/><Relationship Id="rId3" Type="http://schemas.openxmlformats.org/officeDocument/2006/relationships/image" Target="../media/image89.jpeg"/><Relationship Id="rId21" Type="http://schemas.openxmlformats.org/officeDocument/2006/relationships/image" Target="../media/image107.jpeg"/><Relationship Id="rId7" Type="http://schemas.openxmlformats.org/officeDocument/2006/relationships/image" Target="../media/image93.jpeg"/><Relationship Id="rId12" Type="http://schemas.openxmlformats.org/officeDocument/2006/relationships/image" Target="../media/image98.jpeg"/><Relationship Id="rId17" Type="http://schemas.openxmlformats.org/officeDocument/2006/relationships/image" Target="../media/image103.jpeg"/><Relationship Id="rId25" Type="http://schemas.openxmlformats.org/officeDocument/2006/relationships/image" Target="../media/image111.jpeg"/><Relationship Id="rId2" Type="http://schemas.openxmlformats.org/officeDocument/2006/relationships/image" Target="../media/image88.jpeg"/><Relationship Id="rId16" Type="http://schemas.openxmlformats.org/officeDocument/2006/relationships/image" Target="../media/image102.jpeg"/><Relationship Id="rId20" Type="http://schemas.openxmlformats.org/officeDocument/2006/relationships/image" Target="../media/image106.jpeg"/><Relationship Id="rId29" Type="http://schemas.openxmlformats.org/officeDocument/2006/relationships/image" Target="../media/image1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2.jpeg"/><Relationship Id="rId11" Type="http://schemas.openxmlformats.org/officeDocument/2006/relationships/image" Target="../media/image97.jpeg"/><Relationship Id="rId24" Type="http://schemas.openxmlformats.org/officeDocument/2006/relationships/image" Target="../media/image110.jpeg"/><Relationship Id="rId5" Type="http://schemas.openxmlformats.org/officeDocument/2006/relationships/image" Target="../media/image91.jpeg"/><Relationship Id="rId15" Type="http://schemas.openxmlformats.org/officeDocument/2006/relationships/image" Target="../media/image101.jpeg"/><Relationship Id="rId23" Type="http://schemas.openxmlformats.org/officeDocument/2006/relationships/image" Target="../media/image109.jpeg"/><Relationship Id="rId28" Type="http://schemas.openxmlformats.org/officeDocument/2006/relationships/image" Target="../media/image114.jpeg"/><Relationship Id="rId10" Type="http://schemas.openxmlformats.org/officeDocument/2006/relationships/image" Target="../media/image96.jpeg"/><Relationship Id="rId19" Type="http://schemas.openxmlformats.org/officeDocument/2006/relationships/image" Target="../media/image105.jpeg"/><Relationship Id="rId4" Type="http://schemas.openxmlformats.org/officeDocument/2006/relationships/image" Target="../media/image90.jpeg"/><Relationship Id="rId9" Type="http://schemas.openxmlformats.org/officeDocument/2006/relationships/image" Target="../media/image95.jpeg"/><Relationship Id="rId14" Type="http://schemas.openxmlformats.org/officeDocument/2006/relationships/image" Target="../media/image100.jpeg"/><Relationship Id="rId22" Type="http://schemas.openxmlformats.org/officeDocument/2006/relationships/image" Target="../media/image108.jpeg"/><Relationship Id="rId27" Type="http://schemas.openxmlformats.org/officeDocument/2006/relationships/image" Target="../media/image113.jpe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tags" Target="../tags/tag5.xml"/><Relationship Id="rId7" Type="http://schemas.openxmlformats.org/officeDocument/2006/relationships/image" Target="../media/image125.png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124.png"/><Relationship Id="rId5" Type="http://schemas.openxmlformats.org/officeDocument/2006/relationships/image" Target="../media/image123.png"/><Relationship Id="rId4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2.jpeg"/><Relationship Id="rId13" Type="http://schemas.openxmlformats.org/officeDocument/2006/relationships/image" Target="../media/image137.jpeg"/><Relationship Id="rId18" Type="http://schemas.openxmlformats.org/officeDocument/2006/relationships/image" Target="../media/image142.jpeg"/><Relationship Id="rId26" Type="http://schemas.openxmlformats.org/officeDocument/2006/relationships/image" Target="../media/image150.jpeg"/><Relationship Id="rId3" Type="http://schemas.openxmlformats.org/officeDocument/2006/relationships/image" Target="../media/image127.jpeg"/><Relationship Id="rId21" Type="http://schemas.openxmlformats.org/officeDocument/2006/relationships/image" Target="../media/image145.jpeg"/><Relationship Id="rId34" Type="http://schemas.openxmlformats.org/officeDocument/2006/relationships/image" Target="../media/image158.jpeg"/><Relationship Id="rId7" Type="http://schemas.openxmlformats.org/officeDocument/2006/relationships/image" Target="../media/image131.jpeg"/><Relationship Id="rId12" Type="http://schemas.openxmlformats.org/officeDocument/2006/relationships/image" Target="../media/image136.jpeg"/><Relationship Id="rId17" Type="http://schemas.openxmlformats.org/officeDocument/2006/relationships/image" Target="../media/image141.jpeg"/><Relationship Id="rId25" Type="http://schemas.openxmlformats.org/officeDocument/2006/relationships/image" Target="../media/image149.jpeg"/><Relationship Id="rId33" Type="http://schemas.openxmlformats.org/officeDocument/2006/relationships/image" Target="../media/image157.jpeg"/><Relationship Id="rId38" Type="http://schemas.openxmlformats.org/officeDocument/2006/relationships/image" Target="../media/image162.jpeg"/><Relationship Id="rId2" Type="http://schemas.openxmlformats.org/officeDocument/2006/relationships/image" Target="../media/image126.jpeg"/><Relationship Id="rId16" Type="http://schemas.openxmlformats.org/officeDocument/2006/relationships/image" Target="../media/image140.jpeg"/><Relationship Id="rId20" Type="http://schemas.openxmlformats.org/officeDocument/2006/relationships/image" Target="../media/image144.jpeg"/><Relationship Id="rId29" Type="http://schemas.openxmlformats.org/officeDocument/2006/relationships/image" Target="../media/image15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0.jpeg"/><Relationship Id="rId11" Type="http://schemas.openxmlformats.org/officeDocument/2006/relationships/image" Target="../media/image135.jpeg"/><Relationship Id="rId24" Type="http://schemas.openxmlformats.org/officeDocument/2006/relationships/image" Target="../media/image148.jpeg"/><Relationship Id="rId32" Type="http://schemas.openxmlformats.org/officeDocument/2006/relationships/image" Target="../media/image156.jpeg"/><Relationship Id="rId37" Type="http://schemas.openxmlformats.org/officeDocument/2006/relationships/image" Target="../media/image161.jpeg"/><Relationship Id="rId5" Type="http://schemas.openxmlformats.org/officeDocument/2006/relationships/image" Target="../media/image129.jpeg"/><Relationship Id="rId15" Type="http://schemas.openxmlformats.org/officeDocument/2006/relationships/image" Target="../media/image139.jpeg"/><Relationship Id="rId23" Type="http://schemas.openxmlformats.org/officeDocument/2006/relationships/image" Target="../media/image147.jpeg"/><Relationship Id="rId28" Type="http://schemas.openxmlformats.org/officeDocument/2006/relationships/image" Target="../media/image152.jpeg"/><Relationship Id="rId36" Type="http://schemas.openxmlformats.org/officeDocument/2006/relationships/image" Target="../media/image160.jpeg"/><Relationship Id="rId10" Type="http://schemas.openxmlformats.org/officeDocument/2006/relationships/image" Target="../media/image134.jpeg"/><Relationship Id="rId19" Type="http://schemas.openxmlformats.org/officeDocument/2006/relationships/image" Target="../media/image143.jpeg"/><Relationship Id="rId31" Type="http://schemas.openxmlformats.org/officeDocument/2006/relationships/image" Target="../media/image155.jpeg"/><Relationship Id="rId4" Type="http://schemas.openxmlformats.org/officeDocument/2006/relationships/image" Target="../media/image128.jpeg"/><Relationship Id="rId9" Type="http://schemas.openxmlformats.org/officeDocument/2006/relationships/image" Target="../media/image133.jpeg"/><Relationship Id="rId14" Type="http://schemas.openxmlformats.org/officeDocument/2006/relationships/image" Target="../media/image138.jpeg"/><Relationship Id="rId22" Type="http://schemas.openxmlformats.org/officeDocument/2006/relationships/image" Target="../media/image146.jpeg"/><Relationship Id="rId27" Type="http://schemas.openxmlformats.org/officeDocument/2006/relationships/image" Target="../media/image151.jpeg"/><Relationship Id="rId30" Type="http://schemas.openxmlformats.org/officeDocument/2006/relationships/image" Target="../media/image154.jpeg"/><Relationship Id="rId35" Type="http://schemas.openxmlformats.org/officeDocument/2006/relationships/image" Target="../media/image159.jpeg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3.jpe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image" Target="../media/image164.jpe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1.jpeg"/><Relationship Id="rId13" Type="http://schemas.openxmlformats.org/officeDocument/2006/relationships/image" Target="../media/image176.jpeg"/><Relationship Id="rId18" Type="http://schemas.openxmlformats.org/officeDocument/2006/relationships/image" Target="../media/image181.jpeg"/><Relationship Id="rId26" Type="http://schemas.openxmlformats.org/officeDocument/2006/relationships/image" Target="../media/image189.jpeg"/><Relationship Id="rId3" Type="http://schemas.openxmlformats.org/officeDocument/2006/relationships/image" Target="../media/image166.jpeg"/><Relationship Id="rId21" Type="http://schemas.openxmlformats.org/officeDocument/2006/relationships/image" Target="../media/image184.jpeg"/><Relationship Id="rId7" Type="http://schemas.openxmlformats.org/officeDocument/2006/relationships/image" Target="../media/image170.jpeg"/><Relationship Id="rId12" Type="http://schemas.openxmlformats.org/officeDocument/2006/relationships/image" Target="../media/image175.jpeg"/><Relationship Id="rId17" Type="http://schemas.openxmlformats.org/officeDocument/2006/relationships/image" Target="../media/image180.jpeg"/><Relationship Id="rId25" Type="http://schemas.openxmlformats.org/officeDocument/2006/relationships/image" Target="../media/image188.jpeg"/><Relationship Id="rId2" Type="http://schemas.openxmlformats.org/officeDocument/2006/relationships/image" Target="../media/image165.jpeg"/><Relationship Id="rId16" Type="http://schemas.openxmlformats.org/officeDocument/2006/relationships/image" Target="../media/image179.jpeg"/><Relationship Id="rId20" Type="http://schemas.openxmlformats.org/officeDocument/2006/relationships/image" Target="../media/image18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9.jpeg"/><Relationship Id="rId11" Type="http://schemas.openxmlformats.org/officeDocument/2006/relationships/image" Target="../media/image174.jpeg"/><Relationship Id="rId24" Type="http://schemas.openxmlformats.org/officeDocument/2006/relationships/image" Target="../media/image187.jpeg"/><Relationship Id="rId5" Type="http://schemas.openxmlformats.org/officeDocument/2006/relationships/image" Target="../media/image168.jpeg"/><Relationship Id="rId15" Type="http://schemas.openxmlformats.org/officeDocument/2006/relationships/image" Target="../media/image178.jpeg"/><Relationship Id="rId23" Type="http://schemas.openxmlformats.org/officeDocument/2006/relationships/image" Target="../media/image186.jpeg"/><Relationship Id="rId10" Type="http://schemas.openxmlformats.org/officeDocument/2006/relationships/image" Target="../media/image173.jpeg"/><Relationship Id="rId19" Type="http://schemas.openxmlformats.org/officeDocument/2006/relationships/image" Target="../media/image182.jpeg"/><Relationship Id="rId4" Type="http://schemas.openxmlformats.org/officeDocument/2006/relationships/image" Target="../media/image167.jpeg"/><Relationship Id="rId9" Type="http://schemas.openxmlformats.org/officeDocument/2006/relationships/image" Target="../media/image172.jpeg"/><Relationship Id="rId14" Type="http://schemas.openxmlformats.org/officeDocument/2006/relationships/image" Target="../media/image177.jpeg"/><Relationship Id="rId22" Type="http://schemas.openxmlformats.org/officeDocument/2006/relationships/image" Target="../media/image185.jpeg"/><Relationship Id="rId27" Type="http://schemas.openxmlformats.org/officeDocument/2006/relationships/image" Target="../media/image19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Friday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</a:t>
            </a:r>
            <a:r>
              <a:rPr lang="en-US" dirty="0" err="1" smtClean="0"/>
              <a:t>homography</a:t>
            </a:r>
            <a:r>
              <a:rPr lang="en-US" dirty="0" smtClean="0"/>
              <a:t> transforms one 3d plane to another 3d plane, under perspective projections. Those planes can be camera imaging planes or planes in the scene.</a:t>
            </a:r>
          </a:p>
          <a:p>
            <a:r>
              <a:rPr lang="en-US" dirty="0" smtClean="0"/>
              <a:t>If a camera is stationary, a </a:t>
            </a:r>
            <a:r>
              <a:rPr lang="en-US" dirty="0" err="1" smtClean="0"/>
              <a:t>homography</a:t>
            </a:r>
            <a:r>
              <a:rPr lang="en-US" dirty="0" smtClean="0"/>
              <a:t> can perfectly relate two photos taken at different rotations and focal lengths.</a:t>
            </a:r>
          </a:p>
          <a:p>
            <a:r>
              <a:rPr lang="en-US" dirty="0" smtClean="0"/>
              <a:t>We covered how to capture and build a panorama.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76200"/>
            <a:ext cx="8667750" cy="838200"/>
          </a:xfrm>
        </p:spPr>
        <p:txBody>
          <a:bodyPr/>
          <a:lstStyle/>
          <a:p>
            <a:r>
              <a:rPr lang="en-US" smtClean="0"/>
              <a:t>Automatic Image Alignment</a:t>
            </a:r>
          </a:p>
        </p:txBody>
      </p:sp>
      <p:sp>
        <p:nvSpPr>
          <p:cNvPr id="7171" name="Text Box 3"/>
          <p:cNvSpPr txBox="1">
            <a:spLocks noChangeArrowheads="1"/>
          </p:cNvSpPr>
          <p:nvPr/>
        </p:nvSpPr>
        <p:spPr bwMode="auto">
          <a:xfrm>
            <a:off x="3804147" y="5959475"/>
            <a:ext cx="516840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b="0" dirty="0" smtClean="0">
                <a:latin typeface="Arial" charset="0"/>
                <a:cs typeface="Arial" charset="0"/>
              </a:rPr>
              <a:t>cs195g: </a:t>
            </a:r>
            <a:r>
              <a:rPr lang="en-US" b="0" dirty="0">
                <a:latin typeface="Arial" charset="0"/>
                <a:cs typeface="Arial" charset="0"/>
              </a:rPr>
              <a:t>Computational Photography</a:t>
            </a:r>
          </a:p>
          <a:p>
            <a:pPr algn="r"/>
            <a:r>
              <a:rPr lang="en-US" b="0" dirty="0" smtClean="0">
                <a:latin typeface="Arial" charset="0"/>
                <a:cs typeface="Arial" charset="0"/>
              </a:rPr>
              <a:t>James Hays, Brown, </a:t>
            </a:r>
            <a:r>
              <a:rPr lang="en-US" b="0" dirty="0">
                <a:latin typeface="Arial" charset="0"/>
                <a:cs typeface="Arial" charset="0"/>
              </a:rPr>
              <a:t>Spring 2010</a:t>
            </a: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202309" y="6216650"/>
            <a:ext cx="294183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600" b="0" i="1" dirty="0" smtClean="0">
                <a:latin typeface="Arial" charset="0"/>
                <a:cs typeface="Arial" charset="0"/>
              </a:rPr>
              <a:t>Slides from Alexei Efros,</a:t>
            </a:r>
            <a:endParaRPr lang="en-US" sz="1600" b="0" i="1" dirty="0">
              <a:latin typeface="Arial" charset="0"/>
              <a:cs typeface="Arial" charset="0"/>
            </a:endParaRPr>
          </a:p>
          <a:p>
            <a:pPr algn="ctr"/>
            <a:r>
              <a:rPr lang="en-US" sz="1600" b="0" i="1" dirty="0">
                <a:latin typeface="Arial" charset="0"/>
                <a:cs typeface="Arial" charset="0"/>
              </a:rPr>
              <a:t> Steve </a:t>
            </a:r>
            <a:r>
              <a:rPr lang="en-US" sz="1600" b="0" i="1" dirty="0" smtClean="0">
                <a:latin typeface="Arial" charset="0"/>
                <a:cs typeface="Arial" charset="0"/>
              </a:rPr>
              <a:t>Seitz, </a:t>
            </a:r>
            <a:r>
              <a:rPr lang="en-US" sz="1600" b="0" i="1" dirty="0">
                <a:latin typeface="Arial" charset="0"/>
                <a:cs typeface="Arial" charset="0"/>
              </a:rPr>
              <a:t>and Rick </a:t>
            </a:r>
            <a:r>
              <a:rPr lang="en-US" sz="1600" b="0" i="1" dirty="0" err="1">
                <a:latin typeface="Arial" charset="0"/>
                <a:cs typeface="Arial" charset="0"/>
              </a:rPr>
              <a:t>Szeliski</a:t>
            </a:r>
            <a:endParaRPr lang="en-US" sz="1600" b="0" i="1" dirty="0">
              <a:latin typeface="Arial" charset="0"/>
              <a:cs typeface="Arial" charset="0"/>
            </a:endParaRPr>
          </a:p>
        </p:txBody>
      </p:sp>
      <p:pic>
        <p:nvPicPr>
          <p:cNvPr id="7173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876300"/>
            <a:ext cx="7315200" cy="491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4" name="Text Box 8"/>
          <p:cNvSpPr txBox="1">
            <a:spLocks noChangeArrowheads="1"/>
          </p:cNvSpPr>
          <p:nvPr/>
        </p:nvSpPr>
        <p:spPr bwMode="auto">
          <a:xfrm>
            <a:off x="927100" y="5692775"/>
            <a:ext cx="14351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/>
              <a:t>© Mike Nese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Live Homography DEMO</a:t>
            </a:r>
            <a:endParaRPr lang="ru-RU" smtClean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r>
              <a:rPr lang="en-US" smtClean="0"/>
              <a:t>Check out panoramio.com “Look Around” feature!</a:t>
            </a:r>
            <a:endParaRPr lang="ru-RU" smtClean="0"/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838200" y="4765675"/>
            <a:ext cx="6619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Also see OpenPhoto VR:  </a:t>
            </a:r>
            <a:r>
              <a:rPr lang="ru-RU"/>
              <a:t>http://openphotovr.org</a:t>
            </a:r>
            <a:r>
              <a:rPr lang="en-US"/>
              <a:t>/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Image Alignment</a:t>
            </a:r>
          </a:p>
        </p:txBody>
      </p:sp>
      <p:sp>
        <p:nvSpPr>
          <p:cNvPr id="714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3429000"/>
            <a:ext cx="7772400" cy="3124200"/>
          </a:xfrm>
        </p:spPr>
        <p:txBody>
          <a:bodyPr/>
          <a:lstStyle/>
          <a:p>
            <a:r>
              <a:rPr lang="en-US" smtClean="0"/>
              <a:t>How do we align two images automatically?</a:t>
            </a:r>
          </a:p>
          <a:p>
            <a:r>
              <a:rPr lang="en-US" smtClean="0"/>
              <a:t>Two broad approaches:</a:t>
            </a:r>
          </a:p>
          <a:p>
            <a:pPr lvl="1"/>
            <a:r>
              <a:rPr lang="en-US" smtClean="0"/>
              <a:t>Feature-based alignment</a:t>
            </a:r>
          </a:p>
          <a:p>
            <a:pPr lvl="2"/>
            <a:r>
              <a:rPr lang="en-US" smtClean="0"/>
              <a:t>Find a few matching features in both images</a:t>
            </a:r>
          </a:p>
          <a:p>
            <a:pPr lvl="2"/>
            <a:r>
              <a:rPr lang="en-US" smtClean="0"/>
              <a:t>compute alignment</a:t>
            </a:r>
          </a:p>
          <a:p>
            <a:pPr lvl="1"/>
            <a:r>
              <a:rPr lang="en-US" smtClean="0"/>
              <a:t>Direct (pixel-based) alignment</a:t>
            </a:r>
          </a:p>
          <a:p>
            <a:pPr lvl="2"/>
            <a:r>
              <a:rPr lang="en-US" smtClean="0"/>
              <a:t>Search for alignment where most pixels agree</a:t>
            </a:r>
          </a:p>
        </p:txBody>
      </p:sp>
      <p:sp>
        <p:nvSpPr>
          <p:cNvPr id="714756" name="AutoShape 4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5105400" y="1219200"/>
            <a:ext cx="2057400" cy="1752600"/>
          </a:xfrm>
          <a:prstGeom prst="actionButtonHome">
            <a:avLst/>
          </a:prstGeom>
          <a:solidFill>
            <a:schemeClr val="bg2">
              <a:alpha val="23921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21" name="AutoShape 5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 rot="1247942">
            <a:off x="2406650" y="1066800"/>
            <a:ext cx="1479550" cy="1787525"/>
          </a:xfrm>
          <a:prstGeom prst="actionButtonHome">
            <a:avLst/>
          </a:prstGeom>
          <a:solidFill>
            <a:schemeClr val="bg2">
              <a:alpha val="25098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22" name="Line 6"/>
          <p:cNvSpPr>
            <a:spLocks noChangeShapeType="1"/>
          </p:cNvSpPr>
          <p:nvPr/>
        </p:nvSpPr>
        <p:spPr bwMode="auto">
          <a:xfrm flipV="1">
            <a:off x="4038600" y="2209800"/>
            <a:ext cx="914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714759" name="Oval 7"/>
          <p:cNvSpPr>
            <a:spLocks noChangeAspect="1" noChangeArrowheads="1"/>
          </p:cNvSpPr>
          <p:nvPr/>
        </p:nvSpPr>
        <p:spPr bwMode="auto">
          <a:xfrm>
            <a:off x="6053138" y="1404938"/>
            <a:ext cx="119062" cy="1190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4760" name="Oval 8"/>
          <p:cNvSpPr>
            <a:spLocks noChangeAspect="1" noChangeArrowheads="1"/>
          </p:cNvSpPr>
          <p:nvPr/>
        </p:nvSpPr>
        <p:spPr bwMode="auto">
          <a:xfrm>
            <a:off x="3233738" y="1447800"/>
            <a:ext cx="119062" cy="119063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4761" name="Oval 9"/>
          <p:cNvSpPr>
            <a:spLocks noChangeAspect="1" noChangeArrowheads="1"/>
          </p:cNvSpPr>
          <p:nvPr/>
        </p:nvSpPr>
        <p:spPr bwMode="auto">
          <a:xfrm>
            <a:off x="6586538" y="2700338"/>
            <a:ext cx="119062" cy="119062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4762" name="Oval 10"/>
          <p:cNvSpPr>
            <a:spLocks noChangeAspect="1" noChangeArrowheads="1"/>
          </p:cNvSpPr>
          <p:nvPr/>
        </p:nvSpPr>
        <p:spPr bwMode="auto">
          <a:xfrm>
            <a:off x="3276600" y="2547938"/>
            <a:ext cx="119063" cy="119062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4763" name="AutoShape 11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 rot="1247942">
            <a:off x="5226050" y="1108075"/>
            <a:ext cx="1479550" cy="1787525"/>
          </a:xfrm>
          <a:prstGeom prst="actionButtonHome">
            <a:avLst/>
          </a:prstGeom>
          <a:solidFill>
            <a:schemeClr val="bg2">
              <a:alpha val="25098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4764" name="Oval 12"/>
          <p:cNvSpPr>
            <a:spLocks noChangeAspect="1" noChangeArrowheads="1"/>
          </p:cNvSpPr>
          <p:nvPr/>
        </p:nvSpPr>
        <p:spPr bwMode="auto">
          <a:xfrm>
            <a:off x="6096000" y="2624138"/>
            <a:ext cx="119063" cy="119062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4765" name="AutoShape 13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5105400" y="1219200"/>
            <a:ext cx="2057400" cy="1752600"/>
          </a:xfrm>
          <a:prstGeom prst="actionButtonHome">
            <a:avLst/>
          </a:prstGeom>
          <a:solidFill>
            <a:schemeClr val="bg2">
              <a:alpha val="23921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4766" name="AutoShape 14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 rot="1247942">
            <a:off x="9569450" y="1219200"/>
            <a:ext cx="1479550" cy="1787525"/>
          </a:xfrm>
          <a:prstGeom prst="actionButtonHome">
            <a:avLst/>
          </a:prstGeom>
          <a:solidFill>
            <a:schemeClr val="bg2">
              <a:alpha val="25098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4767" name="AutoShape 15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 rot="557418">
            <a:off x="9417050" y="1066800"/>
            <a:ext cx="1479550" cy="1787525"/>
          </a:xfrm>
          <a:prstGeom prst="actionButtonHome">
            <a:avLst/>
          </a:prstGeom>
          <a:solidFill>
            <a:schemeClr val="bg2">
              <a:alpha val="25098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4768" name="AutoShape 16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 rot="4652012">
            <a:off x="9567863" y="1066800"/>
            <a:ext cx="1479550" cy="1787525"/>
          </a:xfrm>
          <a:prstGeom prst="actionButtonHome">
            <a:avLst/>
          </a:prstGeom>
          <a:solidFill>
            <a:schemeClr val="bg2">
              <a:alpha val="25098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47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47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47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47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4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4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4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4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4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147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147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4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147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147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4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4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4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47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47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4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4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4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4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4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4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4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1000" fill="hold"/>
                                        <p:tgtEl>
                                          <p:spTgt spid="7147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1000" fill="hold"/>
                                        <p:tgtEl>
                                          <p:spTgt spid="7147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4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1000" fill="hold"/>
                                        <p:tgtEl>
                                          <p:spTgt spid="7147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1000" fill="hold"/>
                                        <p:tgtEl>
                                          <p:spTgt spid="7147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4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1000" fill="hold"/>
                                        <p:tgtEl>
                                          <p:spTgt spid="7147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1000" fill="hold"/>
                                        <p:tgtEl>
                                          <p:spTgt spid="714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4755" grpId="0" build="p"/>
      <p:bldP spid="714756" grpId="0" animBg="1"/>
      <p:bldP spid="714759" grpId="0" animBg="1"/>
      <p:bldP spid="714759" grpId="1" animBg="1"/>
      <p:bldP spid="714760" grpId="0" animBg="1"/>
      <p:bldP spid="714760" grpId="1" animBg="1"/>
      <p:bldP spid="714761" grpId="0" animBg="1"/>
      <p:bldP spid="714761" grpId="1" animBg="1"/>
      <p:bldP spid="714762" grpId="0" animBg="1"/>
      <p:bldP spid="714762" grpId="1" animBg="1"/>
      <p:bldP spid="714763" grpId="0" animBg="1"/>
      <p:bldP spid="714763" grpId="1" animBg="1"/>
      <p:bldP spid="714764" grpId="0" animBg="1"/>
      <p:bldP spid="714764" grpId="1" animBg="1"/>
      <p:bldP spid="714764" grpId="2" animBg="1"/>
      <p:bldP spid="714765" grpId="0" animBg="1"/>
      <p:bldP spid="714766" grpId="0" animBg="1"/>
      <p:bldP spid="714767" grpId="0" animBg="1"/>
      <p:bldP spid="71476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Direct Alignment </a:t>
            </a:r>
          </a:p>
        </p:txBody>
      </p:sp>
      <p:sp>
        <p:nvSpPr>
          <p:cNvPr id="715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>
              <a:lnSpc>
                <a:spcPct val="90000"/>
              </a:lnSpc>
            </a:pPr>
            <a:r>
              <a:rPr lang="en-US" smtClean="0"/>
              <a:t>The simplest approach is a brute force search (hw1)</a:t>
            </a:r>
          </a:p>
          <a:p>
            <a:pPr marL="838200" lvl="1" indent="-381000">
              <a:lnSpc>
                <a:spcPct val="90000"/>
              </a:lnSpc>
            </a:pPr>
            <a:r>
              <a:rPr lang="en-US" smtClean="0"/>
              <a:t>Need to define image matching function</a:t>
            </a:r>
          </a:p>
          <a:p>
            <a:pPr marL="1257300" lvl="2" indent="-342900">
              <a:lnSpc>
                <a:spcPct val="90000"/>
              </a:lnSpc>
            </a:pPr>
            <a:r>
              <a:rPr lang="en-US" smtClean="0"/>
              <a:t>SSD, Normalized Correlation, edge matching, etc.</a:t>
            </a:r>
          </a:p>
          <a:p>
            <a:pPr marL="838200" lvl="1" indent="-381000">
              <a:lnSpc>
                <a:spcPct val="90000"/>
              </a:lnSpc>
            </a:pPr>
            <a:r>
              <a:rPr lang="en-US" smtClean="0"/>
              <a:t>Search over all parameters within a reasonable range:</a:t>
            </a:r>
          </a:p>
          <a:p>
            <a:pPr marL="457200" indent="-457200">
              <a:lnSpc>
                <a:spcPct val="90000"/>
              </a:lnSpc>
            </a:pPr>
            <a:endParaRPr lang="en-US" smtClean="0"/>
          </a:p>
          <a:p>
            <a:pPr marL="457200" indent="-457200">
              <a:lnSpc>
                <a:spcPct val="90000"/>
              </a:lnSpc>
            </a:pPr>
            <a:r>
              <a:rPr lang="en-US" smtClean="0"/>
              <a:t>e.g. for translation:</a:t>
            </a:r>
          </a:p>
          <a:p>
            <a:pPr marL="457200" indent="-457200">
              <a:lnSpc>
                <a:spcPct val="90000"/>
              </a:lnSpc>
            </a:pPr>
            <a:r>
              <a:rPr lang="en-US" sz="2000" smtClean="0">
                <a:latin typeface="Courier" pitchFamily="49" charset="0"/>
              </a:rPr>
              <a:t>for tx=x0:step:x1,</a:t>
            </a:r>
          </a:p>
          <a:p>
            <a:pPr marL="457200" indent="-457200">
              <a:lnSpc>
                <a:spcPct val="90000"/>
              </a:lnSpc>
            </a:pPr>
            <a:r>
              <a:rPr lang="en-US" sz="2000" smtClean="0">
                <a:latin typeface="Courier" pitchFamily="49" charset="0"/>
              </a:rPr>
              <a:t>  for ty=y0:step:y1,</a:t>
            </a:r>
          </a:p>
          <a:p>
            <a:pPr marL="457200" indent="-457200">
              <a:lnSpc>
                <a:spcPct val="90000"/>
              </a:lnSpc>
            </a:pPr>
            <a:r>
              <a:rPr lang="en-US" sz="2000" smtClean="0">
                <a:latin typeface="Courier" pitchFamily="49" charset="0"/>
              </a:rPr>
              <a:t>     compare image1(x,y) to image2(x+tx,y+ty)</a:t>
            </a:r>
          </a:p>
          <a:p>
            <a:pPr marL="457200" indent="-457200">
              <a:lnSpc>
                <a:spcPct val="90000"/>
              </a:lnSpc>
            </a:pPr>
            <a:r>
              <a:rPr lang="en-US" sz="2000" smtClean="0">
                <a:latin typeface="Courier" pitchFamily="49" charset="0"/>
              </a:rPr>
              <a:t>  end;</a:t>
            </a:r>
          </a:p>
          <a:p>
            <a:pPr marL="457200" indent="-457200">
              <a:lnSpc>
                <a:spcPct val="90000"/>
              </a:lnSpc>
            </a:pPr>
            <a:r>
              <a:rPr lang="en-US" sz="2000" smtClean="0">
                <a:latin typeface="Courier" pitchFamily="49" charset="0"/>
              </a:rPr>
              <a:t>end;</a:t>
            </a:r>
          </a:p>
          <a:p>
            <a:pPr marL="457200" indent="-457200">
              <a:lnSpc>
                <a:spcPct val="90000"/>
              </a:lnSpc>
            </a:pPr>
            <a:endParaRPr lang="en-US" smtClean="0"/>
          </a:p>
          <a:p>
            <a:pPr marL="457200" indent="-457200">
              <a:lnSpc>
                <a:spcPct val="90000"/>
              </a:lnSpc>
            </a:pPr>
            <a:r>
              <a:rPr lang="en-US" smtClean="0"/>
              <a:t>Need to pick correct </a:t>
            </a:r>
            <a:r>
              <a:rPr lang="en-US" smtClean="0">
                <a:latin typeface="Courier" pitchFamily="49" charset="0"/>
              </a:rPr>
              <a:t>x0,x1</a:t>
            </a:r>
            <a:r>
              <a:rPr lang="en-US" smtClean="0"/>
              <a:t> and </a:t>
            </a:r>
            <a:r>
              <a:rPr lang="en-US" smtClean="0">
                <a:latin typeface="Courier" pitchFamily="49" charset="0"/>
              </a:rPr>
              <a:t>step</a:t>
            </a:r>
          </a:p>
          <a:p>
            <a:pPr marL="838200" lvl="1" indent="-381000">
              <a:lnSpc>
                <a:spcPct val="90000"/>
              </a:lnSpc>
            </a:pPr>
            <a:r>
              <a:rPr lang="en-US" smtClean="0"/>
              <a:t>What happens if </a:t>
            </a:r>
            <a:r>
              <a:rPr lang="en-US" smtClean="0">
                <a:latin typeface="Courier" pitchFamily="49" charset="0"/>
              </a:rPr>
              <a:t>step</a:t>
            </a:r>
            <a:r>
              <a:rPr lang="en-US" smtClean="0"/>
              <a:t> is too large?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5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5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5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57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57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57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57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57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577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577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577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5779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Direct Alignment (brute force)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914400"/>
            <a:ext cx="7772400" cy="990600"/>
          </a:xfrm>
        </p:spPr>
        <p:txBody>
          <a:bodyPr/>
          <a:lstStyle/>
          <a:p>
            <a:pPr marL="0" indent="0"/>
            <a:r>
              <a:rPr lang="en-US" smtClean="0"/>
              <a:t>What if we want to search for more complicated transformation, e.g. homography?</a:t>
            </a:r>
          </a:p>
        </p:txBody>
      </p:sp>
      <p:sp>
        <p:nvSpPr>
          <p:cNvPr id="716804" name="Rectangle 4"/>
          <p:cNvSpPr>
            <a:spLocks noChangeArrowheads="1"/>
          </p:cNvSpPr>
          <p:nvPr/>
        </p:nvSpPr>
        <p:spPr bwMode="auto">
          <a:xfrm>
            <a:off x="457200" y="3260725"/>
            <a:ext cx="8382000" cy="314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0">
                <a:latin typeface="Courier" pitchFamily="49" charset="0"/>
              </a:rPr>
              <a:t>for a=a0:astep:a1,</a:t>
            </a:r>
          </a:p>
          <a:p>
            <a:r>
              <a:rPr lang="en-US" sz="2000" b="0">
                <a:latin typeface="Courier" pitchFamily="49" charset="0"/>
              </a:rPr>
              <a:t>  for b=b0:bstep:b1,</a:t>
            </a:r>
          </a:p>
          <a:p>
            <a:r>
              <a:rPr lang="en-US" sz="2000" b="0">
                <a:latin typeface="Courier" pitchFamily="49" charset="0"/>
              </a:rPr>
              <a:t>    for c=c0:cstep:c1,</a:t>
            </a:r>
          </a:p>
          <a:p>
            <a:r>
              <a:rPr lang="en-US" sz="2000" b="0">
                <a:latin typeface="Courier" pitchFamily="49" charset="0"/>
              </a:rPr>
              <a:t>      for d=d0:dstep:d1,</a:t>
            </a:r>
          </a:p>
          <a:p>
            <a:r>
              <a:rPr lang="en-US" sz="2000" b="0">
                <a:latin typeface="Courier" pitchFamily="49" charset="0"/>
              </a:rPr>
              <a:t>        for e=e0:estep:e1,</a:t>
            </a:r>
          </a:p>
          <a:p>
            <a:r>
              <a:rPr lang="en-US" sz="2000" b="0">
                <a:latin typeface="Courier" pitchFamily="49" charset="0"/>
              </a:rPr>
              <a:t>          for f=f0:fstep:f1, </a:t>
            </a:r>
          </a:p>
          <a:p>
            <a:r>
              <a:rPr lang="en-US" sz="2000" b="0">
                <a:latin typeface="Courier" pitchFamily="49" charset="0"/>
              </a:rPr>
              <a:t>             for g=g0:gstep:g1,</a:t>
            </a:r>
          </a:p>
          <a:p>
            <a:r>
              <a:rPr lang="en-US" sz="2000" b="0">
                <a:latin typeface="Courier" pitchFamily="49" charset="0"/>
              </a:rPr>
              <a:t>                for h=h0:hstep:h1,</a:t>
            </a:r>
          </a:p>
          <a:p>
            <a:r>
              <a:rPr lang="en-US" sz="2000" b="0">
                <a:latin typeface="Courier" pitchFamily="49" charset="0"/>
              </a:rPr>
              <a:t>     compare image1 to H(image2)</a:t>
            </a:r>
          </a:p>
          <a:p>
            <a:r>
              <a:rPr lang="en-US" sz="2000" b="0">
                <a:latin typeface="Courier" pitchFamily="49" charset="0"/>
              </a:rPr>
              <a:t>end; end; end; end; end; end; end; end;</a:t>
            </a:r>
          </a:p>
        </p:txBody>
      </p:sp>
      <p:graphicFrame>
        <p:nvGraphicFramePr>
          <p:cNvPr id="1026" name="Object 5"/>
          <p:cNvGraphicFramePr>
            <a:graphicFrameLocks noChangeAspect="1"/>
          </p:cNvGraphicFramePr>
          <p:nvPr>
            <p:ph sz="half" idx="2"/>
          </p:nvPr>
        </p:nvGraphicFramePr>
        <p:xfrm>
          <a:off x="2590800" y="1801813"/>
          <a:ext cx="2743200" cy="1246187"/>
        </p:xfrm>
        <a:graphic>
          <a:graphicData uri="http://schemas.openxmlformats.org/presentationml/2006/ole">
            <p:oleObj spid="_x0000_s1026" name="Equation" r:id="rId3" imgW="1536480" imgH="6984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80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Problems with brute force</a:t>
            </a:r>
          </a:p>
        </p:txBody>
      </p:sp>
      <p:sp>
        <p:nvSpPr>
          <p:cNvPr id="7178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914400"/>
            <a:ext cx="7772400" cy="5638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/>
              <a:t>Not realistic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Search in O(N</a:t>
            </a:r>
            <a:r>
              <a:rPr lang="en-US" baseline="30000" dirty="0" smtClean="0"/>
              <a:t>8</a:t>
            </a:r>
            <a:r>
              <a:rPr lang="en-US" dirty="0" smtClean="0"/>
              <a:t>) is problematic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Not clear how to set starting/stopping value and step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What can we do?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Use pyramid search to limit starting/stopping/step values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For special cases (rotational panoramas), can reduce search slightly to O(N</a:t>
            </a:r>
            <a:r>
              <a:rPr lang="en-US" baseline="30000" dirty="0" smtClean="0"/>
              <a:t>4</a:t>
            </a:r>
            <a:r>
              <a:rPr lang="en-US" dirty="0" smtClean="0"/>
              <a:t>):</a:t>
            </a:r>
          </a:p>
          <a:p>
            <a:pPr lvl="2">
              <a:lnSpc>
                <a:spcPct val="90000"/>
              </a:lnSpc>
            </a:pPr>
            <a:r>
              <a:rPr lang="en-US" dirty="0" smtClean="0"/>
              <a:t>H = </a:t>
            </a:r>
            <a:r>
              <a:rPr lang="en-US" i="1" dirty="0" smtClean="0"/>
              <a:t> </a:t>
            </a:r>
            <a:r>
              <a:rPr lang="en-US" dirty="0" smtClean="0"/>
              <a:t>K</a:t>
            </a:r>
            <a:r>
              <a:rPr lang="en-US" baseline="-25000" dirty="0" smtClean="0"/>
              <a:t>1</a:t>
            </a:r>
            <a:r>
              <a:rPr lang="en-US" dirty="0" smtClean="0"/>
              <a:t>R</a:t>
            </a:r>
            <a:r>
              <a:rPr lang="en-US" baseline="-25000" dirty="0" smtClean="0"/>
              <a:t>1</a:t>
            </a:r>
            <a:r>
              <a:rPr lang="en-US" dirty="0" smtClean="0"/>
              <a:t>R</a:t>
            </a:r>
            <a:r>
              <a:rPr lang="en-US" baseline="-25000" dirty="0" smtClean="0"/>
              <a:t>2</a:t>
            </a:r>
            <a:r>
              <a:rPr lang="en-US" baseline="30000" dirty="0" smtClean="0"/>
              <a:t>-1</a:t>
            </a:r>
            <a:r>
              <a:rPr lang="en-US" dirty="0" smtClean="0"/>
              <a:t>K</a:t>
            </a:r>
            <a:r>
              <a:rPr lang="en-US" baseline="-25000" dirty="0" smtClean="0"/>
              <a:t>2</a:t>
            </a:r>
            <a:r>
              <a:rPr lang="en-US" baseline="30000" dirty="0" smtClean="0"/>
              <a:t>-1         </a:t>
            </a:r>
            <a:r>
              <a:rPr lang="en-US" dirty="0" smtClean="0"/>
              <a:t>(4 DOF: f and rotation)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Alternative: gradient </a:t>
            </a:r>
            <a:r>
              <a:rPr lang="en-US" dirty="0" smtClean="0"/>
              <a:t>descent </a:t>
            </a:r>
            <a:r>
              <a:rPr lang="en-US" dirty="0" smtClean="0"/>
              <a:t>on the error function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i.e. how do I tweak my current estimate to make the SSD error go down?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Can do sub-pixel accuracy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BIG assumption?</a:t>
            </a:r>
          </a:p>
          <a:p>
            <a:pPr lvl="2">
              <a:lnSpc>
                <a:spcPct val="90000"/>
              </a:lnSpc>
            </a:pPr>
            <a:r>
              <a:rPr lang="en-US" dirty="0" smtClean="0"/>
              <a:t>Images are already almost aligned (&lt;2 pixels difference!)</a:t>
            </a:r>
          </a:p>
          <a:p>
            <a:pPr lvl="2">
              <a:lnSpc>
                <a:spcPct val="90000"/>
              </a:lnSpc>
            </a:pPr>
            <a:r>
              <a:rPr lang="en-US" dirty="0" smtClean="0"/>
              <a:t>Can improve with pyramid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Same tool as in </a:t>
            </a:r>
            <a:r>
              <a:rPr lang="en-US" b="1" dirty="0" smtClean="0"/>
              <a:t>motion estimation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2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2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2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2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2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827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Image alignment</a:t>
            </a:r>
          </a:p>
        </p:txBody>
      </p:sp>
      <p:sp>
        <p:nvSpPr>
          <p:cNvPr id="12291" name="Rectangle 5"/>
          <p:cNvSpPr>
            <a:spLocks noChangeArrowheads="1"/>
          </p:cNvSpPr>
          <p:nvPr/>
        </p:nvSpPr>
        <p:spPr bwMode="auto">
          <a:xfrm>
            <a:off x="53975" y="2549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pic>
        <p:nvPicPr>
          <p:cNvPr id="12292" name="Picture 6" descr="Two View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052513"/>
            <a:ext cx="4572000" cy="1668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3" name="Rectangle 7"/>
          <p:cNvSpPr>
            <a:spLocks noChangeArrowheads="1"/>
          </p:cNvSpPr>
          <p:nvPr/>
        </p:nvSpPr>
        <p:spPr bwMode="auto">
          <a:xfrm>
            <a:off x="-157163" y="1954213"/>
            <a:ext cx="9144001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pic>
        <p:nvPicPr>
          <p:cNvPr id="12294" name="Picture 8" descr="Composit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28600" y="3124200"/>
            <a:ext cx="5018088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5" name="Line 9"/>
          <p:cNvSpPr>
            <a:spLocks noChangeShapeType="1"/>
          </p:cNvSpPr>
          <p:nvPr/>
        </p:nvSpPr>
        <p:spPr bwMode="auto">
          <a:xfrm>
            <a:off x="1828800" y="2720975"/>
            <a:ext cx="152400" cy="6699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2296" name="Line 10"/>
          <p:cNvSpPr>
            <a:spLocks noChangeShapeType="1"/>
          </p:cNvSpPr>
          <p:nvPr/>
        </p:nvSpPr>
        <p:spPr bwMode="auto">
          <a:xfrm flipH="1">
            <a:off x="3962400" y="2720975"/>
            <a:ext cx="152400" cy="6699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2297" name="Rectangle 11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Feature-based alignment</a:t>
            </a:r>
          </a:p>
        </p:txBody>
      </p:sp>
      <p:sp>
        <p:nvSpPr>
          <p:cNvPr id="720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914400"/>
            <a:ext cx="8458200" cy="5334000"/>
          </a:xfrm>
        </p:spPr>
        <p:txBody>
          <a:bodyPr/>
          <a:lstStyle/>
          <a:p>
            <a:pPr marL="457200" indent="-457200">
              <a:buFontTx/>
              <a:buAutoNum type="arabicPeriod"/>
            </a:pPr>
            <a:r>
              <a:rPr lang="en-US" dirty="0" smtClean="0"/>
              <a:t>Find a few important features (aka Interest Points)</a:t>
            </a:r>
          </a:p>
          <a:p>
            <a:pPr marL="457200" indent="-457200">
              <a:buFontTx/>
              <a:buAutoNum type="arabicPeriod"/>
            </a:pPr>
            <a:r>
              <a:rPr lang="en-US" dirty="0" smtClean="0"/>
              <a:t>Match them across two images</a:t>
            </a:r>
          </a:p>
          <a:p>
            <a:pPr marL="457200" indent="-457200">
              <a:buFontTx/>
              <a:buAutoNum type="arabicPeriod"/>
            </a:pPr>
            <a:r>
              <a:rPr lang="en-US" dirty="0" smtClean="0"/>
              <a:t>Compute image transformation </a:t>
            </a:r>
            <a:r>
              <a:rPr lang="en-US" dirty="0" smtClean="0"/>
              <a:t>(</a:t>
            </a:r>
            <a:r>
              <a:rPr lang="en-US" dirty="0" smtClean="0"/>
              <a:t>f</a:t>
            </a:r>
            <a:r>
              <a:rPr lang="en-US" dirty="0" smtClean="0"/>
              <a:t>irst parts of Project 6)</a:t>
            </a:r>
            <a:endParaRPr lang="en-US" dirty="0" smtClean="0"/>
          </a:p>
          <a:p>
            <a:pPr marL="457200" indent="-457200">
              <a:buFontTx/>
              <a:buAutoNum type="arabicPeriod"/>
            </a:pPr>
            <a:endParaRPr lang="en-US" dirty="0" smtClean="0"/>
          </a:p>
          <a:p>
            <a:pPr marL="457200" indent="-457200"/>
            <a:r>
              <a:rPr lang="en-US" dirty="0" smtClean="0"/>
              <a:t>How do we </a:t>
            </a:r>
            <a:r>
              <a:rPr lang="en-US" u="sng" dirty="0" smtClean="0"/>
              <a:t>choose</a:t>
            </a:r>
            <a:r>
              <a:rPr lang="en-US" dirty="0" smtClean="0"/>
              <a:t> good features?</a:t>
            </a:r>
          </a:p>
          <a:p>
            <a:pPr marL="838200" lvl="1" indent="-381000"/>
            <a:r>
              <a:rPr lang="en-US" dirty="0" smtClean="0"/>
              <a:t>They must prominent in both images</a:t>
            </a:r>
          </a:p>
          <a:p>
            <a:pPr marL="838200" lvl="1" indent="-381000"/>
            <a:r>
              <a:rPr lang="en-US" dirty="0" smtClean="0"/>
              <a:t>Easy to localize</a:t>
            </a:r>
          </a:p>
          <a:p>
            <a:pPr marL="838200" lvl="1" indent="-381000"/>
            <a:r>
              <a:rPr lang="en-US" dirty="0" smtClean="0"/>
              <a:t>Think how you </a:t>
            </a:r>
            <a:r>
              <a:rPr lang="en-US" dirty="0" smtClean="0"/>
              <a:t>would do it by hand</a:t>
            </a:r>
            <a:endParaRPr lang="en-US" dirty="0" smtClean="0"/>
          </a:p>
          <a:p>
            <a:pPr marL="838200" lvl="1" indent="-381000"/>
            <a:r>
              <a:rPr lang="en-US" dirty="0" smtClean="0"/>
              <a:t>Corners!</a:t>
            </a:r>
          </a:p>
          <a:p>
            <a:pPr marL="838200" lvl="1" indent="-381000"/>
            <a:endParaRPr lang="en-US" dirty="0" smtClean="0"/>
          </a:p>
          <a:p>
            <a:pPr marL="457200" indent="-457200"/>
            <a:endParaRPr lang="en-US" dirty="0" smtClean="0"/>
          </a:p>
          <a:p>
            <a:pPr marL="457200" indent="-457200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8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8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8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8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8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8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0899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Feature Detection</a:t>
            </a:r>
          </a:p>
        </p:txBody>
      </p:sp>
      <p:sp>
        <p:nvSpPr>
          <p:cNvPr id="205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5867400"/>
            <a:ext cx="7772400" cy="304800"/>
          </a:xfrm>
        </p:spPr>
        <p:txBody>
          <a:bodyPr/>
          <a:lstStyle/>
          <a:p>
            <a:pPr>
              <a:lnSpc>
                <a:spcPct val="90000"/>
              </a:lnSpc>
            </a:pPr>
            <a:endParaRPr lang="ru-RU" sz="2000" smtClean="0"/>
          </a:p>
        </p:txBody>
      </p:sp>
      <p:graphicFrame>
        <p:nvGraphicFramePr>
          <p:cNvPr id="2050" name="Object 4"/>
          <p:cNvGraphicFramePr>
            <a:graphicFrameLocks noChangeAspect="1"/>
          </p:cNvGraphicFramePr>
          <p:nvPr/>
        </p:nvGraphicFramePr>
        <p:xfrm>
          <a:off x="1258888" y="1219200"/>
          <a:ext cx="6627812" cy="4419600"/>
        </p:xfrm>
        <a:graphic>
          <a:graphicData uri="http://schemas.openxmlformats.org/presentationml/2006/ole">
            <p:oleObj spid="_x0000_s2050" name="Photo Editor Photo" r:id="rId3" imgW="6628571" imgH="4420217" progId="MSPhotoEd.3">
              <p:embed/>
            </p:oleObj>
          </a:graphicData>
        </a:graphic>
      </p:graphicFrame>
      <p:graphicFrame>
        <p:nvGraphicFramePr>
          <p:cNvPr id="721925" name="Object 5"/>
          <p:cNvGraphicFramePr>
            <a:graphicFrameLocks noChangeAspect="1"/>
          </p:cNvGraphicFramePr>
          <p:nvPr/>
        </p:nvGraphicFramePr>
        <p:xfrm>
          <a:off x="1262063" y="1223963"/>
          <a:ext cx="6621462" cy="4410075"/>
        </p:xfrm>
        <a:graphic>
          <a:graphicData uri="http://schemas.openxmlformats.org/presentationml/2006/ole">
            <p:oleObj spid="_x0000_s2051" name="Photo Editor Photo" r:id="rId4" imgW="6620799" imgH="4409524" progId="MSPhotoEd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1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Feature Matching</a:t>
            </a:r>
          </a:p>
        </p:txBody>
      </p:sp>
      <p:sp>
        <p:nvSpPr>
          <p:cNvPr id="7229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914400"/>
            <a:ext cx="8229600" cy="5257800"/>
          </a:xfrm>
        </p:spPr>
        <p:txBody>
          <a:bodyPr/>
          <a:lstStyle/>
          <a:p>
            <a:r>
              <a:rPr lang="en-US" smtClean="0"/>
              <a:t>How do we match the features between the images?</a:t>
            </a:r>
          </a:p>
          <a:p>
            <a:pPr lvl="1"/>
            <a:r>
              <a:rPr lang="en-US" smtClean="0"/>
              <a:t>Need a way to </a:t>
            </a:r>
            <a:r>
              <a:rPr lang="en-US" u="sng" smtClean="0"/>
              <a:t>describe</a:t>
            </a:r>
            <a:r>
              <a:rPr lang="en-US" smtClean="0"/>
              <a:t> a region around each feature</a:t>
            </a:r>
          </a:p>
          <a:p>
            <a:pPr lvl="2"/>
            <a:r>
              <a:rPr lang="en-US" smtClean="0"/>
              <a:t>e.g. image patch around each feature</a:t>
            </a:r>
          </a:p>
          <a:p>
            <a:pPr lvl="1"/>
            <a:r>
              <a:rPr lang="en-US" smtClean="0"/>
              <a:t>Use successful matches to estimate homography</a:t>
            </a:r>
          </a:p>
          <a:p>
            <a:pPr lvl="2"/>
            <a:r>
              <a:rPr lang="en-US" smtClean="0"/>
              <a:t>Need to do something to get rid of outliers </a:t>
            </a:r>
          </a:p>
          <a:p>
            <a:r>
              <a:rPr lang="en-US" smtClean="0"/>
              <a:t>Issues:</a:t>
            </a:r>
          </a:p>
          <a:p>
            <a:pPr lvl="1"/>
            <a:r>
              <a:rPr lang="en-US" smtClean="0"/>
              <a:t>What if the image patches for several interest points look similar?</a:t>
            </a:r>
          </a:p>
          <a:p>
            <a:pPr lvl="2"/>
            <a:r>
              <a:rPr lang="en-US" smtClean="0"/>
              <a:t>Make patch size bigger</a:t>
            </a:r>
          </a:p>
          <a:p>
            <a:pPr lvl="1"/>
            <a:r>
              <a:rPr lang="en-US" smtClean="0"/>
              <a:t>What if the image patches for the same feature look different due to scale, rotation, etc.</a:t>
            </a:r>
          </a:p>
          <a:p>
            <a:pPr lvl="2"/>
            <a:r>
              <a:rPr lang="en-US" smtClean="0"/>
              <a:t>Need an invariant descriptor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9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9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9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9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9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9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9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9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2947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Invariant Feature Descriptors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smtClean="0"/>
              <a:t>Schmid &amp; Mohr 1997, Lowe 1999, Baumberg 2000, Tuytelaars &amp; Van Gool 2000, Mikolajczyk &amp; Schmid 2001, Brown &amp; Lowe 2002, Matas et. al. 2002, Schaffalitzky &amp; Zisserman 2002 </a:t>
            </a:r>
          </a:p>
          <a:p>
            <a:endParaRPr lang="en-US" sz="2000" smtClean="0"/>
          </a:p>
        </p:txBody>
      </p:sp>
      <p:grpSp>
        <p:nvGrpSpPr>
          <p:cNvPr id="15364" name="Group 4"/>
          <p:cNvGrpSpPr>
            <a:grpSpLocks noChangeAspect="1"/>
          </p:cNvGrpSpPr>
          <p:nvPr/>
        </p:nvGrpSpPr>
        <p:grpSpPr bwMode="auto">
          <a:xfrm>
            <a:off x="609600" y="2590800"/>
            <a:ext cx="8077200" cy="4025900"/>
            <a:chOff x="10416" y="9360"/>
            <a:chExt cx="6236" cy="3109"/>
          </a:xfrm>
        </p:grpSpPr>
        <p:pic>
          <p:nvPicPr>
            <p:cNvPr id="15365" name="Picture 5" descr="featExtract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0416" y="9360"/>
              <a:ext cx="1690" cy="1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366" name="Picture 6" descr="featExtract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4350" y="10626"/>
              <a:ext cx="2302" cy="18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367" name="Picture 7" descr="featData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2564" y="10889"/>
              <a:ext cx="1229" cy="12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368" name="Picture 8" descr="featData2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2564" y="9360"/>
              <a:ext cx="1229" cy="12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369" name="AutoShape 9"/>
            <p:cNvSpPr>
              <a:spLocks noChangeAspect="1" noChangeArrowheads="1"/>
            </p:cNvSpPr>
            <p:nvPr/>
          </p:nvSpPr>
          <p:spPr bwMode="auto">
            <a:xfrm>
              <a:off x="11913" y="9705"/>
              <a:ext cx="767" cy="576"/>
            </a:xfrm>
            <a:prstGeom prst="rightArrow">
              <a:avLst>
                <a:gd name="adj1" fmla="val 50000"/>
                <a:gd name="adj2" fmla="val 33290"/>
              </a:avLst>
            </a:prstGeom>
            <a:solidFill>
              <a:schemeClr val="accent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15370" name="AutoShape 10"/>
            <p:cNvSpPr>
              <a:spLocks noChangeAspect="1" noChangeArrowheads="1"/>
            </p:cNvSpPr>
            <p:nvPr/>
          </p:nvSpPr>
          <p:spPr bwMode="auto">
            <a:xfrm rot="10800000">
              <a:off x="13659" y="11240"/>
              <a:ext cx="768" cy="576"/>
            </a:xfrm>
            <a:prstGeom prst="rightArrow">
              <a:avLst>
                <a:gd name="adj1" fmla="val 50000"/>
                <a:gd name="adj2" fmla="val 33333"/>
              </a:avLst>
            </a:prstGeom>
            <a:solidFill>
              <a:schemeClr val="accent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Today’s lecture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>
              <a:buFontTx/>
              <a:buChar char="•"/>
            </a:pPr>
            <a:r>
              <a:rPr lang="en-US" sz="2800" dirty="0" smtClean="0"/>
              <a:t>1 Feature </a:t>
            </a:r>
            <a:r>
              <a:rPr lang="en-US" sz="2800" u="sng" dirty="0" smtClean="0"/>
              <a:t>detector</a:t>
            </a:r>
          </a:p>
          <a:p>
            <a:pPr lvl="1"/>
            <a:r>
              <a:rPr lang="en-US" sz="2400" dirty="0" smtClean="0"/>
              <a:t>scale invariant Harris corners</a:t>
            </a:r>
          </a:p>
          <a:p>
            <a:pPr>
              <a:buFontTx/>
              <a:buChar char="•"/>
            </a:pPr>
            <a:r>
              <a:rPr lang="en-US" sz="2800" dirty="0" smtClean="0"/>
              <a:t>1 Feature </a:t>
            </a:r>
            <a:r>
              <a:rPr lang="en-US" sz="2800" u="sng" dirty="0" smtClean="0"/>
              <a:t>descriptor</a:t>
            </a:r>
          </a:p>
          <a:p>
            <a:pPr lvl="1"/>
            <a:r>
              <a:rPr lang="en-US" sz="2400" dirty="0" smtClean="0"/>
              <a:t>patches, oriented patches</a:t>
            </a:r>
          </a:p>
          <a:p>
            <a:pPr lvl="1">
              <a:buFontTx/>
              <a:buNone/>
            </a:pPr>
            <a:endParaRPr lang="en-US" sz="2400" dirty="0" smtClean="0"/>
          </a:p>
          <a:p>
            <a:pPr lvl="1">
              <a:buFontTx/>
              <a:buNone/>
            </a:pPr>
            <a:endParaRPr lang="en-US" sz="2400" dirty="0" smtClean="0"/>
          </a:p>
          <a:p>
            <a:r>
              <a:rPr lang="en-US" dirty="0" smtClean="0"/>
              <a:t>Reading:</a:t>
            </a:r>
          </a:p>
          <a:p>
            <a:r>
              <a:rPr lang="en-US" dirty="0" smtClean="0"/>
              <a:t>	</a:t>
            </a:r>
            <a:r>
              <a:rPr lang="en-US" dirty="0" smtClean="0"/>
              <a:t>Brown, </a:t>
            </a:r>
            <a:r>
              <a:rPr lang="en-US" dirty="0" err="1" smtClean="0"/>
              <a:t>Szeliski</a:t>
            </a:r>
            <a:r>
              <a:rPr lang="en-US" dirty="0" smtClean="0"/>
              <a:t>, and Winder. </a:t>
            </a:r>
            <a:r>
              <a:rPr lang="en-US" b="1" dirty="0" smtClean="0"/>
              <a:t>Multi-image </a:t>
            </a:r>
            <a:r>
              <a:rPr lang="en-US" b="1" dirty="0" smtClean="0"/>
              <a:t>Matching using Multi-scale image patches, CVPR </a:t>
            </a:r>
            <a:r>
              <a:rPr lang="en-US" b="1" dirty="0" smtClean="0"/>
              <a:t>2005</a:t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dirty="0" smtClean="0"/>
              <a:t>(linked from Project 6 already)</a:t>
            </a:r>
            <a:endParaRPr lang="en-US" dirty="0" smtClean="0"/>
          </a:p>
          <a:p>
            <a:endParaRPr lang="en-US" b="1" dirty="0" smtClean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smtClean="0"/>
              <a:t>Invariant Local Features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143000"/>
            <a:ext cx="8001000" cy="1676400"/>
          </a:xfrm>
        </p:spPr>
        <p:txBody>
          <a:bodyPr/>
          <a:lstStyle/>
          <a:p>
            <a:pPr marL="0" indent="0"/>
            <a:r>
              <a:rPr lang="en-US" sz="2000" smtClean="0"/>
              <a:t>Image content is transformed into local feature coordinates that are invariant to translation, rotation, scale, and other imaging parameters</a:t>
            </a:r>
          </a:p>
        </p:txBody>
      </p:sp>
      <p:pic>
        <p:nvPicPr>
          <p:cNvPr id="17412" name="Picture 4" descr="sift-feat"/>
          <p:cNvPicPr>
            <a:picLocks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85800" y="2362200"/>
            <a:ext cx="7559675" cy="3640138"/>
          </a:xfrm>
          <a:noFill/>
        </p:spPr>
      </p:pic>
      <p:sp>
        <p:nvSpPr>
          <p:cNvPr id="17413" name="Text Box 5"/>
          <p:cNvSpPr txBox="1">
            <a:spLocks noChangeArrowheads="1"/>
          </p:cNvSpPr>
          <p:nvPr/>
        </p:nvSpPr>
        <p:spPr bwMode="auto">
          <a:xfrm>
            <a:off x="3352800" y="6186488"/>
            <a:ext cx="2470150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en-US" sz="1800">
                <a:latin typeface="Arial" charset="0"/>
              </a:rPr>
              <a:t>Features Descriptors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Applications  </a:t>
            </a:r>
            <a:endParaRPr lang="ru-RU" smtClean="0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 dirty="0" smtClean="0"/>
              <a:t>Feature points are used for:</a:t>
            </a:r>
          </a:p>
          <a:p>
            <a:pPr lvl="1"/>
            <a:r>
              <a:rPr lang="en-US" sz="2400" dirty="0" smtClean="0"/>
              <a:t>Image alignment (</a:t>
            </a:r>
            <a:r>
              <a:rPr lang="en-US" sz="2400" dirty="0" err="1" smtClean="0"/>
              <a:t>homography</a:t>
            </a:r>
            <a:r>
              <a:rPr lang="en-US" sz="2400" dirty="0" smtClean="0"/>
              <a:t>, fundamental matrix)</a:t>
            </a:r>
          </a:p>
          <a:p>
            <a:pPr lvl="1"/>
            <a:r>
              <a:rPr lang="en-US" sz="2400" dirty="0" smtClean="0"/>
              <a:t>3D reconstruction</a:t>
            </a:r>
          </a:p>
          <a:p>
            <a:pPr lvl="1"/>
            <a:r>
              <a:rPr lang="en-US" sz="2400" dirty="0" smtClean="0"/>
              <a:t>Motion tracking</a:t>
            </a:r>
          </a:p>
          <a:p>
            <a:pPr lvl="1"/>
            <a:r>
              <a:rPr lang="en-US" sz="2400" dirty="0" smtClean="0"/>
              <a:t>Object </a:t>
            </a:r>
            <a:r>
              <a:rPr lang="en-US" sz="2400" dirty="0" smtClean="0"/>
              <a:t>recognition</a:t>
            </a:r>
          </a:p>
          <a:p>
            <a:pPr lvl="1"/>
            <a:r>
              <a:rPr lang="en-US" sz="2400" dirty="0" smtClean="0"/>
              <a:t>Scene categorization</a:t>
            </a:r>
            <a:endParaRPr lang="en-US" sz="2400" dirty="0" smtClean="0"/>
          </a:p>
          <a:p>
            <a:pPr lvl="1"/>
            <a:r>
              <a:rPr lang="en-US" sz="2400" dirty="0" smtClean="0"/>
              <a:t>Indexing and database retrieval</a:t>
            </a:r>
          </a:p>
          <a:p>
            <a:pPr lvl="1"/>
            <a:r>
              <a:rPr lang="en-US" sz="2400" dirty="0" smtClean="0"/>
              <a:t>Robot navigation</a:t>
            </a:r>
          </a:p>
          <a:p>
            <a:pPr lvl="1"/>
            <a:r>
              <a:rPr lang="en-US" sz="2400" dirty="0" smtClean="0"/>
              <a:t>… other</a:t>
            </a:r>
            <a:endParaRPr lang="ru-RU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Harris corner detector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C.Harris, M.Stephens. “A Combined Corner and Edge Detector”. 1988</a:t>
            </a:r>
          </a:p>
          <a:p>
            <a:endParaRPr lang="en-US" smtClean="0"/>
          </a:p>
        </p:txBody>
      </p:sp>
      <p:grpSp>
        <p:nvGrpSpPr>
          <p:cNvPr id="19460" name="Group 4"/>
          <p:cNvGrpSpPr>
            <a:grpSpLocks/>
          </p:cNvGrpSpPr>
          <p:nvPr/>
        </p:nvGrpSpPr>
        <p:grpSpPr bwMode="auto">
          <a:xfrm>
            <a:off x="2971800" y="3581400"/>
            <a:ext cx="3581400" cy="2209800"/>
            <a:chOff x="1872" y="2256"/>
            <a:chExt cx="2256" cy="1392"/>
          </a:xfrm>
        </p:grpSpPr>
        <p:sp>
          <p:nvSpPr>
            <p:cNvPr id="19461" name="Rectangle 5"/>
            <p:cNvSpPr>
              <a:spLocks noChangeArrowheads="1"/>
            </p:cNvSpPr>
            <p:nvPr/>
          </p:nvSpPr>
          <p:spPr bwMode="auto">
            <a:xfrm>
              <a:off x="1872" y="2256"/>
              <a:ext cx="2256" cy="1392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62" name="Freeform 6"/>
            <p:cNvSpPr>
              <a:spLocks/>
            </p:cNvSpPr>
            <p:nvPr/>
          </p:nvSpPr>
          <p:spPr bwMode="auto">
            <a:xfrm>
              <a:off x="2323" y="2496"/>
              <a:ext cx="1579" cy="773"/>
            </a:xfrm>
            <a:custGeom>
              <a:avLst/>
              <a:gdLst>
                <a:gd name="T0" fmla="*/ 0 w 672"/>
                <a:gd name="T1" fmla="*/ 773 h 480"/>
                <a:gd name="T2" fmla="*/ 0 w 672"/>
                <a:gd name="T3" fmla="*/ 309 h 480"/>
                <a:gd name="T4" fmla="*/ 902 w 672"/>
                <a:gd name="T5" fmla="*/ 387 h 480"/>
                <a:gd name="T6" fmla="*/ 564 w 672"/>
                <a:gd name="T7" fmla="*/ 0 h 480"/>
                <a:gd name="T8" fmla="*/ 1579 w 672"/>
                <a:gd name="T9" fmla="*/ 0 h 4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72"/>
                <a:gd name="T16" fmla="*/ 0 h 480"/>
                <a:gd name="T17" fmla="*/ 672 w 672"/>
                <a:gd name="T18" fmla="*/ 480 h 48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72" h="480">
                  <a:moveTo>
                    <a:pt x="0" y="480"/>
                  </a:moveTo>
                  <a:lnTo>
                    <a:pt x="0" y="192"/>
                  </a:lnTo>
                  <a:lnTo>
                    <a:pt x="384" y="240"/>
                  </a:lnTo>
                  <a:lnTo>
                    <a:pt x="240" y="0"/>
                  </a:lnTo>
                  <a:lnTo>
                    <a:pt x="672" y="0"/>
                  </a:lnTo>
                </a:path>
              </a:pathLst>
            </a:custGeom>
            <a:noFill/>
            <a:ln w="444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463" name="Oval 7"/>
            <p:cNvSpPr>
              <a:spLocks noChangeArrowheads="1"/>
            </p:cNvSpPr>
            <p:nvPr/>
          </p:nvSpPr>
          <p:spPr bwMode="auto">
            <a:xfrm>
              <a:off x="2254" y="2733"/>
              <a:ext cx="192" cy="192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/>
              <a:endParaRPr lang="ru-RU" b="0">
                <a:cs typeface="Times New Roman" pitchFamily="18" charset="0"/>
              </a:endParaRPr>
            </a:p>
          </p:txBody>
        </p:sp>
        <p:sp>
          <p:nvSpPr>
            <p:cNvPr id="19464" name="Oval 8"/>
            <p:cNvSpPr>
              <a:spLocks noChangeArrowheads="1"/>
            </p:cNvSpPr>
            <p:nvPr/>
          </p:nvSpPr>
          <p:spPr bwMode="auto">
            <a:xfrm>
              <a:off x="3101" y="2777"/>
              <a:ext cx="192" cy="192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/>
              <a:endParaRPr lang="ru-RU" b="0">
                <a:cs typeface="Times New Roman" pitchFamily="18" charset="0"/>
              </a:endParaRPr>
            </a:p>
          </p:txBody>
        </p:sp>
        <p:sp>
          <p:nvSpPr>
            <p:cNvPr id="19465" name="Oval 9"/>
            <p:cNvSpPr>
              <a:spLocks noChangeArrowheads="1"/>
            </p:cNvSpPr>
            <p:nvPr/>
          </p:nvSpPr>
          <p:spPr bwMode="auto">
            <a:xfrm>
              <a:off x="2807" y="2409"/>
              <a:ext cx="192" cy="192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/>
              <a:endParaRPr lang="ru-RU" b="0">
                <a:cs typeface="Times New Roman" pitchFamily="18" charset="0"/>
              </a:endParaRPr>
            </a:p>
          </p:txBody>
        </p:sp>
      </p:grp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533400"/>
          </a:xfrm>
        </p:spPr>
        <p:txBody>
          <a:bodyPr/>
          <a:lstStyle/>
          <a:p>
            <a:r>
              <a:rPr lang="en-US" sz="3000" smtClean="0"/>
              <a:t>The Basic Idea</a:t>
            </a:r>
            <a:endParaRPr lang="ru-RU" sz="3000" smtClean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7467600" cy="1828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mtClean="0"/>
              <a:t>We should easily recognize the point by looking through a small window</a:t>
            </a:r>
          </a:p>
          <a:p>
            <a:pPr>
              <a:lnSpc>
                <a:spcPct val="90000"/>
              </a:lnSpc>
            </a:pPr>
            <a:r>
              <a:rPr lang="en-US" smtClean="0"/>
              <a:t>Shifting a window in </a:t>
            </a:r>
            <a:r>
              <a:rPr lang="en-US" i="1" smtClean="0"/>
              <a:t>any</a:t>
            </a:r>
            <a:r>
              <a:rPr lang="en-US" smtClean="0"/>
              <a:t> </a:t>
            </a:r>
            <a:r>
              <a:rPr lang="en-US" i="1" smtClean="0"/>
              <a:t>direction</a:t>
            </a:r>
            <a:r>
              <a:rPr lang="en-US" smtClean="0"/>
              <a:t> should give </a:t>
            </a:r>
            <a:r>
              <a:rPr lang="en-US" i="1" smtClean="0"/>
              <a:t>a large change</a:t>
            </a:r>
            <a:r>
              <a:rPr lang="en-US" smtClean="0"/>
              <a:t> in intensity</a:t>
            </a:r>
            <a:endParaRPr lang="ru-RU" smtClean="0"/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3276600" y="3962400"/>
            <a:ext cx="2590800" cy="25146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85" name="Freeform 5"/>
          <p:cNvSpPr>
            <a:spLocks/>
          </p:cNvSpPr>
          <p:nvPr/>
        </p:nvSpPr>
        <p:spPr bwMode="auto">
          <a:xfrm>
            <a:off x="3733800" y="4495800"/>
            <a:ext cx="2027238" cy="1485900"/>
          </a:xfrm>
          <a:custGeom>
            <a:avLst/>
            <a:gdLst>
              <a:gd name="T0" fmla="*/ 0 w 720"/>
              <a:gd name="T1" fmla="*/ 1485900 h 528"/>
              <a:gd name="T2" fmla="*/ 135149 w 720"/>
              <a:gd name="T3" fmla="*/ 0 h 528"/>
              <a:gd name="T4" fmla="*/ 2027238 w 720"/>
              <a:gd name="T5" fmla="*/ 945573 h 528"/>
              <a:gd name="T6" fmla="*/ 0 60000 65536"/>
              <a:gd name="T7" fmla="*/ 0 60000 65536"/>
              <a:gd name="T8" fmla="*/ 0 60000 65536"/>
              <a:gd name="T9" fmla="*/ 0 w 720"/>
              <a:gd name="T10" fmla="*/ 0 h 528"/>
              <a:gd name="T11" fmla="*/ 720 w 720"/>
              <a:gd name="T12" fmla="*/ 528 h 52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28">
                <a:moveTo>
                  <a:pt x="0" y="528"/>
                </a:moveTo>
                <a:lnTo>
                  <a:pt x="48" y="0"/>
                </a:lnTo>
                <a:lnTo>
                  <a:pt x="720" y="336"/>
                </a:lnTo>
              </a:path>
            </a:pathLst>
          </a:custGeom>
          <a:noFill/>
          <a:ln w="444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486" name="Rectangle 6"/>
          <p:cNvSpPr>
            <a:spLocks noChangeArrowheads="1"/>
          </p:cNvSpPr>
          <p:nvPr/>
        </p:nvSpPr>
        <p:spPr bwMode="auto">
          <a:xfrm>
            <a:off x="3657600" y="4343400"/>
            <a:ext cx="533400" cy="533400"/>
          </a:xfrm>
          <a:prstGeom prst="rect">
            <a:avLst/>
          </a:pr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533400"/>
          </a:xfrm>
        </p:spPr>
        <p:txBody>
          <a:bodyPr/>
          <a:lstStyle/>
          <a:p>
            <a:r>
              <a:rPr lang="en-US" sz="3000" smtClean="0"/>
              <a:t>Harris Detector: Basic Idea</a:t>
            </a:r>
            <a:endParaRPr lang="ru-RU" sz="3000" smtClean="0"/>
          </a:p>
        </p:txBody>
      </p:sp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533400" y="1752600"/>
            <a:ext cx="2362200" cy="22098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30788" name="Text Box 4"/>
          <p:cNvSpPr txBox="1">
            <a:spLocks noChangeArrowheads="1"/>
          </p:cNvSpPr>
          <p:nvPr/>
        </p:nvSpPr>
        <p:spPr bwMode="auto">
          <a:xfrm>
            <a:off x="762000" y="4419600"/>
            <a:ext cx="20574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b="0">
                <a:solidFill>
                  <a:srgbClr val="003399"/>
                </a:solidFill>
                <a:cs typeface="Times New Roman" pitchFamily="18" charset="0"/>
              </a:rPr>
              <a:t>“flat”</a:t>
            </a:r>
            <a:r>
              <a:rPr lang="en-US" b="0">
                <a:cs typeface="Times New Roman" pitchFamily="18" charset="0"/>
              </a:rPr>
              <a:t> region:</a:t>
            </a:r>
            <a:br>
              <a:rPr lang="en-US" b="0">
                <a:cs typeface="Times New Roman" pitchFamily="18" charset="0"/>
              </a:rPr>
            </a:br>
            <a:r>
              <a:rPr lang="en-US" b="0">
                <a:cs typeface="Times New Roman" pitchFamily="18" charset="0"/>
              </a:rPr>
              <a:t>no change in all directions</a:t>
            </a:r>
            <a:endParaRPr lang="ru-RU" b="0">
              <a:cs typeface="Times New Roman" pitchFamily="18" charset="0"/>
            </a:endParaRP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1371600" y="2971800"/>
            <a:ext cx="703263" cy="677863"/>
            <a:chOff x="892" y="1801"/>
            <a:chExt cx="443" cy="427"/>
          </a:xfrm>
        </p:grpSpPr>
        <p:sp>
          <p:nvSpPr>
            <p:cNvPr id="21645" name="Rectangle 6"/>
            <p:cNvSpPr>
              <a:spLocks noChangeArrowheads="1"/>
            </p:cNvSpPr>
            <p:nvPr/>
          </p:nvSpPr>
          <p:spPr bwMode="auto">
            <a:xfrm>
              <a:off x="960" y="1872"/>
              <a:ext cx="306" cy="296"/>
            </a:xfrm>
            <a:prstGeom prst="rect">
              <a:avLst/>
            </a:prstGeom>
            <a:solidFill>
              <a:schemeClr val="accent1">
                <a:alpha val="50195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646" name="Line 7"/>
            <p:cNvSpPr>
              <a:spLocks noChangeShapeType="1"/>
            </p:cNvSpPr>
            <p:nvPr/>
          </p:nvSpPr>
          <p:spPr bwMode="auto">
            <a:xfrm flipV="1">
              <a:off x="1263" y="1811"/>
              <a:ext cx="57" cy="6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sm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647" name="Line 8"/>
            <p:cNvSpPr>
              <a:spLocks noChangeShapeType="1"/>
            </p:cNvSpPr>
            <p:nvPr/>
          </p:nvSpPr>
          <p:spPr bwMode="auto">
            <a:xfrm>
              <a:off x="1275" y="2169"/>
              <a:ext cx="60" cy="5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sm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648" name="Line 9"/>
            <p:cNvSpPr>
              <a:spLocks noChangeShapeType="1"/>
            </p:cNvSpPr>
            <p:nvPr/>
          </p:nvSpPr>
          <p:spPr bwMode="auto">
            <a:xfrm flipH="1">
              <a:off x="892" y="2170"/>
              <a:ext cx="68" cy="5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sm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649" name="Line 10"/>
            <p:cNvSpPr>
              <a:spLocks noChangeShapeType="1"/>
            </p:cNvSpPr>
            <p:nvPr/>
          </p:nvSpPr>
          <p:spPr bwMode="auto">
            <a:xfrm flipH="1" flipV="1">
              <a:off x="898" y="1801"/>
              <a:ext cx="62" cy="7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sm" len="med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1447800" y="2895600"/>
            <a:ext cx="703263" cy="677863"/>
            <a:chOff x="892" y="1801"/>
            <a:chExt cx="443" cy="427"/>
          </a:xfrm>
        </p:grpSpPr>
        <p:sp>
          <p:nvSpPr>
            <p:cNvPr id="21640" name="Rectangle 12"/>
            <p:cNvSpPr>
              <a:spLocks noChangeArrowheads="1"/>
            </p:cNvSpPr>
            <p:nvPr/>
          </p:nvSpPr>
          <p:spPr bwMode="auto">
            <a:xfrm>
              <a:off x="960" y="1872"/>
              <a:ext cx="306" cy="296"/>
            </a:xfrm>
            <a:prstGeom prst="rect">
              <a:avLst/>
            </a:prstGeom>
            <a:solidFill>
              <a:schemeClr val="accent1">
                <a:alpha val="50195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641" name="Line 13"/>
            <p:cNvSpPr>
              <a:spLocks noChangeShapeType="1"/>
            </p:cNvSpPr>
            <p:nvPr/>
          </p:nvSpPr>
          <p:spPr bwMode="auto">
            <a:xfrm flipV="1">
              <a:off x="1263" y="1811"/>
              <a:ext cx="57" cy="6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sm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642" name="Line 14"/>
            <p:cNvSpPr>
              <a:spLocks noChangeShapeType="1"/>
            </p:cNvSpPr>
            <p:nvPr/>
          </p:nvSpPr>
          <p:spPr bwMode="auto">
            <a:xfrm>
              <a:off x="1275" y="2169"/>
              <a:ext cx="60" cy="5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sm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643" name="Line 15"/>
            <p:cNvSpPr>
              <a:spLocks noChangeShapeType="1"/>
            </p:cNvSpPr>
            <p:nvPr/>
          </p:nvSpPr>
          <p:spPr bwMode="auto">
            <a:xfrm flipH="1">
              <a:off x="892" y="2170"/>
              <a:ext cx="68" cy="5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sm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644" name="Line 16"/>
            <p:cNvSpPr>
              <a:spLocks noChangeShapeType="1"/>
            </p:cNvSpPr>
            <p:nvPr/>
          </p:nvSpPr>
          <p:spPr bwMode="auto">
            <a:xfrm flipH="1" flipV="1">
              <a:off x="898" y="1801"/>
              <a:ext cx="62" cy="7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sm" len="med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17"/>
          <p:cNvGrpSpPr>
            <a:grpSpLocks/>
          </p:cNvGrpSpPr>
          <p:nvPr/>
        </p:nvGrpSpPr>
        <p:grpSpPr bwMode="auto">
          <a:xfrm>
            <a:off x="1493838" y="2955925"/>
            <a:ext cx="703262" cy="677863"/>
            <a:chOff x="892" y="1801"/>
            <a:chExt cx="443" cy="427"/>
          </a:xfrm>
        </p:grpSpPr>
        <p:sp>
          <p:nvSpPr>
            <p:cNvPr id="21635" name="Rectangle 18"/>
            <p:cNvSpPr>
              <a:spLocks noChangeArrowheads="1"/>
            </p:cNvSpPr>
            <p:nvPr/>
          </p:nvSpPr>
          <p:spPr bwMode="auto">
            <a:xfrm>
              <a:off x="960" y="1872"/>
              <a:ext cx="306" cy="296"/>
            </a:xfrm>
            <a:prstGeom prst="rect">
              <a:avLst/>
            </a:prstGeom>
            <a:solidFill>
              <a:schemeClr val="accent1">
                <a:alpha val="50195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636" name="Line 19"/>
            <p:cNvSpPr>
              <a:spLocks noChangeShapeType="1"/>
            </p:cNvSpPr>
            <p:nvPr/>
          </p:nvSpPr>
          <p:spPr bwMode="auto">
            <a:xfrm flipV="1">
              <a:off x="1263" y="1811"/>
              <a:ext cx="57" cy="6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sm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637" name="Line 20"/>
            <p:cNvSpPr>
              <a:spLocks noChangeShapeType="1"/>
            </p:cNvSpPr>
            <p:nvPr/>
          </p:nvSpPr>
          <p:spPr bwMode="auto">
            <a:xfrm>
              <a:off x="1275" y="2169"/>
              <a:ext cx="60" cy="5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sm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638" name="Line 21"/>
            <p:cNvSpPr>
              <a:spLocks noChangeShapeType="1"/>
            </p:cNvSpPr>
            <p:nvPr/>
          </p:nvSpPr>
          <p:spPr bwMode="auto">
            <a:xfrm flipH="1">
              <a:off x="892" y="2170"/>
              <a:ext cx="68" cy="5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sm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639" name="Line 22"/>
            <p:cNvSpPr>
              <a:spLocks noChangeShapeType="1"/>
            </p:cNvSpPr>
            <p:nvPr/>
          </p:nvSpPr>
          <p:spPr bwMode="auto">
            <a:xfrm flipH="1" flipV="1">
              <a:off x="898" y="1801"/>
              <a:ext cx="62" cy="7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sm" len="med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23"/>
          <p:cNvGrpSpPr>
            <a:grpSpLocks/>
          </p:cNvGrpSpPr>
          <p:nvPr/>
        </p:nvGrpSpPr>
        <p:grpSpPr bwMode="auto">
          <a:xfrm>
            <a:off x="1436688" y="3057525"/>
            <a:ext cx="703262" cy="677863"/>
            <a:chOff x="892" y="1801"/>
            <a:chExt cx="443" cy="427"/>
          </a:xfrm>
        </p:grpSpPr>
        <p:sp>
          <p:nvSpPr>
            <p:cNvPr id="21630" name="Rectangle 24"/>
            <p:cNvSpPr>
              <a:spLocks noChangeArrowheads="1"/>
            </p:cNvSpPr>
            <p:nvPr/>
          </p:nvSpPr>
          <p:spPr bwMode="auto">
            <a:xfrm>
              <a:off x="960" y="1872"/>
              <a:ext cx="306" cy="296"/>
            </a:xfrm>
            <a:prstGeom prst="rect">
              <a:avLst/>
            </a:prstGeom>
            <a:solidFill>
              <a:schemeClr val="accent1">
                <a:alpha val="50195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631" name="Line 25"/>
            <p:cNvSpPr>
              <a:spLocks noChangeShapeType="1"/>
            </p:cNvSpPr>
            <p:nvPr/>
          </p:nvSpPr>
          <p:spPr bwMode="auto">
            <a:xfrm flipV="1">
              <a:off x="1263" y="1811"/>
              <a:ext cx="57" cy="6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sm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632" name="Line 26"/>
            <p:cNvSpPr>
              <a:spLocks noChangeShapeType="1"/>
            </p:cNvSpPr>
            <p:nvPr/>
          </p:nvSpPr>
          <p:spPr bwMode="auto">
            <a:xfrm>
              <a:off x="1275" y="2169"/>
              <a:ext cx="60" cy="5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sm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633" name="Line 27"/>
            <p:cNvSpPr>
              <a:spLocks noChangeShapeType="1"/>
            </p:cNvSpPr>
            <p:nvPr/>
          </p:nvSpPr>
          <p:spPr bwMode="auto">
            <a:xfrm flipH="1">
              <a:off x="892" y="2170"/>
              <a:ext cx="68" cy="5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sm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634" name="Line 28"/>
            <p:cNvSpPr>
              <a:spLocks noChangeShapeType="1"/>
            </p:cNvSpPr>
            <p:nvPr/>
          </p:nvSpPr>
          <p:spPr bwMode="auto">
            <a:xfrm flipH="1" flipV="1">
              <a:off x="898" y="1801"/>
              <a:ext cx="62" cy="7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sm" len="med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29"/>
          <p:cNvGrpSpPr>
            <a:grpSpLocks/>
          </p:cNvGrpSpPr>
          <p:nvPr/>
        </p:nvGrpSpPr>
        <p:grpSpPr bwMode="auto">
          <a:xfrm>
            <a:off x="1349375" y="3014663"/>
            <a:ext cx="703263" cy="677862"/>
            <a:chOff x="892" y="1801"/>
            <a:chExt cx="443" cy="427"/>
          </a:xfrm>
        </p:grpSpPr>
        <p:sp>
          <p:nvSpPr>
            <p:cNvPr id="21625" name="Rectangle 30"/>
            <p:cNvSpPr>
              <a:spLocks noChangeArrowheads="1"/>
            </p:cNvSpPr>
            <p:nvPr/>
          </p:nvSpPr>
          <p:spPr bwMode="auto">
            <a:xfrm>
              <a:off x="960" y="1872"/>
              <a:ext cx="306" cy="296"/>
            </a:xfrm>
            <a:prstGeom prst="rect">
              <a:avLst/>
            </a:prstGeom>
            <a:solidFill>
              <a:schemeClr val="accent1">
                <a:alpha val="50195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626" name="Line 31"/>
            <p:cNvSpPr>
              <a:spLocks noChangeShapeType="1"/>
            </p:cNvSpPr>
            <p:nvPr/>
          </p:nvSpPr>
          <p:spPr bwMode="auto">
            <a:xfrm flipV="1">
              <a:off x="1263" y="1811"/>
              <a:ext cx="57" cy="6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sm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627" name="Line 32"/>
            <p:cNvSpPr>
              <a:spLocks noChangeShapeType="1"/>
            </p:cNvSpPr>
            <p:nvPr/>
          </p:nvSpPr>
          <p:spPr bwMode="auto">
            <a:xfrm>
              <a:off x="1275" y="2169"/>
              <a:ext cx="60" cy="5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sm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628" name="Line 33"/>
            <p:cNvSpPr>
              <a:spLocks noChangeShapeType="1"/>
            </p:cNvSpPr>
            <p:nvPr/>
          </p:nvSpPr>
          <p:spPr bwMode="auto">
            <a:xfrm flipH="1">
              <a:off x="892" y="2170"/>
              <a:ext cx="68" cy="5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sm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629" name="Line 34"/>
            <p:cNvSpPr>
              <a:spLocks noChangeShapeType="1"/>
            </p:cNvSpPr>
            <p:nvPr/>
          </p:nvSpPr>
          <p:spPr bwMode="auto">
            <a:xfrm flipH="1" flipV="1">
              <a:off x="898" y="1801"/>
              <a:ext cx="62" cy="7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sm" len="med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35"/>
          <p:cNvGrpSpPr>
            <a:grpSpLocks/>
          </p:cNvGrpSpPr>
          <p:nvPr/>
        </p:nvGrpSpPr>
        <p:grpSpPr bwMode="auto">
          <a:xfrm>
            <a:off x="1408113" y="2941638"/>
            <a:ext cx="703262" cy="677862"/>
            <a:chOff x="892" y="1801"/>
            <a:chExt cx="443" cy="427"/>
          </a:xfrm>
        </p:grpSpPr>
        <p:sp>
          <p:nvSpPr>
            <p:cNvPr id="21620" name="Rectangle 36"/>
            <p:cNvSpPr>
              <a:spLocks noChangeArrowheads="1"/>
            </p:cNvSpPr>
            <p:nvPr/>
          </p:nvSpPr>
          <p:spPr bwMode="auto">
            <a:xfrm>
              <a:off x="960" y="1872"/>
              <a:ext cx="306" cy="296"/>
            </a:xfrm>
            <a:prstGeom prst="rect">
              <a:avLst/>
            </a:prstGeom>
            <a:solidFill>
              <a:schemeClr val="accent1">
                <a:alpha val="50195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621" name="Line 37"/>
            <p:cNvSpPr>
              <a:spLocks noChangeShapeType="1"/>
            </p:cNvSpPr>
            <p:nvPr/>
          </p:nvSpPr>
          <p:spPr bwMode="auto">
            <a:xfrm flipV="1">
              <a:off x="1263" y="1811"/>
              <a:ext cx="57" cy="6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sm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622" name="Line 38"/>
            <p:cNvSpPr>
              <a:spLocks noChangeShapeType="1"/>
            </p:cNvSpPr>
            <p:nvPr/>
          </p:nvSpPr>
          <p:spPr bwMode="auto">
            <a:xfrm>
              <a:off x="1275" y="2169"/>
              <a:ext cx="60" cy="5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sm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623" name="Line 39"/>
            <p:cNvSpPr>
              <a:spLocks noChangeShapeType="1"/>
            </p:cNvSpPr>
            <p:nvPr/>
          </p:nvSpPr>
          <p:spPr bwMode="auto">
            <a:xfrm flipH="1">
              <a:off x="892" y="2170"/>
              <a:ext cx="68" cy="5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sm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624" name="Line 40"/>
            <p:cNvSpPr>
              <a:spLocks noChangeShapeType="1"/>
            </p:cNvSpPr>
            <p:nvPr/>
          </p:nvSpPr>
          <p:spPr bwMode="auto">
            <a:xfrm flipH="1" flipV="1">
              <a:off x="898" y="1801"/>
              <a:ext cx="62" cy="7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sm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1515" name="Freeform 41"/>
          <p:cNvSpPr>
            <a:spLocks/>
          </p:cNvSpPr>
          <p:nvPr/>
        </p:nvSpPr>
        <p:spPr bwMode="auto">
          <a:xfrm>
            <a:off x="990600" y="2133600"/>
            <a:ext cx="1600200" cy="1447800"/>
          </a:xfrm>
          <a:custGeom>
            <a:avLst/>
            <a:gdLst>
              <a:gd name="T0" fmla="*/ 0 w 1008"/>
              <a:gd name="T1" fmla="*/ 1447800 h 912"/>
              <a:gd name="T2" fmla="*/ 0 w 1008"/>
              <a:gd name="T3" fmla="*/ 0 h 912"/>
              <a:gd name="T4" fmla="*/ 1600200 w 1008"/>
              <a:gd name="T5" fmla="*/ 838200 h 912"/>
              <a:gd name="T6" fmla="*/ 0 60000 65536"/>
              <a:gd name="T7" fmla="*/ 0 60000 65536"/>
              <a:gd name="T8" fmla="*/ 0 60000 65536"/>
              <a:gd name="T9" fmla="*/ 0 w 1008"/>
              <a:gd name="T10" fmla="*/ 0 h 912"/>
              <a:gd name="T11" fmla="*/ 1008 w 1008"/>
              <a:gd name="T12" fmla="*/ 912 h 91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08" h="912">
                <a:moveTo>
                  <a:pt x="0" y="912"/>
                </a:moveTo>
                <a:lnTo>
                  <a:pt x="0" y="0"/>
                </a:lnTo>
                <a:lnTo>
                  <a:pt x="1008" y="528"/>
                </a:lnTo>
              </a:path>
            </a:pathLst>
          </a:custGeom>
          <a:noFill/>
          <a:ln w="41275" cap="flat" cmpd="sng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8" name="Group 42"/>
          <p:cNvGrpSpPr>
            <a:grpSpLocks/>
          </p:cNvGrpSpPr>
          <p:nvPr/>
        </p:nvGrpSpPr>
        <p:grpSpPr bwMode="auto">
          <a:xfrm>
            <a:off x="3429000" y="1752600"/>
            <a:ext cx="2362200" cy="2209800"/>
            <a:chOff x="2208" y="1104"/>
            <a:chExt cx="1488" cy="1392"/>
          </a:xfrm>
        </p:grpSpPr>
        <p:sp>
          <p:nvSpPr>
            <p:cNvPr id="21618" name="Rectangle 43"/>
            <p:cNvSpPr>
              <a:spLocks noChangeArrowheads="1"/>
            </p:cNvSpPr>
            <p:nvPr/>
          </p:nvSpPr>
          <p:spPr bwMode="auto">
            <a:xfrm>
              <a:off x="2208" y="1104"/>
              <a:ext cx="1488" cy="1392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619" name="Freeform 44"/>
            <p:cNvSpPr>
              <a:spLocks/>
            </p:cNvSpPr>
            <p:nvPr/>
          </p:nvSpPr>
          <p:spPr bwMode="auto">
            <a:xfrm>
              <a:off x="2496" y="1344"/>
              <a:ext cx="1008" cy="912"/>
            </a:xfrm>
            <a:custGeom>
              <a:avLst/>
              <a:gdLst>
                <a:gd name="T0" fmla="*/ 0 w 1008"/>
                <a:gd name="T1" fmla="*/ 912 h 912"/>
                <a:gd name="T2" fmla="*/ 0 w 1008"/>
                <a:gd name="T3" fmla="*/ 0 h 912"/>
                <a:gd name="T4" fmla="*/ 1008 w 1008"/>
                <a:gd name="T5" fmla="*/ 528 h 912"/>
                <a:gd name="T6" fmla="*/ 0 60000 65536"/>
                <a:gd name="T7" fmla="*/ 0 60000 65536"/>
                <a:gd name="T8" fmla="*/ 0 60000 65536"/>
                <a:gd name="T9" fmla="*/ 0 w 1008"/>
                <a:gd name="T10" fmla="*/ 0 h 912"/>
                <a:gd name="T11" fmla="*/ 1008 w 1008"/>
                <a:gd name="T12" fmla="*/ 912 h 91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08" h="912">
                  <a:moveTo>
                    <a:pt x="0" y="912"/>
                  </a:moveTo>
                  <a:lnTo>
                    <a:pt x="0" y="0"/>
                  </a:lnTo>
                  <a:lnTo>
                    <a:pt x="1008" y="528"/>
                  </a:lnTo>
                </a:path>
              </a:pathLst>
            </a:custGeom>
            <a:noFill/>
            <a:ln w="41275" cap="flat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" name="Group 45"/>
          <p:cNvGrpSpPr>
            <a:grpSpLocks/>
          </p:cNvGrpSpPr>
          <p:nvPr/>
        </p:nvGrpSpPr>
        <p:grpSpPr bwMode="auto">
          <a:xfrm>
            <a:off x="3581400" y="2590800"/>
            <a:ext cx="703263" cy="677863"/>
            <a:chOff x="892" y="1801"/>
            <a:chExt cx="443" cy="427"/>
          </a:xfrm>
        </p:grpSpPr>
        <p:sp>
          <p:nvSpPr>
            <p:cNvPr id="21613" name="Rectangle 46"/>
            <p:cNvSpPr>
              <a:spLocks noChangeArrowheads="1"/>
            </p:cNvSpPr>
            <p:nvPr/>
          </p:nvSpPr>
          <p:spPr bwMode="auto">
            <a:xfrm>
              <a:off x="960" y="1872"/>
              <a:ext cx="306" cy="296"/>
            </a:xfrm>
            <a:prstGeom prst="rect">
              <a:avLst/>
            </a:prstGeom>
            <a:solidFill>
              <a:schemeClr val="accent1">
                <a:alpha val="50195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614" name="Line 47"/>
            <p:cNvSpPr>
              <a:spLocks noChangeShapeType="1"/>
            </p:cNvSpPr>
            <p:nvPr/>
          </p:nvSpPr>
          <p:spPr bwMode="auto">
            <a:xfrm flipV="1">
              <a:off x="1263" y="1811"/>
              <a:ext cx="57" cy="6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sm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615" name="Line 48"/>
            <p:cNvSpPr>
              <a:spLocks noChangeShapeType="1"/>
            </p:cNvSpPr>
            <p:nvPr/>
          </p:nvSpPr>
          <p:spPr bwMode="auto">
            <a:xfrm>
              <a:off x="1275" y="2169"/>
              <a:ext cx="60" cy="5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sm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616" name="Line 49"/>
            <p:cNvSpPr>
              <a:spLocks noChangeShapeType="1"/>
            </p:cNvSpPr>
            <p:nvPr/>
          </p:nvSpPr>
          <p:spPr bwMode="auto">
            <a:xfrm flipH="1">
              <a:off x="892" y="2170"/>
              <a:ext cx="68" cy="5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sm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617" name="Line 50"/>
            <p:cNvSpPr>
              <a:spLocks noChangeShapeType="1"/>
            </p:cNvSpPr>
            <p:nvPr/>
          </p:nvSpPr>
          <p:spPr bwMode="auto">
            <a:xfrm flipH="1" flipV="1">
              <a:off x="898" y="1801"/>
              <a:ext cx="62" cy="7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sm" len="med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51"/>
          <p:cNvGrpSpPr>
            <a:grpSpLocks/>
          </p:cNvGrpSpPr>
          <p:nvPr/>
        </p:nvGrpSpPr>
        <p:grpSpPr bwMode="auto">
          <a:xfrm>
            <a:off x="3657600" y="2590800"/>
            <a:ext cx="703263" cy="677863"/>
            <a:chOff x="892" y="1801"/>
            <a:chExt cx="443" cy="427"/>
          </a:xfrm>
        </p:grpSpPr>
        <p:sp>
          <p:nvSpPr>
            <p:cNvPr id="21608" name="Rectangle 52"/>
            <p:cNvSpPr>
              <a:spLocks noChangeArrowheads="1"/>
            </p:cNvSpPr>
            <p:nvPr/>
          </p:nvSpPr>
          <p:spPr bwMode="auto">
            <a:xfrm>
              <a:off x="960" y="1872"/>
              <a:ext cx="306" cy="296"/>
            </a:xfrm>
            <a:prstGeom prst="rect">
              <a:avLst/>
            </a:prstGeom>
            <a:solidFill>
              <a:schemeClr val="accent1">
                <a:alpha val="50195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609" name="Line 53"/>
            <p:cNvSpPr>
              <a:spLocks noChangeShapeType="1"/>
            </p:cNvSpPr>
            <p:nvPr/>
          </p:nvSpPr>
          <p:spPr bwMode="auto">
            <a:xfrm flipV="1">
              <a:off x="1263" y="1811"/>
              <a:ext cx="57" cy="6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sm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610" name="Line 54"/>
            <p:cNvSpPr>
              <a:spLocks noChangeShapeType="1"/>
            </p:cNvSpPr>
            <p:nvPr/>
          </p:nvSpPr>
          <p:spPr bwMode="auto">
            <a:xfrm>
              <a:off x="1275" y="2169"/>
              <a:ext cx="60" cy="5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sm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611" name="Line 55"/>
            <p:cNvSpPr>
              <a:spLocks noChangeShapeType="1"/>
            </p:cNvSpPr>
            <p:nvPr/>
          </p:nvSpPr>
          <p:spPr bwMode="auto">
            <a:xfrm flipH="1">
              <a:off x="892" y="2170"/>
              <a:ext cx="68" cy="5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sm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612" name="Line 56"/>
            <p:cNvSpPr>
              <a:spLocks noChangeShapeType="1"/>
            </p:cNvSpPr>
            <p:nvPr/>
          </p:nvSpPr>
          <p:spPr bwMode="auto">
            <a:xfrm flipH="1" flipV="1">
              <a:off x="898" y="1801"/>
              <a:ext cx="62" cy="7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sm" len="med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" name="Group 57"/>
          <p:cNvGrpSpPr>
            <a:grpSpLocks/>
          </p:cNvGrpSpPr>
          <p:nvPr/>
        </p:nvGrpSpPr>
        <p:grpSpPr bwMode="auto">
          <a:xfrm>
            <a:off x="3617913" y="2409825"/>
            <a:ext cx="703262" cy="677863"/>
            <a:chOff x="892" y="1801"/>
            <a:chExt cx="443" cy="427"/>
          </a:xfrm>
        </p:grpSpPr>
        <p:sp>
          <p:nvSpPr>
            <p:cNvPr id="21603" name="Rectangle 58"/>
            <p:cNvSpPr>
              <a:spLocks noChangeArrowheads="1"/>
            </p:cNvSpPr>
            <p:nvPr/>
          </p:nvSpPr>
          <p:spPr bwMode="auto">
            <a:xfrm>
              <a:off x="960" y="1872"/>
              <a:ext cx="306" cy="296"/>
            </a:xfrm>
            <a:prstGeom prst="rect">
              <a:avLst/>
            </a:prstGeom>
            <a:solidFill>
              <a:schemeClr val="accent1">
                <a:alpha val="50195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604" name="Line 59"/>
            <p:cNvSpPr>
              <a:spLocks noChangeShapeType="1"/>
            </p:cNvSpPr>
            <p:nvPr/>
          </p:nvSpPr>
          <p:spPr bwMode="auto">
            <a:xfrm flipV="1">
              <a:off x="1263" y="1811"/>
              <a:ext cx="57" cy="6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sm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605" name="Line 60"/>
            <p:cNvSpPr>
              <a:spLocks noChangeShapeType="1"/>
            </p:cNvSpPr>
            <p:nvPr/>
          </p:nvSpPr>
          <p:spPr bwMode="auto">
            <a:xfrm>
              <a:off x="1275" y="2169"/>
              <a:ext cx="60" cy="5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sm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606" name="Line 61"/>
            <p:cNvSpPr>
              <a:spLocks noChangeShapeType="1"/>
            </p:cNvSpPr>
            <p:nvPr/>
          </p:nvSpPr>
          <p:spPr bwMode="auto">
            <a:xfrm flipH="1">
              <a:off x="892" y="2170"/>
              <a:ext cx="68" cy="5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sm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607" name="Line 62"/>
            <p:cNvSpPr>
              <a:spLocks noChangeShapeType="1"/>
            </p:cNvSpPr>
            <p:nvPr/>
          </p:nvSpPr>
          <p:spPr bwMode="auto">
            <a:xfrm flipH="1" flipV="1">
              <a:off x="898" y="1801"/>
              <a:ext cx="62" cy="7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sm" len="med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" name="Group 63"/>
          <p:cNvGrpSpPr>
            <a:grpSpLocks/>
          </p:cNvGrpSpPr>
          <p:nvPr/>
        </p:nvGrpSpPr>
        <p:grpSpPr bwMode="auto">
          <a:xfrm>
            <a:off x="3508375" y="2525713"/>
            <a:ext cx="703263" cy="677862"/>
            <a:chOff x="892" y="1801"/>
            <a:chExt cx="443" cy="427"/>
          </a:xfrm>
        </p:grpSpPr>
        <p:sp>
          <p:nvSpPr>
            <p:cNvPr id="21598" name="Rectangle 64"/>
            <p:cNvSpPr>
              <a:spLocks noChangeArrowheads="1"/>
            </p:cNvSpPr>
            <p:nvPr/>
          </p:nvSpPr>
          <p:spPr bwMode="auto">
            <a:xfrm>
              <a:off x="960" y="1872"/>
              <a:ext cx="306" cy="296"/>
            </a:xfrm>
            <a:prstGeom prst="rect">
              <a:avLst/>
            </a:prstGeom>
            <a:solidFill>
              <a:schemeClr val="accent1">
                <a:alpha val="50195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99" name="Line 65"/>
            <p:cNvSpPr>
              <a:spLocks noChangeShapeType="1"/>
            </p:cNvSpPr>
            <p:nvPr/>
          </p:nvSpPr>
          <p:spPr bwMode="auto">
            <a:xfrm flipV="1">
              <a:off x="1263" y="1811"/>
              <a:ext cx="57" cy="6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sm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600" name="Line 66"/>
            <p:cNvSpPr>
              <a:spLocks noChangeShapeType="1"/>
            </p:cNvSpPr>
            <p:nvPr/>
          </p:nvSpPr>
          <p:spPr bwMode="auto">
            <a:xfrm>
              <a:off x="1275" y="2169"/>
              <a:ext cx="60" cy="5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sm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601" name="Line 67"/>
            <p:cNvSpPr>
              <a:spLocks noChangeShapeType="1"/>
            </p:cNvSpPr>
            <p:nvPr/>
          </p:nvSpPr>
          <p:spPr bwMode="auto">
            <a:xfrm flipH="1">
              <a:off x="892" y="2170"/>
              <a:ext cx="68" cy="5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sm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602" name="Line 68"/>
            <p:cNvSpPr>
              <a:spLocks noChangeShapeType="1"/>
            </p:cNvSpPr>
            <p:nvPr/>
          </p:nvSpPr>
          <p:spPr bwMode="auto">
            <a:xfrm flipH="1" flipV="1">
              <a:off x="898" y="1801"/>
              <a:ext cx="62" cy="7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sm" len="med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" name="Group 69"/>
          <p:cNvGrpSpPr>
            <a:grpSpLocks/>
          </p:cNvGrpSpPr>
          <p:nvPr/>
        </p:nvGrpSpPr>
        <p:grpSpPr bwMode="auto">
          <a:xfrm>
            <a:off x="3505200" y="2590800"/>
            <a:ext cx="703263" cy="677863"/>
            <a:chOff x="892" y="1801"/>
            <a:chExt cx="443" cy="427"/>
          </a:xfrm>
        </p:grpSpPr>
        <p:sp>
          <p:nvSpPr>
            <p:cNvPr id="21593" name="Rectangle 70"/>
            <p:cNvSpPr>
              <a:spLocks noChangeArrowheads="1"/>
            </p:cNvSpPr>
            <p:nvPr/>
          </p:nvSpPr>
          <p:spPr bwMode="auto">
            <a:xfrm>
              <a:off x="960" y="1872"/>
              <a:ext cx="306" cy="296"/>
            </a:xfrm>
            <a:prstGeom prst="rect">
              <a:avLst/>
            </a:prstGeom>
            <a:solidFill>
              <a:schemeClr val="accent1">
                <a:alpha val="50195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94" name="Line 71"/>
            <p:cNvSpPr>
              <a:spLocks noChangeShapeType="1"/>
            </p:cNvSpPr>
            <p:nvPr/>
          </p:nvSpPr>
          <p:spPr bwMode="auto">
            <a:xfrm flipV="1">
              <a:off x="1263" y="1811"/>
              <a:ext cx="57" cy="6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sm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95" name="Line 72"/>
            <p:cNvSpPr>
              <a:spLocks noChangeShapeType="1"/>
            </p:cNvSpPr>
            <p:nvPr/>
          </p:nvSpPr>
          <p:spPr bwMode="auto">
            <a:xfrm>
              <a:off x="1275" y="2169"/>
              <a:ext cx="60" cy="5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sm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96" name="Line 73"/>
            <p:cNvSpPr>
              <a:spLocks noChangeShapeType="1"/>
            </p:cNvSpPr>
            <p:nvPr/>
          </p:nvSpPr>
          <p:spPr bwMode="auto">
            <a:xfrm flipH="1">
              <a:off x="892" y="2170"/>
              <a:ext cx="68" cy="5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sm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97" name="Line 74"/>
            <p:cNvSpPr>
              <a:spLocks noChangeShapeType="1"/>
            </p:cNvSpPr>
            <p:nvPr/>
          </p:nvSpPr>
          <p:spPr bwMode="auto">
            <a:xfrm flipH="1" flipV="1">
              <a:off x="898" y="1801"/>
              <a:ext cx="62" cy="7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sm" len="med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" name="Group 75"/>
          <p:cNvGrpSpPr>
            <a:grpSpLocks/>
          </p:cNvGrpSpPr>
          <p:nvPr/>
        </p:nvGrpSpPr>
        <p:grpSpPr bwMode="auto">
          <a:xfrm>
            <a:off x="3505200" y="2667000"/>
            <a:ext cx="703263" cy="677863"/>
            <a:chOff x="892" y="1801"/>
            <a:chExt cx="443" cy="427"/>
          </a:xfrm>
        </p:grpSpPr>
        <p:sp>
          <p:nvSpPr>
            <p:cNvPr id="21588" name="Rectangle 76"/>
            <p:cNvSpPr>
              <a:spLocks noChangeArrowheads="1"/>
            </p:cNvSpPr>
            <p:nvPr/>
          </p:nvSpPr>
          <p:spPr bwMode="auto">
            <a:xfrm>
              <a:off x="960" y="1872"/>
              <a:ext cx="306" cy="296"/>
            </a:xfrm>
            <a:prstGeom prst="rect">
              <a:avLst/>
            </a:prstGeom>
            <a:solidFill>
              <a:schemeClr val="accent1">
                <a:alpha val="50195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89" name="Line 77"/>
            <p:cNvSpPr>
              <a:spLocks noChangeShapeType="1"/>
            </p:cNvSpPr>
            <p:nvPr/>
          </p:nvSpPr>
          <p:spPr bwMode="auto">
            <a:xfrm flipV="1">
              <a:off x="1263" y="1811"/>
              <a:ext cx="57" cy="6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sm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90" name="Line 78"/>
            <p:cNvSpPr>
              <a:spLocks noChangeShapeType="1"/>
            </p:cNvSpPr>
            <p:nvPr/>
          </p:nvSpPr>
          <p:spPr bwMode="auto">
            <a:xfrm>
              <a:off x="1275" y="2169"/>
              <a:ext cx="60" cy="5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sm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91" name="Line 79"/>
            <p:cNvSpPr>
              <a:spLocks noChangeShapeType="1"/>
            </p:cNvSpPr>
            <p:nvPr/>
          </p:nvSpPr>
          <p:spPr bwMode="auto">
            <a:xfrm flipH="1">
              <a:off x="892" y="2170"/>
              <a:ext cx="68" cy="5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sm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92" name="Line 80"/>
            <p:cNvSpPr>
              <a:spLocks noChangeShapeType="1"/>
            </p:cNvSpPr>
            <p:nvPr/>
          </p:nvSpPr>
          <p:spPr bwMode="auto">
            <a:xfrm flipH="1" flipV="1">
              <a:off x="898" y="1801"/>
              <a:ext cx="62" cy="7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sm" len="med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5" name="Group 81"/>
          <p:cNvGrpSpPr>
            <a:grpSpLocks/>
          </p:cNvGrpSpPr>
          <p:nvPr/>
        </p:nvGrpSpPr>
        <p:grpSpPr bwMode="auto">
          <a:xfrm>
            <a:off x="3505200" y="2514600"/>
            <a:ext cx="703263" cy="677863"/>
            <a:chOff x="892" y="1801"/>
            <a:chExt cx="443" cy="427"/>
          </a:xfrm>
        </p:grpSpPr>
        <p:sp>
          <p:nvSpPr>
            <p:cNvPr id="21583" name="Rectangle 82"/>
            <p:cNvSpPr>
              <a:spLocks noChangeArrowheads="1"/>
            </p:cNvSpPr>
            <p:nvPr/>
          </p:nvSpPr>
          <p:spPr bwMode="auto">
            <a:xfrm>
              <a:off x="960" y="1872"/>
              <a:ext cx="306" cy="296"/>
            </a:xfrm>
            <a:prstGeom prst="rect">
              <a:avLst/>
            </a:prstGeom>
            <a:solidFill>
              <a:schemeClr val="accent1">
                <a:alpha val="50195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84" name="Line 83"/>
            <p:cNvSpPr>
              <a:spLocks noChangeShapeType="1"/>
            </p:cNvSpPr>
            <p:nvPr/>
          </p:nvSpPr>
          <p:spPr bwMode="auto">
            <a:xfrm flipV="1">
              <a:off x="1263" y="1811"/>
              <a:ext cx="57" cy="6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sm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85" name="Line 84"/>
            <p:cNvSpPr>
              <a:spLocks noChangeShapeType="1"/>
            </p:cNvSpPr>
            <p:nvPr/>
          </p:nvSpPr>
          <p:spPr bwMode="auto">
            <a:xfrm>
              <a:off x="1275" y="2169"/>
              <a:ext cx="60" cy="5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sm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86" name="Line 85"/>
            <p:cNvSpPr>
              <a:spLocks noChangeShapeType="1"/>
            </p:cNvSpPr>
            <p:nvPr/>
          </p:nvSpPr>
          <p:spPr bwMode="auto">
            <a:xfrm flipH="1">
              <a:off x="892" y="2170"/>
              <a:ext cx="68" cy="5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sm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87" name="Line 86"/>
            <p:cNvSpPr>
              <a:spLocks noChangeShapeType="1"/>
            </p:cNvSpPr>
            <p:nvPr/>
          </p:nvSpPr>
          <p:spPr bwMode="auto">
            <a:xfrm flipH="1" flipV="1">
              <a:off x="898" y="1801"/>
              <a:ext cx="62" cy="7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sm" len="med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" name="Group 87"/>
          <p:cNvGrpSpPr>
            <a:grpSpLocks/>
          </p:cNvGrpSpPr>
          <p:nvPr/>
        </p:nvGrpSpPr>
        <p:grpSpPr bwMode="auto">
          <a:xfrm>
            <a:off x="3505200" y="2438400"/>
            <a:ext cx="703263" cy="677863"/>
            <a:chOff x="892" y="1801"/>
            <a:chExt cx="443" cy="427"/>
          </a:xfrm>
        </p:grpSpPr>
        <p:sp>
          <p:nvSpPr>
            <p:cNvPr id="21578" name="Rectangle 88"/>
            <p:cNvSpPr>
              <a:spLocks noChangeArrowheads="1"/>
            </p:cNvSpPr>
            <p:nvPr/>
          </p:nvSpPr>
          <p:spPr bwMode="auto">
            <a:xfrm>
              <a:off x="960" y="1872"/>
              <a:ext cx="306" cy="296"/>
            </a:xfrm>
            <a:prstGeom prst="rect">
              <a:avLst/>
            </a:prstGeom>
            <a:solidFill>
              <a:schemeClr val="accent1">
                <a:alpha val="50195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79" name="Line 89"/>
            <p:cNvSpPr>
              <a:spLocks noChangeShapeType="1"/>
            </p:cNvSpPr>
            <p:nvPr/>
          </p:nvSpPr>
          <p:spPr bwMode="auto">
            <a:xfrm flipV="1">
              <a:off x="1263" y="1811"/>
              <a:ext cx="57" cy="6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sm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80" name="Line 90"/>
            <p:cNvSpPr>
              <a:spLocks noChangeShapeType="1"/>
            </p:cNvSpPr>
            <p:nvPr/>
          </p:nvSpPr>
          <p:spPr bwMode="auto">
            <a:xfrm>
              <a:off x="1275" y="2169"/>
              <a:ext cx="60" cy="5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sm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81" name="Line 91"/>
            <p:cNvSpPr>
              <a:spLocks noChangeShapeType="1"/>
            </p:cNvSpPr>
            <p:nvPr/>
          </p:nvSpPr>
          <p:spPr bwMode="auto">
            <a:xfrm flipH="1">
              <a:off x="892" y="2170"/>
              <a:ext cx="68" cy="5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sm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82" name="Line 92"/>
            <p:cNvSpPr>
              <a:spLocks noChangeShapeType="1"/>
            </p:cNvSpPr>
            <p:nvPr/>
          </p:nvSpPr>
          <p:spPr bwMode="auto">
            <a:xfrm flipH="1" flipV="1">
              <a:off x="898" y="1801"/>
              <a:ext cx="62" cy="7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sm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30877" name="Text Box 93"/>
          <p:cNvSpPr txBox="1">
            <a:spLocks noChangeArrowheads="1"/>
          </p:cNvSpPr>
          <p:nvPr/>
        </p:nvSpPr>
        <p:spPr bwMode="auto">
          <a:xfrm>
            <a:off x="3429000" y="4419600"/>
            <a:ext cx="24384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b="0">
                <a:solidFill>
                  <a:srgbClr val="003399"/>
                </a:solidFill>
                <a:cs typeface="Times New Roman" pitchFamily="18" charset="0"/>
              </a:rPr>
              <a:t>“edge”</a:t>
            </a:r>
            <a:r>
              <a:rPr lang="en-US" b="0">
                <a:cs typeface="Times New Roman" pitchFamily="18" charset="0"/>
              </a:rPr>
              <a:t>:</a:t>
            </a:r>
            <a:br>
              <a:rPr lang="en-US" b="0">
                <a:cs typeface="Times New Roman" pitchFamily="18" charset="0"/>
              </a:rPr>
            </a:br>
            <a:r>
              <a:rPr lang="en-US" b="0">
                <a:cs typeface="Times New Roman" pitchFamily="18" charset="0"/>
              </a:rPr>
              <a:t>no change along the edge direction</a:t>
            </a:r>
            <a:endParaRPr lang="ru-RU" b="0">
              <a:cs typeface="Times New Roman" pitchFamily="18" charset="0"/>
            </a:endParaRPr>
          </a:p>
        </p:txBody>
      </p:sp>
      <p:grpSp>
        <p:nvGrpSpPr>
          <p:cNvPr id="17" name="Group 94"/>
          <p:cNvGrpSpPr>
            <a:grpSpLocks/>
          </p:cNvGrpSpPr>
          <p:nvPr/>
        </p:nvGrpSpPr>
        <p:grpSpPr bwMode="auto">
          <a:xfrm>
            <a:off x="6248400" y="1752600"/>
            <a:ext cx="2362200" cy="2209800"/>
            <a:chOff x="2208" y="1104"/>
            <a:chExt cx="1488" cy="1392"/>
          </a:xfrm>
        </p:grpSpPr>
        <p:sp>
          <p:nvSpPr>
            <p:cNvPr id="21576" name="Rectangle 95"/>
            <p:cNvSpPr>
              <a:spLocks noChangeArrowheads="1"/>
            </p:cNvSpPr>
            <p:nvPr/>
          </p:nvSpPr>
          <p:spPr bwMode="auto">
            <a:xfrm>
              <a:off x="2208" y="1104"/>
              <a:ext cx="1488" cy="1392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77" name="Freeform 96"/>
            <p:cNvSpPr>
              <a:spLocks/>
            </p:cNvSpPr>
            <p:nvPr/>
          </p:nvSpPr>
          <p:spPr bwMode="auto">
            <a:xfrm>
              <a:off x="2496" y="1344"/>
              <a:ext cx="1008" cy="912"/>
            </a:xfrm>
            <a:custGeom>
              <a:avLst/>
              <a:gdLst>
                <a:gd name="T0" fmla="*/ 0 w 1008"/>
                <a:gd name="T1" fmla="*/ 912 h 912"/>
                <a:gd name="T2" fmla="*/ 0 w 1008"/>
                <a:gd name="T3" fmla="*/ 0 h 912"/>
                <a:gd name="T4" fmla="*/ 1008 w 1008"/>
                <a:gd name="T5" fmla="*/ 528 h 912"/>
                <a:gd name="T6" fmla="*/ 0 60000 65536"/>
                <a:gd name="T7" fmla="*/ 0 60000 65536"/>
                <a:gd name="T8" fmla="*/ 0 60000 65536"/>
                <a:gd name="T9" fmla="*/ 0 w 1008"/>
                <a:gd name="T10" fmla="*/ 0 h 912"/>
                <a:gd name="T11" fmla="*/ 1008 w 1008"/>
                <a:gd name="T12" fmla="*/ 912 h 91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08" h="912">
                  <a:moveTo>
                    <a:pt x="0" y="912"/>
                  </a:moveTo>
                  <a:lnTo>
                    <a:pt x="0" y="0"/>
                  </a:lnTo>
                  <a:lnTo>
                    <a:pt x="1008" y="528"/>
                  </a:lnTo>
                </a:path>
              </a:pathLst>
            </a:custGeom>
            <a:noFill/>
            <a:ln w="41275" cap="flat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8" name="Group 97"/>
          <p:cNvGrpSpPr>
            <a:grpSpLocks/>
          </p:cNvGrpSpPr>
          <p:nvPr/>
        </p:nvGrpSpPr>
        <p:grpSpPr bwMode="auto">
          <a:xfrm>
            <a:off x="6400800" y="1828800"/>
            <a:ext cx="703263" cy="677863"/>
            <a:chOff x="892" y="1801"/>
            <a:chExt cx="443" cy="427"/>
          </a:xfrm>
        </p:grpSpPr>
        <p:sp>
          <p:nvSpPr>
            <p:cNvPr id="21571" name="Rectangle 98"/>
            <p:cNvSpPr>
              <a:spLocks noChangeArrowheads="1"/>
            </p:cNvSpPr>
            <p:nvPr/>
          </p:nvSpPr>
          <p:spPr bwMode="auto">
            <a:xfrm>
              <a:off x="960" y="1872"/>
              <a:ext cx="306" cy="296"/>
            </a:xfrm>
            <a:prstGeom prst="rect">
              <a:avLst/>
            </a:prstGeom>
            <a:solidFill>
              <a:schemeClr val="accent1">
                <a:alpha val="50195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72" name="Line 99"/>
            <p:cNvSpPr>
              <a:spLocks noChangeShapeType="1"/>
            </p:cNvSpPr>
            <p:nvPr/>
          </p:nvSpPr>
          <p:spPr bwMode="auto">
            <a:xfrm flipV="1">
              <a:off x="1263" y="1811"/>
              <a:ext cx="57" cy="6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sm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73" name="Line 100"/>
            <p:cNvSpPr>
              <a:spLocks noChangeShapeType="1"/>
            </p:cNvSpPr>
            <p:nvPr/>
          </p:nvSpPr>
          <p:spPr bwMode="auto">
            <a:xfrm>
              <a:off x="1275" y="2169"/>
              <a:ext cx="60" cy="5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sm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74" name="Line 101"/>
            <p:cNvSpPr>
              <a:spLocks noChangeShapeType="1"/>
            </p:cNvSpPr>
            <p:nvPr/>
          </p:nvSpPr>
          <p:spPr bwMode="auto">
            <a:xfrm flipH="1">
              <a:off x="892" y="2170"/>
              <a:ext cx="68" cy="5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sm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75" name="Line 102"/>
            <p:cNvSpPr>
              <a:spLocks noChangeShapeType="1"/>
            </p:cNvSpPr>
            <p:nvPr/>
          </p:nvSpPr>
          <p:spPr bwMode="auto">
            <a:xfrm flipH="1" flipV="1">
              <a:off x="898" y="1801"/>
              <a:ext cx="62" cy="7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sm" len="med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9" name="Group 103"/>
          <p:cNvGrpSpPr>
            <a:grpSpLocks/>
          </p:cNvGrpSpPr>
          <p:nvPr/>
        </p:nvGrpSpPr>
        <p:grpSpPr bwMode="auto">
          <a:xfrm>
            <a:off x="6469063" y="1897063"/>
            <a:ext cx="703262" cy="677862"/>
            <a:chOff x="892" y="1801"/>
            <a:chExt cx="443" cy="427"/>
          </a:xfrm>
        </p:grpSpPr>
        <p:sp>
          <p:nvSpPr>
            <p:cNvPr id="21566" name="Rectangle 104"/>
            <p:cNvSpPr>
              <a:spLocks noChangeArrowheads="1"/>
            </p:cNvSpPr>
            <p:nvPr/>
          </p:nvSpPr>
          <p:spPr bwMode="auto">
            <a:xfrm>
              <a:off x="960" y="1872"/>
              <a:ext cx="306" cy="296"/>
            </a:xfrm>
            <a:prstGeom prst="rect">
              <a:avLst/>
            </a:prstGeom>
            <a:solidFill>
              <a:schemeClr val="accent1">
                <a:alpha val="50195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67" name="Line 105"/>
            <p:cNvSpPr>
              <a:spLocks noChangeShapeType="1"/>
            </p:cNvSpPr>
            <p:nvPr/>
          </p:nvSpPr>
          <p:spPr bwMode="auto">
            <a:xfrm flipV="1">
              <a:off x="1263" y="1811"/>
              <a:ext cx="57" cy="6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sm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68" name="Line 106"/>
            <p:cNvSpPr>
              <a:spLocks noChangeShapeType="1"/>
            </p:cNvSpPr>
            <p:nvPr/>
          </p:nvSpPr>
          <p:spPr bwMode="auto">
            <a:xfrm>
              <a:off x="1275" y="2169"/>
              <a:ext cx="60" cy="5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sm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69" name="Line 107"/>
            <p:cNvSpPr>
              <a:spLocks noChangeShapeType="1"/>
            </p:cNvSpPr>
            <p:nvPr/>
          </p:nvSpPr>
          <p:spPr bwMode="auto">
            <a:xfrm flipH="1">
              <a:off x="892" y="2170"/>
              <a:ext cx="68" cy="5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sm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70" name="Line 108"/>
            <p:cNvSpPr>
              <a:spLocks noChangeShapeType="1"/>
            </p:cNvSpPr>
            <p:nvPr/>
          </p:nvSpPr>
          <p:spPr bwMode="auto">
            <a:xfrm flipH="1" flipV="1">
              <a:off x="898" y="1801"/>
              <a:ext cx="62" cy="7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sm" len="med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0" name="Group 109"/>
          <p:cNvGrpSpPr>
            <a:grpSpLocks/>
          </p:cNvGrpSpPr>
          <p:nvPr/>
        </p:nvGrpSpPr>
        <p:grpSpPr bwMode="auto">
          <a:xfrm>
            <a:off x="6432550" y="1962150"/>
            <a:ext cx="703263" cy="677863"/>
            <a:chOff x="892" y="1801"/>
            <a:chExt cx="443" cy="427"/>
          </a:xfrm>
        </p:grpSpPr>
        <p:sp>
          <p:nvSpPr>
            <p:cNvPr id="21561" name="Rectangle 110"/>
            <p:cNvSpPr>
              <a:spLocks noChangeArrowheads="1"/>
            </p:cNvSpPr>
            <p:nvPr/>
          </p:nvSpPr>
          <p:spPr bwMode="auto">
            <a:xfrm>
              <a:off x="960" y="1872"/>
              <a:ext cx="306" cy="296"/>
            </a:xfrm>
            <a:prstGeom prst="rect">
              <a:avLst/>
            </a:prstGeom>
            <a:solidFill>
              <a:schemeClr val="accent1">
                <a:alpha val="50195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62" name="Line 111"/>
            <p:cNvSpPr>
              <a:spLocks noChangeShapeType="1"/>
            </p:cNvSpPr>
            <p:nvPr/>
          </p:nvSpPr>
          <p:spPr bwMode="auto">
            <a:xfrm flipV="1">
              <a:off x="1263" y="1811"/>
              <a:ext cx="57" cy="6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sm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63" name="Line 112"/>
            <p:cNvSpPr>
              <a:spLocks noChangeShapeType="1"/>
            </p:cNvSpPr>
            <p:nvPr/>
          </p:nvSpPr>
          <p:spPr bwMode="auto">
            <a:xfrm>
              <a:off x="1275" y="2169"/>
              <a:ext cx="60" cy="5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sm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64" name="Line 113"/>
            <p:cNvSpPr>
              <a:spLocks noChangeShapeType="1"/>
            </p:cNvSpPr>
            <p:nvPr/>
          </p:nvSpPr>
          <p:spPr bwMode="auto">
            <a:xfrm flipH="1">
              <a:off x="892" y="2170"/>
              <a:ext cx="68" cy="5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sm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65" name="Line 114"/>
            <p:cNvSpPr>
              <a:spLocks noChangeShapeType="1"/>
            </p:cNvSpPr>
            <p:nvPr/>
          </p:nvSpPr>
          <p:spPr bwMode="auto">
            <a:xfrm flipH="1" flipV="1">
              <a:off x="898" y="1801"/>
              <a:ext cx="62" cy="7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sm" len="med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1" name="Group 115"/>
          <p:cNvGrpSpPr>
            <a:grpSpLocks/>
          </p:cNvGrpSpPr>
          <p:nvPr/>
        </p:nvGrpSpPr>
        <p:grpSpPr bwMode="auto">
          <a:xfrm>
            <a:off x="6345238" y="1917700"/>
            <a:ext cx="703262" cy="677863"/>
            <a:chOff x="892" y="1801"/>
            <a:chExt cx="443" cy="427"/>
          </a:xfrm>
        </p:grpSpPr>
        <p:sp>
          <p:nvSpPr>
            <p:cNvPr id="21556" name="Rectangle 116"/>
            <p:cNvSpPr>
              <a:spLocks noChangeArrowheads="1"/>
            </p:cNvSpPr>
            <p:nvPr/>
          </p:nvSpPr>
          <p:spPr bwMode="auto">
            <a:xfrm>
              <a:off x="960" y="1872"/>
              <a:ext cx="306" cy="296"/>
            </a:xfrm>
            <a:prstGeom prst="rect">
              <a:avLst/>
            </a:prstGeom>
            <a:solidFill>
              <a:schemeClr val="accent1">
                <a:alpha val="50195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57" name="Line 117"/>
            <p:cNvSpPr>
              <a:spLocks noChangeShapeType="1"/>
            </p:cNvSpPr>
            <p:nvPr/>
          </p:nvSpPr>
          <p:spPr bwMode="auto">
            <a:xfrm flipV="1">
              <a:off x="1263" y="1811"/>
              <a:ext cx="57" cy="6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sm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58" name="Line 118"/>
            <p:cNvSpPr>
              <a:spLocks noChangeShapeType="1"/>
            </p:cNvSpPr>
            <p:nvPr/>
          </p:nvSpPr>
          <p:spPr bwMode="auto">
            <a:xfrm>
              <a:off x="1275" y="2169"/>
              <a:ext cx="60" cy="5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sm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59" name="Line 119"/>
            <p:cNvSpPr>
              <a:spLocks noChangeShapeType="1"/>
            </p:cNvSpPr>
            <p:nvPr/>
          </p:nvSpPr>
          <p:spPr bwMode="auto">
            <a:xfrm flipH="1">
              <a:off x="892" y="2170"/>
              <a:ext cx="68" cy="5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sm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60" name="Line 120"/>
            <p:cNvSpPr>
              <a:spLocks noChangeShapeType="1"/>
            </p:cNvSpPr>
            <p:nvPr/>
          </p:nvSpPr>
          <p:spPr bwMode="auto">
            <a:xfrm flipH="1" flipV="1">
              <a:off x="898" y="1801"/>
              <a:ext cx="62" cy="7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sm" len="med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2" name="Group 121"/>
          <p:cNvGrpSpPr>
            <a:grpSpLocks/>
          </p:cNvGrpSpPr>
          <p:nvPr/>
        </p:nvGrpSpPr>
        <p:grpSpPr bwMode="auto">
          <a:xfrm>
            <a:off x="6286500" y="1801813"/>
            <a:ext cx="703263" cy="677862"/>
            <a:chOff x="892" y="1801"/>
            <a:chExt cx="443" cy="427"/>
          </a:xfrm>
        </p:grpSpPr>
        <p:sp>
          <p:nvSpPr>
            <p:cNvPr id="21551" name="Rectangle 122"/>
            <p:cNvSpPr>
              <a:spLocks noChangeArrowheads="1"/>
            </p:cNvSpPr>
            <p:nvPr/>
          </p:nvSpPr>
          <p:spPr bwMode="auto">
            <a:xfrm>
              <a:off x="960" y="1872"/>
              <a:ext cx="306" cy="296"/>
            </a:xfrm>
            <a:prstGeom prst="rect">
              <a:avLst/>
            </a:prstGeom>
            <a:solidFill>
              <a:schemeClr val="accent1">
                <a:alpha val="50195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52" name="Line 123"/>
            <p:cNvSpPr>
              <a:spLocks noChangeShapeType="1"/>
            </p:cNvSpPr>
            <p:nvPr/>
          </p:nvSpPr>
          <p:spPr bwMode="auto">
            <a:xfrm flipV="1">
              <a:off x="1263" y="1811"/>
              <a:ext cx="57" cy="6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sm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53" name="Line 124"/>
            <p:cNvSpPr>
              <a:spLocks noChangeShapeType="1"/>
            </p:cNvSpPr>
            <p:nvPr/>
          </p:nvSpPr>
          <p:spPr bwMode="auto">
            <a:xfrm>
              <a:off x="1275" y="2169"/>
              <a:ext cx="60" cy="5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sm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54" name="Line 125"/>
            <p:cNvSpPr>
              <a:spLocks noChangeShapeType="1"/>
            </p:cNvSpPr>
            <p:nvPr/>
          </p:nvSpPr>
          <p:spPr bwMode="auto">
            <a:xfrm flipH="1">
              <a:off x="892" y="2170"/>
              <a:ext cx="68" cy="5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sm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55" name="Line 126"/>
            <p:cNvSpPr>
              <a:spLocks noChangeShapeType="1"/>
            </p:cNvSpPr>
            <p:nvPr/>
          </p:nvSpPr>
          <p:spPr bwMode="auto">
            <a:xfrm flipH="1" flipV="1">
              <a:off x="898" y="1801"/>
              <a:ext cx="62" cy="7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sm" len="med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3" name="Group 127"/>
          <p:cNvGrpSpPr>
            <a:grpSpLocks/>
          </p:cNvGrpSpPr>
          <p:nvPr/>
        </p:nvGrpSpPr>
        <p:grpSpPr bwMode="auto">
          <a:xfrm>
            <a:off x="6345238" y="1728788"/>
            <a:ext cx="703262" cy="677862"/>
            <a:chOff x="892" y="1801"/>
            <a:chExt cx="443" cy="427"/>
          </a:xfrm>
        </p:grpSpPr>
        <p:sp>
          <p:nvSpPr>
            <p:cNvPr id="21546" name="Rectangle 128"/>
            <p:cNvSpPr>
              <a:spLocks noChangeArrowheads="1"/>
            </p:cNvSpPr>
            <p:nvPr/>
          </p:nvSpPr>
          <p:spPr bwMode="auto">
            <a:xfrm>
              <a:off x="960" y="1872"/>
              <a:ext cx="306" cy="296"/>
            </a:xfrm>
            <a:prstGeom prst="rect">
              <a:avLst/>
            </a:prstGeom>
            <a:solidFill>
              <a:schemeClr val="accent1">
                <a:alpha val="50195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47" name="Line 129"/>
            <p:cNvSpPr>
              <a:spLocks noChangeShapeType="1"/>
            </p:cNvSpPr>
            <p:nvPr/>
          </p:nvSpPr>
          <p:spPr bwMode="auto">
            <a:xfrm flipV="1">
              <a:off x="1263" y="1811"/>
              <a:ext cx="57" cy="6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sm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48" name="Line 130"/>
            <p:cNvSpPr>
              <a:spLocks noChangeShapeType="1"/>
            </p:cNvSpPr>
            <p:nvPr/>
          </p:nvSpPr>
          <p:spPr bwMode="auto">
            <a:xfrm>
              <a:off x="1275" y="2169"/>
              <a:ext cx="60" cy="5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sm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49" name="Line 131"/>
            <p:cNvSpPr>
              <a:spLocks noChangeShapeType="1"/>
            </p:cNvSpPr>
            <p:nvPr/>
          </p:nvSpPr>
          <p:spPr bwMode="auto">
            <a:xfrm flipH="1">
              <a:off x="892" y="2170"/>
              <a:ext cx="68" cy="5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sm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50" name="Line 132"/>
            <p:cNvSpPr>
              <a:spLocks noChangeShapeType="1"/>
            </p:cNvSpPr>
            <p:nvPr/>
          </p:nvSpPr>
          <p:spPr bwMode="auto">
            <a:xfrm flipH="1" flipV="1">
              <a:off x="898" y="1801"/>
              <a:ext cx="62" cy="7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sm" len="med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4" name="Group 133"/>
          <p:cNvGrpSpPr>
            <a:grpSpLocks/>
          </p:cNvGrpSpPr>
          <p:nvPr/>
        </p:nvGrpSpPr>
        <p:grpSpPr bwMode="auto">
          <a:xfrm>
            <a:off x="6489700" y="1785938"/>
            <a:ext cx="703263" cy="677862"/>
            <a:chOff x="892" y="1801"/>
            <a:chExt cx="443" cy="427"/>
          </a:xfrm>
        </p:grpSpPr>
        <p:sp>
          <p:nvSpPr>
            <p:cNvPr id="21541" name="Rectangle 134"/>
            <p:cNvSpPr>
              <a:spLocks noChangeArrowheads="1"/>
            </p:cNvSpPr>
            <p:nvPr/>
          </p:nvSpPr>
          <p:spPr bwMode="auto">
            <a:xfrm>
              <a:off x="960" y="1872"/>
              <a:ext cx="306" cy="296"/>
            </a:xfrm>
            <a:prstGeom prst="rect">
              <a:avLst/>
            </a:prstGeom>
            <a:solidFill>
              <a:schemeClr val="accent1">
                <a:alpha val="50195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42" name="Line 135"/>
            <p:cNvSpPr>
              <a:spLocks noChangeShapeType="1"/>
            </p:cNvSpPr>
            <p:nvPr/>
          </p:nvSpPr>
          <p:spPr bwMode="auto">
            <a:xfrm flipV="1">
              <a:off x="1263" y="1811"/>
              <a:ext cx="57" cy="6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sm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43" name="Line 136"/>
            <p:cNvSpPr>
              <a:spLocks noChangeShapeType="1"/>
            </p:cNvSpPr>
            <p:nvPr/>
          </p:nvSpPr>
          <p:spPr bwMode="auto">
            <a:xfrm>
              <a:off x="1275" y="2169"/>
              <a:ext cx="60" cy="5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sm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44" name="Line 137"/>
            <p:cNvSpPr>
              <a:spLocks noChangeShapeType="1"/>
            </p:cNvSpPr>
            <p:nvPr/>
          </p:nvSpPr>
          <p:spPr bwMode="auto">
            <a:xfrm flipH="1">
              <a:off x="892" y="2170"/>
              <a:ext cx="68" cy="5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sm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45" name="Line 138"/>
            <p:cNvSpPr>
              <a:spLocks noChangeShapeType="1"/>
            </p:cNvSpPr>
            <p:nvPr/>
          </p:nvSpPr>
          <p:spPr bwMode="auto">
            <a:xfrm flipH="1" flipV="1">
              <a:off x="898" y="1801"/>
              <a:ext cx="62" cy="7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sm" len="med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5" name="Group 139"/>
          <p:cNvGrpSpPr>
            <a:grpSpLocks/>
          </p:cNvGrpSpPr>
          <p:nvPr/>
        </p:nvGrpSpPr>
        <p:grpSpPr bwMode="auto">
          <a:xfrm>
            <a:off x="6430963" y="1828800"/>
            <a:ext cx="703262" cy="677863"/>
            <a:chOff x="892" y="1801"/>
            <a:chExt cx="443" cy="427"/>
          </a:xfrm>
        </p:grpSpPr>
        <p:sp>
          <p:nvSpPr>
            <p:cNvPr id="21536" name="Rectangle 140"/>
            <p:cNvSpPr>
              <a:spLocks noChangeArrowheads="1"/>
            </p:cNvSpPr>
            <p:nvPr/>
          </p:nvSpPr>
          <p:spPr bwMode="auto">
            <a:xfrm>
              <a:off x="960" y="1872"/>
              <a:ext cx="306" cy="296"/>
            </a:xfrm>
            <a:prstGeom prst="rect">
              <a:avLst/>
            </a:prstGeom>
            <a:solidFill>
              <a:schemeClr val="accent1">
                <a:alpha val="50195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37" name="Line 141"/>
            <p:cNvSpPr>
              <a:spLocks noChangeShapeType="1"/>
            </p:cNvSpPr>
            <p:nvPr/>
          </p:nvSpPr>
          <p:spPr bwMode="auto">
            <a:xfrm flipV="1">
              <a:off x="1263" y="1811"/>
              <a:ext cx="57" cy="6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sm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38" name="Line 142"/>
            <p:cNvSpPr>
              <a:spLocks noChangeShapeType="1"/>
            </p:cNvSpPr>
            <p:nvPr/>
          </p:nvSpPr>
          <p:spPr bwMode="auto">
            <a:xfrm>
              <a:off x="1275" y="2169"/>
              <a:ext cx="60" cy="5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sm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39" name="Line 143"/>
            <p:cNvSpPr>
              <a:spLocks noChangeShapeType="1"/>
            </p:cNvSpPr>
            <p:nvPr/>
          </p:nvSpPr>
          <p:spPr bwMode="auto">
            <a:xfrm flipH="1">
              <a:off x="892" y="2170"/>
              <a:ext cx="68" cy="5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sm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40" name="Line 144"/>
            <p:cNvSpPr>
              <a:spLocks noChangeShapeType="1"/>
            </p:cNvSpPr>
            <p:nvPr/>
          </p:nvSpPr>
          <p:spPr bwMode="auto">
            <a:xfrm flipH="1" flipV="1">
              <a:off x="898" y="1801"/>
              <a:ext cx="62" cy="7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sm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30929" name="Text Box 145"/>
          <p:cNvSpPr txBox="1">
            <a:spLocks noChangeArrowheads="1"/>
          </p:cNvSpPr>
          <p:nvPr/>
        </p:nvSpPr>
        <p:spPr bwMode="auto">
          <a:xfrm>
            <a:off x="6248400" y="4419600"/>
            <a:ext cx="24384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b="0">
                <a:solidFill>
                  <a:srgbClr val="003399"/>
                </a:solidFill>
                <a:cs typeface="Times New Roman" pitchFamily="18" charset="0"/>
              </a:rPr>
              <a:t>“corner”</a:t>
            </a:r>
            <a:r>
              <a:rPr lang="en-US" b="0">
                <a:cs typeface="Times New Roman" pitchFamily="18" charset="0"/>
              </a:rPr>
              <a:t>:</a:t>
            </a:r>
            <a:br>
              <a:rPr lang="en-US" b="0">
                <a:cs typeface="Times New Roman" pitchFamily="18" charset="0"/>
              </a:rPr>
            </a:br>
            <a:r>
              <a:rPr lang="en-US" b="0">
                <a:cs typeface="Times New Roman" pitchFamily="18" charset="0"/>
              </a:rPr>
              <a:t>significant change in all directions</a:t>
            </a:r>
            <a:endParaRPr lang="ru-RU" b="0"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0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630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0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6308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"/>
                            </p:stCondLst>
                            <p:childTnLst>
                              <p:par>
                                <p:cTn id="7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0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1" dur="500"/>
                                        <p:tgtEl>
                                          <p:spTgt spid="6309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0788" grpId="0" autoUpdateAnimBg="0"/>
      <p:bldP spid="630877" grpId="0" autoUpdateAnimBg="0"/>
      <p:bldP spid="630929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Harris Detector: Mathematics</a:t>
            </a:r>
            <a:endParaRPr lang="ru-RU" smtClean="0"/>
          </a:p>
        </p:txBody>
      </p:sp>
      <p:graphicFrame>
        <p:nvGraphicFramePr>
          <p:cNvPr id="3074" name="Object 3"/>
          <p:cNvGraphicFramePr>
            <a:graphicFrameLocks noChangeAspect="1"/>
          </p:cNvGraphicFramePr>
          <p:nvPr/>
        </p:nvGraphicFramePr>
        <p:xfrm>
          <a:off x="1219200" y="2514600"/>
          <a:ext cx="6934200" cy="954088"/>
        </p:xfrm>
        <a:graphic>
          <a:graphicData uri="http://schemas.openxmlformats.org/presentationml/2006/ole">
            <p:oleObj spid="_x0000_s3074" name="Equation" r:id="rId3" imgW="2768400" imgH="380880" progId="Equation.DSMT4">
              <p:embed/>
            </p:oleObj>
          </a:graphicData>
        </a:graphic>
      </p:graphicFrame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476250" y="1752600"/>
            <a:ext cx="55626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n-US" sz="2800" b="0">
                <a:cs typeface="Times New Roman" pitchFamily="18" charset="0"/>
              </a:rPr>
              <a:t>Change of intensity for the shift [</a:t>
            </a:r>
            <a:r>
              <a:rPr lang="en-US" sz="2800" b="0" i="1">
                <a:cs typeface="Times New Roman" pitchFamily="18" charset="0"/>
              </a:rPr>
              <a:t>u,v</a:t>
            </a:r>
            <a:r>
              <a:rPr lang="en-US" sz="2800" b="0">
                <a:cs typeface="Times New Roman" pitchFamily="18" charset="0"/>
              </a:rPr>
              <a:t>]:</a:t>
            </a:r>
            <a:endParaRPr lang="ru-RU" sz="2800" b="0">
              <a:cs typeface="Times New Roman" pitchFamily="18" charset="0"/>
            </a:endParaRP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77000" y="3048000"/>
            <a:ext cx="1371600" cy="1371600"/>
            <a:chOff x="4080" y="1920"/>
            <a:chExt cx="864" cy="864"/>
          </a:xfrm>
        </p:grpSpPr>
        <p:sp>
          <p:nvSpPr>
            <p:cNvPr id="3104" name="Line 6"/>
            <p:cNvSpPr>
              <a:spLocks noChangeShapeType="1"/>
            </p:cNvSpPr>
            <p:nvPr/>
          </p:nvSpPr>
          <p:spPr bwMode="auto">
            <a:xfrm flipH="1" flipV="1">
              <a:off x="4368" y="1920"/>
              <a:ext cx="96" cy="52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05" name="AutoShape 7"/>
            <p:cNvSpPr>
              <a:spLocks noChangeArrowheads="1"/>
            </p:cNvSpPr>
            <p:nvPr/>
          </p:nvSpPr>
          <p:spPr bwMode="auto">
            <a:xfrm>
              <a:off x="4080" y="2448"/>
              <a:ext cx="864" cy="336"/>
            </a:xfrm>
            <a:prstGeom prst="roundRect">
              <a:avLst>
                <a:gd name="adj" fmla="val 45486"/>
              </a:avLst>
            </a:prstGeom>
            <a:solidFill>
              <a:srgbClr val="B3FFB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06" name="Text Box 8"/>
            <p:cNvSpPr txBox="1">
              <a:spLocks noChangeArrowheads="1"/>
            </p:cNvSpPr>
            <p:nvPr/>
          </p:nvSpPr>
          <p:spPr bwMode="auto">
            <a:xfrm>
              <a:off x="4080" y="2486"/>
              <a:ext cx="86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</a:pPr>
              <a:r>
                <a:rPr lang="en-US" sz="2000" b="0">
                  <a:latin typeface="Tahoma" charset="0"/>
                  <a:cs typeface="Tahoma" charset="0"/>
                </a:rPr>
                <a:t>Intensity</a:t>
              </a:r>
              <a:endParaRPr lang="ru-RU" sz="2000" b="0">
                <a:latin typeface="Tahoma" charset="0"/>
                <a:cs typeface="Tahoma" charset="0"/>
              </a:endParaRPr>
            </a:p>
          </p:txBody>
        </p:sp>
      </p:grp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4114800" y="3200400"/>
            <a:ext cx="1385888" cy="1371600"/>
            <a:chOff x="2592" y="2016"/>
            <a:chExt cx="873" cy="864"/>
          </a:xfrm>
        </p:grpSpPr>
        <p:sp>
          <p:nvSpPr>
            <p:cNvPr id="3101" name="AutoShape 10"/>
            <p:cNvSpPr>
              <a:spLocks noChangeArrowheads="1"/>
            </p:cNvSpPr>
            <p:nvPr/>
          </p:nvSpPr>
          <p:spPr bwMode="auto">
            <a:xfrm>
              <a:off x="2592" y="2400"/>
              <a:ext cx="864" cy="480"/>
            </a:xfrm>
            <a:prstGeom prst="roundRect">
              <a:avLst>
                <a:gd name="adj" fmla="val 45486"/>
              </a:avLst>
            </a:prstGeom>
            <a:solidFill>
              <a:srgbClr val="B3FFB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02" name="Text Box 11"/>
            <p:cNvSpPr txBox="1">
              <a:spLocks noChangeArrowheads="1"/>
            </p:cNvSpPr>
            <p:nvPr/>
          </p:nvSpPr>
          <p:spPr bwMode="auto">
            <a:xfrm>
              <a:off x="2601" y="2427"/>
              <a:ext cx="864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</a:pPr>
              <a:r>
                <a:rPr lang="en-US" sz="2000" b="0">
                  <a:latin typeface="Tahoma" charset="0"/>
                  <a:cs typeface="Tahoma" charset="0"/>
                </a:rPr>
                <a:t>Shifted intensity</a:t>
              </a:r>
              <a:endParaRPr lang="ru-RU" sz="2000" b="0">
                <a:latin typeface="Tahoma" charset="0"/>
                <a:cs typeface="Tahoma" charset="0"/>
              </a:endParaRPr>
            </a:p>
          </p:txBody>
        </p:sp>
        <p:sp>
          <p:nvSpPr>
            <p:cNvPr id="3103" name="Line 12"/>
            <p:cNvSpPr>
              <a:spLocks noChangeShapeType="1"/>
            </p:cNvSpPr>
            <p:nvPr/>
          </p:nvSpPr>
          <p:spPr bwMode="auto">
            <a:xfrm flipH="1" flipV="1">
              <a:off x="2928" y="2016"/>
              <a:ext cx="48" cy="38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13"/>
          <p:cNvGrpSpPr>
            <a:grpSpLocks/>
          </p:cNvGrpSpPr>
          <p:nvPr/>
        </p:nvGrpSpPr>
        <p:grpSpPr bwMode="auto">
          <a:xfrm>
            <a:off x="1905000" y="3124200"/>
            <a:ext cx="1385888" cy="1447800"/>
            <a:chOff x="1200" y="1968"/>
            <a:chExt cx="873" cy="912"/>
          </a:xfrm>
        </p:grpSpPr>
        <p:sp>
          <p:nvSpPr>
            <p:cNvPr id="3098" name="AutoShape 14"/>
            <p:cNvSpPr>
              <a:spLocks noChangeArrowheads="1"/>
            </p:cNvSpPr>
            <p:nvPr/>
          </p:nvSpPr>
          <p:spPr bwMode="auto">
            <a:xfrm>
              <a:off x="1200" y="2400"/>
              <a:ext cx="864" cy="480"/>
            </a:xfrm>
            <a:prstGeom prst="roundRect">
              <a:avLst>
                <a:gd name="adj" fmla="val 45486"/>
              </a:avLst>
            </a:prstGeom>
            <a:solidFill>
              <a:srgbClr val="B3FFB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99" name="Text Box 15"/>
            <p:cNvSpPr txBox="1">
              <a:spLocks noChangeArrowheads="1"/>
            </p:cNvSpPr>
            <p:nvPr/>
          </p:nvSpPr>
          <p:spPr bwMode="auto">
            <a:xfrm>
              <a:off x="1209" y="2427"/>
              <a:ext cx="864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</a:pPr>
              <a:r>
                <a:rPr lang="en-US" sz="2000" b="0">
                  <a:latin typeface="Tahoma" charset="0"/>
                  <a:cs typeface="Tahoma" charset="0"/>
                </a:rPr>
                <a:t>Window function</a:t>
              </a:r>
              <a:endParaRPr lang="ru-RU" sz="2000" b="0">
                <a:latin typeface="Tahoma" charset="0"/>
                <a:cs typeface="Tahoma" charset="0"/>
              </a:endParaRPr>
            </a:p>
          </p:txBody>
        </p:sp>
        <p:sp>
          <p:nvSpPr>
            <p:cNvPr id="3100" name="Line 16"/>
            <p:cNvSpPr>
              <a:spLocks noChangeShapeType="1"/>
            </p:cNvSpPr>
            <p:nvPr/>
          </p:nvSpPr>
          <p:spPr bwMode="auto">
            <a:xfrm flipV="1">
              <a:off x="1728" y="1968"/>
              <a:ext cx="336" cy="43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17"/>
          <p:cNvGrpSpPr>
            <a:grpSpLocks/>
          </p:cNvGrpSpPr>
          <p:nvPr/>
        </p:nvGrpSpPr>
        <p:grpSpPr bwMode="auto">
          <a:xfrm>
            <a:off x="200025" y="4876800"/>
            <a:ext cx="8715375" cy="1284288"/>
            <a:chOff x="126" y="3312"/>
            <a:chExt cx="5490" cy="809"/>
          </a:xfrm>
        </p:grpSpPr>
        <p:grpSp>
          <p:nvGrpSpPr>
            <p:cNvPr id="3081" name="Group 18"/>
            <p:cNvGrpSpPr>
              <a:grpSpLocks/>
            </p:cNvGrpSpPr>
            <p:nvPr/>
          </p:nvGrpSpPr>
          <p:grpSpPr bwMode="auto">
            <a:xfrm>
              <a:off x="4128" y="3312"/>
              <a:ext cx="1488" cy="432"/>
              <a:chOff x="3696" y="3264"/>
              <a:chExt cx="1920" cy="624"/>
            </a:xfrm>
          </p:grpSpPr>
          <p:grpSp>
            <p:nvGrpSpPr>
              <p:cNvPr id="3091" name="Group 19"/>
              <p:cNvGrpSpPr>
                <a:grpSpLocks/>
              </p:cNvGrpSpPr>
              <p:nvPr/>
            </p:nvGrpSpPr>
            <p:grpSpPr bwMode="auto">
              <a:xfrm>
                <a:off x="3696" y="3648"/>
                <a:ext cx="1920" cy="240"/>
                <a:chOff x="3408" y="3648"/>
                <a:chExt cx="1920" cy="240"/>
              </a:xfrm>
            </p:grpSpPr>
            <p:sp>
              <p:nvSpPr>
                <p:cNvPr id="3096" name="AutoShape 20"/>
                <p:cNvSpPr>
                  <a:spLocks noChangeArrowheads="1"/>
                </p:cNvSpPr>
                <p:nvPr/>
              </p:nvSpPr>
              <p:spPr bwMode="auto">
                <a:xfrm>
                  <a:off x="3408" y="3648"/>
                  <a:ext cx="1920" cy="240"/>
                </a:xfrm>
                <a:prstGeom prst="parallelogram">
                  <a:avLst>
                    <a:gd name="adj" fmla="val 200000"/>
                  </a:avLst>
                </a:prstGeom>
                <a:solidFill>
                  <a:srgbClr val="C0C0C0"/>
                </a:solidFill>
                <a:ln w="9525">
                  <a:solidFill>
                    <a:schemeClr val="tx1"/>
                  </a:solidFill>
                  <a:prstDash val="dash"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97" name="Freeform 21"/>
                <p:cNvSpPr>
                  <a:spLocks/>
                </p:cNvSpPr>
                <p:nvPr/>
              </p:nvSpPr>
              <p:spPr bwMode="auto">
                <a:xfrm>
                  <a:off x="3840" y="3696"/>
                  <a:ext cx="960" cy="144"/>
                </a:xfrm>
                <a:custGeom>
                  <a:avLst/>
                  <a:gdLst>
                    <a:gd name="T0" fmla="*/ 0 w 960"/>
                    <a:gd name="T1" fmla="*/ 144 h 144"/>
                    <a:gd name="T2" fmla="*/ 240 w 960"/>
                    <a:gd name="T3" fmla="*/ 0 h 144"/>
                    <a:gd name="T4" fmla="*/ 960 w 960"/>
                    <a:gd name="T5" fmla="*/ 96 h 144"/>
                    <a:gd name="T6" fmla="*/ 0 60000 65536"/>
                    <a:gd name="T7" fmla="*/ 0 60000 65536"/>
                    <a:gd name="T8" fmla="*/ 0 60000 65536"/>
                    <a:gd name="T9" fmla="*/ 0 w 960"/>
                    <a:gd name="T10" fmla="*/ 0 h 144"/>
                    <a:gd name="T11" fmla="*/ 960 w 960"/>
                    <a:gd name="T12" fmla="*/ 144 h 144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960" h="144">
                      <a:moveTo>
                        <a:pt x="0" y="144"/>
                      </a:moveTo>
                      <a:lnTo>
                        <a:pt x="240" y="0"/>
                      </a:lnTo>
                      <a:lnTo>
                        <a:pt x="960" y="96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3092" name="Group 22"/>
              <p:cNvGrpSpPr>
                <a:grpSpLocks/>
              </p:cNvGrpSpPr>
              <p:nvPr/>
            </p:nvGrpSpPr>
            <p:grpSpPr bwMode="auto">
              <a:xfrm>
                <a:off x="3744" y="3264"/>
                <a:ext cx="1824" cy="528"/>
                <a:chOff x="1680" y="3312"/>
                <a:chExt cx="2640" cy="816"/>
              </a:xfrm>
            </p:grpSpPr>
            <p:sp>
              <p:nvSpPr>
                <p:cNvPr id="3093" name="Freeform 23"/>
                <p:cNvSpPr>
                  <a:spLocks/>
                </p:cNvSpPr>
                <p:nvPr/>
              </p:nvSpPr>
              <p:spPr bwMode="auto">
                <a:xfrm>
                  <a:off x="1680" y="3312"/>
                  <a:ext cx="1248" cy="816"/>
                </a:xfrm>
                <a:custGeom>
                  <a:avLst/>
                  <a:gdLst>
                    <a:gd name="T0" fmla="*/ 0 w 1248"/>
                    <a:gd name="T1" fmla="*/ 816 h 816"/>
                    <a:gd name="T2" fmla="*/ 336 w 1248"/>
                    <a:gd name="T3" fmla="*/ 720 h 816"/>
                    <a:gd name="T4" fmla="*/ 768 w 1248"/>
                    <a:gd name="T5" fmla="*/ 288 h 816"/>
                    <a:gd name="T6" fmla="*/ 1008 w 1248"/>
                    <a:gd name="T7" fmla="*/ 96 h 816"/>
                    <a:gd name="T8" fmla="*/ 1248 w 1248"/>
                    <a:gd name="T9" fmla="*/ 0 h 81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248"/>
                    <a:gd name="T16" fmla="*/ 0 h 816"/>
                    <a:gd name="T17" fmla="*/ 1248 w 1248"/>
                    <a:gd name="T18" fmla="*/ 816 h 81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248" h="816">
                      <a:moveTo>
                        <a:pt x="0" y="816"/>
                      </a:moveTo>
                      <a:cubicBezTo>
                        <a:pt x="104" y="812"/>
                        <a:pt x="208" y="808"/>
                        <a:pt x="336" y="720"/>
                      </a:cubicBezTo>
                      <a:cubicBezTo>
                        <a:pt x="464" y="632"/>
                        <a:pt x="656" y="392"/>
                        <a:pt x="768" y="288"/>
                      </a:cubicBezTo>
                      <a:cubicBezTo>
                        <a:pt x="880" y="184"/>
                        <a:pt x="928" y="144"/>
                        <a:pt x="1008" y="96"/>
                      </a:cubicBezTo>
                      <a:cubicBezTo>
                        <a:pt x="1088" y="48"/>
                        <a:pt x="1208" y="16"/>
                        <a:pt x="1248" y="0"/>
                      </a:cubicBezTo>
                    </a:path>
                  </a:pathLst>
                </a:custGeom>
                <a:noFill/>
                <a:ln w="31750" cap="flat" cmpd="sng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94" name="Freeform 24"/>
                <p:cNvSpPr>
                  <a:spLocks/>
                </p:cNvSpPr>
                <p:nvPr/>
              </p:nvSpPr>
              <p:spPr bwMode="auto">
                <a:xfrm flipH="1">
                  <a:off x="3072" y="3312"/>
                  <a:ext cx="1248" cy="816"/>
                </a:xfrm>
                <a:custGeom>
                  <a:avLst/>
                  <a:gdLst>
                    <a:gd name="T0" fmla="*/ 0 w 1248"/>
                    <a:gd name="T1" fmla="*/ 816 h 816"/>
                    <a:gd name="T2" fmla="*/ 336 w 1248"/>
                    <a:gd name="T3" fmla="*/ 720 h 816"/>
                    <a:gd name="T4" fmla="*/ 768 w 1248"/>
                    <a:gd name="T5" fmla="*/ 288 h 816"/>
                    <a:gd name="T6" fmla="*/ 1008 w 1248"/>
                    <a:gd name="T7" fmla="*/ 96 h 816"/>
                    <a:gd name="T8" fmla="*/ 1248 w 1248"/>
                    <a:gd name="T9" fmla="*/ 0 h 81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248"/>
                    <a:gd name="T16" fmla="*/ 0 h 816"/>
                    <a:gd name="T17" fmla="*/ 1248 w 1248"/>
                    <a:gd name="T18" fmla="*/ 816 h 81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248" h="816">
                      <a:moveTo>
                        <a:pt x="0" y="816"/>
                      </a:moveTo>
                      <a:cubicBezTo>
                        <a:pt x="104" y="812"/>
                        <a:pt x="208" y="808"/>
                        <a:pt x="336" y="720"/>
                      </a:cubicBezTo>
                      <a:cubicBezTo>
                        <a:pt x="464" y="632"/>
                        <a:pt x="656" y="392"/>
                        <a:pt x="768" y="288"/>
                      </a:cubicBezTo>
                      <a:cubicBezTo>
                        <a:pt x="880" y="184"/>
                        <a:pt x="928" y="144"/>
                        <a:pt x="1008" y="96"/>
                      </a:cubicBezTo>
                      <a:cubicBezTo>
                        <a:pt x="1088" y="48"/>
                        <a:pt x="1208" y="16"/>
                        <a:pt x="1248" y="0"/>
                      </a:cubicBezTo>
                    </a:path>
                  </a:pathLst>
                </a:custGeom>
                <a:noFill/>
                <a:ln w="31750" cap="flat" cmpd="sng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95" name="Line 25"/>
                <p:cNvSpPr>
                  <a:spLocks noChangeShapeType="1"/>
                </p:cNvSpPr>
                <p:nvPr/>
              </p:nvSpPr>
              <p:spPr bwMode="auto">
                <a:xfrm>
                  <a:off x="2928" y="3312"/>
                  <a:ext cx="144" cy="0"/>
                </a:xfrm>
                <a:prstGeom prst="line">
                  <a:avLst/>
                </a:prstGeom>
                <a:noFill/>
                <a:ln w="31750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3082" name="Group 26"/>
            <p:cNvGrpSpPr>
              <a:grpSpLocks/>
            </p:cNvGrpSpPr>
            <p:nvPr/>
          </p:nvGrpSpPr>
          <p:grpSpPr bwMode="auto">
            <a:xfrm>
              <a:off x="2208" y="3360"/>
              <a:ext cx="1632" cy="432"/>
              <a:chOff x="1296" y="3360"/>
              <a:chExt cx="2112" cy="528"/>
            </a:xfrm>
          </p:grpSpPr>
          <p:grpSp>
            <p:nvGrpSpPr>
              <p:cNvPr id="3087" name="Group 27"/>
              <p:cNvGrpSpPr>
                <a:grpSpLocks/>
              </p:cNvGrpSpPr>
              <p:nvPr/>
            </p:nvGrpSpPr>
            <p:grpSpPr bwMode="auto">
              <a:xfrm>
                <a:off x="1488" y="3648"/>
                <a:ext cx="1920" cy="240"/>
                <a:chOff x="3408" y="3648"/>
                <a:chExt cx="1920" cy="240"/>
              </a:xfrm>
            </p:grpSpPr>
            <p:sp>
              <p:nvSpPr>
                <p:cNvPr id="3089" name="AutoShape 28"/>
                <p:cNvSpPr>
                  <a:spLocks noChangeArrowheads="1"/>
                </p:cNvSpPr>
                <p:nvPr/>
              </p:nvSpPr>
              <p:spPr bwMode="auto">
                <a:xfrm>
                  <a:off x="3408" y="3648"/>
                  <a:ext cx="1920" cy="240"/>
                </a:xfrm>
                <a:prstGeom prst="parallelogram">
                  <a:avLst>
                    <a:gd name="adj" fmla="val 200000"/>
                  </a:avLst>
                </a:prstGeom>
                <a:solidFill>
                  <a:srgbClr val="C0C0C0"/>
                </a:solidFill>
                <a:ln w="9525">
                  <a:solidFill>
                    <a:schemeClr val="tx1"/>
                  </a:solidFill>
                  <a:prstDash val="dash"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90" name="Freeform 29"/>
                <p:cNvSpPr>
                  <a:spLocks/>
                </p:cNvSpPr>
                <p:nvPr/>
              </p:nvSpPr>
              <p:spPr bwMode="auto">
                <a:xfrm>
                  <a:off x="3840" y="3696"/>
                  <a:ext cx="960" cy="144"/>
                </a:xfrm>
                <a:custGeom>
                  <a:avLst/>
                  <a:gdLst>
                    <a:gd name="T0" fmla="*/ 0 w 960"/>
                    <a:gd name="T1" fmla="*/ 144 h 144"/>
                    <a:gd name="T2" fmla="*/ 240 w 960"/>
                    <a:gd name="T3" fmla="*/ 0 h 144"/>
                    <a:gd name="T4" fmla="*/ 960 w 960"/>
                    <a:gd name="T5" fmla="*/ 96 h 144"/>
                    <a:gd name="T6" fmla="*/ 0 60000 65536"/>
                    <a:gd name="T7" fmla="*/ 0 60000 65536"/>
                    <a:gd name="T8" fmla="*/ 0 60000 65536"/>
                    <a:gd name="T9" fmla="*/ 0 w 960"/>
                    <a:gd name="T10" fmla="*/ 0 h 144"/>
                    <a:gd name="T11" fmla="*/ 960 w 960"/>
                    <a:gd name="T12" fmla="*/ 144 h 144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960" h="144">
                      <a:moveTo>
                        <a:pt x="0" y="144"/>
                      </a:moveTo>
                      <a:lnTo>
                        <a:pt x="240" y="0"/>
                      </a:lnTo>
                      <a:lnTo>
                        <a:pt x="960" y="96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3088" name="Freeform 30"/>
              <p:cNvSpPr>
                <a:spLocks/>
              </p:cNvSpPr>
              <p:nvPr/>
            </p:nvSpPr>
            <p:spPr bwMode="auto">
              <a:xfrm>
                <a:off x="1296" y="3360"/>
                <a:ext cx="2064" cy="432"/>
              </a:xfrm>
              <a:custGeom>
                <a:avLst/>
                <a:gdLst>
                  <a:gd name="T0" fmla="*/ 0 w 2064"/>
                  <a:gd name="T1" fmla="*/ 432 h 432"/>
                  <a:gd name="T2" fmla="*/ 384 w 2064"/>
                  <a:gd name="T3" fmla="*/ 432 h 432"/>
                  <a:gd name="T4" fmla="*/ 384 w 2064"/>
                  <a:gd name="T5" fmla="*/ 0 h 432"/>
                  <a:gd name="T6" fmla="*/ 1824 w 2064"/>
                  <a:gd name="T7" fmla="*/ 0 h 432"/>
                  <a:gd name="T8" fmla="*/ 1824 w 2064"/>
                  <a:gd name="T9" fmla="*/ 432 h 432"/>
                  <a:gd name="T10" fmla="*/ 2064 w 2064"/>
                  <a:gd name="T11" fmla="*/ 432 h 43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064"/>
                  <a:gd name="T19" fmla="*/ 0 h 432"/>
                  <a:gd name="T20" fmla="*/ 2064 w 2064"/>
                  <a:gd name="T21" fmla="*/ 432 h 43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064" h="432">
                    <a:moveTo>
                      <a:pt x="0" y="432"/>
                    </a:moveTo>
                    <a:lnTo>
                      <a:pt x="384" y="432"/>
                    </a:lnTo>
                    <a:lnTo>
                      <a:pt x="384" y="0"/>
                    </a:lnTo>
                    <a:lnTo>
                      <a:pt x="1824" y="0"/>
                    </a:lnTo>
                    <a:lnTo>
                      <a:pt x="1824" y="432"/>
                    </a:lnTo>
                    <a:lnTo>
                      <a:pt x="2064" y="432"/>
                    </a:lnTo>
                  </a:path>
                </a:pathLst>
              </a:custGeom>
              <a:noFill/>
              <a:ln w="31750" cap="flat" cmpd="sng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3083" name="Text Box 31"/>
            <p:cNvSpPr txBox="1">
              <a:spLocks noChangeArrowheads="1"/>
            </p:cNvSpPr>
            <p:nvPr/>
          </p:nvSpPr>
          <p:spPr bwMode="auto">
            <a:xfrm>
              <a:off x="3927" y="3391"/>
              <a:ext cx="24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2000" b="0">
                  <a:cs typeface="Times New Roman" pitchFamily="18" charset="0"/>
                </a:rPr>
                <a:t>or</a:t>
              </a:r>
              <a:endParaRPr lang="ru-RU" sz="2000" b="0">
                <a:cs typeface="Times New Roman" pitchFamily="18" charset="0"/>
              </a:endParaRPr>
            </a:p>
          </p:txBody>
        </p:sp>
        <p:sp>
          <p:nvSpPr>
            <p:cNvPr id="3084" name="Text Box 32"/>
            <p:cNvSpPr txBox="1">
              <a:spLocks noChangeArrowheads="1"/>
            </p:cNvSpPr>
            <p:nvPr/>
          </p:nvSpPr>
          <p:spPr bwMode="auto">
            <a:xfrm>
              <a:off x="126" y="3360"/>
              <a:ext cx="1962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2000" b="0">
                  <a:cs typeface="Times New Roman" pitchFamily="18" charset="0"/>
                </a:rPr>
                <a:t>Window function </a:t>
              </a:r>
              <a:r>
                <a:rPr lang="en-US" sz="2800" b="0" i="1">
                  <a:cs typeface="Times New Roman" pitchFamily="18" charset="0"/>
                </a:rPr>
                <a:t>w(x,y)</a:t>
              </a:r>
              <a:r>
                <a:rPr lang="en-US" sz="2000" b="0">
                  <a:cs typeface="Times New Roman" pitchFamily="18" charset="0"/>
                </a:rPr>
                <a:t> =</a:t>
              </a:r>
              <a:endParaRPr lang="ru-RU" sz="2000" b="0">
                <a:cs typeface="Times New Roman" pitchFamily="18" charset="0"/>
              </a:endParaRPr>
            </a:p>
          </p:txBody>
        </p:sp>
        <p:sp>
          <p:nvSpPr>
            <p:cNvPr id="3085" name="Text Box 33"/>
            <p:cNvSpPr txBox="1">
              <a:spLocks noChangeArrowheads="1"/>
            </p:cNvSpPr>
            <p:nvPr/>
          </p:nvSpPr>
          <p:spPr bwMode="auto">
            <a:xfrm>
              <a:off x="4523" y="3871"/>
              <a:ext cx="70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2000" b="0">
                  <a:cs typeface="Times New Roman" pitchFamily="18" charset="0"/>
                </a:rPr>
                <a:t>Gaussian</a:t>
              </a:r>
              <a:endParaRPr lang="ru-RU" sz="2000" b="0">
                <a:cs typeface="Times New Roman" pitchFamily="18" charset="0"/>
              </a:endParaRPr>
            </a:p>
          </p:txBody>
        </p:sp>
        <p:sp>
          <p:nvSpPr>
            <p:cNvPr id="3086" name="Text Box 34"/>
            <p:cNvSpPr txBox="1">
              <a:spLocks noChangeArrowheads="1"/>
            </p:cNvSpPr>
            <p:nvPr/>
          </p:nvSpPr>
          <p:spPr bwMode="auto">
            <a:xfrm>
              <a:off x="2210" y="3871"/>
              <a:ext cx="157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2000" b="0">
                  <a:cs typeface="Times New Roman" pitchFamily="18" charset="0"/>
                </a:rPr>
                <a:t>1 in window, 0 outside</a:t>
              </a:r>
              <a:endParaRPr lang="ru-RU" sz="2000" b="0">
                <a:cs typeface="Times New Roman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Harris Detector: Mathematics</a:t>
            </a:r>
            <a:endParaRPr lang="ru-RU" smtClean="0"/>
          </a:p>
        </p:txBody>
      </p:sp>
      <p:graphicFrame>
        <p:nvGraphicFramePr>
          <p:cNvPr id="4098" name="Object 3"/>
          <p:cNvGraphicFramePr>
            <a:graphicFrameLocks noChangeAspect="1"/>
          </p:cNvGraphicFramePr>
          <p:nvPr/>
        </p:nvGraphicFramePr>
        <p:xfrm>
          <a:off x="2438400" y="1676400"/>
          <a:ext cx="3752850" cy="1144588"/>
        </p:xfrm>
        <a:graphic>
          <a:graphicData uri="http://schemas.openxmlformats.org/presentationml/2006/ole">
            <p:oleObj spid="_x0000_s4098" name="Equation" r:id="rId4" imgW="1498320" imgH="457200" progId="Equation.DSMT4">
              <p:embed/>
            </p:oleObj>
          </a:graphicData>
        </a:graphic>
      </p:graphicFrame>
      <p:sp>
        <p:nvSpPr>
          <p:cNvPr id="4101" name="Text Box 4"/>
          <p:cNvSpPr txBox="1">
            <a:spLocks noChangeArrowheads="1"/>
          </p:cNvSpPr>
          <p:nvPr/>
        </p:nvSpPr>
        <p:spPr bwMode="auto">
          <a:xfrm>
            <a:off x="381000" y="914400"/>
            <a:ext cx="85344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b="0">
                <a:cs typeface="Times New Roman" pitchFamily="18" charset="0"/>
              </a:rPr>
              <a:t>For small shifts </a:t>
            </a:r>
            <a:r>
              <a:rPr lang="en-US" sz="2800" b="0">
                <a:cs typeface="Times New Roman" pitchFamily="18" charset="0"/>
              </a:rPr>
              <a:t>[</a:t>
            </a:r>
            <a:r>
              <a:rPr lang="en-US" sz="2800" b="0" i="1">
                <a:cs typeface="Times New Roman" pitchFamily="18" charset="0"/>
              </a:rPr>
              <a:t>u,v</a:t>
            </a:r>
            <a:r>
              <a:rPr lang="en-US" b="0">
                <a:cs typeface="Times New Roman" pitchFamily="18" charset="0"/>
              </a:rPr>
              <a:t>] we have a </a:t>
            </a:r>
            <a:r>
              <a:rPr lang="en-US" b="0" i="1">
                <a:cs typeface="Times New Roman" pitchFamily="18" charset="0"/>
              </a:rPr>
              <a:t>bilinear</a:t>
            </a:r>
            <a:r>
              <a:rPr lang="en-US" b="0">
                <a:cs typeface="Times New Roman" pitchFamily="18" charset="0"/>
              </a:rPr>
              <a:t> approximation:</a:t>
            </a:r>
            <a:endParaRPr lang="ru-RU" b="0">
              <a:cs typeface="Times New Roman" pitchFamily="18" charset="0"/>
            </a:endParaRPr>
          </a:p>
        </p:txBody>
      </p:sp>
      <p:graphicFrame>
        <p:nvGraphicFramePr>
          <p:cNvPr id="4099" name="Object 5"/>
          <p:cNvGraphicFramePr>
            <a:graphicFrameLocks noChangeAspect="1"/>
          </p:cNvGraphicFramePr>
          <p:nvPr/>
        </p:nvGraphicFramePr>
        <p:xfrm>
          <a:off x="2362200" y="3962400"/>
          <a:ext cx="4422775" cy="1270000"/>
        </p:xfrm>
        <a:graphic>
          <a:graphicData uri="http://schemas.openxmlformats.org/presentationml/2006/ole">
            <p:oleObj spid="_x0000_s4099" name="Equation" r:id="rId5" imgW="1765080" imgH="507960" progId="Equation.DSMT4">
              <p:embed/>
            </p:oleObj>
          </a:graphicData>
        </a:graphic>
      </p:graphicFrame>
      <p:sp>
        <p:nvSpPr>
          <p:cNvPr id="4102" name="Text Box 6"/>
          <p:cNvSpPr txBox="1">
            <a:spLocks noChangeArrowheads="1"/>
          </p:cNvSpPr>
          <p:nvPr/>
        </p:nvSpPr>
        <p:spPr bwMode="auto">
          <a:xfrm>
            <a:off x="533400" y="3352800"/>
            <a:ext cx="8534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b="0">
                <a:cs typeface="Times New Roman" pitchFamily="18" charset="0"/>
              </a:rPr>
              <a:t>where </a:t>
            </a:r>
            <a:r>
              <a:rPr lang="en-US" b="0" i="1">
                <a:cs typeface="Times New Roman" pitchFamily="18" charset="0"/>
              </a:rPr>
              <a:t>M</a:t>
            </a:r>
            <a:r>
              <a:rPr lang="en-US" b="0">
                <a:cs typeface="Times New Roman" pitchFamily="18" charset="0"/>
              </a:rPr>
              <a:t> is a 2</a:t>
            </a:r>
            <a:r>
              <a:rPr lang="en-US" b="0">
                <a:cs typeface="Times New Roman" pitchFamily="18" charset="0"/>
                <a:sym typeface="Symbol" pitchFamily="18" charset="2"/>
              </a:rPr>
              <a:t>2 matrix computed from image derivatives:</a:t>
            </a:r>
            <a:endParaRPr lang="ru-RU" b="0">
              <a:cs typeface="Times New Roman" pitchFamily="18" charset="0"/>
            </a:endParaRPr>
          </a:p>
        </p:txBody>
      </p:sp>
      <p:pic>
        <p:nvPicPr>
          <p:cNvPr id="632839" name="Picture 7" descr="Edittex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38200" y="5867400"/>
            <a:ext cx="7431088" cy="68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2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2"/>
          <p:cNvSpPr>
            <a:spLocks noChangeArrowheads="1"/>
          </p:cNvSpPr>
          <p:nvPr/>
        </p:nvSpPr>
        <p:spPr bwMode="auto">
          <a:xfrm>
            <a:off x="838200" y="4800600"/>
            <a:ext cx="3124200" cy="1219200"/>
          </a:xfrm>
          <a:prstGeom prst="rightArrowCallout">
            <a:avLst>
              <a:gd name="adj1" fmla="val 25000"/>
              <a:gd name="adj2" fmla="val 24093"/>
              <a:gd name="adj3" fmla="val 41581"/>
              <a:gd name="adj4" fmla="val 75662"/>
            </a:avLst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Harris Detector: Mathematics</a:t>
            </a:r>
            <a:endParaRPr lang="ru-RU" smtClean="0"/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4038600" y="1752600"/>
            <a:ext cx="4343400" cy="4343400"/>
          </a:xfrm>
          <a:prstGeom prst="rect">
            <a:avLst/>
          </a:prstGeom>
          <a:solidFill>
            <a:srgbClr val="F38F67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3" name="Rectangle 5"/>
          <p:cNvSpPr>
            <a:spLocks noChangeArrowheads="1"/>
          </p:cNvSpPr>
          <p:nvPr/>
        </p:nvSpPr>
        <p:spPr bwMode="auto">
          <a:xfrm>
            <a:off x="7772400" y="6096000"/>
            <a:ext cx="76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ru-RU" b="0">
                <a:cs typeface="Times New Roman" pitchFamily="18" charset="0"/>
                <a:sym typeface="Symbol" pitchFamily="18" charset="2"/>
              </a:rPr>
              <a:t></a:t>
            </a:r>
            <a:r>
              <a:rPr lang="en-US" b="0" baseline="-25000">
                <a:cs typeface="Times New Roman" pitchFamily="18" charset="0"/>
                <a:sym typeface="Symbol" pitchFamily="18" charset="2"/>
              </a:rPr>
              <a:t>1</a:t>
            </a:r>
            <a:endParaRPr lang="ru-RU" b="0" baseline="-25000">
              <a:cs typeface="Times New Roman" pitchFamily="18" charset="0"/>
              <a:sym typeface="Symbol" pitchFamily="18" charset="2"/>
            </a:endParaRPr>
          </a:p>
        </p:txBody>
      </p:sp>
      <p:sp>
        <p:nvSpPr>
          <p:cNvPr id="22534" name="Rectangle 6"/>
          <p:cNvSpPr>
            <a:spLocks noChangeArrowheads="1"/>
          </p:cNvSpPr>
          <p:nvPr/>
        </p:nvSpPr>
        <p:spPr bwMode="auto">
          <a:xfrm>
            <a:off x="3124200" y="18288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ru-RU" b="0">
                <a:cs typeface="Times New Roman" pitchFamily="18" charset="0"/>
                <a:sym typeface="Symbol" pitchFamily="18" charset="2"/>
              </a:rPr>
              <a:t></a:t>
            </a:r>
            <a:r>
              <a:rPr lang="en-US" b="0" baseline="-25000">
                <a:cs typeface="Times New Roman" pitchFamily="18" charset="0"/>
                <a:sym typeface="Symbol" pitchFamily="18" charset="2"/>
              </a:rPr>
              <a:t>2</a:t>
            </a:r>
            <a:endParaRPr lang="ru-RU" b="0" baseline="-25000">
              <a:cs typeface="Times New Roman" pitchFamily="18" charset="0"/>
              <a:sym typeface="Symbol" pitchFamily="18" charset="2"/>
            </a:endParaRPr>
          </a:p>
        </p:txBody>
      </p:sp>
      <p:sp>
        <p:nvSpPr>
          <p:cNvPr id="22535" name="Freeform 7"/>
          <p:cNvSpPr>
            <a:spLocks/>
          </p:cNvSpPr>
          <p:nvPr/>
        </p:nvSpPr>
        <p:spPr bwMode="auto">
          <a:xfrm>
            <a:off x="4495800" y="1752600"/>
            <a:ext cx="3886200" cy="3937000"/>
          </a:xfrm>
          <a:custGeom>
            <a:avLst/>
            <a:gdLst>
              <a:gd name="T0" fmla="*/ 0 w 2448"/>
              <a:gd name="T1" fmla="*/ 3048000 h 2480"/>
              <a:gd name="T2" fmla="*/ 1066800 w 2448"/>
              <a:gd name="T3" fmla="*/ 0 h 2480"/>
              <a:gd name="T4" fmla="*/ 3886200 w 2448"/>
              <a:gd name="T5" fmla="*/ 0 h 2480"/>
              <a:gd name="T6" fmla="*/ 3886200 w 2448"/>
              <a:gd name="T7" fmla="*/ 2971800 h 2480"/>
              <a:gd name="T8" fmla="*/ 881063 w 2448"/>
              <a:gd name="T9" fmla="*/ 3937000 h 2480"/>
              <a:gd name="T10" fmla="*/ 0 w 2448"/>
              <a:gd name="T11" fmla="*/ 3048000 h 248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48"/>
              <a:gd name="T19" fmla="*/ 0 h 2480"/>
              <a:gd name="T20" fmla="*/ 2448 w 2448"/>
              <a:gd name="T21" fmla="*/ 2480 h 248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48" h="2480">
                <a:moveTo>
                  <a:pt x="0" y="1920"/>
                </a:moveTo>
                <a:lnTo>
                  <a:pt x="672" y="0"/>
                </a:lnTo>
                <a:lnTo>
                  <a:pt x="2448" y="0"/>
                </a:lnTo>
                <a:lnTo>
                  <a:pt x="2448" y="1872"/>
                </a:lnTo>
                <a:lnTo>
                  <a:pt x="555" y="2480"/>
                </a:lnTo>
                <a:lnTo>
                  <a:pt x="0" y="1920"/>
                </a:lnTo>
                <a:close/>
              </a:path>
            </a:pathLst>
          </a:cu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36" name="AutoShape 8"/>
          <p:cNvSpPr>
            <a:spLocks noChangeArrowheads="1"/>
          </p:cNvSpPr>
          <p:nvPr/>
        </p:nvSpPr>
        <p:spPr bwMode="auto">
          <a:xfrm>
            <a:off x="4038600" y="4343400"/>
            <a:ext cx="1749425" cy="1752600"/>
          </a:xfrm>
          <a:prstGeom prst="rtTriangle">
            <a:avLst/>
          </a:pr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7" name="Rectangle 9"/>
          <p:cNvSpPr>
            <a:spLocks noChangeArrowheads="1"/>
          </p:cNvSpPr>
          <p:nvPr/>
        </p:nvSpPr>
        <p:spPr bwMode="auto">
          <a:xfrm>
            <a:off x="5562600" y="2362200"/>
            <a:ext cx="2667000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b="0">
                <a:solidFill>
                  <a:srgbClr val="0033CC"/>
                </a:solidFill>
                <a:cs typeface="Times New Roman" pitchFamily="18" charset="0"/>
                <a:sym typeface="Symbol" pitchFamily="18" charset="2"/>
              </a:rPr>
              <a:t>“Corner”</a:t>
            </a:r>
            <a:r>
              <a:rPr lang="en-US" b="0">
                <a:cs typeface="Times New Roman" pitchFamily="18" charset="0"/>
                <a:sym typeface="Symbol" pitchFamily="18" charset="2"/>
              </a:rPr>
              <a:t/>
            </a:r>
            <a:br>
              <a:rPr lang="en-US" b="0">
                <a:cs typeface="Times New Roman" pitchFamily="18" charset="0"/>
                <a:sym typeface="Symbol" pitchFamily="18" charset="2"/>
              </a:rPr>
            </a:br>
            <a:r>
              <a:rPr lang="ru-RU" b="0">
                <a:cs typeface="Times New Roman" pitchFamily="18" charset="0"/>
                <a:sym typeface="Symbol" pitchFamily="18" charset="2"/>
              </a:rPr>
              <a:t></a:t>
            </a:r>
            <a:r>
              <a:rPr lang="en-US" b="0" baseline="-25000">
                <a:cs typeface="Times New Roman" pitchFamily="18" charset="0"/>
                <a:sym typeface="Symbol" pitchFamily="18" charset="2"/>
              </a:rPr>
              <a:t>1</a:t>
            </a:r>
            <a:r>
              <a:rPr lang="en-US" sz="2000" b="0">
                <a:cs typeface="Times New Roman" pitchFamily="18" charset="0"/>
                <a:sym typeface="Symbol" pitchFamily="18" charset="2"/>
              </a:rPr>
              <a:t> and </a:t>
            </a:r>
            <a:r>
              <a:rPr lang="ru-RU" b="0">
                <a:cs typeface="Times New Roman" pitchFamily="18" charset="0"/>
                <a:sym typeface="Symbol" pitchFamily="18" charset="2"/>
              </a:rPr>
              <a:t></a:t>
            </a:r>
            <a:r>
              <a:rPr lang="en-US" b="0" baseline="-25000">
                <a:cs typeface="Times New Roman" pitchFamily="18" charset="0"/>
                <a:sym typeface="Symbol" pitchFamily="18" charset="2"/>
              </a:rPr>
              <a:t>2</a:t>
            </a:r>
            <a:r>
              <a:rPr lang="en-US" sz="2000" b="0">
                <a:cs typeface="Times New Roman" pitchFamily="18" charset="0"/>
                <a:sym typeface="Symbol" pitchFamily="18" charset="2"/>
              </a:rPr>
              <a:t> are large,</a:t>
            </a:r>
            <a:br>
              <a:rPr lang="en-US" sz="2000" b="0">
                <a:cs typeface="Times New Roman" pitchFamily="18" charset="0"/>
                <a:sym typeface="Symbol" pitchFamily="18" charset="2"/>
              </a:rPr>
            </a:br>
            <a:r>
              <a:rPr lang="en-US" sz="2000" b="0">
                <a:cs typeface="Times New Roman" pitchFamily="18" charset="0"/>
                <a:sym typeface="Symbol" pitchFamily="18" charset="2"/>
              </a:rPr>
              <a:t> </a:t>
            </a:r>
            <a:r>
              <a:rPr lang="ru-RU" b="0">
                <a:cs typeface="Times New Roman" pitchFamily="18" charset="0"/>
                <a:sym typeface="Symbol" pitchFamily="18" charset="2"/>
              </a:rPr>
              <a:t></a:t>
            </a:r>
            <a:r>
              <a:rPr lang="en-US" b="0" baseline="-25000">
                <a:cs typeface="Times New Roman" pitchFamily="18" charset="0"/>
                <a:sym typeface="Symbol" pitchFamily="18" charset="2"/>
              </a:rPr>
              <a:t>1 </a:t>
            </a:r>
            <a:r>
              <a:rPr lang="en-US" b="0">
                <a:cs typeface="Times New Roman" pitchFamily="18" charset="0"/>
                <a:sym typeface="Symbol" pitchFamily="18" charset="2"/>
              </a:rPr>
              <a:t>~ </a:t>
            </a:r>
            <a:r>
              <a:rPr lang="ru-RU" b="0">
                <a:cs typeface="Times New Roman" pitchFamily="18" charset="0"/>
                <a:sym typeface="Symbol" pitchFamily="18" charset="2"/>
              </a:rPr>
              <a:t></a:t>
            </a:r>
            <a:r>
              <a:rPr lang="en-US" b="0" baseline="-25000">
                <a:cs typeface="Times New Roman" pitchFamily="18" charset="0"/>
                <a:sym typeface="Symbol" pitchFamily="18" charset="2"/>
              </a:rPr>
              <a:t>2</a:t>
            </a:r>
            <a:r>
              <a:rPr lang="en-US" sz="2000" b="0">
                <a:cs typeface="Times New Roman" pitchFamily="18" charset="0"/>
                <a:sym typeface="Symbol" pitchFamily="18" charset="2"/>
              </a:rPr>
              <a:t>;</a:t>
            </a:r>
            <a:br>
              <a:rPr lang="en-US" sz="2000" b="0">
                <a:cs typeface="Times New Roman" pitchFamily="18" charset="0"/>
                <a:sym typeface="Symbol" pitchFamily="18" charset="2"/>
              </a:rPr>
            </a:br>
            <a:r>
              <a:rPr lang="en-US" b="0" i="1">
                <a:cs typeface="Times New Roman" pitchFamily="18" charset="0"/>
                <a:sym typeface="Symbol" pitchFamily="18" charset="2"/>
              </a:rPr>
              <a:t>E</a:t>
            </a:r>
            <a:r>
              <a:rPr lang="en-US" sz="2000" b="0">
                <a:cs typeface="Times New Roman" pitchFamily="18" charset="0"/>
                <a:sym typeface="Symbol" pitchFamily="18" charset="2"/>
              </a:rPr>
              <a:t> increases in all directions</a:t>
            </a:r>
            <a:endParaRPr lang="ru-RU" sz="2000" b="0">
              <a:cs typeface="Times New Roman" pitchFamily="18" charset="0"/>
              <a:sym typeface="Symbol" pitchFamily="18" charset="2"/>
            </a:endParaRPr>
          </a:p>
        </p:txBody>
      </p:sp>
      <p:sp>
        <p:nvSpPr>
          <p:cNvPr id="22538" name="Rectangle 10"/>
          <p:cNvSpPr>
            <a:spLocks noChangeArrowheads="1"/>
          </p:cNvSpPr>
          <p:nvPr/>
        </p:nvSpPr>
        <p:spPr bwMode="auto">
          <a:xfrm>
            <a:off x="914400" y="4800600"/>
            <a:ext cx="2362200" cy="112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ru-RU" b="0">
                <a:cs typeface="Times New Roman" pitchFamily="18" charset="0"/>
                <a:sym typeface="Symbol" pitchFamily="18" charset="2"/>
              </a:rPr>
              <a:t></a:t>
            </a:r>
            <a:r>
              <a:rPr lang="en-US" b="0" baseline="-25000">
                <a:cs typeface="Times New Roman" pitchFamily="18" charset="0"/>
                <a:sym typeface="Symbol" pitchFamily="18" charset="2"/>
              </a:rPr>
              <a:t>1</a:t>
            </a:r>
            <a:r>
              <a:rPr lang="en-US" sz="2000" b="0">
                <a:cs typeface="Times New Roman" pitchFamily="18" charset="0"/>
                <a:sym typeface="Symbol" pitchFamily="18" charset="2"/>
              </a:rPr>
              <a:t> and </a:t>
            </a:r>
            <a:r>
              <a:rPr lang="ru-RU" b="0">
                <a:cs typeface="Times New Roman" pitchFamily="18" charset="0"/>
                <a:sym typeface="Symbol" pitchFamily="18" charset="2"/>
              </a:rPr>
              <a:t></a:t>
            </a:r>
            <a:r>
              <a:rPr lang="en-US" b="0" baseline="-25000">
                <a:cs typeface="Times New Roman" pitchFamily="18" charset="0"/>
                <a:sym typeface="Symbol" pitchFamily="18" charset="2"/>
              </a:rPr>
              <a:t>2</a:t>
            </a:r>
            <a:r>
              <a:rPr lang="en-US" sz="2000" b="0">
                <a:cs typeface="Times New Roman" pitchFamily="18" charset="0"/>
                <a:sym typeface="Symbol" pitchFamily="18" charset="2"/>
              </a:rPr>
              <a:t> are small;</a:t>
            </a:r>
            <a:br>
              <a:rPr lang="en-US" sz="2000" b="0">
                <a:cs typeface="Times New Roman" pitchFamily="18" charset="0"/>
                <a:sym typeface="Symbol" pitchFamily="18" charset="2"/>
              </a:rPr>
            </a:br>
            <a:r>
              <a:rPr lang="en-US" b="0" i="1">
                <a:cs typeface="Times New Roman" pitchFamily="18" charset="0"/>
                <a:sym typeface="Symbol" pitchFamily="18" charset="2"/>
              </a:rPr>
              <a:t>E</a:t>
            </a:r>
            <a:r>
              <a:rPr lang="en-US" sz="2000" b="0">
                <a:cs typeface="Times New Roman" pitchFamily="18" charset="0"/>
                <a:sym typeface="Symbol" pitchFamily="18" charset="2"/>
              </a:rPr>
              <a:t> is almost constant in all directions</a:t>
            </a:r>
            <a:endParaRPr lang="ru-RU" sz="2000" b="0">
              <a:cs typeface="Times New Roman" pitchFamily="18" charset="0"/>
              <a:sym typeface="Symbol" pitchFamily="18" charset="2"/>
            </a:endParaRPr>
          </a:p>
        </p:txBody>
      </p:sp>
      <p:sp>
        <p:nvSpPr>
          <p:cNvPr id="22539" name="Rectangle 11"/>
          <p:cNvSpPr>
            <a:spLocks noChangeArrowheads="1"/>
          </p:cNvSpPr>
          <p:nvPr/>
        </p:nvSpPr>
        <p:spPr bwMode="auto">
          <a:xfrm>
            <a:off x="7162800" y="5105400"/>
            <a:ext cx="12954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b="0">
                <a:solidFill>
                  <a:srgbClr val="0033CC"/>
                </a:solidFill>
                <a:cs typeface="Times New Roman" pitchFamily="18" charset="0"/>
                <a:sym typeface="Symbol" pitchFamily="18" charset="2"/>
              </a:rPr>
              <a:t>“Edge” </a:t>
            </a:r>
            <a:r>
              <a:rPr lang="en-US" b="0">
                <a:cs typeface="Times New Roman" pitchFamily="18" charset="0"/>
                <a:sym typeface="Symbol" pitchFamily="18" charset="2"/>
              </a:rPr>
              <a:t/>
            </a:r>
            <a:br>
              <a:rPr lang="en-US" b="0">
                <a:cs typeface="Times New Roman" pitchFamily="18" charset="0"/>
                <a:sym typeface="Symbol" pitchFamily="18" charset="2"/>
              </a:rPr>
            </a:br>
            <a:r>
              <a:rPr lang="ru-RU" b="0">
                <a:cs typeface="Times New Roman" pitchFamily="18" charset="0"/>
                <a:sym typeface="Symbol" pitchFamily="18" charset="2"/>
              </a:rPr>
              <a:t></a:t>
            </a:r>
            <a:r>
              <a:rPr lang="en-US" b="0" baseline="-25000">
                <a:cs typeface="Times New Roman" pitchFamily="18" charset="0"/>
                <a:sym typeface="Symbol" pitchFamily="18" charset="2"/>
              </a:rPr>
              <a:t>1</a:t>
            </a:r>
            <a:r>
              <a:rPr lang="en-US" sz="2000" b="0">
                <a:cs typeface="Times New Roman" pitchFamily="18" charset="0"/>
                <a:sym typeface="Symbol" pitchFamily="18" charset="2"/>
              </a:rPr>
              <a:t> &gt;&gt; </a:t>
            </a:r>
            <a:r>
              <a:rPr lang="ru-RU" b="0">
                <a:cs typeface="Times New Roman" pitchFamily="18" charset="0"/>
                <a:sym typeface="Symbol" pitchFamily="18" charset="2"/>
              </a:rPr>
              <a:t></a:t>
            </a:r>
            <a:r>
              <a:rPr lang="en-US" b="0" baseline="-25000">
                <a:cs typeface="Times New Roman" pitchFamily="18" charset="0"/>
                <a:sym typeface="Symbol" pitchFamily="18" charset="2"/>
              </a:rPr>
              <a:t>2</a:t>
            </a:r>
            <a:endParaRPr lang="ru-RU" sz="2000" b="0">
              <a:cs typeface="Times New Roman" pitchFamily="18" charset="0"/>
              <a:sym typeface="Symbol" pitchFamily="18" charset="2"/>
            </a:endParaRPr>
          </a:p>
        </p:txBody>
      </p:sp>
      <p:sp>
        <p:nvSpPr>
          <p:cNvPr id="22540" name="Rectangle 12"/>
          <p:cNvSpPr>
            <a:spLocks noChangeArrowheads="1"/>
          </p:cNvSpPr>
          <p:nvPr/>
        </p:nvSpPr>
        <p:spPr bwMode="auto">
          <a:xfrm>
            <a:off x="4114800" y="1905000"/>
            <a:ext cx="12954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b="0">
                <a:solidFill>
                  <a:srgbClr val="0033CC"/>
                </a:solidFill>
                <a:cs typeface="Times New Roman" pitchFamily="18" charset="0"/>
                <a:sym typeface="Symbol" pitchFamily="18" charset="2"/>
              </a:rPr>
              <a:t>“Edge” </a:t>
            </a:r>
            <a:r>
              <a:rPr lang="en-US" b="0">
                <a:cs typeface="Times New Roman" pitchFamily="18" charset="0"/>
                <a:sym typeface="Symbol" pitchFamily="18" charset="2"/>
              </a:rPr>
              <a:t/>
            </a:r>
            <a:br>
              <a:rPr lang="en-US" b="0">
                <a:cs typeface="Times New Roman" pitchFamily="18" charset="0"/>
                <a:sym typeface="Symbol" pitchFamily="18" charset="2"/>
              </a:rPr>
            </a:br>
            <a:r>
              <a:rPr lang="ru-RU" b="0">
                <a:cs typeface="Times New Roman" pitchFamily="18" charset="0"/>
                <a:sym typeface="Symbol" pitchFamily="18" charset="2"/>
              </a:rPr>
              <a:t></a:t>
            </a:r>
            <a:r>
              <a:rPr lang="en-US" b="0" baseline="-25000">
                <a:cs typeface="Times New Roman" pitchFamily="18" charset="0"/>
                <a:sym typeface="Symbol" pitchFamily="18" charset="2"/>
              </a:rPr>
              <a:t>2</a:t>
            </a:r>
            <a:r>
              <a:rPr lang="en-US" sz="2000" b="0">
                <a:cs typeface="Times New Roman" pitchFamily="18" charset="0"/>
                <a:sym typeface="Symbol" pitchFamily="18" charset="2"/>
              </a:rPr>
              <a:t> &gt;&gt; </a:t>
            </a:r>
            <a:r>
              <a:rPr lang="ru-RU" b="0">
                <a:cs typeface="Times New Roman" pitchFamily="18" charset="0"/>
                <a:sym typeface="Symbol" pitchFamily="18" charset="2"/>
              </a:rPr>
              <a:t></a:t>
            </a:r>
            <a:r>
              <a:rPr lang="en-US" b="0" baseline="-25000">
                <a:cs typeface="Times New Roman" pitchFamily="18" charset="0"/>
                <a:sym typeface="Symbol" pitchFamily="18" charset="2"/>
              </a:rPr>
              <a:t>1</a:t>
            </a:r>
            <a:endParaRPr lang="ru-RU" sz="2000" b="0">
              <a:cs typeface="Times New Roman" pitchFamily="18" charset="0"/>
              <a:sym typeface="Symbol" pitchFamily="18" charset="2"/>
            </a:endParaRPr>
          </a:p>
        </p:txBody>
      </p:sp>
      <p:sp>
        <p:nvSpPr>
          <p:cNvPr id="22541" name="Rectangle 13"/>
          <p:cNvSpPr>
            <a:spLocks noChangeArrowheads="1"/>
          </p:cNvSpPr>
          <p:nvPr/>
        </p:nvSpPr>
        <p:spPr bwMode="auto">
          <a:xfrm>
            <a:off x="3962400" y="5181600"/>
            <a:ext cx="12192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b="0">
                <a:solidFill>
                  <a:srgbClr val="0033CC"/>
                </a:solidFill>
                <a:cs typeface="Times New Roman" pitchFamily="18" charset="0"/>
                <a:sym typeface="Symbol" pitchFamily="18" charset="2"/>
              </a:rPr>
              <a:t>“Flat” region</a:t>
            </a:r>
            <a:endParaRPr lang="ru-RU" b="0">
              <a:solidFill>
                <a:srgbClr val="0033CC"/>
              </a:solidFill>
              <a:cs typeface="Times New Roman" pitchFamily="18" charset="0"/>
              <a:sym typeface="Symbol" pitchFamily="18" charset="2"/>
            </a:endParaRPr>
          </a:p>
        </p:txBody>
      </p:sp>
      <p:sp>
        <p:nvSpPr>
          <p:cNvPr id="22542" name="Text Box 14"/>
          <p:cNvSpPr txBox="1">
            <a:spLocks noChangeArrowheads="1"/>
          </p:cNvSpPr>
          <p:nvPr/>
        </p:nvSpPr>
        <p:spPr bwMode="auto">
          <a:xfrm>
            <a:off x="228600" y="1905000"/>
            <a:ext cx="26670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b="0">
                <a:cs typeface="Times New Roman" pitchFamily="18" charset="0"/>
              </a:rPr>
              <a:t>Classification of image points using eigenvalues of </a:t>
            </a:r>
            <a:r>
              <a:rPr lang="en-US" b="0" i="1">
                <a:cs typeface="Times New Roman" pitchFamily="18" charset="0"/>
              </a:rPr>
              <a:t>M</a:t>
            </a:r>
            <a:r>
              <a:rPr lang="en-US" b="0">
                <a:cs typeface="Times New Roman" pitchFamily="18" charset="0"/>
              </a:rPr>
              <a:t>:</a:t>
            </a:r>
            <a:endParaRPr lang="ru-RU" b="0">
              <a:cs typeface="Times New Roman" pitchFamily="18" charset="0"/>
            </a:endParaRPr>
          </a:p>
        </p:txBody>
      </p:sp>
      <p:sp>
        <p:nvSpPr>
          <p:cNvPr id="22543" name="Oval 15"/>
          <p:cNvSpPr>
            <a:spLocks noChangeArrowheads="1"/>
          </p:cNvSpPr>
          <p:nvPr/>
        </p:nvSpPr>
        <p:spPr bwMode="auto">
          <a:xfrm>
            <a:off x="5389563" y="2522538"/>
            <a:ext cx="165100" cy="152400"/>
          </a:xfrm>
          <a:prstGeom prst="ellipse">
            <a:avLst/>
          </a:prstGeom>
          <a:solidFill>
            <a:srgbClr val="0000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44" name="Oval 16"/>
          <p:cNvSpPr>
            <a:spLocks noChangeArrowheads="1"/>
          </p:cNvSpPr>
          <p:nvPr/>
        </p:nvSpPr>
        <p:spPr bwMode="auto">
          <a:xfrm>
            <a:off x="4184650" y="1828800"/>
            <a:ext cx="927100" cy="125413"/>
          </a:xfrm>
          <a:prstGeom prst="ellipse">
            <a:avLst/>
          </a:prstGeom>
          <a:solidFill>
            <a:srgbClr val="0000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45" name="Oval 17"/>
          <p:cNvSpPr>
            <a:spLocks noChangeArrowheads="1"/>
          </p:cNvSpPr>
          <p:nvPr/>
        </p:nvSpPr>
        <p:spPr bwMode="auto">
          <a:xfrm>
            <a:off x="4087813" y="4751388"/>
            <a:ext cx="414337" cy="415925"/>
          </a:xfrm>
          <a:prstGeom prst="ellipse">
            <a:avLst/>
          </a:prstGeom>
          <a:solidFill>
            <a:srgbClr val="0000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46" name="Oval 18"/>
          <p:cNvSpPr>
            <a:spLocks noChangeArrowheads="1"/>
          </p:cNvSpPr>
          <p:nvPr/>
        </p:nvSpPr>
        <p:spPr bwMode="auto">
          <a:xfrm rot="5542000">
            <a:off x="6650832" y="5557043"/>
            <a:ext cx="927100" cy="125413"/>
          </a:xfrm>
          <a:prstGeom prst="ellipse">
            <a:avLst/>
          </a:prstGeom>
          <a:solidFill>
            <a:srgbClr val="0000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" name="Text Box 3"/>
          <p:cNvSpPr txBox="1">
            <a:spLocks noChangeArrowheads="1"/>
          </p:cNvSpPr>
          <p:nvPr/>
        </p:nvSpPr>
        <p:spPr bwMode="auto">
          <a:xfrm>
            <a:off x="533400" y="6248400"/>
            <a:ext cx="70866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2800" b="0" dirty="0" smtClean="0">
                <a:cs typeface="Times New Roman" pitchFamily="18" charset="0"/>
              </a:rPr>
              <a:t>But </a:t>
            </a:r>
            <a:r>
              <a:rPr lang="en-US" sz="2800" b="0" dirty="0" err="1" smtClean="0">
                <a:cs typeface="Times New Roman" pitchFamily="18" charset="0"/>
              </a:rPr>
              <a:t>eigenvalues</a:t>
            </a:r>
            <a:r>
              <a:rPr lang="en-US" sz="2800" b="0" dirty="0" smtClean="0">
                <a:cs typeface="Times New Roman" pitchFamily="18" charset="0"/>
              </a:rPr>
              <a:t> are expensive to compute</a:t>
            </a:r>
            <a:endParaRPr lang="ru-RU" sz="2800" b="0" dirty="0"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Harris Detector: Mathematics</a:t>
            </a:r>
            <a:endParaRPr lang="ru-RU" smtClean="0"/>
          </a:p>
        </p:txBody>
      </p:sp>
      <p:sp>
        <p:nvSpPr>
          <p:cNvPr id="5125" name="Text Box 3"/>
          <p:cNvSpPr txBox="1">
            <a:spLocks noChangeArrowheads="1"/>
          </p:cNvSpPr>
          <p:nvPr/>
        </p:nvSpPr>
        <p:spPr bwMode="auto">
          <a:xfrm>
            <a:off x="381000" y="1766888"/>
            <a:ext cx="44196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2800" b="0" dirty="0">
                <a:cs typeface="Times New Roman" pitchFamily="18" charset="0"/>
              </a:rPr>
              <a:t>Measure of corner response:</a:t>
            </a:r>
            <a:endParaRPr lang="ru-RU" sz="2800" b="0" dirty="0">
              <a:cs typeface="Times New Roman" pitchFamily="18" charset="0"/>
            </a:endParaRPr>
          </a:p>
        </p:txBody>
      </p:sp>
      <p:graphicFrame>
        <p:nvGraphicFramePr>
          <p:cNvPr id="5122" name="Object 5"/>
          <p:cNvGraphicFramePr>
            <a:graphicFrameLocks noChangeAspect="1"/>
          </p:cNvGraphicFramePr>
          <p:nvPr/>
        </p:nvGraphicFramePr>
        <p:xfrm>
          <a:off x="2667000" y="3886200"/>
          <a:ext cx="2671763" cy="1143000"/>
        </p:xfrm>
        <a:graphic>
          <a:graphicData uri="http://schemas.openxmlformats.org/presentationml/2006/ole">
            <p:oleObj spid="_x0000_s5122" name="Equation" r:id="rId3" imgW="1066680" imgH="457200" progId="Equation.DSMT4">
              <p:embed/>
            </p:oleObj>
          </a:graphicData>
        </a:graphic>
      </p:graphicFrame>
      <p:graphicFrame>
        <p:nvGraphicFramePr>
          <p:cNvPr id="5123" name="Object 7"/>
          <p:cNvGraphicFramePr>
            <a:graphicFrameLocks noChangeAspect="1"/>
          </p:cNvGraphicFramePr>
          <p:nvPr>
            <p:ph idx="1"/>
          </p:nvPr>
        </p:nvGraphicFramePr>
        <p:xfrm>
          <a:off x="2743200" y="2524125"/>
          <a:ext cx="2286000" cy="1057275"/>
        </p:xfrm>
        <a:graphic>
          <a:graphicData uri="http://schemas.openxmlformats.org/presentationml/2006/ole">
            <p:oleObj spid="_x0000_s5123" name="Equation" r:id="rId4" imgW="850680" imgH="3934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Harris Detector</a:t>
            </a:r>
            <a:endParaRPr lang="ru-RU" smtClean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 smtClean="0"/>
              <a:t>The Algorithm:</a:t>
            </a:r>
          </a:p>
          <a:p>
            <a:pPr lvl="1"/>
            <a:r>
              <a:rPr lang="en-US" sz="2400" smtClean="0"/>
              <a:t>Find points with large corner response function  </a:t>
            </a:r>
            <a:r>
              <a:rPr lang="en-US" sz="2400" i="1" smtClean="0"/>
              <a:t>R</a:t>
            </a:r>
            <a:r>
              <a:rPr lang="en-US" sz="2400" smtClean="0"/>
              <a:t>   (</a:t>
            </a:r>
            <a:r>
              <a:rPr lang="en-US" sz="2400" i="1" smtClean="0"/>
              <a:t>R </a:t>
            </a:r>
            <a:r>
              <a:rPr lang="en-US" sz="2400" smtClean="0"/>
              <a:t>&gt; threshold)</a:t>
            </a:r>
          </a:p>
          <a:p>
            <a:pPr lvl="1"/>
            <a:r>
              <a:rPr lang="en-US" sz="2400" smtClean="0"/>
              <a:t>Take the points of local maxima of </a:t>
            </a:r>
            <a:r>
              <a:rPr lang="en-US" sz="2400" i="1" smtClean="0"/>
              <a:t>R</a:t>
            </a:r>
            <a:endParaRPr lang="ru-RU" sz="2400" i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685800"/>
          </a:xfrm>
        </p:spPr>
        <p:txBody>
          <a:bodyPr/>
          <a:lstStyle/>
          <a:p>
            <a:r>
              <a:rPr lang="en-US" sz="2600" b="1" smtClean="0"/>
              <a:t>Harris Detector: Workflow</a:t>
            </a:r>
            <a:endParaRPr lang="ru-RU" sz="2600" b="1" smtClean="0"/>
          </a:p>
        </p:txBody>
      </p:sp>
      <p:pic>
        <p:nvPicPr>
          <p:cNvPr id="24579" name="Picture 3" descr="cows_step0"/>
          <p:cNvPicPr>
            <a:picLocks noChangeAspect="1" noChangeArrowheads="1"/>
          </p:cNvPicPr>
          <p:nvPr/>
        </p:nvPicPr>
        <p:blipFill>
          <a:blip r:embed="rId2" cstate="print">
            <a:lum bright="12000" contrast="18000"/>
          </a:blip>
          <a:srcRect/>
          <a:stretch>
            <a:fillRect/>
          </a:stretch>
        </p:blipFill>
        <p:spPr bwMode="auto">
          <a:xfrm>
            <a:off x="533400" y="1295400"/>
            <a:ext cx="8153400" cy="527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685800"/>
          </a:xfrm>
        </p:spPr>
        <p:txBody>
          <a:bodyPr/>
          <a:lstStyle/>
          <a:p>
            <a:r>
              <a:rPr lang="en-US" sz="2600" b="1" smtClean="0"/>
              <a:t>Harris Detector: Workflow</a:t>
            </a:r>
            <a:endParaRPr lang="ru-RU" sz="2600" b="1" smtClean="0"/>
          </a:p>
        </p:txBody>
      </p:sp>
      <p:pic>
        <p:nvPicPr>
          <p:cNvPr id="25603" name="Picture 3" descr="cows_step1_corner_respons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295400"/>
            <a:ext cx="8153400" cy="5268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4" name="Text Box 4"/>
          <p:cNvSpPr txBox="1">
            <a:spLocks noChangeArrowheads="1"/>
          </p:cNvSpPr>
          <p:nvPr/>
        </p:nvSpPr>
        <p:spPr bwMode="auto">
          <a:xfrm>
            <a:off x="828675" y="776288"/>
            <a:ext cx="359092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b="0">
                <a:cs typeface="Times New Roman" pitchFamily="18" charset="0"/>
              </a:rPr>
              <a:t>Compute corner response </a:t>
            </a:r>
            <a:r>
              <a:rPr lang="en-US" sz="2800" b="0" i="1">
                <a:cs typeface="Times New Roman" pitchFamily="18" charset="0"/>
              </a:rPr>
              <a:t>R</a:t>
            </a:r>
            <a:endParaRPr lang="ru-RU" sz="2800" b="0" i="1"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685800"/>
          </a:xfrm>
        </p:spPr>
        <p:txBody>
          <a:bodyPr/>
          <a:lstStyle/>
          <a:p>
            <a:r>
              <a:rPr lang="en-US" sz="2600" b="1" smtClean="0"/>
              <a:t>Harris Detector: Workflow</a:t>
            </a:r>
            <a:endParaRPr lang="ru-RU" sz="2600" b="1" smtClean="0"/>
          </a:p>
        </p:txBody>
      </p:sp>
      <p:sp>
        <p:nvSpPr>
          <p:cNvPr id="26627" name="Text Box 3"/>
          <p:cNvSpPr txBox="1">
            <a:spLocks noChangeArrowheads="1"/>
          </p:cNvSpPr>
          <p:nvPr/>
        </p:nvSpPr>
        <p:spPr bwMode="auto">
          <a:xfrm>
            <a:off x="838200" y="776288"/>
            <a:ext cx="680243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b="0">
                <a:cs typeface="Times New Roman" pitchFamily="18" charset="0"/>
              </a:rPr>
              <a:t>Find points with large corner response: </a:t>
            </a:r>
            <a:r>
              <a:rPr lang="en-US" sz="2800" b="0" i="1">
                <a:cs typeface="Times New Roman" pitchFamily="18" charset="0"/>
              </a:rPr>
              <a:t>R&gt;</a:t>
            </a:r>
            <a:r>
              <a:rPr lang="en-US" sz="2800" b="0">
                <a:cs typeface="Times New Roman" pitchFamily="18" charset="0"/>
              </a:rPr>
              <a:t>threshold</a:t>
            </a:r>
            <a:endParaRPr lang="ru-RU" sz="2800" b="0">
              <a:cs typeface="Times New Roman" pitchFamily="18" charset="0"/>
            </a:endParaRPr>
          </a:p>
        </p:txBody>
      </p:sp>
      <p:pic>
        <p:nvPicPr>
          <p:cNvPr id="26628" name="Picture 4" descr="cows_step2_thresh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295400"/>
            <a:ext cx="8153400" cy="5268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685800"/>
          </a:xfrm>
        </p:spPr>
        <p:txBody>
          <a:bodyPr/>
          <a:lstStyle/>
          <a:p>
            <a:r>
              <a:rPr lang="en-US" sz="2600" b="1" smtClean="0"/>
              <a:t>Harris Detector: Workflow</a:t>
            </a:r>
            <a:endParaRPr lang="ru-RU" sz="2600" b="1" smtClean="0"/>
          </a:p>
        </p:txBody>
      </p:sp>
      <p:sp>
        <p:nvSpPr>
          <p:cNvPr id="27651" name="Text Box 3"/>
          <p:cNvSpPr txBox="1">
            <a:spLocks noChangeArrowheads="1"/>
          </p:cNvSpPr>
          <p:nvPr/>
        </p:nvSpPr>
        <p:spPr bwMode="auto">
          <a:xfrm>
            <a:off x="838200" y="776288"/>
            <a:ext cx="535463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b="0">
                <a:cs typeface="Times New Roman" pitchFamily="18" charset="0"/>
              </a:rPr>
              <a:t>Take only the points of local maxima of </a:t>
            </a:r>
            <a:r>
              <a:rPr lang="en-US" sz="2800" b="0" i="1">
                <a:cs typeface="Times New Roman" pitchFamily="18" charset="0"/>
              </a:rPr>
              <a:t>R</a:t>
            </a:r>
            <a:endParaRPr lang="ru-RU" sz="2800" b="0" i="1">
              <a:cs typeface="Times New Roman" pitchFamily="18" charset="0"/>
            </a:endParaRPr>
          </a:p>
        </p:txBody>
      </p:sp>
      <p:pic>
        <p:nvPicPr>
          <p:cNvPr id="27652" name="Picture 4" descr="cows_step3_thresh&amp;max"/>
          <p:cNvPicPr>
            <a:picLocks noChangeAspect="1" noChangeArrowheads="1"/>
          </p:cNvPicPr>
          <p:nvPr/>
        </p:nvPicPr>
        <p:blipFill>
          <a:blip r:embed="rId2" cstate="print">
            <a:lum bright="24000" contrast="72000"/>
            <a:grayscl/>
            <a:biLevel thresh="50000"/>
          </a:blip>
          <a:srcRect/>
          <a:stretch>
            <a:fillRect/>
          </a:stretch>
        </p:blipFill>
        <p:spPr bwMode="auto">
          <a:xfrm>
            <a:off x="533400" y="1295400"/>
            <a:ext cx="8153400" cy="525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685800"/>
          </a:xfrm>
        </p:spPr>
        <p:txBody>
          <a:bodyPr/>
          <a:lstStyle/>
          <a:p>
            <a:r>
              <a:rPr lang="en-US" sz="2600" b="1" smtClean="0"/>
              <a:t>Harris Detector: Workflow</a:t>
            </a:r>
            <a:endParaRPr lang="ru-RU" sz="2600" b="1" smtClean="0"/>
          </a:p>
        </p:txBody>
      </p:sp>
      <p:pic>
        <p:nvPicPr>
          <p:cNvPr id="28675" name="Picture 3" descr="cows_step4_harris"/>
          <p:cNvPicPr>
            <a:picLocks noChangeAspect="1" noChangeArrowheads="1"/>
          </p:cNvPicPr>
          <p:nvPr/>
        </p:nvPicPr>
        <p:blipFill>
          <a:blip r:embed="rId2" cstate="print">
            <a:lum bright="12000" contrast="18000"/>
          </a:blip>
          <a:srcRect/>
          <a:stretch>
            <a:fillRect/>
          </a:stretch>
        </p:blipFill>
        <p:spPr bwMode="auto">
          <a:xfrm>
            <a:off x="533400" y="1295400"/>
            <a:ext cx="8153400" cy="527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Harris Detector: Some Properties</a:t>
            </a:r>
            <a:endParaRPr lang="ru-RU" smtClean="0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914400"/>
            <a:ext cx="7772400" cy="6826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mtClean="0"/>
              <a:t>Rotation invariance</a:t>
            </a:r>
            <a:endParaRPr lang="ru-RU" smtClean="0"/>
          </a:p>
        </p:txBody>
      </p:sp>
      <p:grpSp>
        <p:nvGrpSpPr>
          <p:cNvPr id="29700" name="Group 4"/>
          <p:cNvGrpSpPr>
            <a:grpSpLocks/>
          </p:cNvGrpSpPr>
          <p:nvPr/>
        </p:nvGrpSpPr>
        <p:grpSpPr bwMode="auto">
          <a:xfrm>
            <a:off x="2667000" y="2819400"/>
            <a:ext cx="685800" cy="685800"/>
            <a:chOff x="1248" y="1584"/>
            <a:chExt cx="1536" cy="1248"/>
          </a:xfrm>
        </p:grpSpPr>
        <p:sp>
          <p:nvSpPr>
            <p:cNvPr id="29715" name="Rectangle 5"/>
            <p:cNvSpPr>
              <a:spLocks noChangeArrowheads="1"/>
            </p:cNvSpPr>
            <p:nvPr/>
          </p:nvSpPr>
          <p:spPr bwMode="auto">
            <a:xfrm>
              <a:off x="1248" y="1584"/>
              <a:ext cx="1536" cy="1248"/>
            </a:xfrm>
            <a:prstGeom prst="rect">
              <a:avLst/>
            </a:prstGeom>
            <a:solidFill>
              <a:schemeClr val="accent1">
                <a:alpha val="50195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716" name="Freeform 6"/>
            <p:cNvSpPr>
              <a:spLocks/>
            </p:cNvSpPr>
            <p:nvPr/>
          </p:nvSpPr>
          <p:spPr bwMode="auto">
            <a:xfrm>
              <a:off x="1680" y="2016"/>
              <a:ext cx="1104" cy="816"/>
            </a:xfrm>
            <a:custGeom>
              <a:avLst/>
              <a:gdLst>
                <a:gd name="T0" fmla="*/ 0 w 720"/>
                <a:gd name="T1" fmla="*/ 816 h 528"/>
                <a:gd name="T2" fmla="*/ 74 w 720"/>
                <a:gd name="T3" fmla="*/ 0 h 528"/>
                <a:gd name="T4" fmla="*/ 1104 w 720"/>
                <a:gd name="T5" fmla="*/ 519 h 528"/>
                <a:gd name="T6" fmla="*/ 0 60000 65536"/>
                <a:gd name="T7" fmla="*/ 0 60000 65536"/>
                <a:gd name="T8" fmla="*/ 0 60000 65536"/>
                <a:gd name="T9" fmla="*/ 0 w 720"/>
                <a:gd name="T10" fmla="*/ 0 h 528"/>
                <a:gd name="T11" fmla="*/ 720 w 720"/>
                <a:gd name="T12" fmla="*/ 528 h 52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28">
                  <a:moveTo>
                    <a:pt x="0" y="528"/>
                  </a:moveTo>
                  <a:lnTo>
                    <a:pt x="48" y="0"/>
                  </a:lnTo>
                  <a:lnTo>
                    <a:pt x="720" y="336"/>
                  </a:lnTo>
                </a:path>
              </a:pathLst>
            </a:custGeom>
            <a:solidFill>
              <a:schemeClr val="accent1">
                <a:alpha val="50195"/>
              </a:schemeClr>
            </a:solidFill>
            <a:ln w="444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9701" name="Group 7"/>
          <p:cNvGrpSpPr>
            <a:grpSpLocks/>
          </p:cNvGrpSpPr>
          <p:nvPr/>
        </p:nvGrpSpPr>
        <p:grpSpPr bwMode="auto">
          <a:xfrm>
            <a:off x="5105400" y="2819400"/>
            <a:ext cx="685800" cy="700088"/>
            <a:chOff x="2928" y="1776"/>
            <a:chExt cx="432" cy="441"/>
          </a:xfrm>
        </p:grpSpPr>
        <p:sp>
          <p:nvSpPr>
            <p:cNvPr id="29713" name="Rectangle 8"/>
            <p:cNvSpPr>
              <a:spLocks noChangeArrowheads="1"/>
            </p:cNvSpPr>
            <p:nvPr/>
          </p:nvSpPr>
          <p:spPr bwMode="auto">
            <a:xfrm>
              <a:off x="2928" y="1776"/>
              <a:ext cx="432" cy="432"/>
            </a:xfrm>
            <a:prstGeom prst="rect">
              <a:avLst/>
            </a:prstGeom>
            <a:solidFill>
              <a:schemeClr val="accent1">
                <a:alpha val="50195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714" name="Freeform 9"/>
            <p:cNvSpPr>
              <a:spLocks/>
            </p:cNvSpPr>
            <p:nvPr/>
          </p:nvSpPr>
          <p:spPr bwMode="auto">
            <a:xfrm rot="3029958">
              <a:off x="2987" y="1873"/>
              <a:ext cx="364" cy="323"/>
            </a:xfrm>
            <a:custGeom>
              <a:avLst/>
              <a:gdLst>
                <a:gd name="T0" fmla="*/ 0 w 720"/>
                <a:gd name="T1" fmla="*/ 323 h 528"/>
                <a:gd name="T2" fmla="*/ 24 w 720"/>
                <a:gd name="T3" fmla="*/ 0 h 528"/>
                <a:gd name="T4" fmla="*/ 364 w 720"/>
                <a:gd name="T5" fmla="*/ 206 h 528"/>
                <a:gd name="T6" fmla="*/ 0 60000 65536"/>
                <a:gd name="T7" fmla="*/ 0 60000 65536"/>
                <a:gd name="T8" fmla="*/ 0 60000 65536"/>
                <a:gd name="T9" fmla="*/ 0 w 720"/>
                <a:gd name="T10" fmla="*/ 0 h 528"/>
                <a:gd name="T11" fmla="*/ 720 w 720"/>
                <a:gd name="T12" fmla="*/ 528 h 52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28">
                  <a:moveTo>
                    <a:pt x="0" y="528"/>
                  </a:moveTo>
                  <a:lnTo>
                    <a:pt x="48" y="0"/>
                  </a:lnTo>
                  <a:lnTo>
                    <a:pt x="720" y="336"/>
                  </a:lnTo>
                </a:path>
              </a:pathLst>
            </a:custGeom>
            <a:solidFill>
              <a:schemeClr val="accent1">
                <a:alpha val="50195"/>
              </a:schemeClr>
            </a:solidFill>
            <a:ln w="444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9702" name="AutoShape 10"/>
          <p:cNvSpPr>
            <a:spLocks noChangeArrowheads="1"/>
          </p:cNvSpPr>
          <p:nvPr/>
        </p:nvSpPr>
        <p:spPr bwMode="auto">
          <a:xfrm>
            <a:off x="3886200" y="3048000"/>
            <a:ext cx="762000" cy="762000"/>
          </a:xfrm>
          <a:custGeom>
            <a:avLst/>
            <a:gdLst>
              <a:gd name="T0" fmla="*/ 20161252 w 21600"/>
              <a:gd name="T1" fmla="*/ 0 h 21600"/>
              <a:gd name="T2" fmla="*/ 0 w 21600"/>
              <a:gd name="T3" fmla="*/ 13440833 h 21600"/>
              <a:gd name="T4" fmla="*/ 20161252 w 21600"/>
              <a:gd name="T5" fmla="*/ 26881666 h 21600"/>
              <a:gd name="T6" fmla="*/ 26881666 w 21600"/>
              <a:gd name="T7" fmla="*/ 13440833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03" name="Text Box 11"/>
          <p:cNvSpPr txBox="1">
            <a:spLocks noChangeArrowheads="1"/>
          </p:cNvSpPr>
          <p:nvPr/>
        </p:nvSpPr>
        <p:spPr bwMode="auto">
          <a:xfrm>
            <a:off x="1447800" y="4572000"/>
            <a:ext cx="57150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b="0">
                <a:cs typeface="Times New Roman" pitchFamily="18" charset="0"/>
              </a:rPr>
              <a:t>Ellipse rotates but its shape (i.e. eigenvalues) remains the same</a:t>
            </a:r>
            <a:endParaRPr lang="ru-RU" b="0">
              <a:cs typeface="Times New Roman" pitchFamily="18" charset="0"/>
            </a:endParaRPr>
          </a:p>
        </p:txBody>
      </p:sp>
      <p:grpSp>
        <p:nvGrpSpPr>
          <p:cNvPr id="29704" name="Group 12"/>
          <p:cNvGrpSpPr>
            <a:grpSpLocks/>
          </p:cNvGrpSpPr>
          <p:nvPr/>
        </p:nvGrpSpPr>
        <p:grpSpPr bwMode="auto">
          <a:xfrm rot="-1269191">
            <a:off x="2590800" y="3962400"/>
            <a:ext cx="927100" cy="365125"/>
            <a:chOff x="1536" y="2496"/>
            <a:chExt cx="1152" cy="384"/>
          </a:xfrm>
        </p:grpSpPr>
        <p:sp>
          <p:nvSpPr>
            <p:cNvPr id="29710" name="Oval 13"/>
            <p:cNvSpPr>
              <a:spLocks noChangeArrowheads="1"/>
            </p:cNvSpPr>
            <p:nvPr/>
          </p:nvSpPr>
          <p:spPr bwMode="auto">
            <a:xfrm>
              <a:off x="1536" y="2496"/>
              <a:ext cx="1152" cy="384"/>
            </a:xfrm>
            <a:prstGeom prst="ellipse">
              <a:avLst/>
            </a:prstGeom>
            <a:solidFill>
              <a:srgbClr val="7CF6D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711" name="Line 14"/>
            <p:cNvSpPr>
              <a:spLocks noChangeShapeType="1"/>
            </p:cNvSpPr>
            <p:nvPr/>
          </p:nvSpPr>
          <p:spPr bwMode="auto">
            <a:xfrm>
              <a:off x="1536" y="2688"/>
              <a:ext cx="115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712" name="Line 15"/>
            <p:cNvSpPr>
              <a:spLocks noChangeShapeType="1"/>
            </p:cNvSpPr>
            <p:nvPr/>
          </p:nvSpPr>
          <p:spPr bwMode="auto">
            <a:xfrm>
              <a:off x="2112" y="2496"/>
              <a:ext cx="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9705" name="Group 16"/>
          <p:cNvGrpSpPr>
            <a:grpSpLocks/>
          </p:cNvGrpSpPr>
          <p:nvPr/>
        </p:nvGrpSpPr>
        <p:grpSpPr bwMode="auto">
          <a:xfrm rot="1035916">
            <a:off x="4953000" y="3962400"/>
            <a:ext cx="927100" cy="365125"/>
            <a:chOff x="1536" y="2496"/>
            <a:chExt cx="1152" cy="384"/>
          </a:xfrm>
        </p:grpSpPr>
        <p:sp>
          <p:nvSpPr>
            <p:cNvPr id="29707" name="Oval 17"/>
            <p:cNvSpPr>
              <a:spLocks noChangeArrowheads="1"/>
            </p:cNvSpPr>
            <p:nvPr/>
          </p:nvSpPr>
          <p:spPr bwMode="auto">
            <a:xfrm>
              <a:off x="1536" y="2496"/>
              <a:ext cx="1152" cy="384"/>
            </a:xfrm>
            <a:prstGeom prst="ellipse">
              <a:avLst/>
            </a:prstGeom>
            <a:solidFill>
              <a:srgbClr val="7CF6D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708" name="Line 18"/>
            <p:cNvSpPr>
              <a:spLocks noChangeShapeType="1"/>
            </p:cNvSpPr>
            <p:nvPr/>
          </p:nvSpPr>
          <p:spPr bwMode="auto">
            <a:xfrm>
              <a:off x="1536" y="2688"/>
              <a:ext cx="115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709" name="Line 19"/>
            <p:cNvSpPr>
              <a:spLocks noChangeShapeType="1"/>
            </p:cNvSpPr>
            <p:nvPr/>
          </p:nvSpPr>
          <p:spPr bwMode="auto">
            <a:xfrm>
              <a:off x="2112" y="2496"/>
              <a:ext cx="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9706" name="Text Box 20"/>
          <p:cNvSpPr txBox="1">
            <a:spLocks noChangeArrowheads="1"/>
          </p:cNvSpPr>
          <p:nvPr/>
        </p:nvSpPr>
        <p:spPr bwMode="auto">
          <a:xfrm>
            <a:off x="1447800" y="5638800"/>
            <a:ext cx="6324600" cy="528638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b="0" i="1">
                <a:solidFill>
                  <a:srgbClr val="0033CC"/>
                </a:solidFill>
                <a:cs typeface="Times New Roman" pitchFamily="18" charset="0"/>
              </a:rPr>
              <a:t>Corner response </a:t>
            </a:r>
            <a:r>
              <a:rPr lang="en-US" sz="2800" b="0" i="1">
                <a:solidFill>
                  <a:srgbClr val="0033CC"/>
                </a:solidFill>
                <a:cs typeface="Times New Roman" pitchFamily="18" charset="0"/>
              </a:rPr>
              <a:t>R</a:t>
            </a:r>
            <a:r>
              <a:rPr lang="en-US" b="0">
                <a:solidFill>
                  <a:srgbClr val="0033CC"/>
                </a:solidFill>
                <a:cs typeface="Times New Roman" pitchFamily="18" charset="0"/>
              </a:rPr>
              <a:t> is invariant to image rotation</a:t>
            </a:r>
            <a:endParaRPr lang="ru-RU" b="0">
              <a:solidFill>
                <a:srgbClr val="0033CC"/>
              </a:solidFill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Harris Detector: Some Properties</a:t>
            </a:r>
            <a:endParaRPr lang="ru-RU" smtClean="0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914400"/>
            <a:ext cx="7772400" cy="6826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mtClean="0"/>
              <a:t>Partial invariance to </a:t>
            </a:r>
            <a:r>
              <a:rPr lang="en-US" i="1" smtClean="0"/>
              <a:t>affine intensity</a:t>
            </a:r>
            <a:r>
              <a:rPr lang="en-US" smtClean="0"/>
              <a:t> change</a:t>
            </a:r>
            <a:endParaRPr lang="ru-RU" smtClean="0"/>
          </a:p>
        </p:txBody>
      </p:sp>
      <p:sp>
        <p:nvSpPr>
          <p:cNvPr id="646148" name="Text Box 4"/>
          <p:cNvSpPr txBox="1">
            <a:spLocks noChangeArrowheads="1"/>
          </p:cNvSpPr>
          <p:nvPr/>
        </p:nvSpPr>
        <p:spPr bwMode="auto">
          <a:xfrm>
            <a:off x="1295400" y="2590800"/>
            <a:ext cx="55626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 typeface="Wingdings" pitchFamily="2" charset="2"/>
              <a:buChar char="ü"/>
            </a:pPr>
            <a:r>
              <a:rPr lang="he-IL" b="0">
                <a:cs typeface="Times New Roman" pitchFamily="18" charset="0"/>
              </a:rPr>
              <a:t> </a:t>
            </a:r>
            <a:r>
              <a:rPr lang="en-US" b="0">
                <a:cs typeface="Times New Roman" pitchFamily="18" charset="0"/>
              </a:rPr>
              <a:t>Only derivatives are used =&gt; invariance to intensity shift </a:t>
            </a:r>
            <a:r>
              <a:rPr lang="en-US" b="0" i="1">
                <a:cs typeface="Times New Roman" pitchFamily="18" charset="0"/>
              </a:rPr>
              <a:t>I</a:t>
            </a:r>
            <a:r>
              <a:rPr lang="en-US" b="0">
                <a:cs typeface="Times New Roman" pitchFamily="18" charset="0"/>
              </a:rPr>
              <a:t> </a:t>
            </a:r>
            <a:r>
              <a:rPr lang="en-US" b="0">
                <a:cs typeface="Times New Roman" pitchFamily="18" charset="0"/>
                <a:sym typeface="Symbol" pitchFamily="18" charset="2"/>
              </a:rPr>
              <a:t> </a:t>
            </a:r>
            <a:r>
              <a:rPr lang="en-US" b="0" i="1">
                <a:cs typeface="Times New Roman" pitchFamily="18" charset="0"/>
                <a:sym typeface="Symbol" pitchFamily="18" charset="2"/>
              </a:rPr>
              <a:t>I</a:t>
            </a:r>
            <a:r>
              <a:rPr lang="he-IL" b="0" i="1">
                <a:cs typeface="Times New Roman" pitchFamily="18" charset="0"/>
                <a:sym typeface="Symbol" pitchFamily="18" charset="2"/>
              </a:rPr>
              <a:t> </a:t>
            </a:r>
            <a:r>
              <a:rPr lang="en-US" b="0">
                <a:cs typeface="Times New Roman" pitchFamily="18" charset="0"/>
                <a:sym typeface="Symbol" pitchFamily="18" charset="2"/>
              </a:rPr>
              <a:t>+</a:t>
            </a:r>
            <a:r>
              <a:rPr lang="he-IL" b="0">
                <a:cs typeface="Times New Roman" pitchFamily="18" charset="0"/>
                <a:sym typeface="Symbol" pitchFamily="18" charset="2"/>
              </a:rPr>
              <a:t> </a:t>
            </a:r>
            <a:r>
              <a:rPr lang="en-US" b="0" i="1">
                <a:cs typeface="Times New Roman" pitchFamily="18" charset="0"/>
                <a:sym typeface="Symbol" pitchFamily="18" charset="2"/>
              </a:rPr>
              <a:t>b</a:t>
            </a:r>
            <a:endParaRPr lang="ru-RU" b="0" i="1">
              <a:cs typeface="Times New Roman" pitchFamily="18" charset="0"/>
            </a:endParaRP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168275" y="3429000"/>
            <a:ext cx="8289925" cy="2860675"/>
            <a:chOff x="106" y="2352"/>
            <a:chExt cx="5222" cy="1802"/>
          </a:xfrm>
        </p:grpSpPr>
        <p:sp>
          <p:nvSpPr>
            <p:cNvPr id="30726" name="Text Box 6"/>
            <p:cNvSpPr txBox="1">
              <a:spLocks noChangeArrowheads="1"/>
            </p:cNvSpPr>
            <p:nvPr/>
          </p:nvSpPr>
          <p:spPr bwMode="auto">
            <a:xfrm>
              <a:off x="816" y="2352"/>
              <a:ext cx="326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  <a:buFont typeface="Wingdings" pitchFamily="2" charset="2"/>
                <a:buChar char="ü"/>
              </a:pPr>
              <a:r>
                <a:rPr lang="he-IL" b="0">
                  <a:cs typeface="Times New Roman" pitchFamily="18" charset="0"/>
                </a:rPr>
                <a:t> </a:t>
              </a:r>
              <a:r>
                <a:rPr lang="en-US" b="0">
                  <a:cs typeface="Times New Roman" pitchFamily="18" charset="0"/>
                </a:rPr>
                <a:t>Intensity scale: </a:t>
              </a:r>
              <a:r>
                <a:rPr lang="en-US" b="0" i="1">
                  <a:cs typeface="Times New Roman" pitchFamily="18" charset="0"/>
                </a:rPr>
                <a:t>I </a:t>
              </a:r>
              <a:r>
                <a:rPr lang="en-US" b="0">
                  <a:cs typeface="Times New Roman" pitchFamily="18" charset="0"/>
                  <a:sym typeface="Symbol" pitchFamily="18" charset="2"/>
                </a:rPr>
                <a:t> </a:t>
              </a:r>
              <a:r>
                <a:rPr lang="en-US" b="0" i="1">
                  <a:cs typeface="Times New Roman" pitchFamily="18" charset="0"/>
                  <a:sym typeface="Symbol" pitchFamily="18" charset="2"/>
                </a:rPr>
                <a:t>a</a:t>
              </a:r>
              <a:r>
                <a:rPr lang="he-IL" b="0" i="1">
                  <a:cs typeface="Times New Roman" pitchFamily="18" charset="0"/>
                  <a:sym typeface="Symbol" pitchFamily="18" charset="2"/>
                </a:rPr>
                <a:t> </a:t>
              </a:r>
              <a:r>
                <a:rPr lang="en-US" b="0" i="1">
                  <a:cs typeface="Times New Roman" pitchFamily="18" charset="0"/>
                  <a:sym typeface="Symbol" pitchFamily="18" charset="2"/>
                </a:rPr>
                <a:t>I</a:t>
              </a:r>
              <a:endParaRPr lang="ru-RU" b="0" i="1">
                <a:cs typeface="Times New Roman" pitchFamily="18" charset="0"/>
              </a:endParaRPr>
            </a:p>
          </p:txBody>
        </p:sp>
        <p:sp>
          <p:nvSpPr>
            <p:cNvPr id="30727" name="Freeform 7"/>
            <p:cNvSpPr>
              <a:spLocks/>
            </p:cNvSpPr>
            <p:nvPr/>
          </p:nvSpPr>
          <p:spPr bwMode="auto">
            <a:xfrm>
              <a:off x="912" y="2992"/>
              <a:ext cx="1584" cy="752"/>
            </a:xfrm>
            <a:custGeom>
              <a:avLst/>
              <a:gdLst>
                <a:gd name="T0" fmla="*/ 0 w 1584"/>
                <a:gd name="T1" fmla="*/ 752 h 752"/>
                <a:gd name="T2" fmla="*/ 144 w 1584"/>
                <a:gd name="T3" fmla="*/ 224 h 752"/>
                <a:gd name="T4" fmla="*/ 384 w 1584"/>
                <a:gd name="T5" fmla="*/ 416 h 752"/>
                <a:gd name="T6" fmla="*/ 528 w 1584"/>
                <a:gd name="T7" fmla="*/ 32 h 752"/>
                <a:gd name="T8" fmla="*/ 768 w 1584"/>
                <a:gd name="T9" fmla="*/ 608 h 752"/>
                <a:gd name="T10" fmla="*/ 912 w 1584"/>
                <a:gd name="T11" fmla="*/ 464 h 752"/>
                <a:gd name="T12" fmla="*/ 1104 w 1584"/>
                <a:gd name="T13" fmla="*/ 656 h 752"/>
                <a:gd name="T14" fmla="*/ 1248 w 1584"/>
                <a:gd name="T15" fmla="*/ 272 h 752"/>
                <a:gd name="T16" fmla="*/ 1584 w 1584"/>
                <a:gd name="T17" fmla="*/ 656 h 75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584"/>
                <a:gd name="T28" fmla="*/ 0 h 752"/>
                <a:gd name="T29" fmla="*/ 1584 w 1584"/>
                <a:gd name="T30" fmla="*/ 752 h 75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584" h="752">
                  <a:moveTo>
                    <a:pt x="0" y="752"/>
                  </a:moveTo>
                  <a:cubicBezTo>
                    <a:pt x="40" y="516"/>
                    <a:pt x="80" y="280"/>
                    <a:pt x="144" y="224"/>
                  </a:cubicBezTo>
                  <a:cubicBezTo>
                    <a:pt x="208" y="168"/>
                    <a:pt x="320" y="448"/>
                    <a:pt x="384" y="416"/>
                  </a:cubicBezTo>
                  <a:cubicBezTo>
                    <a:pt x="448" y="384"/>
                    <a:pt x="464" y="0"/>
                    <a:pt x="528" y="32"/>
                  </a:cubicBezTo>
                  <a:cubicBezTo>
                    <a:pt x="592" y="64"/>
                    <a:pt x="704" y="536"/>
                    <a:pt x="768" y="608"/>
                  </a:cubicBezTo>
                  <a:cubicBezTo>
                    <a:pt x="832" y="680"/>
                    <a:pt x="856" y="456"/>
                    <a:pt x="912" y="464"/>
                  </a:cubicBezTo>
                  <a:cubicBezTo>
                    <a:pt x="968" y="472"/>
                    <a:pt x="1048" y="688"/>
                    <a:pt x="1104" y="656"/>
                  </a:cubicBezTo>
                  <a:cubicBezTo>
                    <a:pt x="1160" y="624"/>
                    <a:pt x="1168" y="272"/>
                    <a:pt x="1248" y="272"/>
                  </a:cubicBezTo>
                  <a:cubicBezTo>
                    <a:pt x="1328" y="272"/>
                    <a:pt x="1456" y="464"/>
                    <a:pt x="1584" y="656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728" name="Freeform 8"/>
            <p:cNvSpPr>
              <a:spLocks/>
            </p:cNvSpPr>
            <p:nvPr/>
          </p:nvSpPr>
          <p:spPr bwMode="auto">
            <a:xfrm>
              <a:off x="3444" y="2496"/>
              <a:ext cx="1584" cy="1232"/>
            </a:xfrm>
            <a:custGeom>
              <a:avLst/>
              <a:gdLst>
                <a:gd name="T0" fmla="*/ 0 w 1584"/>
                <a:gd name="T1" fmla="*/ 1232 h 752"/>
                <a:gd name="T2" fmla="*/ 144 w 1584"/>
                <a:gd name="T3" fmla="*/ 367 h 752"/>
                <a:gd name="T4" fmla="*/ 384 w 1584"/>
                <a:gd name="T5" fmla="*/ 682 h 752"/>
                <a:gd name="T6" fmla="*/ 528 w 1584"/>
                <a:gd name="T7" fmla="*/ 52 h 752"/>
                <a:gd name="T8" fmla="*/ 768 w 1584"/>
                <a:gd name="T9" fmla="*/ 996 h 752"/>
                <a:gd name="T10" fmla="*/ 912 w 1584"/>
                <a:gd name="T11" fmla="*/ 760 h 752"/>
                <a:gd name="T12" fmla="*/ 1104 w 1584"/>
                <a:gd name="T13" fmla="*/ 1075 h 752"/>
                <a:gd name="T14" fmla="*/ 1248 w 1584"/>
                <a:gd name="T15" fmla="*/ 446 h 752"/>
                <a:gd name="T16" fmla="*/ 1584 w 1584"/>
                <a:gd name="T17" fmla="*/ 1075 h 75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584"/>
                <a:gd name="T28" fmla="*/ 0 h 752"/>
                <a:gd name="T29" fmla="*/ 1584 w 1584"/>
                <a:gd name="T30" fmla="*/ 752 h 75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584" h="752">
                  <a:moveTo>
                    <a:pt x="0" y="752"/>
                  </a:moveTo>
                  <a:cubicBezTo>
                    <a:pt x="40" y="516"/>
                    <a:pt x="80" y="280"/>
                    <a:pt x="144" y="224"/>
                  </a:cubicBezTo>
                  <a:cubicBezTo>
                    <a:pt x="208" y="168"/>
                    <a:pt x="320" y="448"/>
                    <a:pt x="384" y="416"/>
                  </a:cubicBezTo>
                  <a:cubicBezTo>
                    <a:pt x="448" y="384"/>
                    <a:pt x="464" y="0"/>
                    <a:pt x="528" y="32"/>
                  </a:cubicBezTo>
                  <a:cubicBezTo>
                    <a:pt x="592" y="64"/>
                    <a:pt x="704" y="536"/>
                    <a:pt x="768" y="608"/>
                  </a:cubicBezTo>
                  <a:cubicBezTo>
                    <a:pt x="832" y="680"/>
                    <a:pt x="856" y="456"/>
                    <a:pt x="912" y="464"/>
                  </a:cubicBezTo>
                  <a:cubicBezTo>
                    <a:pt x="968" y="472"/>
                    <a:pt x="1048" y="688"/>
                    <a:pt x="1104" y="656"/>
                  </a:cubicBezTo>
                  <a:cubicBezTo>
                    <a:pt x="1160" y="624"/>
                    <a:pt x="1168" y="272"/>
                    <a:pt x="1248" y="272"/>
                  </a:cubicBezTo>
                  <a:cubicBezTo>
                    <a:pt x="1328" y="272"/>
                    <a:pt x="1456" y="464"/>
                    <a:pt x="1584" y="656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30729" name="Group 9"/>
            <p:cNvGrpSpPr>
              <a:grpSpLocks/>
            </p:cNvGrpSpPr>
            <p:nvPr/>
          </p:nvGrpSpPr>
          <p:grpSpPr bwMode="auto">
            <a:xfrm>
              <a:off x="583" y="2880"/>
              <a:ext cx="2220" cy="1274"/>
              <a:chOff x="583" y="2880"/>
              <a:chExt cx="2220" cy="1274"/>
            </a:xfrm>
          </p:grpSpPr>
          <p:grpSp>
            <p:nvGrpSpPr>
              <p:cNvPr id="30745" name="Group 10"/>
              <p:cNvGrpSpPr>
                <a:grpSpLocks/>
              </p:cNvGrpSpPr>
              <p:nvPr/>
            </p:nvGrpSpPr>
            <p:grpSpPr bwMode="auto">
              <a:xfrm>
                <a:off x="583" y="2880"/>
                <a:ext cx="2220" cy="1274"/>
                <a:chOff x="583" y="2880"/>
                <a:chExt cx="2220" cy="1274"/>
              </a:xfrm>
            </p:grpSpPr>
            <p:sp>
              <p:nvSpPr>
                <p:cNvPr id="30747" name="Line 11"/>
                <p:cNvSpPr>
                  <a:spLocks noChangeShapeType="1"/>
                </p:cNvSpPr>
                <p:nvPr/>
              </p:nvSpPr>
              <p:spPr bwMode="auto">
                <a:xfrm>
                  <a:off x="816" y="3888"/>
                  <a:ext cx="192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748" name="Line 12"/>
                <p:cNvSpPr>
                  <a:spLocks noChangeShapeType="1"/>
                </p:cNvSpPr>
                <p:nvPr/>
              </p:nvSpPr>
              <p:spPr bwMode="auto">
                <a:xfrm flipV="1">
                  <a:off x="816" y="2976"/>
                  <a:ext cx="0" cy="91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749" name="Text Box 13"/>
                <p:cNvSpPr txBox="1">
                  <a:spLocks noChangeArrowheads="1"/>
                </p:cNvSpPr>
                <p:nvPr/>
              </p:nvSpPr>
              <p:spPr bwMode="auto">
                <a:xfrm>
                  <a:off x="583" y="2880"/>
                  <a:ext cx="233" cy="2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algn="ctr" eaLnBrk="1" hangingPunct="1"/>
                  <a:r>
                    <a:rPr lang="en-US" b="0" i="1">
                      <a:cs typeface="Times New Roman" pitchFamily="18" charset="0"/>
                    </a:rPr>
                    <a:t>R</a:t>
                  </a:r>
                  <a:endParaRPr lang="ru-RU" b="0" i="1">
                    <a:cs typeface="Times New Roman" pitchFamily="18" charset="0"/>
                  </a:endParaRPr>
                </a:p>
              </p:txBody>
            </p:sp>
            <p:sp>
              <p:nvSpPr>
                <p:cNvPr id="30750" name="Text Box 14"/>
                <p:cNvSpPr txBox="1">
                  <a:spLocks noChangeArrowheads="1"/>
                </p:cNvSpPr>
                <p:nvPr/>
              </p:nvSpPr>
              <p:spPr bwMode="auto">
                <a:xfrm>
                  <a:off x="1344" y="3866"/>
                  <a:ext cx="1459" cy="2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algn="ctr" eaLnBrk="1" hangingPunct="1"/>
                  <a:r>
                    <a:rPr lang="en-US" b="0" i="1">
                      <a:cs typeface="Times New Roman" pitchFamily="18" charset="0"/>
                    </a:rPr>
                    <a:t>x</a:t>
                  </a:r>
                  <a:r>
                    <a:rPr lang="en-US" b="0">
                      <a:cs typeface="Times New Roman" pitchFamily="18" charset="0"/>
                    </a:rPr>
                    <a:t> </a:t>
                  </a:r>
                  <a:r>
                    <a:rPr lang="en-US" sz="2000" b="0">
                      <a:cs typeface="Times New Roman" pitchFamily="18" charset="0"/>
                    </a:rPr>
                    <a:t>(image coordinate)</a:t>
                  </a:r>
                  <a:endParaRPr lang="ru-RU" sz="2000" b="0">
                    <a:cs typeface="Times New Roman" pitchFamily="18" charset="0"/>
                  </a:endParaRPr>
                </a:p>
              </p:txBody>
            </p:sp>
          </p:grpSp>
          <p:sp>
            <p:nvSpPr>
              <p:cNvPr id="30746" name="Rectangle 15"/>
              <p:cNvSpPr>
                <a:spLocks noChangeArrowheads="1"/>
              </p:cNvSpPr>
              <p:nvPr/>
            </p:nvSpPr>
            <p:spPr bwMode="auto">
              <a:xfrm>
                <a:off x="816" y="3312"/>
                <a:ext cx="1824" cy="576"/>
              </a:xfrm>
              <a:prstGeom prst="rect">
                <a:avLst/>
              </a:prstGeom>
              <a:solidFill>
                <a:srgbClr val="C0C0C0">
                  <a:alpha val="50195"/>
                </a:srgb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0730" name="Text Box 16"/>
            <p:cNvSpPr txBox="1">
              <a:spLocks noChangeArrowheads="1"/>
            </p:cNvSpPr>
            <p:nvPr/>
          </p:nvSpPr>
          <p:spPr bwMode="auto">
            <a:xfrm>
              <a:off x="106" y="3206"/>
              <a:ext cx="71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2000" b="0">
                  <a:cs typeface="Times New Roman" pitchFamily="18" charset="0"/>
                </a:rPr>
                <a:t>threshold</a:t>
              </a:r>
              <a:endParaRPr lang="ru-RU" sz="2000" b="0">
                <a:cs typeface="Times New Roman" pitchFamily="18" charset="0"/>
              </a:endParaRPr>
            </a:p>
          </p:txBody>
        </p:sp>
        <p:grpSp>
          <p:nvGrpSpPr>
            <p:cNvPr id="30731" name="Group 17"/>
            <p:cNvGrpSpPr>
              <a:grpSpLocks/>
            </p:cNvGrpSpPr>
            <p:nvPr/>
          </p:nvGrpSpPr>
          <p:grpSpPr bwMode="auto">
            <a:xfrm>
              <a:off x="3108" y="2880"/>
              <a:ext cx="2220" cy="1274"/>
              <a:chOff x="583" y="2880"/>
              <a:chExt cx="2220" cy="1274"/>
            </a:xfrm>
          </p:grpSpPr>
          <p:grpSp>
            <p:nvGrpSpPr>
              <p:cNvPr id="30739" name="Group 18"/>
              <p:cNvGrpSpPr>
                <a:grpSpLocks/>
              </p:cNvGrpSpPr>
              <p:nvPr/>
            </p:nvGrpSpPr>
            <p:grpSpPr bwMode="auto">
              <a:xfrm>
                <a:off x="583" y="2880"/>
                <a:ext cx="2220" cy="1274"/>
                <a:chOff x="583" y="2880"/>
                <a:chExt cx="2220" cy="1274"/>
              </a:xfrm>
            </p:grpSpPr>
            <p:sp>
              <p:nvSpPr>
                <p:cNvPr id="30741" name="Line 19"/>
                <p:cNvSpPr>
                  <a:spLocks noChangeShapeType="1"/>
                </p:cNvSpPr>
                <p:nvPr/>
              </p:nvSpPr>
              <p:spPr bwMode="auto">
                <a:xfrm>
                  <a:off x="816" y="3888"/>
                  <a:ext cx="192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742" name="Line 20"/>
                <p:cNvSpPr>
                  <a:spLocks noChangeShapeType="1"/>
                </p:cNvSpPr>
                <p:nvPr/>
              </p:nvSpPr>
              <p:spPr bwMode="auto">
                <a:xfrm flipV="1">
                  <a:off x="816" y="2976"/>
                  <a:ext cx="0" cy="91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743" name="Text Box 21"/>
                <p:cNvSpPr txBox="1">
                  <a:spLocks noChangeArrowheads="1"/>
                </p:cNvSpPr>
                <p:nvPr/>
              </p:nvSpPr>
              <p:spPr bwMode="auto">
                <a:xfrm>
                  <a:off x="583" y="2880"/>
                  <a:ext cx="233" cy="2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algn="ctr" eaLnBrk="1" hangingPunct="1"/>
                  <a:r>
                    <a:rPr lang="en-US" b="0" i="1">
                      <a:cs typeface="Times New Roman" pitchFamily="18" charset="0"/>
                    </a:rPr>
                    <a:t>R</a:t>
                  </a:r>
                  <a:endParaRPr lang="ru-RU" b="0" i="1">
                    <a:cs typeface="Times New Roman" pitchFamily="18" charset="0"/>
                  </a:endParaRPr>
                </a:p>
              </p:txBody>
            </p:sp>
            <p:sp>
              <p:nvSpPr>
                <p:cNvPr id="30744" name="Text Box 22"/>
                <p:cNvSpPr txBox="1">
                  <a:spLocks noChangeArrowheads="1"/>
                </p:cNvSpPr>
                <p:nvPr/>
              </p:nvSpPr>
              <p:spPr bwMode="auto">
                <a:xfrm>
                  <a:off x="1344" y="3866"/>
                  <a:ext cx="1459" cy="2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algn="ctr" eaLnBrk="1" hangingPunct="1"/>
                  <a:r>
                    <a:rPr lang="en-US" b="0" i="1">
                      <a:cs typeface="Times New Roman" pitchFamily="18" charset="0"/>
                    </a:rPr>
                    <a:t>x</a:t>
                  </a:r>
                  <a:r>
                    <a:rPr lang="en-US" b="0">
                      <a:cs typeface="Times New Roman" pitchFamily="18" charset="0"/>
                    </a:rPr>
                    <a:t> </a:t>
                  </a:r>
                  <a:r>
                    <a:rPr lang="en-US" sz="2000" b="0">
                      <a:cs typeface="Times New Roman" pitchFamily="18" charset="0"/>
                    </a:rPr>
                    <a:t>(image coordinate)</a:t>
                  </a:r>
                  <a:endParaRPr lang="ru-RU" sz="2000" b="0">
                    <a:cs typeface="Times New Roman" pitchFamily="18" charset="0"/>
                  </a:endParaRPr>
                </a:p>
              </p:txBody>
            </p:sp>
          </p:grpSp>
          <p:sp>
            <p:nvSpPr>
              <p:cNvPr id="30740" name="Rectangle 23"/>
              <p:cNvSpPr>
                <a:spLocks noChangeArrowheads="1"/>
              </p:cNvSpPr>
              <p:nvPr/>
            </p:nvSpPr>
            <p:spPr bwMode="auto">
              <a:xfrm>
                <a:off x="816" y="3312"/>
                <a:ext cx="1824" cy="576"/>
              </a:xfrm>
              <a:prstGeom prst="rect">
                <a:avLst/>
              </a:prstGeom>
              <a:solidFill>
                <a:srgbClr val="C0C0C0">
                  <a:alpha val="50195"/>
                </a:srgb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0732" name="Oval 24"/>
            <p:cNvSpPr>
              <a:spLocks noChangeArrowheads="1"/>
            </p:cNvSpPr>
            <p:nvPr/>
          </p:nvSpPr>
          <p:spPr bwMode="auto">
            <a:xfrm>
              <a:off x="1047" y="3177"/>
              <a:ext cx="57" cy="47"/>
            </a:xfrm>
            <a:prstGeom prst="ellipse">
              <a:avLst/>
            </a:prstGeom>
            <a:solidFill>
              <a:srgbClr val="FF33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/>
              <a:endParaRPr lang="ru-RU" b="0">
                <a:cs typeface="Times New Roman" pitchFamily="18" charset="0"/>
              </a:endParaRPr>
            </a:p>
          </p:txBody>
        </p:sp>
        <p:sp>
          <p:nvSpPr>
            <p:cNvPr id="30733" name="Oval 25"/>
            <p:cNvSpPr>
              <a:spLocks noChangeArrowheads="1"/>
            </p:cNvSpPr>
            <p:nvPr/>
          </p:nvSpPr>
          <p:spPr bwMode="auto">
            <a:xfrm>
              <a:off x="1401" y="2994"/>
              <a:ext cx="57" cy="47"/>
            </a:xfrm>
            <a:prstGeom prst="ellipse">
              <a:avLst/>
            </a:prstGeom>
            <a:solidFill>
              <a:srgbClr val="FF33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/>
              <a:endParaRPr lang="ru-RU" b="0">
                <a:cs typeface="Times New Roman" pitchFamily="18" charset="0"/>
              </a:endParaRPr>
            </a:p>
          </p:txBody>
        </p:sp>
        <p:sp>
          <p:nvSpPr>
            <p:cNvPr id="30734" name="Oval 26"/>
            <p:cNvSpPr>
              <a:spLocks noChangeArrowheads="1"/>
            </p:cNvSpPr>
            <p:nvPr/>
          </p:nvSpPr>
          <p:spPr bwMode="auto">
            <a:xfrm>
              <a:off x="2141" y="3241"/>
              <a:ext cx="57" cy="47"/>
            </a:xfrm>
            <a:prstGeom prst="ellipse">
              <a:avLst/>
            </a:prstGeom>
            <a:solidFill>
              <a:srgbClr val="FF33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/>
              <a:endParaRPr lang="ru-RU" b="0">
                <a:cs typeface="Times New Roman" pitchFamily="18" charset="0"/>
              </a:endParaRPr>
            </a:p>
          </p:txBody>
        </p:sp>
        <p:sp>
          <p:nvSpPr>
            <p:cNvPr id="30735" name="Oval 27"/>
            <p:cNvSpPr>
              <a:spLocks noChangeArrowheads="1"/>
            </p:cNvSpPr>
            <p:nvPr/>
          </p:nvSpPr>
          <p:spPr bwMode="auto">
            <a:xfrm>
              <a:off x="3592" y="2830"/>
              <a:ext cx="57" cy="47"/>
            </a:xfrm>
            <a:prstGeom prst="ellipse">
              <a:avLst/>
            </a:prstGeom>
            <a:solidFill>
              <a:srgbClr val="FF33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/>
              <a:endParaRPr lang="ru-RU" b="0">
                <a:cs typeface="Times New Roman" pitchFamily="18" charset="0"/>
              </a:endParaRPr>
            </a:p>
          </p:txBody>
        </p:sp>
        <p:sp>
          <p:nvSpPr>
            <p:cNvPr id="30736" name="Oval 28"/>
            <p:cNvSpPr>
              <a:spLocks noChangeArrowheads="1"/>
            </p:cNvSpPr>
            <p:nvPr/>
          </p:nvSpPr>
          <p:spPr bwMode="auto">
            <a:xfrm>
              <a:off x="3939" y="2528"/>
              <a:ext cx="57" cy="47"/>
            </a:xfrm>
            <a:prstGeom prst="ellipse">
              <a:avLst/>
            </a:prstGeom>
            <a:solidFill>
              <a:srgbClr val="FF33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/>
              <a:endParaRPr lang="ru-RU" b="0">
                <a:cs typeface="Times New Roman" pitchFamily="18" charset="0"/>
              </a:endParaRPr>
            </a:p>
          </p:txBody>
        </p:sp>
        <p:sp>
          <p:nvSpPr>
            <p:cNvPr id="30737" name="Oval 29"/>
            <p:cNvSpPr>
              <a:spLocks noChangeArrowheads="1"/>
            </p:cNvSpPr>
            <p:nvPr/>
          </p:nvSpPr>
          <p:spPr bwMode="auto">
            <a:xfrm>
              <a:off x="4320" y="3216"/>
              <a:ext cx="57" cy="47"/>
            </a:xfrm>
            <a:prstGeom prst="ellipse">
              <a:avLst/>
            </a:prstGeom>
            <a:solidFill>
              <a:schemeClr val="accent1"/>
            </a:solidFill>
            <a:ln w="25400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/>
              <a:endParaRPr lang="ru-RU" b="0">
                <a:cs typeface="Times New Roman" pitchFamily="18" charset="0"/>
              </a:endParaRPr>
            </a:p>
          </p:txBody>
        </p:sp>
        <p:sp>
          <p:nvSpPr>
            <p:cNvPr id="30738" name="Oval 30"/>
            <p:cNvSpPr>
              <a:spLocks noChangeArrowheads="1"/>
            </p:cNvSpPr>
            <p:nvPr/>
          </p:nvSpPr>
          <p:spPr bwMode="auto">
            <a:xfrm>
              <a:off x="4671" y="2939"/>
              <a:ext cx="57" cy="47"/>
            </a:xfrm>
            <a:prstGeom prst="ellipse">
              <a:avLst/>
            </a:prstGeom>
            <a:solidFill>
              <a:srgbClr val="FF33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/>
              <a:endParaRPr lang="ru-RU" b="0">
                <a:cs typeface="Times New Roman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6148" grpId="0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Harris Detector: Some Properties</a:t>
            </a:r>
            <a:endParaRPr lang="ru-RU" smtClean="0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752600"/>
            <a:ext cx="7772400" cy="4114800"/>
          </a:xfrm>
        </p:spPr>
        <p:txBody>
          <a:bodyPr/>
          <a:lstStyle/>
          <a:p>
            <a:r>
              <a:rPr lang="en-US" smtClean="0"/>
              <a:t>But: non-invariant to </a:t>
            </a:r>
            <a:r>
              <a:rPr lang="en-US" i="1" smtClean="0"/>
              <a:t>image scale</a:t>
            </a:r>
            <a:r>
              <a:rPr lang="en-US" smtClean="0"/>
              <a:t>!</a:t>
            </a:r>
            <a:endParaRPr lang="ru-RU" smtClean="0"/>
          </a:p>
        </p:txBody>
      </p:sp>
      <p:sp>
        <p:nvSpPr>
          <p:cNvPr id="31748" name="Freeform 4"/>
          <p:cNvSpPr>
            <a:spLocks/>
          </p:cNvSpPr>
          <p:nvPr/>
        </p:nvSpPr>
        <p:spPr bwMode="auto">
          <a:xfrm>
            <a:off x="7086600" y="3556000"/>
            <a:ext cx="381000" cy="330200"/>
          </a:xfrm>
          <a:custGeom>
            <a:avLst/>
            <a:gdLst>
              <a:gd name="T0" fmla="*/ 0 w 1728"/>
              <a:gd name="T1" fmla="*/ 330200 h 1264"/>
              <a:gd name="T2" fmla="*/ 21167 w 1728"/>
              <a:gd name="T3" fmla="*/ 104494 h 1264"/>
              <a:gd name="T4" fmla="*/ 95250 w 1728"/>
              <a:gd name="T5" fmla="*/ 16719 h 1264"/>
              <a:gd name="T6" fmla="*/ 232833 w 1728"/>
              <a:gd name="T7" fmla="*/ 4180 h 1264"/>
              <a:gd name="T8" fmla="*/ 381000 w 1728"/>
              <a:gd name="T9" fmla="*/ 41797 h 126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728"/>
              <a:gd name="T16" fmla="*/ 0 h 1264"/>
              <a:gd name="T17" fmla="*/ 1728 w 1728"/>
              <a:gd name="T18" fmla="*/ 1264 h 126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728" h="1264">
                <a:moveTo>
                  <a:pt x="0" y="1264"/>
                </a:moveTo>
                <a:cubicBezTo>
                  <a:pt x="12" y="932"/>
                  <a:pt x="24" y="600"/>
                  <a:pt x="96" y="400"/>
                </a:cubicBezTo>
                <a:cubicBezTo>
                  <a:pt x="168" y="200"/>
                  <a:pt x="272" y="128"/>
                  <a:pt x="432" y="64"/>
                </a:cubicBezTo>
                <a:cubicBezTo>
                  <a:pt x="592" y="0"/>
                  <a:pt x="840" y="0"/>
                  <a:pt x="1056" y="16"/>
                </a:cubicBezTo>
                <a:cubicBezTo>
                  <a:pt x="1272" y="32"/>
                  <a:pt x="1500" y="96"/>
                  <a:pt x="1728" y="160"/>
                </a:cubicBezTo>
              </a:path>
            </a:pathLst>
          </a:custGeom>
          <a:noFill/>
          <a:ln w="25400" cap="flat" cmpd="sng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49" name="Rectangle 5"/>
          <p:cNvSpPr>
            <a:spLocks noChangeArrowheads="1"/>
          </p:cNvSpPr>
          <p:nvPr/>
        </p:nvSpPr>
        <p:spPr bwMode="auto">
          <a:xfrm>
            <a:off x="7024688" y="3451225"/>
            <a:ext cx="381000" cy="381000"/>
          </a:xfrm>
          <a:prstGeom prst="rect">
            <a:avLst/>
          </a:pr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50" name="Freeform 6"/>
          <p:cNvSpPr>
            <a:spLocks/>
          </p:cNvSpPr>
          <p:nvPr/>
        </p:nvSpPr>
        <p:spPr bwMode="auto">
          <a:xfrm>
            <a:off x="1295400" y="3175000"/>
            <a:ext cx="2743200" cy="2006600"/>
          </a:xfrm>
          <a:custGeom>
            <a:avLst/>
            <a:gdLst>
              <a:gd name="T0" fmla="*/ 0 w 1728"/>
              <a:gd name="T1" fmla="*/ 2006600 h 1264"/>
              <a:gd name="T2" fmla="*/ 152400 w 1728"/>
              <a:gd name="T3" fmla="*/ 635000 h 1264"/>
              <a:gd name="T4" fmla="*/ 685800 w 1728"/>
              <a:gd name="T5" fmla="*/ 101600 h 1264"/>
              <a:gd name="T6" fmla="*/ 1676400 w 1728"/>
              <a:gd name="T7" fmla="*/ 25400 h 1264"/>
              <a:gd name="T8" fmla="*/ 2743200 w 1728"/>
              <a:gd name="T9" fmla="*/ 254000 h 126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728"/>
              <a:gd name="T16" fmla="*/ 0 h 1264"/>
              <a:gd name="T17" fmla="*/ 1728 w 1728"/>
              <a:gd name="T18" fmla="*/ 1264 h 126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728" h="1264">
                <a:moveTo>
                  <a:pt x="0" y="1264"/>
                </a:moveTo>
                <a:cubicBezTo>
                  <a:pt x="12" y="932"/>
                  <a:pt x="24" y="600"/>
                  <a:pt x="96" y="400"/>
                </a:cubicBezTo>
                <a:cubicBezTo>
                  <a:pt x="168" y="200"/>
                  <a:pt x="272" y="128"/>
                  <a:pt x="432" y="64"/>
                </a:cubicBezTo>
                <a:cubicBezTo>
                  <a:pt x="592" y="0"/>
                  <a:pt x="840" y="0"/>
                  <a:pt x="1056" y="16"/>
                </a:cubicBezTo>
                <a:cubicBezTo>
                  <a:pt x="1272" y="32"/>
                  <a:pt x="1500" y="96"/>
                  <a:pt x="1728" y="160"/>
                </a:cubicBezTo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51" name="Rectangle 7"/>
          <p:cNvSpPr>
            <a:spLocks noChangeArrowheads="1"/>
          </p:cNvSpPr>
          <p:nvPr/>
        </p:nvSpPr>
        <p:spPr bwMode="auto">
          <a:xfrm>
            <a:off x="1219200" y="3733800"/>
            <a:ext cx="381000" cy="381000"/>
          </a:xfrm>
          <a:prstGeom prst="rect">
            <a:avLst/>
          </a:pr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52" name="Rectangle 8"/>
          <p:cNvSpPr>
            <a:spLocks noChangeArrowheads="1"/>
          </p:cNvSpPr>
          <p:nvPr/>
        </p:nvSpPr>
        <p:spPr bwMode="auto">
          <a:xfrm>
            <a:off x="1600200" y="3200400"/>
            <a:ext cx="381000" cy="381000"/>
          </a:xfrm>
          <a:prstGeom prst="rect">
            <a:avLst/>
          </a:pr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53" name="Rectangle 9"/>
          <p:cNvSpPr>
            <a:spLocks noChangeArrowheads="1"/>
          </p:cNvSpPr>
          <p:nvPr/>
        </p:nvSpPr>
        <p:spPr bwMode="auto">
          <a:xfrm>
            <a:off x="2452688" y="2986088"/>
            <a:ext cx="381000" cy="381000"/>
          </a:xfrm>
          <a:prstGeom prst="rect">
            <a:avLst/>
          </a:pr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54" name="AutoShape 10"/>
          <p:cNvSpPr>
            <a:spLocks noChangeArrowheads="1"/>
          </p:cNvSpPr>
          <p:nvPr/>
        </p:nvSpPr>
        <p:spPr bwMode="auto">
          <a:xfrm>
            <a:off x="4800600" y="3276600"/>
            <a:ext cx="1676400" cy="838200"/>
          </a:xfrm>
          <a:custGeom>
            <a:avLst/>
            <a:gdLst>
              <a:gd name="T0" fmla="*/ 97580454 w 21600"/>
              <a:gd name="T1" fmla="*/ 0 h 21600"/>
              <a:gd name="T2" fmla="*/ 0 w 21600"/>
              <a:gd name="T3" fmla="*/ 16263407 h 21600"/>
              <a:gd name="T4" fmla="*/ 97580454 w 21600"/>
              <a:gd name="T5" fmla="*/ 32526815 h 21600"/>
              <a:gd name="T6" fmla="*/ 130107258 w 21600"/>
              <a:gd name="T7" fmla="*/ 1626340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47179" name="Text Box 11"/>
          <p:cNvSpPr txBox="1">
            <a:spLocks noChangeArrowheads="1"/>
          </p:cNvSpPr>
          <p:nvPr/>
        </p:nvSpPr>
        <p:spPr bwMode="auto">
          <a:xfrm>
            <a:off x="1371600" y="5486400"/>
            <a:ext cx="25908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000" b="0">
                <a:cs typeface="Times New Roman" pitchFamily="18" charset="0"/>
              </a:rPr>
              <a:t>All points will be classified as </a:t>
            </a:r>
            <a:r>
              <a:rPr lang="en-US" sz="2000" b="0">
                <a:solidFill>
                  <a:srgbClr val="0033CC"/>
                </a:solidFill>
                <a:cs typeface="Times New Roman" pitchFamily="18" charset="0"/>
              </a:rPr>
              <a:t>edges</a:t>
            </a:r>
            <a:endParaRPr lang="ru-RU" sz="2000" b="0">
              <a:solidFill>
                <a:srgbClr val="0033CC"/>
              </a:solidFill>
              <a:cs typeface="Times New Roman" pitchFamily="18" charset="0"/>
            </a:endParaRPr>
          </a:p>
        </p:txBody>
      </p:sp>
      <p:sp>
        <p:nvSpPr>
          <p:cNvPr id="647180" name="Text Box 12"/>
          <p:cNvSpPr txBox="1">
            <a:spLocks noChangeArrowheads="1"/>
          </p:cNvSpPr>
          <p:nvPr/>
        </p:nvSpPr>
        <p:spPr bwMode="auto">
          <a:xfrm>
            <a:off x="6781800" y="5486400"/>
            <a:ext cx="1371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b="0">
                <a:solidFill>
                  <a:srgbClr val="FF3300"/>
                </a:solidFill>
                <a:cs typeface="Times New Roman" pitchFamily="18" charset="0"/>
              </a:rPr>
              <a:t>Corner !</a:t>
            </a:r>
            <a:endParaRPr lang="ru-RU" b="0">
              <a:solidFill>
                <a:srgbClr val="FF3300"/>
              </a:solidFill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7179" grpId="0" autoUpdateAnimBg="0"/>
      <p:bldP spid="647180" grpId="0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Scale Invariant Detection</a:t>
            </a:r>
            <a:endParaRPr lang="ru-RU" smtClean="0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7772400" cy="4114800"/>
          </a:xfrm>
        </p:spPr>
        <p:txBody>
          <a:bodyPr/>
          <a:lstStyle/>
          <a:p>
            <a:r>
              <a:rPr lang="en-US" sz="2000" smtClean="0"/>
              <a:t>Consider regions (e.g. circles) of different sizes around a point</a:t>
            </a:r>
          </a:p>
          <a:p>
            <a:r>
              <a:rPr lang="en-US" sz="2000" smtClean="0"/>
              <a:t>Regions of corresponding sizes will look the same in both images</a:t>
            </a:r>
            <a:endParaRPr lang="ru-RU" sz="2000" smtClean="0"/>
          </a:p>
        </p:txBody>
      </p:sp>
      <p:sp>
        <p:nvSpPr>
          <p:cNvPr id="32772" name="Freeform 4"/>
          <p:cNvSpPr>
            <a:spLocks/>
          </p:cNvSpPr>
          <p:nvPr/>
        </p:nvSpPr>
        <p:spPr bwMode="auto">
          <a:xfrm>
            <a:off x="2209800" y="4775200"/>
            <a:ext cx="2743200" cy="2006600"/>
          </a:xfrm>
          <a:custGeom>
            <a:avLst/>
            <a:gdLst>
              <a:gd name="T0" fmla="*/ 0 w 1728"/>
              <a:gd name="T1" fmla="*/ 2006600 h 1264"/>
              <a:gd name="T2" fmla="*/ 152400 w 1728"/>
              <a:gd name="T3" fmla="*/ 635000 h 1264"/>
              <a:gd name="T4" fmla="*/ 685800 w 1728"/>
              <a:gd name="T5" fmla="*/ 101600 h 1264"/>
              <a:gd name="T6" fmla="*/ 1676400 w 1728"/>
              <a:gd name="T7" fmla="*/ 25400 h 1264"/>
              <a:gd name="T8" fmla="*/ 2743200 w 1728"/>
              <a:gd name="T9" fmla="*/ 254000 h 126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728"/>
              <a:gd name="T16" fmla="*/ 0 h 1264"/>
              <a:gd name="T17" fmla="*/ 1728 w 1728"/>
              <a:gd name="T18" fmla="*/ 1264 h 126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728" h="1264">
                <a:moveTo>
                  <a:pt x="0" y="1264"/>
                </a:moveTo>
                <a:cubicBezTo>
                  <a:pt x="12" y="932"/>
                  <a:pt x="24" y="600"/>
                  <a:pt x="96" y="400"/>
                </a:cubicBezTo>
                <a:cubicBezTo>
                  <a:pt x="168" y="200"/>
                  <a:pt x="272" y="128"/>
                  <a:pt x="432" y="64"/>
                </a:cubicBezTo>
                <a:cubicBezTo>
                  <a:pt x="592" y="0"/>
                  <a:pt x="840" y="0"/>
                  <a:pt x="1056" y="16"/>
                </a:cubicBezTo>
                <a:cubicBezTo>
                  <a:pt x="1272" y="32"/>
                  <a:pt x="1500" y="96"/>
                  <a:pt x="1728" y="160"/>
                </a:cubicBezTo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73" name="Oval 5"/>
          <p:cNvSpPr>
            <a:spLocks noChangeArrowheads="1"/>
          </p:cNvSpPr>
          <p:nvPr/>
        </p:nvSpPr>
        <p:spPr bwMode="auto">
          <a:xfrm>
            <a:off x="2681288" y="4727575"/>
            <a:ext cx="381000" cy="381000"/>
          </a:xfrm>
          <a:prstGeom prst="ellipse">
            <a:avLst/>
          </a:pr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48198" name="Oval 6"/>
          <p:cNvSpPr>
            <a:spLocks noChangeArrowheads="1"/>
          </p:cNvSpPr>
          <p:nvPr/>
        </p:nvSpPr>
        <p:spPr bwMode="auto">
          <a:xfrm>
            <a:off x="2481263" y="4546600"/>
            <a:ext cx="795337" cy="790575"/>
          </a:xfrm>
          <a:prstGeom prst="ellipse">
            <a:avLst/>
          </a:pr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48199" name="Oval 7"/>
          <p:cNvSpPr>
            <a:spLocks noChangeArrowheads="1"/>
          </p:cNvSpPr>
          <p:nvPr/>
        </p:nvSpPr>
        <p:spPr bwMode="auto">
          <a:xfrm>
            <a:off x="2147888" y="4256088"/>
            <a:ext cx="1447800" cy="1371600"/>
          </a:xfrm>
          <a:prstGeom prst="ellipse">
            <a:avLst/>
          </a:pr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48200" name="Oval 8"/>
          <p:cNvSpPr>
            <a:spLocks noChangeArrowheads="1"/>
          </p:cNvSpPr>
          <p:nvPr/>
        </p:nvSpPr>
        <p:spPr bwMode="auto">
          <a:xfrm>
            <a:off x="1600200" y="3689350"/>
            <a:ext cx="2514600" cy="2514600"/>
          </a:xfrm>
          <a:prstGeom prst="ellipse">
            <a:avLst/>
          </a:pr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2777" name="Group 9"/>
          <p:cNvGrpSpPr>
            <a:grpSpLocks noChangeAspect="1"/>
          </p:cNvGrpSpPr>
          <p:nvPr/>
        </p:nvGrpSpPr>
        <p:grpSpPr bwMode="auto">
          <a:xfrm>
            <a:off x="6705600" y="4545013"/>
            <a:ext cx="609600" cy="560387"/>
            <a:chOff x="3024" y="2112"/>
            <a:chExt cx="2112" cy="1948"/>
          </a:xfrm>
        </p:grpSpPr>
        <p:sp>
          <p:nvSpPr>
            <p:cNvPr id="32778" name="Freeform 10"/>
            <p:cNvSpPr>
              <a:spLocks noChangeAspect="1"/>
            </p:cNvSpPr>
            <p:nvPr/>
          </p:nvSpPr>
          <p:spPr bwMode="auto">
            <a:xfrm>
              <a:off x="3408" y="2796"/>
              <a:ext cx="1728" cy="1264"/>
            </a:xfrm>
            <a:custGeom>
              <a:avLst/>
              <a:gdLst>
                <a:gd name="T0" fmla="*/ 0 w 1728"/>
                <a:gd name="T1" fmla="*/ 1264 h 1264"/>
                <a:gd name="T2" fmla="*/ 96 w 1728"/>
                <a:gd name="T3" fmla="*/ 400 h 1264"/>
                <a:gd name="T4" fmla="*/ 432 w 1728"/>
                <a:gd name="T5" fmla="*/ 64 h 1264"/>
                <a:gd name="T6" fmla="*/ 1056 w 1728"/>
                <a:gd name="T7" fmla="*/ 16 h 1264"/>
                <a:gd name="T8" fmla="*/ 1728 w 1728"/>
                <a:gd name="T9" fmla="*/ 160 h 126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28"/>
                <a:gd name="T16" fmla="*/ 0 h 1264"/>
                <a:gd name="T17" fmla="*/ 1728 w 1728"/>
                <a:gd name="T18" fmla="*/ 1264 h 126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28" h="1264">
                  <a:moveTo>
                    <a:pt x="0" y="1264"/>
                  </a:moveTo>
                  <a:cubicBezTo>
                    <a:pt x="12" y="932"/>
                    <a:pt x="24" y="600"/>
                    <a:pt x="96" y="400"/>
                  </a:cubicBezTo>
                  <a:cubicBezTo>
                    <a:pt x="168" y="200"/>
                    <a:pt x="272" y="128"/>
                    <a:pt x="432" y="64"/>
                  </a:cubicBezTo>
                  <a:cubicBezTo>
                    <a:pt x="592" y="0"/>
                    <a:pt x="840" y="0"/>
                    <a:pt x="1056" y="16"/>
                  </a:cubicBezTo>
                  <a:cubicBezTo>
                    <a:pt x="1272" y="32"/>
                    <a:pt x="1500" y="96"/>
                    <a:pt x="1728" y="160"/>
                  </a:cubicBezTo>
                </a:path>
              </a:pathLst>
            </a:custGeom>
            <a:noFill/>
            <a:ln w="38100" cap="flat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779" name="Oval 11"/>
            <p:cNvSpPr>
              <a:spLocks noChangeAspect="1" noChangeArrowheads="1"/>
            </p:cNvSpPr>
            <p:nvPr/>
          </p:nvSpPr>
          <p:spPr bwMode="auto">
            <a:xfrm>
              <a:off x="3024" y="2112"/>
              <a:ext cx="1584" cy="1584"/>
            </a:xfrm>
            <a:prstGeom prst="ellipse">
              <a:avLst/>
            </a:prstGeom>
            <a:solidFill>
              <a:schemeClr val="accent1">
                <a:alpha val="50195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8198" grpId="0" animBg="1"/>
      <p:bldP spid="648199" grpId="0" animBg="1"/>
      <p:bldP spid="648200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Freeform 2"/>
          <p:cNvSpPr>
            <a:spLocks/>
          </p:cNvSpPr>
          <p:nvPr/>
        </p:nvSpPr>
        <p:spPr bwMode="auto">
          <a:xfrm>
            <a:off x="7162800" y="2803525"/>
            <a:ext cx="863600" cy="1955800"/>
          </a:xfrm>
          <a:custGeom>
            <a:avLst/>
            <a:gdLst>
              <a:gd name="T0" fmla="*/ 0 w 544"/>
              <a:gd name="T1" fmla="*/ 1752600 h 1232"/>
              <a:gd name="T2" fmla="*/ 685800 w 544"/>
              <a:gd name="T3" fmla="*/ 1828800 h 1232"/>
              <a:gd name="T4" fmla="*/ 838200 w 544"/>
              <a:gd name="T5" fmla="*/ 990600 h 1232"/>
              <a:gd name="T6" fmla="*/ 533400 w 544"/>
              <a:gd name="T7" fmla="*/ 381000 h 1232"/>
              <a:gd name="T8" fmla="*/ 838200 w 544"/>
              <a:gd name="T9" fmla="*/ 0 h 123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44"/>
              <a:gd name="T16" fmla="*/ 0 h 1232"/>
              <a:gd name="T17" fmla="*/ 544 w 544"/>
              <a:gd name="T18" fmla="*/ 1232 h 123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44" h="1232">
                <a:moveTo>
                  <a:pt x="0" y="1104"/>
                </a:moveTo>
                <a:cubicBezTo>
                  <a:pt x="172" y="1168"/>
                  <a:pt x="344" y="1232"/>
                  <a:pt x="432" y="1152"/>
                </a:cubicBezTo>
                <a:cubicBezTo>
                  <a:pt x="520" y="1072"/>
                  <a:pt x="544" y="776"/>
                  <a:pt x="528" y="624"/>
                </a:cubicBezTo>
                <a:cubicBezTo>
                  <a:pt x="512" y="472"/>
                  <a:pt x="336" y="344"/>
                  <a:pt x="336" y="240"/>
                </a:cubicBezTo>
                <a:cubicBezTo>
                  <a:pt x="336" y="136"/>
                  <a:pt x="432" y="68"/>
                  <a:pt x="528" y="0"/>
                </a:cubicBezTo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795" name="Freeform 3"/>
          <p:cNvSpPr>
            <a:spLocks/>
          </p:cNvSpPr>
          <p:nvPr/>
        </p:nvSpPr>
        <p:spPr bwMode="auto">
          <a:xfrm>
            <a:off x="5715000" y="4872038"/>
            <a:ext cx="1054100" cy="1344612"/>
          </a:xfrm>
          <a:custGeom>
            <a:avLst/>
            <a:gdLst>
              <a:gd name="T0" fmla="*/ 0 w 664"/>
              <a:gd name="T1" fmla="*/ 1255712 h 847"/>
              <a:gd name="T2" fmla="*/ 762000 w 664"/>
              <a:gd name="T3" fmla="*/ 1255712 h 847"/>
              <a:gd name="T4" fmla="*/ 609600 w 664"/>
              <a:gd name="T5" fmla="*/ 722312 h 847"/>
              <a:gd name="T6" fmla="*/ 990600 w 664"/>
              <a:gd name="T7" fmla="*/ 569912 h 847"/>
              <a:gd name="T8" fmla="*/ 990600 w 664"/>
              <a:gd name="T9" fmla="*/ 341312 h 847"/>
              <a:gd name="T10" fmla="*/ 954088 w 664"/>
              <a:gd name="T11" fmla="*/ 0 h 847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664"/>
              <a:gd name="T19" fmla="*/ 0 h 847"/>
              <a:gd name="T20" fmla="*/ 664 w 664"/>
              <a:gd name="T21" fmla="*/ 847 h 847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664" h="847">
                <a:moveTo>
                  <a:pt x="0" y="791"/>
                </a:moveTo>
                <a:cubicBezTo>
                  <a:pt x="208" y="819"/>
                  <a:pt x="416" y="847"/>
                  <a:pt x="480" y="791"/>
                </a:cubicBezTo>
                <a:cubicBezTo>
                  <a:pt x="544" y="735"/>
                  <a:pt x="360" y="527"/>
                  <a:pt x="384" y="455"/>
                </a:cubicBezTo>
                <a:cubicBezTo>
                  <a:pt x="408" y="383"/>
                  <a:pt x="584" y="399"/>
                  <a:pt x="624" y="359"/>
                </a:cubicBezTo>
                <a:cubicBezTo>
                  <a:pt x="664" y="319"/>
                  <a:pt x="628" y="275"/>
                  <a:pt x="624" y="215"/>
                </a:cubicBezTo>
                <a:cubicBezTo>
                  <a:pt x="620" y="155"/>
                  <a:pt x="610" y="77"/>
                  <a:pt x="601" y="0"/>
                </a:cubicBezTo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Scale Invariant Detection</a:t>
            </a:r>
            <a:endParaRPr lang="ru-RU" smtClean="0"/>
          </a:p>
        </p:txBody>
      </p:sp>
      <p:sp>
        <p:nvSpPr>
          <p:cNvPr id="33797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7772400" cy="4114800"/>
          </a:xfrm>
        </p:spPr>
        <p:txBody>
          <a:bodyPr/>
          <a:lstStyle/>
          <a:p>
            <a:r>
              <a:rPr lang="en-US" sz="2000" smtClean="0"/>
              <a:t>The problem: how do we choose corresponding circles </a:t>
            </a:r>
            <a:r>
              <a:rPr lang="en-US" sz="2000" b="1" i="1" smtClean="0">
                <a:solidFill>
                  <a:srgbClr val="0033CC"/>
                </a:solidFill>
              </a:rPr>
              <a:t>independently</a:t>
            </a:r>
            <a:r>
              <a:rPr lang="en-US" sz="2000" smtClean="0"/>
              <a:t> in each image?</a:t>
            </a:r>
          </a:p>
          <a:p>
            <a:endParaRPr lang="en-US" sz="2000" smtClean="0"/>
          </a:p>
          <a:p>
            <a:r>
              <a:rPr lang="en-US" sz="2000" smtClean="0"/>
              <a:t>Choose the scale of the “best” corner</a:t>
            </a:r>
          </a:p>
        </p:txBody>
      </p:sp>
      <p:sp>
        <p:nvSpPr>
          <p:cNvPr id="33798" name="Freeform 6"/>
          <p:cNvSpPr>
            <a:spLocks/>
          </p:cNvSpPr>
          <p:nvPr/>
        </p:nvSpPr>
        <p:spPr bwMode="auto">
          <a:xfrm>
            <a:off x="2057400" y="4546600"/>
            <a:ext cx="2743200" cy="2006600"/>
          </a:xfrm>
          <a:custGeom>
            <a:avLst/>
            <a:gdLst>
              <a:gd name="T0" fmla="*/ 0 w 1728"/>
              <a:gd name="T1" fmla="*/ 2006600 h 1264"/>
              <a:gd name="T2" fmla="*/ 152400 w 1728"/>
              <a:gd name="T3" fmla="*/ 635000 h 1264"/>
              <a:gd name="T4" fmla="*/ 685800 w 1728"/>
              <a:gd name="T5" fmla="*/ 101600 h 1264"/>
              <a:gd name="T6" fmla="*/ 1676400 w 1728"/>
              <a:gd name="T7" fmla="*/ 25400 h 1264"/>
              <a:gd name="T8" fmla="*/ 2743200 w 1728"/>
              <a:gd name="T9" fmla="*/ 254000 h 126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728"/>
              <a:gd name="T16" fmla="*/ 0 h 1264"/>
              <a:gd name="T17" fmla="*/ 1728 w 1728"/>
              <a:gd name="T18" fmla="*/ 1264 h 126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728" h="1264">
                <a:moveTo>
                  <a:pt x="0" y="1264"/>
                </a:moveTo>
                <a:cubicBezTo>
                  <a:pt x="12" y="932"/>
                  <a:pt x="24" y="600"/>
                  <a:pt x="96" y="400"/>
                </a:cubicBezTo>
                <a:cubicBezTo>
                  <a:pt x="168" y="200"/>
                  <a:pt x="272" y="128"/>
                  <a:pt x="432" y="64"/>
                </a:cubicBezTo>
                <a:cubicBezTo>
                  <a:pt x="592" y="0"/>
                  <a:pt x="840" y="0"/>
                  <a:pt x="1056" y="16"/>
                </a:cubicBezTo>
                <a:cubicBezTo>
                  <a:pt x="1272" y="32"/>
                  <a:pt x="1500" y="96"/>
                  <a:pt x="1728" y="160"/>
                </a:cubicBezTo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799" name="Oval 7"/>
          <p:cNvSpPr>
            <a:spLocks noChangeArrowheads="1"/>
          </p:cNvSpPr>
          <p:nvPr/>
        </p:nvSpPr>
        <p:spPr bwMode="auto">
          <a:xfrm>
            <a:off x="2528888" y="4498975"/>
            <a:ext cx="381000" cy="381000"/>
          </a:xfrm>
          <a:prstGeom prst="ellipse">
            <a:avLst/>
          </a:pr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00" name="Oval 8"/>
          <p:cNvSpPr>
            <a:spLocks noChangeArrowheads="1"/>
          </p:cNvSpPr>
          <p:nvPr/>
        </p:nvSpPr>
        <p:spPr bwMode="auto">
          <a:xfrm>
            <a:off x="2328863" y="4318000"/>
            <a:ext cx="795337" cy="790575"/>
          </a:xfrm>
          <a:prstGeom prst="ellipse">
            <a:avLst/>
          </a:pr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01" name="Oval 9"/>
          <p:cNvSpPr>
            <a:spLocks noChangeArrowheads="1"/>
          </p:cNvSpPr>
          <p:nvPr/>
        </p:nvSpPr>
        <p:spPr bwMode="auto">
          <a:xfrm>
            <a:off x="1995488" y="4027488"/>
            <a:ext cx="1447800" cy="1371600"/>
          </a:xfrm>
          <a:prstGeom prst="ellipse">
            <a:avLst/>
          </a:pr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02" name="Oval 10"/>
          <p:cNvSpPr>
            <a:spLocks noChangeArrowheads="1"/>
          </p:cNvSpPr>
          <p:nvPr/>
        </p:nvSpPr>
        <p:spPr bwMode="auto">
          <a:xfrm>
            <a:off x="1447800" y="3460750"/>
            <a:ext cx="2514600" cy="2514600"/>
          </a:xfrm>
          <a:prstGeom prst="ellipse">
            <a:avLst/>
          </a:prstGeom>
          <a:solidFill>
            <a:schemeClr val="accent1">
              <a:alpha val="50195"/>
            </a:schemeClr>
          </a:solidFill>
          <a:ln w="254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03" name="Freeform 11"/>
          <p:cNvSpPr>
            <a:spLocks noChangeAspect="1"/>
          </p:cNvSpPr>
          <p:nvPr/>
        </p:nvSpPr>
        <p:spPr bwMode="auto">
          <a:xfrm>
            <a:off x="6664325" y="4513263"/>
            <a:ext cx="498475" cy="363537"/>
          </a:xfrm>
          <a:custGeom>
            <a:avLst/>
            <a:gdLst>
              <a:gd name="T0" fmla="*/ 0 w 1728"/>
              <a:gd name="T1" fmla="*/ 363537 h 1264"/>
              <a:gd name="T2" fmla="*/ 27693 w 1728"/>
              <a:gd name="T3" fmla="*/ 115043 h 1264"/>
              <a:gd name="T4" fmla="*/ 124619 w 1728"/>
              <a:gd name="T5" fmla="*/ 18407 h 1264"/>
              <a:gd name="T6" fmla="*/ 304624 w 1728"/>
              <a:gd name="T7" fmla="*/ 4602 h 1264"/>
              <a:gd name="T8" fmla="*/ 498475 w 1728"/>
              <a:gd name="T9" fmla="*/ 46017 h 126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728"/>
              <a:gd name="T16" fmla="*/ 0 h 1264"/>
              <a:gd name="T17" fmla="*/ 1728 w 1728"/>
              <a:gd name="T18" fmla="*/ 1264 h 126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728" h="1264">
                <a:moveTo>
                  <a:pt x="0" y="1264"/>
                </a:moveTo>
                <a:cubicBezTo>
                  <a:pt x="12" y="932"/>
                  <a:pt x="24" y="600"/>
                  <a:pt x="96" y="400"/>
                </a:cubicBezTo>
                <a:cubicBezTo>
                  <a:pt x="168" y="200"/>
                  <a:pt x="272" y="128"/>
                  <a:pt x="432" y="64"/>
                </a:cubicBezTo>
                <a:cubicBezTo>
                  <a:pt x="592" y="0"/>
                  <a:pt x="840" y="0"/>
                  <a:pt x="1056" y="16"/>
                </a:cubicBezTo>
                <a:cubicBezTo>
                  <a:pt x="1272" y="32"/>
                  <a:pt x="1500" y="96"/>
                  <a:pt x="1728" y="160"/>
                </a:cubicBezTo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04" name="Oval 12"/>
          <p:cNvSpPr>
            <a:spLocks noChangeArrowheads="1"/>
          </p:cNvSpPr>
          <p:nvPr/>
        </p:nvSpPr>
        <p:spPr bwMode="auto">
          <a:xfrm>
            <a:off x="6381750" y="4151313"/>
            <a:ext cx="795338" cy="790575"/>
          </a:xfrm>
          <a:prstGeom prst="ellipse">
            <a:avLst/>
          </a:pr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05" name="Oval 13"/>
          <p:cNvSpPr>
            <a:spLocks noChangeArrowheads="1"/>
          </p:cNvSpPr>
          <p:nvPr/>
        </p:nvSpPr>
        <p:spPr bwMode="auto">
          <a:xfrm>
            <a:off x="6048375" y="3860800"/>
            <a:ext cx="1447800" cy="1371600"/>
          </a:xfrm>
          <a:prstGeom prst="ellipse">
            <a:avLst/>
          </a:pr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06" name="Oval 14"/>
          <p:cNvSpPr>
            <a:spLocks noChangeArrowheads="1"/>
          </p:cNvSpPr>
          <p:nvPr/>
        </p:nvSpPr>
        <p:spPr bwMode="auto">
          <a:xfrm>
            <a:off x="5500688" y="3294063"/>
            <a:ext cx="2514600" cy="2514600"/>
          </a:xfrm>
          <a:prstGeom prst="ellipse">
            <a:avLst/>
          </a:pr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07" name="Oval 15"/>
          <p:cNvSpPr>
            <a:spLocks noChangeAspect="1" noChangeArrowheads="1"/>
          </p:cNvSpPr>
          <p:nvPr/>
        </p:nvSpPr>
        <p:spPr bwMode="auto">
          <a:xfrm>
            <a:off x="6553200" y="4316413"/>
            <a:ext cx="457200" cy="455612"/>
          </a:xfrm>
          <a:prstGeom prst="ellipse">
            <a:avLst/>
          </a:prstGeom>
          <a:solidFill>
            <a:schemeClr val="accent1">
              <a:alpha val="50195"/>
            </a:schemeClr>
          </a:solidFill>
          <a:ln w="254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Feature selection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Clr>
                <a:srgbClr val="003399"/>
              </a:buClr>
            </a:pPr>
            <a:r>
              <a:rPr lang="en-US" sz="2000" smtClean="0"/>
              <a:t>Distribute points evenly over the image</a:t>
            </a:r>
          </a:p>
        </p:txBody>
      </p:sp>
      <p:pic>
        <p:nvPicPr>
          <p:cNvPr id="651268" name="Picture 4" descr="adaptiveNMS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09800" y="2743200"/>
            <a:ext cx="4387850" cy="328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1269" name="Picture 5" descr="adaptiveNMS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11388" y="2741613"/>
            <a:ext cx="4387850" cy="329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1270" name="Picture 6" descr="adaptiveNMS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20913" y="2751138"/>
            <a:ext cx="4387850" cy="328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1271" name="Picture 7" descr="adaptiveNMS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20913" y="2735263"/>
            <a:ext cx="4387850" cy="329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1272" name="Picture 8" descr="adaptiveNMS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20913" y="2751138"/>
            <a:ext cx="4378325" cy="328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smtClean="0"/>
              <a:t>Adaptive Non-maximal Suppression</a:t>
            </a:r>
          </a:p>
        </p:txBody>
      </p:sp>
      <p:sp>
        <p:nvSpPr>
          <p:cNvPr id="35843" name="Rectangle 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smtClean="0"/>
              <a:t>Desired: Fixed # of features per image</a:t>
            </a:r>
          </a:p>
          <a:p>
            <a:pPr lvl="1"/>
            <a:r>
              <a:rPr lang="en-US" sz="1800" smtClean="0"/>
              <a:t>Want evenly distributed spatially…</a:t>
            </a:r>
          </a:p>
          <a:p>
            <a:pPr lvl="1"/>
            <a:r>
              <a:rPr lang="en-US" sz="1800" smtClean="0"/>
              <a:t>Sort points by non-maximal suppression radius</a:t>
            </a:r>
            <a:br>
              <a:rPr lang="en-US" sz="1800" smtClean="0"/>
            </a:br>
            <a:r>
              <a:rPr lang="en-US" sz="1800" smtClean="0"/>
              <a:t>[Brown, Szeliski, Winder, CVPR’05]</a:t>
            </a:r>
          </a:p>
        </p:txBody>
      </p:sp>
      <p:pic>
        <p:nvPicPr>
          <p:cNvPr id="35844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16100" y="2157413"/>
            <a:ext cx="5422900" cy="464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Feature descriptors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en-US" smtClean="0"/>
              <a:t>We know how to detect points</a:t>
            </a:r>
          </a:p>
          <a:p>
            <a:pPr>
              <a:spcBef>
                <a:spcPct val="0"/>
              </a:spcBef>
            </a:pPr>
            <a:r>
              <a:rPr lang="en-US" smtClean="0"/>
              <a:t>Next question: </a:t>
            </a:r>
            <a:r>
              <a:rPr lang="en-US" b="1" smtClean="0">
                <a:solidFill>
                  <a:srgbClr val="FF0000"/>
                </a:solidFill>
              </a:rPr>
              <a:t>How to match them?</a:t>
            </a:r>
            <a:endParaRPr lang="ru-RU" b="1" smtClean="0">
              <a:solidFill>
                <a:srgbClr val="FF0000"/>
              </a:solidFill>
            </a:endParaRPr>
          </a:p>
          <a:p>
            <a:endParaRPr lang="en-US" smtClean="0"/>
          </a:p>
        </p:txBody>
      </p:sp>
      <p:pic>
        <p:nvPicPr>
          <p:cNvPr id="36868" name="Picture 4" descr="SIFT2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60900" y="2562225"/>
            <a:ext cx="3675063" cy="266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9" name="Picture 5" descr="SIFT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0900" y="2562225"/>
            <a:ext cx="3675063" cy="266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70" name="Line 6"/>
          <p:cNvSpPr>
            <a:spLocks noChangeShapeType="1"/>
          </p:cNvSpPr>
          <p:nvPr/>
        </p:nvSpPr>
        <p:spPr bwMode="auto">
          <a:xfrm flipV="1">
            <a:off x="3289300" y="3362325"/>
            <a:ext cx="1905000" cy="1524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6871" name="Line 7"/>
          <p:cNvSpPr>
            <a:spLocks noChangeShapeType="1"/>
          </p:cNvSpPr>
          <p:nvPr/>
        </p:nvSpPr>
        <p:spPr bwMode="auto">
          <a:xfrm>
            <a:off x="4232275" y="3632200"/>
            <a:ext cx="1816100" cy="14288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6872" name="Line 8"/>
          <p:cNvSpPr>
            <a:spLocks noChangeShapeType="1"/>
          </p:cNvSpPr>
          <p:nvPr/>
        </p:nvSpPr>
        <p:spPr bwMode="auto">
          <a:xfrm flipV="1">
            <a:off x="3724275" y="4733925"/>
            <a:ext cx="1698625" cy="14287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6873" name="Line 9"/>
          <p:cNvSpPr>
            <a:spLocks noChangeShapeType="1"/>
          </p:cNvSpPr>
          <p:nvPr/>
        </p:nvSpPr>
        <p:spPr bwMode="auto">
          <a:xfrm flipV="1">
            <a:off x="4181475" y="4276725"/>
            <a:ext cx="1736725" cy="4127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6874" name="Line 10"/>
          <p:cNvSpPr>
            <a:spLocks noChangeShapeType="1"/>
          </p:cNvSpPr>
          <p:nvPr/>
        </p:nvSpPr>
        <p:spPr bwMode="auto">
          <a:xfrm flipV="1">
            <a:off x="3444875" y="3857625"/>
            <a:ext cx="1825625" cy="13017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6875" name="Text Box 11"/>
          <p:cNvSpPr txBox="1">
            <a:spLocks noChangeArrowheads="1"/>
          </p:cNvSpPr>
          <p:nvPr/>
        </p:nvSpPr>
        <p:spPr bwMode="auto">
          <a:xfrm>
            <a:off x="4205288" y="2660650"/>
            <a:ext cx="79375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n-US" sz="9600">
                <a:solidFill>
                  <a:srgbClr val="FF0000"/>
                </a:solidFill>
                <a:cs typeface="Times New Roman" pitchFamily="18" charset="0"/>
              </a:rPr>
              <a:t>?</a:t>
            </a:r>
            <a:endParaRPr lang="ru-RU" sz="9600">
              <a:solidFill>
                <a:srgbClr val="FF0000"/>
              </a:solidFill>
              <a:cs typeface="Times New Roman" pitchFamily="18" charset="0"/>
            </a:endParaRPr>
          </a:p>
        </p:txBody>
      </p:sp>
      <p:sp>
        <p:nvSpPr>
          <p:cNvPr id="653324" name="Text Box 12"/>
          <p:cNvSpPr txBox="1">
            <a:spLocks noChangeArrowheads="1"/>
          </p:cNvSpPr>
          <p:nvPr/>
        </p:nvSpPr>
        <p:spPr bwMode="auto">
          <a:xfrm>
            <a:off x="838200" y="5392738"/>
            <a:ext cx="7467600" cy="831850"/>
          </a:xfrm>
          <a:prstGeom prst="rect">
            <a:avLst/>
          </a:prstGeom>
          <a:noFill/>
          <a:ln w="9525">
            <a:solidFill>
              <a:srgbClr val="000099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eaLnBrk="1" hangingPunct="1"/>
            <a:r>
              <a:rPr lang="en-US" b="0">
                <a:solidFill>
                  <a:srgbClr val="000099"/>
                </a:solidFill>
                <a:cs typeface="Times New Roman" pitchFamily="18" charset="0"/>
              </a:rPr>
              <a:t>Point descriptor should be:</a:t>
            </a:r>
          </a:p>
          <a:p>
            <a:pPr marL="914400" lvl="1" indent="-457200" eaLnBrk="1" hangingPunct="1">
              <a:buFontTx/>
              <a:buAutoNum type="arabicPeriod"/>
            </a:pPr>
            <a:r>
              <a:rPr lang="en-US" b="0">
                <a:solidFill>
                  <a:srgbClr val="000099"/>
                </a:solidFill>
                <a:cs typeface="Times New Roman" pitchFamily="18" charset="0"/>
              </a:rPr>
              <a:t>Invariant		2.  Distinctive</a:t>
            </a:r>
            <a:endParaRPr lang="ru-RU" b="0">
              <a:solidFill>
                <a:srgbClr val="000099"/>
              </a:solidFill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3324" grpId="0" animBg="1" autoUpdateAnimBg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787400" y="0"/>
            <a:ext cx="7772400" cy="1143000"/>
          </a:xfrm>
        </p:spPr>
        <p:txBody>
          <a:bodyPr/>
          <a:lstStyle/>
          <a:p>
            <a:r>
              <a:rPr lang="en-US" smtClean="0"/>
              <a:t>Descriptors Invariant to Rotation</a:t>
            </a:r>
            <a:endParaRPr lang="ru-RU" smtClean="0"/>
          </a:p>
        </p:txBody>
      </p:sp>
      <p:sp>
        <p:nvSpPr>
          <p:cNvPr id="37891" name="Text Box 3"/>
          <p:cNvSpPr>
            <a:spLocks noChangeArrowheads="1"/>
          </p:cNvSpPr>
          <p:nvPr>
            <p:ph type="body" idx="1"/>
          </p:nvPr>
        </p:nvSpPr>
        <p:spPr>
          <a:xfrm>
            <a:off x="785813" y="1195388"/>
            <a:ext cx="7570787" cy="600075"/>
          </a:xfrm>
          <a:noFill/>
        </p:spPr>
        <p:txBody>
          <a:bodyPr/>
          <a:lstStyle/>
          <a:p>
            <a:pPr>
              <a:spcBef>
                <a:spcPct val="0"/>
              </a:spcBef>
            </a:pPr>
            <a:r>
              <a:rPr lang="en-US" sz="2000" smtClean="0">
                <a:solidFill>
                  <a:srgbClr val="000099"/>
                </a:solidFill>
              </a:rPr>
              <a:t>Find local orientation</a:t>
            </a:r>
            <a:endParaRPr lang="ru-RU" sz="2000" b="1" i="1" smtClean="0">
              <a:solidFill>
                <a:srgbClr val="FF0000"/>
              </a:solidFill>
            </a:endParaRPr>
          </a:p>
        </p:txBody>
      </p:sp>
      <p:sp>
        <p:nvSpPr>
          <p:cNvPr id="37892" name="Text Box 4"/>
          <p:cNvSpPr txBox="1">
            <a:spLocks noChangeArrowheads="1"/>
          </p:cNvSpPr>
          <p:nvPr/>
        </p:nvSpPr>
        <p:spPr bwMode="auto">
          <a:xfrm>
            <a:off x="1808163" y="1779588"/>
            <a:ext cx="3962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b="0">
                <a:cs typeface="Times New Roman" pitchFamily="18" charset="0"/>
              </a:rPr>
              <a:t>Dominant direction of gradient</a:t>
            </a:r>
            <a:endParaRPr lang="ru-RU" b="0">
              <a:cs typeface="Times New Roman" pitchFamily="18" charset="0"/>
            </a:endParaRPr>
          </a:p>
        </p:txBody>
      </p:sp>
      <p:sp>
        <p:nvSpPr>
          <p:cNvPr id="658437" name="Rectangle 5"/>
          <p:cNvSpPr>
            <a:spLocks noChangeArrowheads="1"/>
          </p:cNvSpPr>
          <p:nvPr/>
        </p:nvSpPr>
        <p:spPr bwMode="auto">
          <a:xfrm>
            <a:off x="4368800" y="2305050"/>
            <a:ext cx="1030288" cy="930275"/>
          </a:xfrm>
          <a:prstGeom prst="rect">
            <a:avLst/>
          </a:prstGeom>
          <a:gradFill rotWithShape="0">
            <a:gsLst>
              <a:gs pos="0">
                <a:schemeClr val="accent1">
                  <a:gamma/>
                  <a:shade val="0"/>
                  <a:invGamma/>
                </a:schemeClr>
              </a:gs>
              <a:gs pos="100000">
                <a:schemeClr val="accent1"/>
              </a:gs>
            </a:gsLst>
            <a:lin ang="189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58438" name="Rectangle 6"/>
          <p:cNvSpPr>
            <a:spLocks noChangeArrowheads="1"/>
          </p:cNvSpPr>
          <p:nvPr/>
        </p:nvSpPr>
        <p:spPr bwMode="auto">
          <a:xfrm>
            <a:off x="2887663" y="2319338"/>
            <a:ext cx="1030287" cy="930275"/>
          </a:xfrm>
          <a:prstGeom prst="rect">
            <a:avLst/>
          </a:prstGeom>
          <a:gradFill rotWithShape="0">
            <a:gsLst>
              <a:gs pos="0">
                <a:schemeClr val="accent1"/>
              </a:gs>
              <a:gs pos="100000">
                <a:schemeClr val="accent1">
                  <a:gamma/>
                  <a:shade val="0"/>
                  <a:invGamma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7895" name="Line 7"/>
          <p:cNvSpPr>
            <a:spLocks noChangeShapeType="1"/>
          </p:cNvSpPr>
          <p:nvPr/>
        </p:nvSpPr>
        <p:spPr bwMode="auto">
          <a:xfrm flipV="1">
            <a:off x="3411538" y="2422525"/>
            <a:ext cx="0" cy="434975"/>
          </a:xfrm>
          <a:prstGeom prst="line">
            <a:avLst/>
          </a:prstGeom>
          <a:noFill/>
          <a:ln w="38100">
            <a:solidFill>
              <a:srgbClr val="FFFF99"/>
            </a:solidFill>
            <a:round/>
            <a:headEnd/>
            <a:tailEnd type="stealth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7896" name="Line 8"/>
          <p:cNvSpPr>
            <a:spLocks noChangeShapeType="1"/>
          </p:cNvSpPr>
          <p:nvPr/>
        </p:nvSpPr>
        <p:spPr bwMode="auto">
          <a:xfrm flipV="1">
            <a:off x="4805363" y="2481263"/>
            <a:ext cx="349250" cy="361950"/>
          </a:xfrm>
          <a:prstGeom prst="line">
            <a:avLst/>
          </a:prstGeom>
          <a:noFill/>
          <a:ln w="38100">
            <a:solidFill>
              <a:srgbClr val="FFFF99"/>
            </a:solidFill>
            <a:round/>
            <a:headEnd/>
            <a:tailEnd type="stealth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7897" name="Text Box 9"/>
          <p:cNvSpPr txBox="1">
            <a:spLocks noChangeArrowheads="1"/>
          </p:cNvSpPr>
          <p:nvPr/>
        </p:nvSpPr>
        <p:spPr bwMode="auto">
          <a:xfrm>
            <a:off x="727075" y="3560763"/>
            <a:ext cx="7627938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1" hangingPunct="1">
              <a:buFontTx/>
              <a:buChar char="•"/>
            </a:pPr>
            <a:r>
              <a:rPr lang="en-US" sz="2800" b="0">
                <a:solidFill>
                  <a:srgbClr val="000099"/>
                </a:solidFill>
                <a:cs typeface="Times New Roman" pitchFamily="18" charset="0"/>
              </a:rPr>
              <a:t>Extract image patches relative to this orientation</a:t>
            </a:r>
            <a:endParaRPr lang="ru-RU" sz="2800" i="1">
              <a:solidFill>
                <a:srgbClr val="FF0000"/>
              </a:solidFill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Multi-Scale Oriented Patches</a:t>
            </a:r>
          </a:p>
        </p:txBody>
      </p:sp>
      <p:sp>
        <p:nvSpPr>
          <p:cNvPr id="65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Interest points</a:t>
            </a:r>
          </a:p>
          <a:p>
            <a:pPr lvl="1"/>
            <a:r>
              <a:rPr lang="en-US" smtClean="0"/>
              <a:t>Multi-scale Harris corners</a:t>
            </a:r>
          </a:p>
          <a:p>
            <a:pPr lvl="1"/>
            <a:r>
              <a:rPr lang="en-US" smtClean="0"/>
              <a:t>Orientation from blurred gradient</a:t>
            </a:r>
          </a:p>
          <a:p>
            <a:pPr lvl="1"/>
            <a:r>
              <a:rPr lang="en-US" smtClean="0"/>
              <a:t>Geometrically invariant to rotation</a:t>
            </a:r>
          </a:p>
          <a:p>
            <a:r>
              <a:rPr lang="en-US" smtClean="0"/>
              <a:t>Descriptor vector</a:t>
            </a:r>
          </a:p>
          <a:p>
            <a:pPr lvl="1"/>
            <a:r>
              <a:rPr lang="en-US" smtClean="0"/>
              <a:t>Bias/gain normalized sampling of local patch (8x8)</a:t>
            </a:r>
          </a:p>
          <a:p>
            <a:pPr lvl="1"/>
            <a:r>
              <a:rPr lang="en-US" smtClean="0"/>
              <a:t>Photometrically invariant to affine changes in intensity</a:t>
            </a:r>
          </a:p>
          <a:p>
            <a:r>
              <a:rPr lang="en-US" smtClean="0"/>
              <a:t>[Brown, Szeliski, Winder, CVPR’2005]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363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Descriptor Vector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Clr>
                <a:srgbClr val="003399"/>
              </a:buClr>
            </a:pPr>
            <a:r>
              <a:rPr lang="en-US" smtClean="0"/>
              <a:t>Orientation = blurred gradient</a:t>
            </a:r>
          </a:p>
          <a:p>
            <a:pPr>
              <a:buClr>
                <a:srgbClr val="003399"/>
              </a:buClr>
            </a:pPr>
            <a:r>
              <a:rPr lang="en-US" smtClean="0"/>
              <a:t>Rotation Invariant Frame</a:t>
            </a:r>
          </a:p>
          <a:p>
            <a:pPr lvl="1">
              <a:buClr>
                <a:srgbClr val="003399"/>
              </a:buClr>
            </a:pPr>
            <a:r>
              <a:rPr lang="en-US" smtClean="0"/>
              <a:t>Scale-space position (x, y, s) + orientation (</a:t>
            </a:r>
            <a:r>
              <a:rPr lang="en-US" smtClean="0">
                <a:latin typeface="Symbol" pitchFamily="18" charset="2"/>
                <a:sym typeface="Symbol" pitchFamily="18" charset="2"/>
              </a:rPr>
              <a:t></a:t>
            </a:r>
            <a:r>
              <a:rPr lang="en-US" smtClean="0"/>
              <a:t>)</a:t>
            </a:r>
          </a:p>
        </p:txBody>
      </p:sp>
      <p:pic>
        <p:nvPicPr>
          <p:cNvPr id="39940" name="Picture 4" descr="matierb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7400" y="3200400"/>
            <a:ext cx="4962525" cy="349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Detections at multiple scales</a:t>
            </a:r>
          </a:p>
        </p:txBody>
      </p:sp>
      <p:pic>
        <p:nvPicPr>
          <p:cNvPr id="4096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7150" y="1443038"/>
            <a:ext cx="9124950" cy="4652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matierb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7400" y="3200400"/>
            <a:ext cx="4962525" cy="349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8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MOPS descriptor vector</a:t>
            </a:r>
          </a:p>
        </p:txBody>
      </p:sp>
      <p:sp>
        <p:nvSpPr>
          <p:cNvPr id="41988" name="Rectangle 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8x8 oriented patch</a:t>
            </a:r>
          </a:p>
          <a:p>
            <a:pPr lvl="1"/>
            <a:r>
              <a:rPr lang="en-US" smtClean="0"/>
              <a:t>Sampled at 5 x scale</a:t>
            </a:r>
          </a:p>
          <a:p>
            <a:r>
              <a:rPr lang="en-US" smtClean="0"/>
              <a:t>Bias/gain normalisation:  I’ = (I – </a:t>
            </a:r>
            <a:r>
              <a:rPr lang="en-US" smtClean="0">
                <a:latin typeface="Symbol" pitchFamily="18" charset="2"/>
                <a:sym typeface="Symbol" pitchFamily="18" charset="2"/>
              </a:rPr>
              <a:t></a:t>
            </a:r>
            <a:r>
              <a:rPr lang="en-US" smtClean="0"/>
              <a:t>)/</a:t>
            </a:r>
            <a:r>
              <a:rPr lang="en-US" smtClean="0">
                <a:latin typeface="Symbol" pitchFamily="18" charset="2"/>
                <a:sym typeface="Symbol" pitchFamily="18" charset="2"/>
              </a:rPr>
              <a:t></a:t>
            </a:r>
          </a:p>
        </p:txBody>
      </p:sp>
      <p:pic>
        <p:nvPicPr>
          <p:cNvPr id="41989" name="Picture 5" descr="matierbf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99100" y="4484688"/>
            <a:ext cx="1982788" cy="198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90" name="Line 6"/>
          <p:cNvSpPr>
            <a:spLocks noChangeShapeType="1"/>
          </p:cNvSpPr>
          <p:nvPr/>
        </p:nvSpPr>
        <p:spPr bwMode="auto">
          <a:xfrm>
            <a:off x="5486400" y="4191000"/>
            <a:ext cx="1990725" cy="1588"/>
          </a:xfrm>
          <a:prstGeom prst="line">
            <a:avLst/>
          </a:prstGeom>
          <a:noFill/>
          <a:ln w="50800">
            <a:solidFill>
              <a:srgbClr val="0000FF"/>
            </a:solidFill>
            <a:round/>
            <a:headEnd type="triangle" w="lg" len="med"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41991" name="Line 7"/>
          <p:cNvSpPr>
            <a:spLocks noChangeShapeType="1"/>
          </p:cNvSpPr>
          <p:nvPr/>
        </p:nvSpPr>
        <p:spPr bwMode="auto">
          <a:xfrm>
            <a:off x="4343400" y="3944938"/>
            <a:ext cx="596900" cy="123825"/>
          </a:xfrm>
          <a:prstGeom prst="line">
            <a:avLst/>
          </a:prstGeom>
          <a:noFill/>
          <a:ln w="31750">
            <a:solidFill>
              <a:srgbClr val="0000FF"/>
            </a:solidFill>
            <a:round/>
            <a:headEnd type="triangle" w="lg" len="med"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41992" name="Text Box 8"/>
          <p:cNvSpPr txBox="1">
            <a:spLocks noChangeArrowheads="1"/>
          </p:cNvSpPr>
          <p:nvPr/>
        </p:nvSpPr>
        <p:spPr bwMode="auto">
          <a:xfrm>
            <a:off x="5867400" y="3657600"/>
            <a:ext cx="1166813" cy="396875"/>
          </a:xfrm>
          <a:prstGeom prst="rect">
            <a:avLst/>
          </a:prstGeom>
          <a:noFill/>
          <a:ln w="38100">
            <a:noFill/>
            <a:miter lim="800000"/>
            <a:headEnd type="none" w="lg" len="med"/>
            <a:tailEnd type="none" w="lg" len="med"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2000" b="0">
                <a:solidFill>
                  <a:srgbClr val="CCECFF"/>
                </a:solidFill>
                <a:latin typeface="Verdana" pitchFamily="34" charset="0"/>
              </a:rPr>
              <a:t>8 pixels</a:t>
            </a:r>
          </a:p>
        </p:txBody>
      </p:sp>
      <p:sp>
        <p:nvSpPr>
          <p:cNvPr id="41993" name="Text Box 9"/>
          <p:cNvSpPr txBox="1">
            <a:spLocks noChangeArrowheads="1"/>
          </p:cNvSpPr>
          <p:nvPr/>
        </p:nvSpPr>
        <p:spPr bwMode="auto">
          <a:xfrm rot="720000">
            <a:off x="4191000" y="3657600"/>
            <a:ext cx="1098550" cy="336550"/>
          </a:xfrm>
          <a:prstGeom prst="rect">
            <a:avLst/>
          </a:prstGeom>
          <a:noFill/>
          <a:ln w="38100">
            <a:noFill/>
            <a:miter lim="800000"/>
            <a:headEnd type="none" w="lg" len="med"/>
            <a:tailEnd type="none" w="lg" len="med"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1600" b="0">
                <a:solidFill>
                  <a:srgbClr val="CCECFF"/>
                </a:solidFill>
                <a:latin typeface="Verdana" pitchFamily="34" charset="0"/>
              </a:rPr>
              <a:t>40 pixels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Feature matching</a:t>
            </a:r>
          </a:p>
        </p:txBody>
      </p:sp>
      <p:pic>
        <p:nvPicPr>
          <p:cNvPr id="43011" name="Picture 3"/>
          <p:cNvPicPr>
            <a:picLocks noChangeAspect="1" noChangeArrowheads="1"/>
          </p:cNvPicPr>
          <p:nvPr/>
        </p:nvPicPr>
        <p:blipFill>
          <a:blip r:embed="rId2" cstate="print"/>
          <a:srcRect l="14285" t="8487" r="9428" b="11046"/>
          <a:stretch>
            <a:fillRect/>
          </a:stretch>
        </p:blipFill>
        <p:spPr bwMode="auto">
          <a:xfrm>
            <a:off x="685800" y="990600"/>
            <a:ext cx="3662363" cy="289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2" name="Picture 4"/>
          <p:cNvPicPr>
            <a:picLocks noChangeAspect="1" noChangeArrowheads="1"/>
          </p:cNvPicPr>
          <p:nvPr/>
        </p:nvPicPr>
        <p:blipFill>
          <a:blip r:embed="rId3" cstate="print"/>
          <a:srcRect l="13142" t="7619" r="9428" b="11807"/>
          <a:stretch>
            <a:fillRect/>
          </a:stretch>
        </p:blipFill>
        <p:spPr bwMode="auto">
          <a:xfrm>
            <a:off x="4611688" y="990600"/>
            <a:ext cx="3721100" cy="290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3" name="Picture 5"/>
          <p:cNvPicPr>
            <a:picLocks noChangeAspect="1" noChangeArrowheads="1"/>
          </p:cNvPicPr>
          <p:nvPr/>
        </p:nvPicPr>
        <p:blipFill>
          <a:blip r:embed="rId4" cstate="print"/>
          <a:srcRect l="11906" t="10825" r="12073" b="10780"/>
          <a:stretch>
            <a:fillRect/>
          </a:stretch>
        </p:blipFill>
        <p:spPr bwMode="auto">
          <a:xfrm>
            <a:off x="1066800" y="3962400"/>
            <a:ext cx="2898775" cy="284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4" name="Picture 6"/>
          <p:cNvPicPr>
            <a:picLocks noChangeAspect="1" noChangeArrowheads="1"/>
          </p:cNvPicPr>
          <p:nvPr/>
        </p:nvPicPr>
        <p:blipFill>
          <a:blip r:embed="rId5" cstate="print"/>
          <a:srcRect l="12590" t="9528" r="12910" b="9253"/>
          <a:stretch>
            <a:fillRect/>
          </a:stretch>
        </p:blipFill>
        <p:spPr bwMode="auto">
          <a:xfrm>
            <a:off x="5029200" y="3962400"/>
            <a:ext cx="2949575" cy="281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5" name="Line 7"/>
          <p:cNvSpPr>
            <a:spLocks noChangeShapeType="1"/>
          </p:cNvSpPr>
          <p:nvPr/>
        </p:nvSpPr>
        <p:spPr bwMode="auto">
          <a:xfrm>
            <a:off x="4191000" y="5410200"/>
            <a:ext cx="681038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3016" name="Text Box 8"/>
          <p:cNvSpPr txBox="1">
            <a:spLocks noChangeArrowheads="1"/>
          </p:cNvSpPr>
          <p:nvPr/>
        </p:nvSpPr>
        <p:spPr bwMode="auto">
          <a:xfrm>
            <a:off x="4348163" y="4768850"/>
            <a:ext cx="4127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>
                <a:solidFill>
                  <a:srgbClr val="FF0000"/>
                </a:solidFill>
              </a:rPr>
              <a:t>?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Feature matching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smtClean="0"/>
              <a:t>Exhaustive search</a:t>
            </a:r>
          </a:p>
          <a:p>
            <a:pPr lvl="1"/>
            <a:r>
              <a:rPr lang="en-US" smtClean="0"/>
              <a:t>for each feature in one image, look at </a:t>
            </a:r>
            <a:r>
              <a:rPr lang="en-US" i="1" smtClean="0"/>
              <a:t>all</a:t>
            </a:r>
            <a:r>
              <a:rPr lang="en-US" smtClean="0"/>
              <a:t> the other features in the other image(s)</a:t>
            </a:r>
          </a:p>
          <a:p>
            <a:pPr>
              <a:buFontTx/>
              <a:buChar char="•"/>
            </a:pPr>
            <a:r>
              <a:rPr lang="en-US" smtClean="0"/>
              <a:t>Hashing</a:t>
            </a:r>
          </a:p>
          <a:p>
            <a:pPr lvl="1"/>
            <a:r>
              <a:rPr lang="en-US" smtClean="0"/>
              <a:t>compute a short descriptor from each feature vector, or hash longer descriptors (randomly)</a:t>
            </a:r>
          </a:p>
          <a:p>
            <a:pPr>
              <a:buFontTx/>
              <a:buChar char="•"/>
            </a:pPr>
            <a:r>
              <a:rPr lang="en-US" smtClean="0"/>
              <a:t>Nearest neighbor techniques</a:t>
            </a:r>
          </a:p>
          <a:p>
            <a:pPr lvl="1"/>
            <a:r>
              <a:rPr lang="en-US" i="1" smtClean="0"/>
              <a:t>kd</a:t>
            </a:r>
            <a:r>
              <a:rPr lang="en-US" smtClean="0"/>
              <a:t>-trees and their variants</a:t>
            </a:r>
          </a:p>
          <a:p>
            <a:pPr lvl="1">
              <a:buFontTx/>
              <a:buNone/>
            </a:pPr>
            <a:endParaRPr lang="en-US" i="1" smtClean="0"/>
          </a:p>
          <a:p>
            <a:pPr lvl="1">
              <a:buFontTx/>
              <a:buNone/>
            </a:pPr>
            <a:endParaRPr lang="en-US" i="1" smtClean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What about outliers?</a:t>
            </a:r>
          </a:p>
        </p:txBody>
      </p:sp>
      <p:pic>
        <p:nvPicPr>
          <p:cNvPr id="45059" name="Picture 3"/>
          <p:cNvPicPr>
            <a:picLocks noChangeAspect="1" noChangeArrowheads="1"/>
          </p:cNvPicPr>
          <p:nvPr/>
        </p:nvPicPr>
        <p:blipFill>
          <a:blip r:embed="rId2" cstate="print"/>
          <a:srcRect l="14285" t="8487" r="9428" b="11046"/>
          <a:stretch>
            <a:fillRect/>
          </a:stretch>
        </p:blipFill>
        <p:spPr bwMode="auto">
          <a:xfrm>
            <a:off x="685800" y="990600"/>
            <a:ext cx="3662363" cy="289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0" name="Picture 4"/>
          <p:cNvPicPr>
            <a:picLocks noChangeAspect="1" noChangeArrowheads="1"/>
          </p:cNvPicPr>
          <p:nvPr/>
        </p:nvPicPr>
        <p:blipFill>
          <a:blip r:embed="rId3" cstate="print"/>
          <a:srcRect l="13142" t="7619" r="9428" b="11807"/>
          <a:stretch>
            <a:fillRect/>
          </a:stretch>
        </p:blipFill>
        <p:spPr bwMode="auto">
          <a:xfrm>
            <a:off x="4611688" y="990600"/>
            <a:ext cx="3721100" cy="290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1" name="Picture 5"/>
          <p:cNvPicPr>
            <a:picLocks noChangeAspect="1" noChangeArrowheads="1"/>
          </p:cNvPicPr>
          <p:nvPr/>
        </p:nvPicPr>
        <p:blipFill>
          <a:blip r:embed="rId4" cstate="print"/>
          <a:srcRect l="11906" t="10825" r="12073" b="10780"/>
          <a:stretch>
            <a:fillRect/>
          </a:stretch>
        </p:blipFill>
        <p:spPr bwMode="auto">
          <a:xfrm>
            <a:off x="1066800" y="3962400"/>
            <a:ext cx="2898775" cy="284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2" name="Picture 6"/>
          <p:cNvPicPr>
            <a:picLocks noChangeAspect="1" noChangeArrowheads="1"/>
          </p:cNvPicPr>
          <p:nvPr/>
        </p:nvPicPr>
        <p:blipFill>
          <a:blip r:embed="rId5" cstate="print"/>
          <a:srcRect l="12590" t="9528" r="12910" b="9253"/>
          <a:stretch>
            <a:fillRect/>
          </a:stretch>
        </p:blipFill>
        <p:spPr bwMode="auto">
          <a:xfrm>
            <a:off x="5029200" y="3962400"/>
            <a:ext cx="2949575" cy="281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063" name="Line 7"/>
          <p:cNvSpPr>
            <a:spLocks noChangeShapeType="1"/>
          </p:cNvSpPr>
          <p:nvPr/>
        </p:nvSpPr>
        <p:spPr bwMode="auto">
          <a:xfrm>
            <a:off x="4191000" y="5410200"/>
            <a:ext cx="681038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5064" name="Text Box 8"/>
          <p:cNvSpPr txBox="1">
            <a:spLocks noChangeArrowheads="1"/>
          </p:cNvSpPr>
          <p:nvPr/>
        </p:nvSpPr>
        <p:spPr bwMode="auto">
          <a:xfrm>
            <a:off x="4348163" y="4768850"/>
            <a:ext cx="4127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>
                <a:solidFill>
                  <a:srgbClr val="FF0000"/>
                </a:solidFill>
              </a:rPr>
              <a:t>?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Feature-space outlier rejection</a:t>
            </a:r>
          </a:p>
        </p:txBody>
      </p:sp>
      <p:sp>
        <p:nvSpPr>
          <p:cNvPr id="705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914400"/>
            <a:ext cx="7772400" cy="2209800"/>
          </a:xfrm>
        </p:spPr>
        <p:txBody>
          <a:bodyPr/>
          <a:lstStyle/>
          <a:p>
            <a:r>
              <a:rPr lang="en-US" smtClean="0"/>
              <a:t>Let’s not match all features, but only these that have “similar enough” matches?</a:t>
            </a:r>
          </a:p>
          <a:p>
            <a:r>
              <a:rPr lang="en-US" smtClean="0"/>
              <a:t>How can we do it? </a:t>
            </a:r>
          </a:p>
          <a:p>
            <a:pPr lvl="1"/>
            <a:r>
              <a:rPr lang="en-US" smtClean="0"/>
              <a:t>SSD(patch1,patch2) &lt; threshold</a:t>
            </a:r>
          </a:p>
          <a:p>
            <a:pPr lvl="1"/>
            <a:r>
              <a:rPr lang="en-US" smtClean="0"/>
              <a:t>How to set threshold?</a:t>
            </a:r>
          </a:p>
        </p:txBody>
      </p:sp>
      <p:pic>
        <p:nvPicPr>
          <p:cNvPr id="70554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81175" y="2971800"/>
            <a:ext cx="4467225" cy="3538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5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5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5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55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5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5539" grpId="0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Feature-space outlier rejection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A better way [Lowe, 1999]:</a:t>
            </a:r>
          </a:p>
          <a:p>
            <a:pPr lvl="1"/>
            <a:r>
              <a:rPr lang="en-US" smtClean="0"/>
              <a:t>1-NN: SSD of the closest match</a:t>
            </a:r>
          </a:p>
          <a:p>
            <a:pPr lvl="1"/>
            <a:r>
              <a:rPr lang="en-US" smtClean="0"/>
              <a:t>2-NN: SSD of the </a:t>
            </a:r>
            <a:r>
              <a:rPr lang="en-US" u="sng" smtClean="0"/>
              <a:t>second-closest</a:t>
            </a:r>
            <a:r>
              <a:rPr lang="en-US" smtClean="0"/>
              <a:t> match</a:t>
            </a:r>
          </a:p>
          <a:p>
            <a:pPr lvl="1"/>
            <a:r>
              <a:rPr lang="en-US" smtClean="0"/>
              <a:t>Look at how much better 1-NN is than 2-NN, e.g. 1-NN/2-NN</a:t>
            </a:r>
          </a:p>
          <a:p>
            <a:pPr lvl="1"/>
            <a:r>
              <a:rPr lang="en-US" smtClean="0"/>
              <a:t>That is, is our best match so much better than the rest?</a:t>
            </a:r>
          </a:p>
          <a:p>
            <a:pPr lvl="1">
              <a:buFontTx/>
              <a:buNone/>
            </a:pPr>
            <a:endParaRPr lang="en-US" i="1" smtClean="0"/>
          </a:p>
          <a:p>
            <a:pPr lvl="1">
              <a:buFontTx/>
              <a:buNone/>
            </a:pPr>
            <a:endParaRPr lang="en-US" i="1" smtClean="0"/>
          </a:p>
        </p:txBody>
      </p:sp>
      <p:pic>
        <p:nvPicPr>
          <p:cNvPr id="70656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63763" y="3105150"/>
            <a:ext cx="4237037" cy="344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Feature-space outliner rejection</a:t>
            </a:r>
          </a:p>
        </p:txBody>
      </p:sp>
      <p:sp>
        <p:nvSpPr>
          <p:cNvPr id="7075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7772400" cy="1828800"/>
          </a:xfrm>
        </p:spPr>
        <p:txBody>
          <a:bodyPr/>
          <a:lstStyle/>
          <a:p>
            <a:r>
              <a:rPr lang="en-US" smtClean="0"/>
              <a:t>Can we now compute H from the blue points?</a:t>
            </a:r>
          </a:p>
          <a:p>
            <a:pPr lvl="1"/>
            <a:r>
              <a:rPr lang="en-US" smtClean="0"/>
              <a:t>No!  Still too many outliers… </a:t>
            </a:r>
          </a:p>
          <a:p>
            <a:pPr lvl="1"/>
            <a:r>
              <a:rPr lang="en-US" smtClean="0"/>
              <a:t>What can we do?</a:t>
            </a:r>
          </a:p>
          <a:p>
            <a:endParaRPr lang="en-US" smtClean="0"/>
          </a:p>
        </p:txBody>
      </p:sp>
      <p:pic>
        <p:nvPicPr>
          <p:cNvPr id="48132" name="Picture 4"/>
          <p:cNvPicPr>
            <a:picLocks noChangeAspect="1" noChangeArrowheads="1"/>
          </p:cNvPicPr>
          <p:nvPr/>
        </p:nvPicPr>
        <p:blipFill>
          <a:blip r:embed="rId2" cstate="print"/>
          <a:srcRect l="12703" t="7367" r="9428" b="11072"/>
          <a:stretch>
            <a:fillRect/>
          </a:stretch>
        </p:blipFill>
        <p:spPr bwMode="auto">
          <a:xfrm>
            <a:off x="606425" y="1066800"/>
            <a:ext cx="3736975" cy="2935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3" name="Picture 5"/>
          <p:cNvPicPr>
            <a:picLocks noChangeAspect="1" noChangeArrowheads="1"/>
          </p:cNvPicPr>
          <p:nvPr/>
        </p:nvPicPr>
        <p:blipFill>
          <a:blip r:embed="rId3" cstate="print"/>
          <a:srcRect l="12604" t="7367" r="9692" b="11072"/>
          <a:stretch>
            <a:fillRect/>
          </a:stretch>
        </p:blipFill>
        <p:spPr bwMode="auto">
          <a:xfrm>
            <a:off x="4572000" y="1066800"/>
            <a:ext cx="3729038" cy="2935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7587" grpId="0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Matching features</a:t>
            </a:r>
          </a:p>
        </p:txBody>
      </p:sp>
      <p:pic>
        <p:nvPicPr>
          <p:cNvPr id="49155" name="Picture 3"/>
          <p:cNvPicPr>
            <a:picLocks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314450" y="914400"/>
            <a:ext cx="6515100" cy="5257800"/>
          </a:xfrm>
          <a:noFill/>
        </p:spPr>
      </p:pic>
      <p:sp>
        <p:nvSpPr>
          <p:cNvPr id="708612" name="Line 4"/>
          <p:cNvSpPr>
            <a:spLocks noChangeShapeType="1"/>
          </p:cNvSpPr>
          <p:nvPr/>
        </p:nvSpPr>
        <p:spPr bwMode="auto">
          <a:xfrm flipV="1">
            <a:off x="3886200" y="3657600"/>
            <a:ext cx="1600200" cy="762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708613" name="Line 5"/>
          <p:cNvSpPr>
            <a:spLocks noChangeShapeType="1"/>
          </p:cNvSpPr>
          <p:nvPr/>
        </p:nvSpPr>
        <p:spPr bwMode="auto">
          <a:xfrm flipV="1">
            <a:off x="4114800" y="2895600"/>
            <a:ext cx="1676400" cy="762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708614" name="Line 6"/>
          <p:cNvSpPr>
            <a:spLocks noChangeShapeType="1"/>
          </p:cNvSpPr>
          <p:nvPr/>
        </p:nvSpPr>
        <p:spPr bwMode="auto">
          <a:xfrm flipV="1">
            <a:off x="4114800" y="2057400"/>
            <a:ext cx="1676400" cy="762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708615" name="Line 7"/>
          <p:cNvSpPr>
            <a:spLocks noChangeShapeType="1"/>
          </p:cNvSpPr>
          <p:nvPr/>
        </p:nvSpPr>
        <p:spPr bwMode="auto">
          <a:xfrm flipV="1">
            <a:off x="3657600" y="2438400"/>
            <a:ext cx="1676400" cy="762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708616" name="Line 8"/>
          <p:cNvSpPr>
            <a:spLocks noChangeShapeType="1"/>
          </p:cNvSpPr>
          <p:nvPr/>
        </p:nvSpPr>
        <p:spPr bwMode="auto">
          <a:xfrm flipV="1">
            <a:off x="3657600" y="3352800"/>
            <a:ext cx="1676400" cy="762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708617" name="Line 9"/>
          <p:cNvSpPr>
            <a:spLocks noChangeShapeType="1"/>
          </p:cNvSpPr>
          <p:nvPr/>
        </p:nvSpPr>
        <p:spPr bwMode="auto">
          <a:xfrm>
            <a:off x="2971800" y="2895600"/>
            <a:ext cx="2971800" cy="76200"/>
          </a:xfrm>
          <a:prstGeom prst="line">
            <a:avLst/>
          </a:prstGeom>
          <a:noFill/>
          <a:ln w="25400">
            <a:solidFill>
              <a:srgbClr val="CC0000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708618" name="Line 10"/>
          <p:cNvSpPr>
            <a:spLocks noChangeShapeType="1"/>
          </p:cNvSpPr>
          <p:nvPr/>
        </p:nvSpPr>
        <p:spPr bwMode="auto">
          <a:xfrm>
            <a:off x="2971800" y="1981200"/>
            <a:ext cx="3581400" cy="228600"/>
          </a:xfrm>
          <a:prstGeom prst="line">
            <a:avLst/>
          </a:prstGeom>
          <a:noFill/>
          <a:ln w="25400">
            <a:solidFill>
              <a:srgbClr val="CC0000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708619" name="Text Box 11"/>
          <p:cNvSpPr txBox="1">
            <a:spLocks noChangeArrowheads="1"/>
          </p:cNvSpPr>
          <p:nvPr/>
        </p:nvSpPr>
        <p:spPr bwMode="auto">
          <a:xfrm>
            <a:off x="1524000" y="5410200"/>
            <a:ext cx="6019800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b="0"/>
              <a:t>What do we do about the “bad” matches?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8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8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8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8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8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8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8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8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8612" grpId="0" animBg="1"/>
      <p:bldP spid="708613" grpId="0" animBg="1"/>
      <p:bldP spid="708614" grpId="0" animBg="1"/>
      <p:bldP spid="708615" grpId="0" animBg="1"/>
      <p:bldP spid="708616" grpId="0" animBg="1"/>
      <p:bldP spid="708617" grpId="0" animBg="1"/>
      <p:bldP spid="708618" grpId="0" animBg="1"/>
      <p:bldP spid="708619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err="1" smtClean="0"/>
              <a:t>RAN</a:t>
            </a:r>
            <a:r>
              <a:rPr lang="en-US" dirty="0" err="1" smtClean="0"/>
              <a:t>dom</a:t>
            </a:r>
            <a:r>
              <a:rPr lang="en-US" dirty="0" smtClean="0"/>
              <a:t> </a:t>
            </a:r>
            <a:r>
              <a:rPr lang="en-US" u="sng" dirty="0" err="1" smtClean="0"/>
              <a:t>SA</a:t>
            </a:r>
            <a:r>
              <a:rPr lang="en-US" dirty="0" err="1" smtClean="0"/>
              <a:t>mple</a:t>
            </a:r>
            <a:r>
              <a:rPr lang="en-US" dirty="0" smtClean="0"/>
              <a:t> </a:t>
            </a:r>
            <a:r>
              <a:rPr lang="en-US" u="sng" dirty="0" smtClean="0"/>
              <a:t>C</a:t>
            </a:r>
            <a:r>
              <a:rPr lang="en-US" dirty="0" smtClean="0"/>
              <a:t>onsensus</a:t>
            </a:r>
          </a:p>
        </p:txBody>
      </p:sp>
      <p:pic>
        <p:nvPicPr>
          <p:cNvPr id="50179" name="Picture 3"/>
          <p:cNvPicPr>
            <a:picLocks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314450" y="914400"/>
            <a:ext cx="6515100" cy="5257800"/>
          </a:xfrm>
          <a:noFill/>
        </p:spPr>
      </p:pic>
      <p:sp>
        <p:nvSpPr>
          <p:cNvPr id="709636" name="Line 4"/>
          <p:cNvSpPr>
            <a:spLocks noChangeShapeType="1"/>
          </p:cNvSpPr>
          <p:nvPr/>
        </p:nvSpPr>
        <p:spPr bwMode="auto">
          <a:xfrm flipV="1">
            <a:off x="3886200" y="3657600"/>
            <a:ext cx="1600200" cy="762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709637" name="Line 5"/>
          <p:cNvSpPr>
            <a:spLocks noChangeShapeType="1"/>
          </p:cNvSpPr>
          <p:nvPr/>
        </p:nvSpPr>
        <p:spPr bwMode="auto">
          <a:xfrm flipV="1">
            <a:off x="4114800" y="2895600"/>
            <a:ext cx="1676400" cy="762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709638" name="Line 6"/>
          <p:cNvSpPr>
            <a:spLocks noChangeShapeType="1"/>
          </p:cNvSpPr>
          <p:nvPr/>
        </p:nvSpPr>
        <p:spPr bwMode="auto">
          <a:xfrm flipV="1">
            <a:off x="4114800" y="2057400"/>
            <a:ext cx="1676400" cy="762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709639" name="Line 7"/>
          <p:cNvSpPr>
            <a:spLocks noChangeShapeType="1"/>
          </p:cNvSpPr>
          <p:nvPr/>
        </p:nvSpPr>
        <p:spPr bwMode="auto">
          <a:xfrm flipV="1">
            <a:off x="3657600" y="2438400"/>
            <a:ext cx="1676400" cy="762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709640" name="Line 8"/>
          <p:cNvSpPr>
            <a:spLocks noChangeShapeType="1"/>
          </p:cNvSpPr>
          <p:nvPr/>
        </p:nvSpPr>
        <p:spPr bwMode="auto">
          <a:xfrm flipV="1">
            <a:off x="3657600" y="3352800"/>
            <a:ext cx="1676400" cy="762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709641" name="Line 9"/>
          <p:cNvSpPr>
            <a:spLocks noChangeShapeType="1"/>
          </p:cNvSpPr>
          <p:nvPr/>
        </p:nvSpPr>
        <p:spPr bwMode="auto">
          <a:xfrm>
            <a:off x="2971800" y="2895600"/>
            <a:ext cx="2971800" cy="762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709642" name="Line 10"/>
          <p:cNvSpPr>
            <a:spLocks noChangeShapeType="1"/>
          </p:cNvSpPr>
          <p:nvPr/>
        </p:nvSpPr>
        <p:spPr bwMode="auto">
          <a:xfrm>
            <a:off x="2971800" y="1981200"/>
            <a:ext cx="3581400" cy="2286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50187" name="Text Box 11"/>
          <p:cNvSpPr txBox="1">
            <a:spLocks noChangeArrowheads="1"/>
          </p:cNvSpPr>
          <p:nvPr/>
        </p:nvSpPr>
        <p:spPr bwMode="auto">
          <a:xfrm>
            <a:off x="1524000" y="5410200"/>
            <a:ext cx="6019800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b="0"/>
              <a:t>Select </a:t>
            </a:r>
            <a:r>
              <a:rPr lang="en-US" b="0" i="1"/>
              <a:t>one</a:t>
            </a:r>
            <a:r>
              <a:rPr lang="en-US" b="0"/>
              <a:t> match, count </a:t>
            </a:r>
            <a:r>
              <a:rPr lang="en-US" b="0" i="1"/>
              <a:t>inliers</a:t>
            </a:r>
            <a:endParaRPr lang="en-US" b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70963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70963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500" fill="hold"/>
                                        <p:tgtEl>
                                          <p:spTgt spid="70963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70963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" dur="500" fill="hold"/>
                                        <p:tgtEl>
                                          <p:spTgt spid="70963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70963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500" fill="hold"/>
                                        <p:tgtEl>
                                          <p:spTgt spid="70964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70964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70963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70963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" dur="500" fill="hold"/>
                                        <p:tgtEl>
                                          <p:spTgt spid="70964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70964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" dur="500" fill="hold"/>
                                        <p:tgtEl>
                                          <p:spTgt spid="70964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70964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err="1" smtClean="0"/>
              <a:t>RAN</a:t>
            </a:r>
            <a:r>
              <a:rPr lang="en-US" dirty="0" err="1" smtClean="0"/>
              <a:t>dom</a:t>
            </a:r>
            <a:r>
              <a:rPr lang="en-US" dirty="0" smtClean="0"/>
              <a:t> </a:t>
            </a:r>
            <a:r>
              <a:rPr lang="en-US" u="sng" dirty="0" err="1" smtClean="0"/>
              <a:t>SA</a:t>
            </a:r>
            <a:r>
              <a:rPr lang="en-US" dirty="0" err="1" smtClean="0"/>
              <a:t>mple</a:t>
            </a:r>
            <a:r>
              <a:rPr lang="en-US" dirty="0" smtClean="0"/>
              <a:t> </a:t>
            </a:r>
            <a:r>
              <a:rPr lang="en-US" u="sng" dirty="0" smtClean="0"/>
              <a:t>C</a:t>
            </a:r>
            <a:r>
              <a:rPr lang="en-US" dirty="0" smtClean="0"/>
              <a:t>onsensus</a:t>
            </a:r>
            <a:endParaRPr lang="en-US" dirty="0" smtClean="0"/>
          </a:p>
        </p:txBody>
      </p:sp>
      <p:pic>
        <p:nvPicPr>
          <p:cNvPr id="51203" name="Picture 3"/>
          <p:cNvPicPr>
            <a:picLocks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314450" y="914400"/>
            <a:ext cx="6515100" cy="5257800"/>
          </a:xfrm>
          <a:noFill/>
        </p:spPr>
      </p:pic>
      <p:sp>
        <p:nvSpPr>
          <p:cNvPr id="710660" name="Line 4"/>
          <p:cNvSpPr>
            <a:spLocks noChangeShapeType="1"/>
          </p:cNvSpPr>
          <p:nvPr/>
        </p:nvSpPr>
        <p:spPr bwMode="auto">
          <a:xfrm flipV="1">
            <a:off x="3886200" y="3657600"/>
            <a:ext cx="1600200" cy="762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710661" name="Line 5"/>
          <p:cNvSpPr>
            <a:spLocks noChangeShapeType="1"/>
          </p:cNvSpPr>
          <p:nvPr/>
        </p:nvSpPr>
        <p:spPr bwMode="auto">
          <a:xfrm flipV="1">
            <a:off x="4114800" y="2895600"/>
            <a:ext cx="1676400" cy="762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710662" name="Line 6"/>
          <p:cNvSpPr>
            <a:spLocks noChangeShapeType="1"/>
          </p:cNvSpPr>
          <p:nvPr/>
        </p:nvSpPr>
        <p:spPr bwMode="auto">
          <a:xfrm flipV="1">
            <a:off x="4114800" y="2057400"/>
            <a:ext cx="1676400" cy="762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710663" name="Line 7"/>
          <p:cNvSpPr>
            <a:spLocks noChangeShapeType="1"/>
          </p:cNvSpPr>
          <p:nvPr/>
        </p:nvSpPr>
        <p:spPr bwMode="auto">
          <a:xfrm flipV="1">
            <a:off x="3657600" y="2438400"/>
            <a:ext cx="1676400" cy="762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710664" name="Line 8"/>
          <p:cNvSpPr>
            <a:spLocks noChangeShapeType="1"/>
          </p:cNvSpPr>
          <p:nvPr/>
        </p:nvSpPr>
        <p:spPr bwMode="auto">
          <a:xfrm flipV="1">
            <a:off x="3657600" y="3352800"/>
            <a:ext cx="1676400" cy="762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710665" name="Line 9"/>
          <p:cNvSpPr>
            <a:spLocks noChangeShapeType="1"/>
          </p:cNvSpPr>
          <p:nvPr/>
        </p:nvSpPr>
        <p:spPr bwMode="auto">
          <a:xfrm>
            <a:off x="2971800" y="2895600"/>
            <a:ext cx="2971800" cy="762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710666" name="Line 10"/>
          <p:cNvSpPr>
            <a:spLocks noChangeShapeType="1"/>
          </p:cNvSpPr>
          <p:nvPr/>
        </p:nvSpPr>
        <p:spPr bwMode="auto">
          <a:xfrm>
            <a:off x="2971800" y="1981200"/>
            <a:ext cx="3581400" cy="2286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51211" name="Text Box 11"/>
          <p:cNvSpPr txBox="1">
            <a:spLocks noChangeArrowheads="1"/>
          </p:cNvSpPr>
          <p:nvPr/>
        </p:nvSpPr>
        <p:spPr bwMode="auto">
          <a:xfrm>
            <a:off x="1524000" y="5410200"/>
            <a:ext cx="6019800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b="0"/>
              <a:t>Select </a:t>
            </a:r>
            <a:r>
              <a:rPr lang="en-US" b="0" i="1"/>
              <a:t>one</a:t>
            </a:r>
            <a:r>
              <a:rPr lang="en-US" b="0"/>
              <a:t> match, count </a:t>
            </a:r>
            <a:r>
              <a:rPr lang="en-US" b="0" i="1"/>
              <a:t>inliers</a:t>
            </a:r>
            <a:endParaRPr lang="en-US" b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71066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71066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500" fill="hold"/>
                                        <p:tgtEl>
                                          <p:spTgt spid="71066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71066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" dur="500" fill="hold"/>
                                        <p:tgtEl>
                                          <p:spTgt spid="71066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71066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" dur="500" fill="hold"/>
                                        <p:tgtEl>
                                          <p:spTgt spid="71066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71066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" dur="500" fill="hold"/>
                                        <p:tgtEl>
                                          <p:spTgt spid="71066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71066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" dur="500" fill="hold"/>
                                        <p:tgtEl>
                                          <p:spTgt spid="71066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71066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" dur="500" fill="hold"/>
                                        <p:tgtEl>
                                          <p:spTgt spid="71066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71066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Least squares fit</a:t>
            </a:r>
          </a:p>
        </p:txBody>
      </p:sp>
      <p:pic>
        <p:nvPicPr>
          <p:cNvPr id="52227" name="Picture 3"/>
          <p:cNvPicPr>
            <a:picLocks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314450" y="914400"/>
            <a:ext cx="6515100" cy="5257800"/>
          </a:xfrm>
          <a:noFill/>
        </p:spPr>
      </p:pic>
      <p:sp>
        <p:nvSpPr>
          <p:cNvPr id="52228" name="Line 4"/>
          <p:cNvSpPr>
            <a:spLocks noChangeShapeType="1"/>
          </p:cNvSpPr>
          <p:nvPr/>
        </p:nvSpPr>
        <p:spPr bwMode="auto">
          <a:xfrm flipV="1">
            <a:off x="3886200" y="3657600"/>
            <a:ext cx="1600200" cy="762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52229" name="Line 5"/>
          <p:cNvSpPr>
            <a:spLocks noChangeShapeType="1"/>
          </p:cNvSpPr>
          <p:nvPr/>
        </p:nvSpPr>
        <p:spPr bwMode="auto">
          <a:xfrm>
            <a:off x="2971800" y="2895600"/>
            <a:ext cx="2971800" cy="76200"/>
          </a:xfrm>
          <a:prstGeom prst="line">
            <a:avLst/>
          </a:prstGeom>
          <a:noFill/>
          <a:ln w="25400">
            <a:solidFill>
              <a:srgbClr val="CC0000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52230" name="Line 6"/>
          <p:cNvSpPr>
            <a:spLocks noChangeShapeType="1"/>
          </p:cNvSpPr>
          <p:nvPr/>
        </p:nvSpPr>
        <p:spPr bwMode="auto">
          <a:xfrm>
            <a:off x="2971800" y="1981200"/>
            <a:ext cx="3581400" cy="228600"/>
          </a:xfrm>
          <a:prstGeom prst="line">
            <a:avLst/>
          </a:prstGeom>
          <a:noFill/>
          <a:ln w="25400">
            <a:solidFill>
              <a:srgbClr val="CC0000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52231" name="Text Box 7"/>
          <p:cNvSpPr txBox="1">
            <a:spLocks noChangeArrowheads="1"/>
          </p:cNvSpPr>
          <p:nvPr/>
        </p:nvSpPr>
        <p:spPr bwMode="auto">
          <a:xfrm>
            <a:off x="1524000" y="5410200"/>
            <a:ext cx="6019800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b="0"/>
              <a:t>Find “average” translation vector</a:t>
            </a:r>
          </a:p>
        </p:txBody>
      </p:sp>
      <p:sp>
        <p:nvSpPr>
          <p:cNvPr id="52232" name="Line 8"/>
          <p:cNvSpPr>
            <a:spLocks noChangeShapeType="1"/>
          </p:cNvSpPr>
          <p:nvPr/>
        </p:nvSpPr>
        <p:spPr bwMode="auto">
          <a:xfrm flipV="1">
            <a:off x="4114800" y="2895600"/>
            <a:ext cx="1676400" cy="762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52233" name="Line 9"/>
          <p:cNvSpPr>
            <a:spLocks noChangeShapeType="1"/>
          </p:cNvSpPr>
          <p:nvPr/>
        </p:nvSpPr>
        <p:spPr bwMode="auto">
          <a:xfrm flipV="1">
            <a:off x="4114800" y="2057400"/>
            <a:ext cx="1676400" cy="762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52234" name="Line 10"/>
          <p:cNvSpPr>
            <a:spLocks noChangeShapeType="1"/>
          </p:cNvSpPr>
          <p:nvPr/>
        </p:nvSpPr>
        <p:spPr bwMode="auto">
          <a:xfrm flipV="1">
            <a:off x="3657600" y="2438400"/>
            <a:ext cx="1676400" cy="762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52235" name="Line 11"/>
          <p:cNvSpPr>
            <a:spLocks noChangeShapeType="1"/>
          </p:cNvSpPr>
          <p:nvPr/>
        </p:nvSpPr>
        <p:spPr bwMode="auto">
          <a:xfrm flipV="1">
            <a:off x="3657600" y="3352800"/>
            <a:ext cx="1676400" cy="762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711692" name="Line 12"/>
          <p:cNvSpPr>
            <a:spLocks noChangeShapeType="1"/>
          </p:cNvSpPr>
          <p:nvPr/>
        </p:nvSpPr>
        <p:spPr bwMode="auto">
          <a:xfrm flipV="1">
            <a:off x="3810000" y="3124200"/>
            <a:ext cx="1676400" cy="76200"/>
          </a:xfrm>
          <a:prstGeom prst="line">
            <a:avLst/>
          </a:prstGeom>
          <a:noFill/>
          <a:ln w="57150" cmpd="thinThick">
            <a:solidFill>
              <a:schemeClr val="accent2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1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1692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RANSAC for estimating homography</a:t>
            </a:r>
          </a:p>
        </p:txBody>
      </p:sp>
      <p:sp>
        <p:nvSpPr>
          <p:cNvPr id="712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8153400" cy="4343400"/>
          </a:xfrm>
        </p:spPr>
        <p:txBody>
          <a:bodyPr/>
          <a:lstStyle/>
          <a:p>
            <a:pPr marL="533400" indent="-533400"/>
            <a:r>
              <a:rPr lang="en-US" smtClean="0"/>
              <a:t>RANSAC loop:</a:t>
            </a:r>
          </a:p>
          <a:p>
            <a:pPr marL="533400" indent="-533400">
              <a:buFontTx/>
              <a:buAutoNum type="arabicPeriod"/>
            </a:pPr>
            <a:r>
              <a:rPr lang="en-US" smtClean="0"/>
              <a:t>Select four feature pairs (at random)</a:t>
            </a:r>
          </a:p>
          <a:p>
            <a:pPr marL="533400" indent="-533400">
              <a:buFontTx/>
              <a:buAutoNum type="arabicPeriod"/>
            </a:pPr>
            <a:r>
              <a:rPr lang="en-US" smtClean="0"/>
              <a:t>Compute homography H (exact)</a:t>
            </a:r>
          </a:p>
          <a:p>
            <a:pPr marL="533400" indent="-533400">
              <a:buFontTx/>
              <a:buAutoNum type="arabicPeriod"/>
            </a:pPr>
            <a:r>
              <a:rPr lang="en-US" smtClean="0"/>
              <a:t>Compute </a:t>
            </a:r>
            <a:r>
              <a:rPr lang="en-US" i="1" smtClean="0"/>
              <a:t>inliers</a:t>
            </a:r>
            <a:r>
              <a:rPr lang="en-US" smtClean="0"/>
              <a:t> where  </a:t>
            </a:r>
            <a:r>
              <a:rPr lang="en-US" i="1" smtClean="0">
                <a:latin typeface="Times New Roman" pitchFamily="18" charset="0"/>
              </a:rPr>
              <a:t>SSD(p</a:t>
            </a:r>
            <a:r>
              <a:rPr lang="en-US" i="1" baseline="-25000" smtClean="0">
                <a:latin typeface="Times New Roman" pitchFamily="18" charset="0"/>
              </a:rPr>
              <a:t>i</a:t>
            </a:r>
            <a:r>
              <a:rPr lang="en-US" i="1" smtClean="0">
                <a:latin typeface="Times New Roman" pitchFamily="18" charset="0"/>
              </a:rPr>
              <a:t>’, </a:t>
            </a:r>
            <a:r>
              <a:rPr lang="en-US" b="1" i="1" smtClean="0">
                <a:latin typeface="Times New Roman" pitchFamily="18" charset="0"/>
              </a:rPr>
              <a:t>H</a:t>
            </a:r>
            <a:r>
              <a:rPr lang="en-US" i="1" smtClean="0">
                <a:latin typeface="Times New Roman" pitchFamily="18" charset="0"/>
              </a:rPr>
              <a:t> p</a:t>
            </a:r>
            <a:r>
              <a:rPr lang="en-US" i="1" baseline="-25000" smtClean="0">
                <a:latin typeface="Times New Roman" pitchFamily="18" charset="0"/>
              </a:rPr>
              <a:t>i)</a:t>
            </a:r>
            <a:r>
              <a:rPr lang="en-US" i="1" smtClean="0">
                <a:latin typeface="Times New Roman" pitchFamily="18" charset="0"/>
              </a:rPr>
              <a:t> &lt; </a:t>
            </a:r>
            <a:r>
              <a:rPr lang="el-GR" i="1" smtClean="0">
                <a:latin typeface="Times New Roman" pitchFamily="18" charset="0"/>
                <a:cs typeface="Times New Roman" pitchFamily="18" charset="0"/>
              </a:rPr>
              <a:t>ε</a:t>
            </a:r>
            <a:endParaRPr lang="el-GR" smtClean="0">
              <a:latin typeface="Times New Roman" pitchFamily="18" charset="0"/>
              <a:cs typeface="Times New Roman" pitchFamily="18" charset="0"/>
            </a:endParaRPr>
          </a:p>
          <a:p>
            <a:pPr marL="533400" indent="-533400">
              <a:buFontTx/>
              <a:buAutoNum type="arabicPeriod"/>
            </a:pPr>
            <a:r>
              <a:rPr lang="en-US" smtClean="0"/>
              <a:t>Keep largest set of inliers</a:t>
            </a:r>
          </a:p>
          <a:p>
            <a:pPr marL="533400" indent="-533400">
              <a:buFontTx/>
              <a:buAutoNum type="arabicPeriod"/>
            </a:pPr>
            <a:r>
              <a:rPr lang="en-US" smtClean="0"/>
              <a:t>Re-compute least-squares H estimate on all of the inliers</a:t>
            </a:r>
            <a:endParaRPr lang="en-US" i="1" smtClean="0">
              <a:latin typeface="Times New Roman" pitchFamily="18" charset="0"/>
            </a:endParaRPr>
          </a:p>
        </p:txBody>
      </p:sp>
      <p:sp>
        <p:nvSpPr>
          <p:cNvPr id="712708" name="Freeform 4"/>
          <p:cNvSpPr>
            <a:spLocks/>
          </p:cNvSpPr>
          <p:nvPr/>
        </p:nvSpPr>
        <p:spPr bwMode="auto">
          <a:xfrm>
            <a:off x="215900" y="2514600"/>
            <a:ext cx="469900" cy="762000"/>
          </a:xfrm>
          <a:custGeom>
            <a:avLst/>
            <a:gdLst>
              <a:gd name="T0" fmla="*/ 393700 w 296"/>
              <a:gd name="T1" fmla="*/ 762000 h 1296"/>
              <a:gd name="T2" fmla="*/ 12700 w 296"/>
              <a:gd name="T3" fmla="*/ 254000 h 1296"/>
              <a:gd name="T4" fmla="*/ 469900 w 296"/>
              <a:gd name="T5" fmla="*/ 0 h 1296"/>
              <a:gd name="T6" fmla="*/ 0 60000 65536"/>
              <a:gd name="T7" fmla="*/ 0 60000 65536"/>
              <a:gd name="T8" fmla="*/ 0 60000 65536"/>
              <a:gd name="T9" fmla="*/ 0 w 296"/>
              <a:gd name="T10" fmla="*/ 0 h 1296"/>
              <a:gd name="T11" fmla="*/ 296 w 296"/>
              <a:gd name="T12" fmla="*/ 1296 h 129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96" h="1296">
                <a:moveTo>
                  <a:pt x="248" y="1296"/>
                </a:moveTo>
                <a:cubicBezTo>
                  <a:pt x="124" y="972"/>
                  <a:pt x="0" y="648"/>
                  <a:pt x="8" y="432"/>
                </a:cubicBezTo>
                <a:cubicBezTo>
                  <a:pt x="16" y="216"/>
                  <a:pt x="248" y="72"/>
                  <a:pt x="296" y="0"/>
                </a:cubicBezTo>
              </a:path>
            </a:pathLst>
          </a:custGeom>
          <a:noFill/>
          <a:ln w="25400">
            <a:solidFill>
              <a:schemeClr val="accent1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7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7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7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7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7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2707" grpId="0" build="p"/>
      <p:bldP spid="712708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RANSAC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key idea is </a:t>
            </a:r>
            <a:r>
              <a:rPr lang="en-US" i="1" dirty="0" smtClean="0"/>
              <a:t>not</a:t>
            </a:r>
            <a:r>
              <a:rPr lang="en-US" dirty="0" smtClean="0"/>
              <a:t> just that there are more inliers than outliers, but that the outliers are wrong in </a:t>
            </a:r>
            <a:r>
              <a:rPr lang="en-US" i="1" dirty="0" smtClean="0"/>
              <a:t>different</a:t>
            </a:r>
            <a:r>
              <a:rPr lang="en-US" dirty="0" smtClean="0"/>
              <a:t> ways.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RANSAC</a:t>
            </a:r>
          </a:p>
        </p:txBody>
      </p:sp>
      <p:pic>
        <p:nvPicPr>
          <p:cNvPr id="54275" name="Picture 3"/>
          <p:cNvPicPr>
            <a:picLocks noChangeAspect="1" noChangeArrowheads="1"/>
          </p:cNvPicPr>
          <p:nvPr/>
        </p:nvPicPr>
        <p:blipFill>
          <a:blip r:embed="rId2" cstate="print"/>
          <a:srcRect l="13428" t="7237" r="9428" b="11427"/>
          <a:stretch>
            <a:fillRect/>
          </a:stretch>
        </p:blipFill>
        <p:spPr bwMode="auto">
          <a:xfrm>
            <a:off x="762000" y="1066800"/>
            <a:ext cx="3702050" cy="292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276" name="Picture 4"/>
          <p:cNvPicPr>
            <a:picLocks noChangeAspect="1" noChangeArrowheads="1"/>
          </p:cNvPicPr>
          <p:nvPr/>
        </p:nvPicPr>
        <p:blipFill>
          <a:blip r:embed="rId3" cstate="print"/>
          <a:srcRect l="12000" t="7237" r="9428" b="11427"/>
          <a:stretch>
            <a:fillRect/>
          </a:stretch>
        </p:blipFill>
        <p:spPr bwMode="auto">
          <a:xfrm>
            <a:off x="4651375" y="1066800"/>
            <a:ext cx="3765550" cy="292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277" name="Picture 5"/>
          <p:cNvPicPr>
            <a:picLocks noChangeAspect="1" noChangeArrowheads="1"/>
          </p:cNvPicPr>
          <p:nvPr/>
        </p:nvPicPr>
        <p:blipFill>
          <a:blip r:embed="rId4" cstate="print"/>
          <a:srcRect l="11667" t="9225" r="11667" b="10826"/>
          <a:stretch>
            <a:fillRect/>
          </a:stretch>
        </p:blipFill>
        <p:spPr bwMode="auto">
          <a:xfrm>
            <a:off x="2286000" y="4114800"/>
            <a:ext cx="4572000" cy="258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1000" y="1905000"/>
            <a:ext cx="8077200" cy="1143000"/>
          </a:xfrm>
        </p:spPr>
        <p:txBody>
          <a:bodyPr/>
          <a:lstStyle/>
          <a:p>
            <a:r>
              <a:rPr lang="en-US" sz="3900" smtClean="0"/>
              <a:t>Example: Recognising Panoramas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95400" y="3124200"/>
            <a:ext cx="6400800" cy="1752600"/>
          </a:xfrm>
        </p:spPr>
        <p:txBody>
          <a:bodyPr/>
          <a:lstStyle/>
          <a:p>
            <a:r>
              <a:rPr lang="en-US" sz="2800" smtClean="0"/>
              <a:t>M. Brown and D. Lowe, </a:t>
            </a:r>
          </a:p>
          <a:p>
            <a:r>
              <a:rPr lang="en-US" sz="2800" smtClean="0"/>
              <a:t>University of British Columbia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Why “Recognising Panoramas”?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Why “Recognising Panoramas”?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447800"/>
            <a:ext cx="7772400" cy="1295400"/>
          </a:xfrm>
        </p:spPr>
        <p:txBody>
          <a:bodyPr/>
          <a:lstStyle/>
          <a:p>
            <a:r>
              <a:rPr lang="en-US" smtClean="0"/>
              <a:t>1D Rotations (</a:t>
            </a:r>
            <a:r>
              <a:rPr lang="en-US" smtClean="0">
                <a:latin typeface="Symbol" pitchFamily="18" charset="2"/>
              </a:rPr>
              <a:t>q</a:t>
            </a:r>
            <a:r>
              <a:rPr lang="en-US" smtClean="0"/>
              <a:t>)</a:t>
            </a:r>
          </a:p>
          <a:p>
            <a:pPr lvl="1"/>
            <a:r>
              <a:rPr lang="en-US" smtClean="0"/>
              <a:t>Ordering </a:t>
            </a:r>
            <a:r>
              <a:rPr lang="en-US" smtClean="0">
                <a:sym typeface="Symbol" pitchFamily="18" charset="2"/>
              </a:rPr>
              <a:t></a:t>
            </a:r>
            <a:r>
              <a:rPr lang="en-US" smtClean="0"/>
              <a:t> matching images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Why “Recognising Panoramas”?</a:t>
            </a:r>
          </a:p>
        </p:txBody>
      </p:sp>
      <p:pic>
        <p:nvPicPr>
          <p:cNvPr id="58371" name="Picture 3" descr="0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513013"/>
            <a:ext cx="9140825" cy="868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8068" name="Picture 4" descr="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513013"/>
            <a:ext cx="9140825" cy="868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8069" name="Picture 5" descr="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513013"/>
            <a:ext cx="9140825" cy="868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8070" name="Picture 6" descr="0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2513013"/>
            <a:ext cx="9140825" cy="868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8071" name="Picture 7" descr="0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2513013"/>
            <a:ext cx="9140825" cy="868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8072" name="Picture 8" descr="1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2513013"/>
            <a:ext cx="9140825" cy="868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8073" name="Picture 9" descr="1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2513013"/>
            <a:ext cx="9140825" cy="868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8074" name="Picture 10" descr="2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0" y="2513013"/>
            <a:ext cx="9140825" cy="868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379" name="Rectangle 11"/>
          <p:cNvSpPr>
            <a:spLocks noGrp="1" noChangeArrowheads="1"/>
          </p:cNvSpPr>
          <p:nvPr>
            <p:ph type="body" idx="1"/>
          </p:nvPr>
        </p:nvSpPr>
        <p:spPr>
          <a:xfrm>
            <a:off x="609600" y="1447800"/>
            <a:ext cx="7772400" cy="1295400"/>
          </a:xfrm>
          <a:noFill/>
        </p:spPr>
        <p:txBody>
          <a:bodyPr/>
          <a:lstStyle/>
          <a:p>
            <a:r>
              <a:rPr lang="en-US" smtClean="0"/>
              <a:t>1D Rotations (</a:t>
            </a:r>
            <a:r>
              <a:rPr lang="en-US" smtClean="0">
                <a:latin typeface="Symbol" pitchFamily="18" charset="2"/>
              </a:rPr>
              <a:t>q</a:t>
            </a:r>
            <a:r>
              <a:rPr lang="en-US" smtClean="0"/>
              <a:t>)</a:t>
            </a:r>
          </a:p>
          <a:p>
            <a:pPr lvl="1"/>
            <a:r>
              <a:rPr lang="en-US" smtClean="0"/>
              <a:t>Ordering </a:t>
            </a:r>
            <a:r>
              <a:rPr lang="en-US" smtClean="0">
                <a:sym typeface="Symbol" pitchFamily="18" charset="2"/>
              </a:rPr>
              <a:t></a:t>
            </a:r>
            <a:r>
              <a:rPr lang="en-US" smtClean="0"/>
              <a:t> matching images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8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8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4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8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1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8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8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8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7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8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6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8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Why “Recognising Panoramas”?</a:t>
            </a:r>
          </a:p>
        </p:txBody>
      </p:sp>
      <p:pic>
        <p:nvPicPr>
          <p:cNvPr id="59395" name="Picture 3" descr="7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513013"/>
            <a:ext cx="9140825" cy="868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9092" name="Picture 4" descr="7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513013"/>
            <a:ext cx="9140825" cy="868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9093" name="Picture 5" descr="7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513013"/>
            <a:ext cx="9140825" cy="868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9094" name="Picture 6" descr="7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2513013"/>
            <a:ext cx="9140825" cy="868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9095" name="Picture 7" descr="7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2513013"/>
            <a:ext cx="9140825" cy="868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9096" name="Picture 8" descr="7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2513013"/>
            <a:ext cx="9140825" cy="868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9097" name="Picture 9" descr="7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2513013"/>
            <a:ext cx="9140825" cy="868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9098" name="Picture 10" descr="77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0" y="2513013"/>
            <a:ext cx="9140825" cy="868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9099" name="Picture 11" descr="78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0" y="2513013"/>
            <a:ext cx="9140825" cy="868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9100" name="Picture 12" descr="79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0" y="2513013"/>
            <a:ext cx="9140825" cy="868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9101" name="Picture 13" descr="pano1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0" y="2513013"/>
            <a:ext cx="9140825" cy="868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9406" name="Rectangle 14"/>
          <p:cNvSpPr>
            <a:spLocks noGrp="1" noChangeArrowheads="1"/>
          </p:cNvSpPr>
          <p:nvPr>
            <p:ph type="body" idx="1"/>
          </p:nvPr>
        </p:nvSpPr>
        <p:spPr>
          <a:xfrm>
            <a:off x="609600" y="1447800"/>
            <a:ext cx="7772400" cy="1295400"/>
          </a:xfrm>
          <a:noFill/>
        </p:spPr>
        <p:txBody>
          <a:bodyPr/>
          <a:lstStyle/>
          <a:p>
            <a:r>
              <a:rPr lang="en-US" smtClean="0"/>
              <a:t>1D Rotations (</a:t>
            </a:r>
            <a:r>
              <a:rPr lang="en-US" smtClean="0">
                <a:latin typeface="Symbol" pitchFamily="18" charset="2"/>
              </a:rPr>
              <a:t>q</a:t>
            </a:r>
            <a:r>
              <a:rPr lang="en-US" smtClean="0"/>
              <a:t>)</a:t>
            </a:r>
          </a:p>
          <a:p>
            <a:pPr lvl="1"/>
            <a:r>
              <a:rPr lang="en-US" smtClean="0"/>
              <a:t>Ordering </a:t>
            </a:r>
            <a:r>
              <a:rPr lang="en-US" smtClean="0">
                <a:sym typeface="Symbol" pitchFamily="18" charset="2"/>
              </a:rPr>
              <a:t></a:t>
            </a:r>
            <a:r>
              <a:rPr lang="en-US" smtClean="0"/>
              <a:t> matching images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9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9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4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9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1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9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8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9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5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9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2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9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9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9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6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9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30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9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Why “Recognising Panoramas”?</a:t>
            </a:r>
          </a:p>
        </p:txBody>
      </p:sp>
      <p:grpSp>
        <p:nvGrpSpPr>
          <p:cNvPr id="60419" name="Group 3"/>
          <p:cNvGrpSpPr>
            <a:grpSpLocks/>
          </p:cNvGrpSpPr>
          <p:nvPr/>
        </p:nvGrpSpPr>
        <p:grpSpPr bwMode="auto">
          <a:xfrm>
            <a:off x="609600" y="3581400"/>
            <a:ext cx="7772400" cy="1066800"/>
            <a:chOff x="384" y="2256"/>
            <a:chExt cx="4896" cy="672"/>
          </a:xfrm>
        </p:grpSpPr>
        <p:sp>
          <p:nvSpPr>
            <p:cNvPr id="60422" name="Rectangle 4"/>
            <p:cNvSpPr>
              <a:spLocks noChangeArrowheads="1"/>
            </p:cNvSpPr>
            <p:nvPr/>
          </p:nvSpPr>
          <p:spPr bwMode="auto">
            <a:xfrm>
              <a:off x="384" y="2256"/>
              <a:ext cx="4896" cy="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342900" indent="-342900" eaLnBrk="1" hangingPunct="1">
                <a:spcBef>
                  <a:spcPct val="20000"/>
                </a:spcBef>
                <a:buFontTx/>
                <a:buChar char="•"/>
              </a:pPr>
              <a:r>
                <a:rPr lang="en-US" b="0">
                  <a:solidFill>
                    <a:srgbClr val="003399"/>
                  </a:solidFill>
                  <a:latin typeface="Verdana" pitchFamily="34" charset="0"/>
                </a:rPr>
                <a:t>2D Rotations (</a:t>
              </a:r>
              <a:r>
                <a:rPr lang="en-US" b="0">
                  <a:solidFill>
                    <a:srgbClr val="003399"/>
                  </a:solidFill>
                  <a:latin typeface="Symbol" pitchFamily="18" charset="2"/>
                </a:rPr>
                <a:t>q</a:t>
              </a:r>
              <a:r>
                <a:rPr lang="en-US" b="0">
                  <a:solidFill>
                    <a:srgbClr val="003399"/>
                  </a:solidFill>
                  <a:latin typeface="Verdana" pitchFamily="34" charset="0"/>
                </a:rPr>
                <a:t>, </a:t>
              </a:r>
              <a:r>
                <a:rPr lang="en-US" b="0">
                  <a:solidFill>
                    <a:srgbClr val="003399"/>
                  </a:solidFill>
                  <a:latin typeface="Symbol" pitchFamily="18" charset="2"/>
                </a:rPr>
                <a:t>f</a:t>
              </a:r>
              <a:r>
                <a:rPr lang="en-US" b="0">
                  <a:solidFill>
                    <a:srgbClr val="003399"/>
                  </a:solidFill>
                  <a:latin typeface="Verdana" pitchFamily="34" charset="0"/>
                </a:rPr>
                <a:t>)</a:t>
              </a:r>
            </a:p>
            <a:p>
              <a:pPr marL="742950" lvl="1" indent="-285750" eaLnBrk="1" hangingPunct="1">
                <a:spcBef>
                  <a:spcPct val="20000"/>
                </a:spcBef>
                <a:buFontTx/>
                <a:buChar char="–"/>
              </a:pPr>
              <a:r>
                <a:rPr lang="en-US" sz="2000" b="0">
                  <a:solidFill>
                    <a:srgbClr val="003399"/>
                  </a:solidFill>
                  <a:latin typeface="Verdana" pitchFamily="34" charset="0"/>
                </a:rPr>
                <a:t>Ordering </a:t>
              </a:r>
              <a:r>
                <a:rPr lang="en-US" sz="2000" b="0">
                  <a:solidFill>
                    <a:srgbClr val="003399"/>
                  </a:solidFill>
                  <a:latin typeface="cmsy10" pitchFamily="82" charset="0"/>
                  <a:sym typeface="Symbol" pitchFamily="18" charset="2"/>
                </a:rPr>
                <a:t></a:t>
              </a:r>
              <a:r>
                <a:rPr lang="en-US" sz="2000" b="0">
                  <a:solidFill>
                    <a:srgbClr val="003399"/>
                  </a:solidFill>
                  <a:latin typeface="Verdana" pitchFamily="34" charset="0"/>
                </a:rPr>
                <a:t> matching images</a:t>
              </a:r>
            </a:p>
          </p:txBody>
        </p:sp>
        <p:sp>
          <p:nvSpPr>
            <p:cNvPr id="60423" name="Line 5"/>
            <p:cNvSpPr>
              <a:spLocks noChangeShapeType="1"/>
            </p:cNvSpPr>
            <p:nvPr/>
          </p:nvSpPr>
          <p:spPr bwMode="auto">
            <a:xfrm flipV="1">
              <a:off x="1716" y="2592"/>
              <a:ext cx="48" cy="144"/>
            </a:xfrm>
            <a:prstGeom prst="line">
              <a:avLst/>
            </a:prstGeom>
            <a:noFill/>
            <a:ln w="12700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60420" name="Picture 6" descr="pano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513013"/>
            <a:ext cx="9140825" cy="868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421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609600" y="1447800"/>
            <a:ext cx="7772400" cy="1295400"/>
          </a:xfrm>
          <a:noFill/>
        </p:spPr>
        <p:txBody>
          <a:bodyPr/>
          <a:lstStyle/>
          <a:p>
            <a:r>
              <a:rPr lang="en-US" smtClean="0"/>
              <a:t>1D Rotations (</a:t>
            </a:r>
            <a:r>
              <a:rPr lang="en-US" smtClean="0">
                <a:latin typeface="Symbol" pitchFamily="18" charset="2"/>
              </a:rPr>
              <a:t>q</a:t>
            </a:r>
            <a:r>
              <a:rPr lang="en-US" smtClean="0"/>
              <a:t>)</a:t>
            </a:r>
          </a:p>
          <a:p>
            <a:pPr lvl="1"/>
            <a:r>
              <a:rPr lang="en-US" smtClean="0"/>
              <a:t>Ordering </a:t>
            </a:r>
            <a:r>
              <a:rPr lang="en-US" smtClean="0">
                <a:sym typeface="Symbol" pitchFamily="18" charset="2"/>
              </a:rPr>
              <a:t></a:t>
            </a:r>
            <a:r>
              <a:rPr lang="en-US" smtClean="0"/>
              <a:t> matching images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Why “Recognising Panoramas”?</a:t>
            </a:r>
          </a:p>
        </p:txBody>
      </p:sp>
      <p:pic>
        <p:nvPicPr>
          <p:cNvPr id="61443" name="Picture 3" descr="pano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513013"/>
            <a:ext cx="9140825" cy="868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4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609600" y="1447800"/>
            <a:ext cx="7772400" cy="1295400"/>
          </a:xfrm>
          <a:noFill/>
        </p:spPr>
        <p:txBody>
          <a:bodyPr/>
          <a:lstStyle/>
          <a:p>
            <a:r>
              <a:rPr lang="en-US" smtClean="0"/>
              <a:t>1D Rotations (</a:t>
            </a:r>
            <a:r>
              <a:rPr lang="en-US" smtClean="0">
                <a:latin typeface="Symbol" pitchFamily="18" charset="2"/>
              </a:rPr>
              <a:t>q</a:t>
            </a:r>
            <a:r>
              <a:rPr lang="en-US" smtClean="0"/>
              <a:t>)</a:t>
            </a:r>
          </a:p>
          <a:p>
            <a:pPr lvl="1"/>
            <a:r>
              <a:rPr lang="en-US" smtClean="0"/>
              <a:t>Ordering </a:t>
            </a:r>
            <a:r>
              <a:rPr lang="en-US" smtClean="0">
                <a:sym typeface="Symbol" pitchFamily="18" charset="2"/>
              </a:rPr>
              <a:t></a:t>
            </a:r>
            <a:r>
              <a:rPr lang="en-US" smtClean="0"/>
              <a:t> matching images</a:t>
            </a:r>
          </a:p>
        </p:txBody>
      </p:sp>
      <p:grpSp>
        <p:nvGrpSpPr>
          <p:cNvPr id="61445" name="Group 5"/>
          <p:cNvGrpSpPr>
            <a:grpSpLocks/>
          </p:cNvGrpSpPr>
          <p:nvPr/>
        </p:nvGrpSpPr>
        <p:grpSpPr bwMode="auto">
          <a:xfrm>
            <a:off x="609600" y="3581400"/>
            <a:ext cx="7772400" cy="1066800"/>
            <a:chOff x="384" y="2256"/>
            <a:chExt cx="4896" cy="672"/>
          </a:xfrm>
        </p:grpSpPr>
        <p:sp>
          <p:nvSpPr>
            <p:cNvPr id="61459" name="Rectangle 6"/>
            <p:cNvSpPr>
              <a:spLocks noChangeArrowheads="1"/>
            </p:cNvSpPr>
            <p:nvPr/>
          </p:nvSpPr>
          <p:spPr bwMode="auto">
            <a:xfrm>
              <a:off x="384" y="2256"/>
              <a:ext cx="4896" cy="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342900" indent="-342900" eaLnBrk="1" hangingPunct="1">
                <a:spcBef>
                  <a:spcPct val="20000"/>
                </a:spcBef>
                <a:buFontTx/>
                <a:buChar char="•"/>
              </a:pPr>
              <a:r>
                <a:rPr lang="en-US" b="0">
                  <a:solidFill>
                    <a:srgbClr val="003399"/>
                  </a:solidFill>
                  <a:latin typeface="Verdana" pitchFamily="34" charset="0"/>
                </a:rPr>
                <a:t>2D Rotations (</a:t>
              </a:r>
              <a:r>
                <a:rPr lang="en-US" b="0">
                  <a:solidFill>
                    <a:srgbClr val="003399"/>
                  </a:solidFill>
                  <a:latin typeface="Symbol" pitchFamily="18" charset="2"/>
                </a:rPr>
                <a:t>q</a:t>
              </a:r>
              <a:r>
                <a:rPr lang="en-US" b="0">
                  <a:solidFill>
                    <a:srgbClr val="003399"/>
                  </a:solidFill>
                  <a:latin typeface="Verdana" pitchFamily="34" charset="0"/>
                </a:rPr>
                <a:t>, </a:t>
              </a:r>
              <a:r>
                <a:rPr lang="en-US" b="0">
                  <a:solidFill>
                    <a:srgbClr val="003399"/>
                  </a:solidFill>
                  <a:latin typeface="Symbol" pitchFamily="18" charset="2"/>
                </a:rPr>
                <a:t>f</a:t>
              </a:r>
              <a:r>
                <a:rPr lang="en-US" b="0">
                  <a:solidFill>
                    <a:srgbClr val="003399"/>
                  </a:solidFill>
                  <a:latin typeface="Verdana" pitchFamily="34" charset="0"/>
                </a:rPr>
                <a:t>)</a:t>
              </a:r>
            </a:p>
            <a:p>
              <a:pPr marL="742950" lvl="1" indent="-285750" eaLnBrk="1" hangingPunct="1">
                <a:spcBef>
                  <a:spcPct val="20000"/>
                </a:spcBef>
                <a:buFontTx/>
                <a:buChar char="–"/>
              </a:pPr>
              <a:r>
                <a:rPr lang="en-US" sz="2000" b="0">
                  <a:solidFill>
                    <a:srgbClr val="003399"/>
                  </a:solidFill>
                  <a:latin typeface="Verdana" pitchFamily="34" charset="0"/>
                </a:rPr>
                <a:t>Ordering </a:t>
              </a:r>
              <a:r>
                <a:rPr lang="en-US" sz="2000" b="0">
                  <a:solidFill>
                    <a:srgbClr val="003399"/>
                  </a:solidFill>
                  <a:latin typeface="cmsy10" pitchFamily="82" charset="0"/>
                  <a:sym typeface="Symbol" pitchFamily="18" charset="2"/>
                </a:rPr>
                <a:t></a:t>
              </a:r>
              <a:r>
                <a:rPr lang="en-US" sz="2000" b="0">
                  <a:solidFill>
                    <a:srgbClr val="003399"/>
                  </a:solidFill>
                  <a:latin typeface="Verdana" pitchFamily="34" charset="0"/>
                </a:rPr>
                <a:t> matching images</a:t>
              </a:r>
            </a:p>
          </p:txBody>
        </p:sp>
        <p:sp>
          <p:nvSpPr>
            <p:cNvPr id="61460" name="Line 7"/>
            <p:cNvSpPr>
              <a:spLocks noChangeShapeType="1"/>
            </p:cNvSpPr>
            <p:nvPr/>
          </p:nvSpPr>
          <p:spPr bwMode="auto">
            <a:xfrm flipV="1">
              <a:off x="1716" y="2592"/>
              <a:ext cx="48" cy="144"/>
            </a:xfrm>
            <a:prstGeom prst="line">
              <a:avLst/>
            </a:prstGeom>
            <a:noFill/>
            <a:ln w="12700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61446" name="Picture 8" descr="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570413"/>
            <a:ext cx="9196388" cy="229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31145" name="Picture 9" descr="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570413"/>
            <a:ext cx="9196388" cy="229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31146" name="Picture 10" descr="0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4570413"/>
            <a:ext cx="9196388" cy="229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31147" name="Picture 11" descr="0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4570413"/>
            <a:ext cx="9196388" cy="229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31148" name="Picture 12" descr="0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4570413"/>
            <a:ext cx="9196388" cy="229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31149" name="Picture 13" descr="0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4570413"/>
            <a:ext cx="9196388" cy="229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31150" name="Picture 14" descr="06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0" y="4570413"/>
            <a:ext cx="9196388" cy="229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31151" name="Picture 15" descr="07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0" y="4570413"/>
            <a:ext cx="9196388" cy="229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31152" name="Picture 16" descr="08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0" y="4570413"/>
            <a:ext cx="9196388" cy="229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31153" name="Picture 17" descr="09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0" y="4570413"/>
            <a:ext cx="9196388" cy="229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31154" name="Picture 18" descr="10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4570413"/>
            <a:ext cx="9196388" cy="229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31155" name="Picture 19" descr="11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4570413"/>
            <a:ext cx="9196388" cy="229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31156" name="Picture 20" descr="12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4570413"/>
            <a:ext cx="9196388" cy="229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1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1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4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1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1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1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8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1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5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1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2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1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9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1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6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1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30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1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00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1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7700"/>
                            </p:stCondLst>
                            <p:childTnLst>
                              <p:par>
                                <p:cTn id="38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1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Why “Recognising Panoramas”?</a:t>
            </a:r>
          </a:p>
        </p:txBody>
      </p:sp>
      <p:pic>
        <p:nvPicPr>
          <p:cNvPr id="62467" name="Picture 3" descr="pano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513013"/>
            <a:ext cx="9140825" cy="868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246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609600" y="1447800"/>
            <a:ext cx="7772400" cy="1295400"/>
          </a:xfrm>
          <a:noFill/>
        </p:spPr>
        <p:txBody>
          <a:bodyPr/>
          <a:lstStyle/>
          <a:p>
            <a:r>
              <a:rPr lang="en-US" smtClean="0"/>
              <a:t>1D Rotations (</a:t>
            </a:r>
            <a:r>
              <a:rPr lang="en-US" smtClean="0">
                <a:latin typeface="Symbol" pitchFamily="18" charset="2"/>
              </a:rPr>
              <a:t>q</a:t>
            </a:r>
            <a:r>
              <a:rPr lang="en-US" smtClean="0"/>
              <a:t>)</a:t>
            </a:r>
          </a:p>
          <a:p>
            <a:pPr lvl="1"/>
            <a:r>
              <a:rPr lang="en-US" smtClean="0"/>
              <a:t>Ordering </a:t>
            </a:r>
            <a:r>
              <a:rPr lang="en-US" smtClean="0">
                <a:sym typeface="Symbol" pitchFamily="18" charset="2"/>
              </a:rPr>
              <a:t></a:t>
            </a:r>
            <a:r>
              <a:rPr lang="en-US" smtClean="0"/>
              <a:t> matching images</a:t>
            </a:r>
          </a:p>
        </p:txBody>
      </p:sp>
      <p:grpSp>
        <p:nvGrpSpPr>
          <p:cNvPr id="62469" name="Group 5"/>
          <p:cNvGrpSpPr>
            <a:grpSpLocks/>
          </p:cNvGrpSpPr>
          <p:nvPr/>
        </p:nvGrpSpPr>
        <p:grpSpPr bwMode="auto">
          <a:xfrm>
            <a:off x="609600" y="3581400"/>
            <a:ext cx="7772400" cy="1066800"/>
            <a:chOff x="384" y="2256"/>
            <a:chExt cx="4896" cy="672"/>
          </a:xfrm>
        </p:grpSpPr>
        <p:sp>
          <p:nvSpPr>
            <p:cNvPr id="62480" name="Rectangle 6"/>
            <p:cNvSpPr>
              <a:spLocks noChangeArrowheads="1"/>
            </p:cNvSpPr>
            <p:nvPr/>
          </p:nvSpPr>
          <p:spPr bwMode="auto">
            <a:xfrm>
              <a:off x="384" y="2256"/>
              <a:ext cx="4896" cy="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342900" indent="-342900" eaLnBrk="1" hangingPunct="1">
                <a:spcBef>
                  <a:spcPct val="20000"/>
                </a:spcBef>
                <a:buFontTx/>
                <a:buChar char="•"/>
              </a:pPr>
              <a:r>
                <a:rPr lang="en-US" b="0">
                  <a:solidFill>
                    <a:srgbClr val="003399"/>
                  </a:solidFill>
                  <a:latin typeface="Verdana" pitchFamily="34" charset="0"/>
                </a:rPr>
                <a:t>2D Rotations (</a:t>
              </a:r>
              <a:r>
                <a:rPr lang="en-US" b="0">
                  <a:solidFill>
                    <a:srgbClr val="003399"/>
                  </a:solidFill>
                  <a:latin typeface="Symbol" pitchFamily="18" charset="2"/>
                </a:rPr>
                <a:t>q</a:t>
              </a:r>
              <a:r>
                <a:rPr lang="en-US" b="0">
                  <a:solidFill>
                    <a:srgbClr val="003399"/>
                  </a:solidFill>
                  <a:latin typeface="Verdana" pitchFamily="34" charset="0"/>
                </a:rPr>
                <a:t>, </a:t>
              </a:r>
              <a:r>
                <a:rPr lang="en-US" b="0">
                  <a:solidFill>
                    <a:srgbClr val="003399"/>
                  </a:solidFill>
                  <a:latin typeface="Symbol" pitchFamily="18" charset="2"/>
                </a:rPr>
                <a:t>f</a:t>
              </a:r>
              <a:r>
                <a:rPr lang="en-US" b="0">
                  <a:solidFill>
                    <a:srgbClr val="003399"/>
                  </a:solidFill>
                  <a:latin typeface="Verdana" pitchFamily="34" charset="0"/>
                </a:rPr>
                <a:t>)</a:t>
              </a:r>
            </a:p>
            <a:p>
              <a:pPr marL="742950" lvl="1" indent="-285750" eaLnBrk="1" hangingPunct="1">
                <a:spcBef>
                  <a:spcPct val="20000"/>
                </a:spcBef>
                <a:buFontTx/>
                <a:buChar char="–"/>
              </a:pPr>
              <a:r>
                <a:rPr lang="en-US" sz="2000" b="0">
                  <a:solidFill>
                    <a:srgbClr val="003399"/>
                  </a:solidFill>
                  <a:latin typeface="Verdana" pitchFamily="34" charset="0"/>
                </a:rPr>
                <a:t>Ordering </a:t>
              </a:r>
              <a:r>
                <a:rPr lang="en-US" sz="2000" b="0">
                  <a:solidFill>
                    <a:srgbClr val="003399"/>
                  </a:solidFill>
                  <a:latin typeface="cmsy10" pitchFamily="82" charset="0"/>
                  <a:sym typeface="Symbol" pitchFamily="18" charset="2"/>
                </a:rPr>
                <a:t></a:t>
              </a:r>
              <a:r>
                <a:rPr lang="en-US" sz="2000" b="0">
                  <a:solidFill>
                    <a:srgbClr val="003399"/>
                  </a:solidFill>
                  <a:latin typeface="Verdana" pitchFamily="34" charset="0"/>
                </a:rPr>
                <a:t> matching images</a:t>
              </a:r>
            </a:p>
          </p:txBody>
        </p:sp>
        <p:sp>
          <p:nvSpPr>
            <p:cNvPr id="62481" name="Line 7"/>
            <p:cNvSpPr>
              <a:spLocks noChangeShapeType="1"/>
            </p:cNvSpPr>
            <p:nvPr/>
          </p:nvSpPr>
          <p:spPr bwMode="auto">
            <a:xfrm flipV="1">
              <a:off x="1716" y="2592"/>
              <a:ext cx="48" cy="144"/>
            </a:xfrm>
            <a:prstGeom prst="line">
              <a:avLst/>
            </a:prstGeom>
            <a:noFill/>
            <a:ln w="12700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62470" name="Picture 8" descr="2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570413"/>
            <a:ext cx="9196388" cy="229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32169" name="Picture 9" descr="2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570413"/>
            <a:ext cx="9196388" cy="229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32170" name="Picture 10" descr="3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4570413"/>
            <a:ext cx="9196388" cy="229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32171" name="Picture 11" descr="4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4570413"/>
            <a:ext cx="9196388" cy="229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32172" name="Picture 12" descr="5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4570413"/>
            <a:ext cx="9196388" cy="229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32173" name="Picture 13" descr="60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4570413"/>
            <a:ext cx="9196388" cy="229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32174" name="Picture 14" descr="68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0" y="4570413"/>
            <a:ext cx="9196388" cy="229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32175" name="Picture 15" descr="76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0" y="4570413"/>
            <a:ext cx="9196388" cy="229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32176" name="Picture 16" descr="78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0" y="4570413"/>
            <a:ext cx="9196388" cy="229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32177" name="Picture 17" descr="pano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0" y="4570413"/>
            <a:ext cx="9196388" cy="229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2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2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4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2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1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2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8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2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5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2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2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2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9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2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6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2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Why “Recognising Panoramas”?</a:t>
            </a:r>
          </a:p>
        </p:txBody>
      </p:sp>
      <p:grpSp>
        <p:nvGrpSpPr>
          <p:cNvPr id="63491" name="Group 3"/>
          <p:cNvGrpSpPr>
            <a:grpSpLocks/>
          </p:cNvGrpSpPr>
          <p:nvPr/>
        </p:nvGrpSpPr>
        <p:grpSpPr bwMode="auto">
          <a:xfrm>
            <a:off x="990600" y="1371600"/>
            <a:ext cx="7010400" cy="5360988"/>
            <a:chOff x="45" y="0"/>
            <a:chExt cx="8064" cy="6166"/>
          </a:xfrm>
        </p:grpSpPr>
        <p:grpSp>
          <p:nvGrpSpPr>
            <p:cNvPr id="63492" name="Group 4"/>
            <p:cNvGrpSpPr>
              <a:grpSpLocks noChangeAspect="1"/>
            </p:cNvGrpSpPr>
            <p:nvPr/>
          </p:nvGrpSpPr>
          <p:grpSpPr bwMode="auto">
            <a:xfrm>
              <a:off x="762" y="2689"/>
              <a:ext cx="6855" cy="3477"/>
              <a:chOff x="9504" y="5904"/>
              <a:chExt cx="8160" cy="4137"/>
            </a:xfrm>
          </p:grpSpPr>
          <p:pic>
            <p:nvPicPr>
              <p:cNvPr id="63519" name="Picture 5" descr="rohr2Large"/>
              <p:cNvPicPr preferRelativeResize="0"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12816" y="5904"/>
                <a:ext cx="3840" cy="22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3520" name="Picture 6" descr="rohr1Large"/>
              <p:cNvPicPr preferRelativeResize="0"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9504" y="5904"/>
                <a:ext cx="3241" cy="412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3521" name="Picture 7" descr="rohr3Large"/>
              <p:cNvPicPr preferRelativeResize="0"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12816" y="8256"/>
                <a:ext cx="2496" cy="17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3522" name="Picture 8" descr="rohr4Large"/>
              <p:cNvPicPr preferRelativeResize="0"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15408" y="8256"/>
                <a:ext cx="2256" cy="1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63493" name="Group 9"/>
            <p:cNvGrpSpPr>
              <a:grpSpLocks noChangeAspect="1"/>
            </p:cNvGrpSpPr>
            <p:nvPr/>
          </p:nvGrpSpPr>
          <p:grpSpPr bwMode="auto">
            <a:xfrm>
              <a:off x="45" y="0"/>
              <a:ext cx="8064" cy="2268"/>
              <a:chOff x="9216" y="4176"/>
              <a:chExt cx="9216" cy="2592"/>
            </a:xfrm>
          </p:grpSpPr>
          <p:pic>
            <p:nvPicPr>
              <p:cNvPr id="63495" name="Picture 10" descr="0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10368" y="4176"/>
                <a:ext cx="1152" cy="8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3496" name="Picture 11" descr="1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9216" y="4176"/>
                <a:ext cx="1152" cy="8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3497" name="Picture 12" descr="2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11520" y="4176"/>
                <a:ext cx="1152" cy="8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3498" name="Picture 13" descr="4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13824" y="4176"/>
                <a:ext cx="1152" cy="8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3499" name="Picture 14" descr="5"/>
              <p:cNvPicPr>
                <a:picLocks noChangeAspect="1" noChangeArrowheads="1"/>
              </p:cNvPicPr>
              <p:nvPr/>
            </p:nvPicPr>
            <p:blipFill>
              <a:blip r:embed="rId10" cstate="print"/>
              <a:srcRect/>
              <a:stretch>
                <a:fillRect/>
              </a:stretch>
            </p:blipFill>
            <p:spPr bwMode="auto">
              <a:xfrm>
                <a:off x="14976" y="4176"/>
                <a:ext cx="1152" cy="8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3500" name="Picture 15" descr="6"/>
              <p:cNvPicPr>
                <a:picLocks noChangeAspect="1" noChangeArrowheads="1"/>
              </p:cNvPicPr>
              <p:nvPr/>
            </p:nvPicPr>
            <p:blipFill>
              <a:blip r:embed="rId11" cstate="print"/>
              <a:srcRect/>
              <a:stretch>
                <a:fillRect/>
              </a:stretch>
            </p:blipFill>
            <p:spPr bwMode="auto">
              <a:xfrm>
                <a:off x="16128" y="4176"/>
                <a:ext cx="1152" cy="8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3501" name="Picture 16" descr="7"/>
              <p:cNvPicPr>
                <a:picLocks noChangeAspect="1" noChangeArrowheads="1"/>
              </p:cNvPicPr>
              <p:nvPr/>
            </p:nvPicPr>
            <p:blipFill>
              <a:blip r:embed="rId12" cstate="print"/>
              <a:srcRect/>
              <a:stretch>
                <a:fillRect/>
              </a:stretch>
            </p:blipFill>
            <p:spPr bwMode="auto">
              <a:xfrm>
                <a:off x="17280" y="4176"/>
                <a:ext cx="1152" cy="8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3502" name="Picture 17" descr="8"/>
              <p:cNvPicPr>
                <a:picLocks noChangeAspect="1" noChangeArrowheads="1"/>
              </p:cNvPicPr>
              <p:nvPr/>
            </p:nvPicPr>
            <p:blipFill>
              <a:blip r:embed="rId13" cstate="print"/>
              <a:srcRect/>
              <a:stretch>
                <a:fillRect/>
              </a:stretch>
            </p:blipFill>
            <p:spPr bwMode="auto">
              <a:xfrm>
                <a:off x="9216" y="5040"/>
                <a:ext cx="1152" cy="8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3503" name="Picture 18" descr="9"/>
              <p:cNvPicPr>
                <a:picLocks noChangeAspect="1" noChangeArrowheads="1"/>
              </p:cNvPicPr>
              <p:nvPr/>
            </p:nvPicPr>
            <p:blipFill>
              <a:blip r:embed="rId14" cstate="print"/>
              <a:srcRect/>
              <a:stretch>
                <a:fillRect/>
              </a:stretch>
            </p:blipFill>
            <p:spPr bwMode="auto">
              <a:xfrm>
                <a:off x="10368" y="5040"/>
                <a:ext cx="1152" cy="8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3504" name="Picture 19" descr="10"/>
              <p:cNvPicPr>
                <a:picLocks noChangeAspect="1" noChangeArrowheads="1"/>
              </p:cNvPicPr>
              <p:nvPr/>
            </p:nvPicPr>
            <p:blipFill>
              <a:blip r:embed="rId15" cstate="print"/>
              <a:srcRect/>
              <a:stretch>
                <a:fillRect/>
              </a:stretch>
            </p:blipFill>
            <p:spPr bwMode="auto">
              <a:xfrm>
                <a:off x="11520" y="5040"/>
                <a:ext cx="1152" cy="8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3505" name="Picture 20" descr="11"/>
              <p:cNvPicPr>
                <a:picLocks noChangeAspect="1" noChangeArrowheads="1"/>
              </p:cNvPicPr>
              <p:nvPr/>
            </p:nvPicPr>
            <p:blipFill>
              <a:blip r:embed="rId16" cstate="print"/>
              <a:srcRect/>
              <a:stretch>
                <a:fillRect/>
              </a:stretch>
            </p:blipFill>
            <p:spPr bwMode="auto">
              <a:xfrm>
                <a:off x="12672" y="5040"/>
                <a:ext cx="1152" cy="8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3506" name="Picture 21" descr="12"/>
              <p:cNvPicPr>
                <a:picLocks noChangeAspect="1" noChangeArrowheads="1"/>
              </p:cNvPicPr>
              <p:nvPr/>
            </p:nvPicPr>
            <p:blipFill>
              <a:blip r:embed="rId17" cstate="print"/>
              <a:srcRect/>
              <a:stretch>
                <a:fillRect/>
              </a:stretch>
            </p:blipFill>
            <p:spPr bwMode="auto">
              <a:xfrm>
                <a:off x="13824" y="5040"/>
                <a:ext cx="1152" cy="8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3507" name="Picture 22" descr="13"/>
              <p:cNvPicPr>
                <a:picLocks noChangeAspect="1" noChangeArrowheads="1"/>
              </p:cNvPicPr>
              <p:nvPr/>
            </p:nvPicPr>
            <p:blipFill>
              <a:blip r:embed="rId18" cstate="print"/>
              <a:srcRect/>
              <a:stretch>
                <a:fillRect/>
              </a:stretch>
            </p:blipFill>
            <p:spPr bwMode="auto">
              <a:xfrm>
                <a:off x="14976" y="5040"/>
                <a:ext cx="1152" cy="8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3508" name="Picture 23" descr="14"/>
              <p:cNvPicPr>
                <a:picLocks noChangeAspect="1" noChangeArrowheads="1"/>
              </p:cNvPicPr>
              <p:nvPr/>
            </p:nvPicPr>
            <p:blipFill>
              <a:blip r:embed="rId19" cstate="print"/>
              <a:srcRect/>
              <a:stretch>
                <a:fillRect/>
              </a:stretch>
            </p:blipFill>
            <p:spPr bwMode="auto">
              <a:xfrm>
                <a:off x="16128" y="5040"/>
                <a:ext cx="1152" cy="8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3509" name="Picture 24" descr="15"/>
              <p:cNvPicPr>
                <a:picLocks noChangeAspect="1" noChangeArrowheads="1"/>
              </p:cNvPicPr>
              <p:nvPr/>
            </p:nvPicPr>
            <p:blipFill>
              <a:blip r:embed="rId20" cstate="print"/>
              <a:srcRect/>
              <a:stretch>
                <a:fillRect/>
              </a:stretch>
            </p:blipFill>
            <p:spPr bwMode="auto">
              <a:xfrm>
                <a:off x="17280" y="5040"/>
                <a:ext cx="1152" cy="8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3510" name="Picture 25" descr="19"/>
              <p:cNvPicPr>
                <a:picLocks noChangeAspect="1" noChangeArrowheads="1"/>
              </p:cNvPicPr>
              <p:nvPr/>
            </p:nvPicPr>
            <p:blipFill>
              <a:blip r:embed="rId21" cstate="print"/>
              <a:srcRect/>
              <a:stretch>
                <a:fillRect/>
              </a:stretch>
            </p:blipFill>
            <p:spPr bwMode="auto">
              <a:xfrm>
                <a:off x="12672" y="5904"/>
                <a:ext cx="1152" cy="8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3511" name="Picture 26" descr="20"/>
              <p:cNvPicPr>
                <a:picLocks noChangeAspect="1" noChangeArrowheads="1"/>
              </p:cNvPicPr>
              <p:nvPr/>
            </p:nvPicPr>
            <p:blipFill>
              <a:blip r:embed="rId22" cstate="print"/>
              <a:srcRect/>
              <a:stretch>
                <a:fillRect/>
              </a:stretch>
            </p:blipFill>
            <p:spPr bwMode="auto">
              <a:xfrm>
                <a:off x="13824" y="5904"/>
                <a:ext cx="1152" cy="8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3512" name="Picture 27" descr="21"/>
              <p:cNvPicPr>
                <a:picLocks noChangeAspect="1" noChangeArrowheads="1"/>
              </p:cNvPicPr>
              <p:nvPr/>
            </p:nvPicPr>
            <p:blipFill>
              <a:blip r:embed="rId23" cstate="print"/>
              <a:srcRect/>
              <a:stretch>
                <a:fillRect/>
              </a:stretch>
            </p:blipFill>
            <p:spPr bwMode="auto">
              <a:xfrm>
                <a:off x="14976" y="5904"/>
                <a:ext cx="1152" cy="8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3513" name="Picture 28" descr="22"/>
              <p:cNvPicPr>
                <a:picLocks noChangeAspect="1" noChangeArrowheads="1"/>
              </p:cNvPicPr>
              <p:nvPr/>
            </p:nvPicPr>
            <p:blipFill>
              <a:blip r:embed="rId24" cstate="print"/>
              <a:srcRect/>
              <a:stretch>
                <a:fillRect/>
              </a:stretch>
            </p:blipFill>
            <p:spPr bwMode="auto">
              <a:xfrm>
                <a:off x="16128" y="5904"/>
                <a:ext cx="1152" cy="8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3514" name="Picture 29" descr="23"/>
              <p:cNvPicPr>
                <a:picLocks noChangeAspect="1" noChangeArrowheads="1"/>
              </p:cNvPicPr>
              <p:nvPr/>
            </p:nvPicPr>
            <p:blipFill>
              <a:blip r:embed="rId25" cstate="print"/>
              <a:srcRect/>
              <a:stretch>
                <a:fillRect/>
              </a:stretch>
            </p:blipFill>
            <p:spPr bwMode="auto">
              <a:xfrm>
                <a:off x="17280" y="5904"/>
                <a:ext cx="1152" cy="8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3515" name="Picture 30" descr="3"/>
              <p:cNvPicPr>
                <a:picLocks noChangeAspect="1" noChangeArrowheads="1"/>
              </p:cNvPicPr>
              <p:nvPr/>
            </p:nvPicPr>
            <p:blipFill>
              <a:blip r:embed="rId26" cstate="print"/>
              <a:srcRect/>
              <a:stretch>
                <a:fillRect/>
              </a:stretch>
            </p:blipFill>
            <p:spPr bwMode="auto">
              <a:xfrm>
                <a:off x="12672" y="4176"/>
                <a:ext cx="1152" cy="8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3516" name="Picture 31" descr="16"/>
              <p:cNvPicPr>
                <a:picLocks noChangeAspect="1" noChangeArrowheads="1"/>
              </p:cNvPicPr>
              <p:nvPr/>
            </p:nvPicPr>
            <p:blipFill>
              <a:blip r:embed="rId27" cstate="print"/>
              <a:srcRect/>
              <a:stretch>
                <a:fillRect/>
              </a:stretch>
            </p:blipFill>
            <p:spPr bwMode="auto">
              <a:xfrm>
                <a:off x="9216" y="5904"/>
                <a:ext cx="1152" cy="8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3517" name="Picture 32" descr="17"/>
              <p:cNvPicPr>
                <a:picLocks noChangeAspect="1" noChangeArrowheads="1"/>
              </p:cNvPicPr>
              <p:nvPr/>
            </p:nvPicPr>
            <p:blipFill>
              <a:blip r:embed="rId28" cstate="print"/>
              <a:srcRect/>
              <a:stretch>
                <a:fillRect/>
              </a:stretch>
            </p:blipFill>
            <p:spPr bwMode="auto">
              <a:xfrm>
                <a:off x="10368" y="5904"/>
                <a:ext cx="1152" cy="8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3518" name="Picture 33" descr="18"/>
              <p:cNvPicPr>
                <a:picLocks noChangeAspect="1" noChangeArrowheads="1"/>
              </p:cNvPicPr>
              <p:nvPr/>
            </p:nvPicPr>
            <p:blipFill>
              <a:blip r:embed="rId29" cstate="print"/>
              <a:srcRect/>
              <a:stretch>
                <a:fillRect/>
              </a:stretch>
            </p:blipFill>
            <p:spPr bwMode="auto">
              <a:xfrm>
                <a:off x="11520" y="5904"/>
                <a:ext cx="1152" cy="8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63494" name="AutoShape 34"/>
            <p:cNvSpPr>
              <a:spLocks noChangeArrowheads="1"/>
            </p:cNvSpPr>
            <p:nvPr/>
          </p:nvSpPr>
          <p:spPr bwMode="auto">
            <a:xfrm>
              <a:off x="3675" y="2017"/>
              <a:ext cx="852" cy="1255"/>
            </a:xfrm>
            <a:prstGeom prst="downArrow">
              <a:avLst>
                <a:gd name="adj1" fmla="val 50000"/>
                <a:gd name="adj2" fmla="val 36825"/>
              </a:avLst>
            </a:prstGeom>
            <a:solidFill>
              <a:schemeClr val="accent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Overview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Feature Matching</a:t>
            </a:r>
          </a:p>
          <a:p>
            <a:r>
              <a:rPr lang="en-US" smtClean="0"/>
              <a:t>Image Matching</a:t>
            </a:r>
          </a:p>
          <a:p>
            <a:r>
              <a:rPr lang="en-US" smtClean="0"/>
              <a:t>Bundle Adjustment</a:t>
            </a:r>
          </a:p>
          <a:p>
            <a:r>
              <a:rPr lang="en-US" smtClean="0"/>
              <a:t>Multi-band Blending</a:t>
            </a:r>
          </a:p>
          <a:p>
            <a:r>
              <a:rPr lang="en-US" smtClean="0"/>
              <a:t>Results</a:t>
            </a:r>
          </a:p>
          <a:p>
            <a:r>
              <a:rPr lang="en-US" smtClean="0"/>
              <a:t>Conclusions</a:t>
            </a:r>
          </a:p>
          <a:p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SIFT2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3924300"/>
            <a:ext cx="3675063" cy="266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539" name="Picture 3" descr="SIFT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3924300"/>
            <a:ext cx="3675063" cy="266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540" name="Picture 4" descr="image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8200" y="1143000"/>
            <a:ext cx="3676650" cy="266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541" name="Picture 5" descr="image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8200" y="1143000"/>
            <a:ext cx="3676650" cy="266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5542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RANSAC for Homography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 descr="imag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1143000"/>
            <a:ext cx="3676650" cy="266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563" name="Picture 3" descr="image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1143000"/>
            <a:ext cx="3676650" cy="266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656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RANSAC for Homography</a:t>
            </a:r>
          </a:p>
        </p:txBody>
      </p:sp>
      <p:pic>
        <p:nvPicPr>
          <p:cNvPr id="66565" name="Picture 5" descr="matches1"/>
          <p:cNvPicPr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8200" y="3921125"/>
            <a:ext cx="3675063" cy="266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566" name="Picture 6" descr="matches2"/>
          <p:cNvPicPr>
            <a:picLocks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3438" y="3921125"/>
            <a:ext cx="3675062" cy="266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imag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1143000"/>
            <a:ext cx="3676650" cy="266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587" name="Picture 3" descr="image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1143000"/>
            <a:ext cx="3676650" cy="266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758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RANSAC for Homography</a:t>
            </a:r>
          </a:p>
        </p:txBody>
      </p:sp>
      <p:pic>
        <p:nvPicPr>
          <p:cNvPr id="67589" name="Picture 5" descr="homograph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38313" y="3922713"/>
            <a:ext cx="5691187" cy="2846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7590" name="AutoShape 6"/>
          <p:cNvSpPr>
            <a:spLocks noChangeArrowheads="1"/>
          </p:cNvSpPr>
          <p:nvPr/>
        </p:nvSpPr>
        <p:spPr bwMode="auto">
          <a:xfrm>
            <a:off x="4191000" y="3200400"/>
            <a:ext cx="739775" cy="1090613"/>
          </a:xfrm>
          <a:prstGeom prst="downArrow">
            <a:avLst>
              <a:gd name="adj1" fmla="val 50000"/>
              <a:gd name="adj2" fmla="val 36856"/>
            </a:avLst>
          </a:prstGeom>
          <a:solidFill>
            <a:schemeClr val="accent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imag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1143000"/>
            <a:ext cx="3676650" cy="266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8611" name="Picture 3" descr="image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1143000"/>
            <a:ext cx="3676650" cy="266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861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Probabilistic model for verification</a:t>
            </a:r>
          </a:p>
        </p:txBody>
      </p:sp>
      <p:pic>
        <p:nvPicPr>
          <p:cNvPr id="68613" name="Picture 5" descr="inliers1"/>
          <p:cNvPicPr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9788" y="3921125"/>
            <a:ext cx="3675062" cy="266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8614" name="Picture 6" descr="inliers2"/>
          <p:cNvPicPr>
            <a:picLocks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3438" y="3921125"/>
            <a:ext cx="3675062" cy="266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Finding the panoramas</a:t>
            </a:r>
          </a:p>
        </p:txBody>
      </p:sp>
      <p:grpSp>
        <p:nvGrpSpPr>
          <p:cNvPr id="69635" name="Group 3"/>
          <p:cNvGrpSpPr>
            <a:grpSpLocks noChangeAspect="1"/>
          </p:cNvGrpSpPr>
          <p:nvPr/>
        </p:nvGrpSpPr>
        <p:grpSpPr bwMode="auto">
          <a:xfrm>
            <a:off x="990600" y="1371600"/>
            <a:ext cx="7010400" cy="1971675"/>
            <a:chOff x="9216" y="4176"/>
            <a:chExt cx="9216" cy="2592"/>
          </a:xfrm>
        </p:grpSpPr>
        <p:pic>
          <p:nvPicPr>
            <p:cNvPr id="69659" name="Picture 4" descr="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0368" y="4176"/>
              <a:ext cx="1152" cy="8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9660" name="Picture 5" descr="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9216" y="4176"/>
              <a:ext cx="1152" cy="8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9661" name="Picture 6" descr="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1520" y="4176"/>
              <a:ext cx="1152" cy="8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9662" name="Picture 7" descr="4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3824" y="4176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9663" name="Picture 8" descr="5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4976" y="4176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9664" name="Picture 9" descr="6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16128" y="4176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9665" name="Picture 10" descr="7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7280" y="4176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9666" name="Picture 11" descr="8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9216" y="5040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9667" name="Picture 12" descr="9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10368" y="5040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9668" name="Picture 13" descr="10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11520" y="5040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9669" name="Picture 14" descr="11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12672" y="5040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9670" name="Picture 15" descr="12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13824" y="5040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9671" name="Picture 16" descr="13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14976" y="5040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9672" name="Picture 17" descr="14"/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16128" y="5040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9673" name="Picture 18" descr="15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17280" y="5040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9674" name="Picture 19" descr="19"/>
            <p:cNvPicPr>
              <a:picLocks noChangeAspect="1" noChangeArrowheads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12672" y="5904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9675" name="Picture 20" descr="20"/>
            <p:cNvPicPr>
              <a:picLocks noChangeAspect="1" noChangeArrowheads="1"/>
            </p:cNvPicPr>
            <p:nvPr/>
          </p:nvPicPr>
          <p:blipFill>
            <a:blip r:embed="rId18" cstate="print"/>
            <a:srcRect/>
            <a:stretch>
              <a:fillRect/>
            </a:stretch>
          </p:blipFill>
          <p:spPr bwMode="auto">
            <a:xfrm>
              <a:off x="13824" y="5904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9676" name="Picture 21" descr="21"/>
            <p:cNvPicPr>
              <a:picLocks noChangeAspect="1" noChangeArrowheads="1"/>
            </p:cNvPicPr>
            <p:nvPr/>
          </p:nvPicPr>
          <p:blipFill>
            <a:blip r:embed="rId19" cstate="print"/>
            <a:srcRect/>
            <a:stretch>
              <a:fillRect/>
            </a:stretch>
          </p:blipFill>
          <p:spPr bwMode="auto">
            <a:xfrm>
              <a:off x="14976" y="5904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9677" name="Picture 22" descr="22"/>
            <p:cNvPicPr>
              <a:picLocks noChangeAspect="1" noChangeArrowheads="1"/>
            </p:cNvPicPr>
            <p:nvPr/>
          </p:nvPicPr>
          <p:blipFill>
            <a:blip r:embed="rId20" cstate="print"/>
            <a:srcRect/>
            <a:stretch>
              <a:fillRect/>
            </a:stretch>
          </p:blipFill>
          <p:spPr bwMode="auto">
            <a:xfrm>
              <a:off x="16128" y="5904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9678" name="Picture 23" descr="23"/>
            <p:cNvPicPr>
              <a:picLocks noChangeAspect="1" noChangeArrowheads="1"/>
            </p:cNvPicPr>
            <p:nvPr/>
          </p:nvPicPr>
          <p:blipFill>
            <a:blip r:embed="rId21" cstate="print"/>
            <a:srcRect/>
            <a:stretch>
              <a:fillRect/>
            </a:stretch>
          </p:blipFill>
          <p:spPr bwMode="auto">
            <a:xfrm>
              <a:off x="17280" y="5904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9679" name="Picture 24" descr="3"/>
            <p:cNvPicPr>
              <a:picLocks noChangeAspect="1" noChangeArrowheads="1"/>
            </p:cNvPicPr>
            <p:nvPr/>
          </p:nvPicPr>
          <p:blipFill>
            <a:blip r:embed="rId22" cstate="print"/>
            <a:srcRect/>
            <a:stretch>
              <a:fillRect/>
            </a:stretch>
          </p:blipFill>
          <p:spPr bwMode="auto">
            <a:xfrm>
              <a:off x="12672" y="4176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9680" name="Picture 25" descr="16"/>
            <p:cNvPicPr>
              <a:picLocks noChangeAspect="1" noChangeArrowheads="1"/>
            </p:cNvPicPr>
            <p:nvPr/>
          </p:nvPicPr>
          <p:blipFill>
            <a:blip r:embed="rId23" cstate="print"/>
            <a:srcRect/>
            <a:stretch>
              <a:fillRect/>
            </a:stretch>
          </p:blipFill>
          <p:spPr bwMode="auto">
            <a:xfrm>
              <a:off x="9216" y="5904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9681" name="Picture 26" descr="17"/>
            <p:cNvPicPr>
              <a:picLocks noChangeAspect="1" noChangeArrowheads="1"/>
            </p:cNvPicPr>
            <p:nvPr/>
          </p:nvPicPr>
          <p:blipFill>
            <a:blip r:embed="rId24" cstate="print"/>
            <a:srcRect/>
            <a:stretch>
              <a:fillRect/>
            </a:stretch>
          </p:blipFill>
          <p:spPr bwMode="auto">
            <a:xfrm>
              <a:off x="10368" y="5904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9682" name="Picture 27" descr="18"/>
            <p:cNvPicPr>
              <a:picLocks noChangeAspect="1" noChangeArrowheads="1"/>
            </p:cNvPicPr>
            <p:nvPr/>
          </p:nvPicPr>
          <p:blipFill>
            <a:blip r:embed="rId25" cstate="print"/>
            <a:srcRect/>
            <a:stretch>
              <a:fillRect/>
            </a:stretch>
          </p:blipFill>
          <p:spPr bwMode="auto">
            <a:xfrm>
              <a:off x="11520" y="5904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69636" name="Line 28"/>
          <p:cNvSpPr>
            <a:spLocks noChangeShapeType="1"/>
          </p:cNvSpPr>
          <p:nvPr/>
        </p:nvSpPr>
        <p:spPr bwMode="auto">
          <a:xfrm>
            <a:off x="1524000" y="1524000"/>
            <a:ext cx="758825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69637" name="Line 29"/>
          <p:cNvSpPr>
            <a:spLocks noChangeShapeType="1"/>
          </p:cNvSpPr>
          <p:nvPr/>
        </p:nvSpPr>
        <p:spPr bwMode="auto">
          <a:xfrm flipV="1">
            <a:off x="5943600" y="1676400"/>
            <a:ext cx="758825" cy="762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69638" name="Line 30"/>
          <p:cNvSpPr>
            <a:spLocks noChangeShapeType="1"/>
          </p:cNvSpPr>
          <p:nvPr/>
        </p:nvSpPr>
        <p:spPr bwMode="auto">
          <a:xfrm>
            <a:off x="6934200" y="1676400"/>
            <a:ext cx="758825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69639" name="Line 31"/>
          <p:cNvSpPr>
            <a:spLocks noChangeShapeType="1"/>
          </p:cNvSpPr>
          <p:nvPr/>
        </p:nvSpPr>
        <p:spPr bwMode="auto">
          <a:xfrm>
            <a:off x="2514600" y="1524000"/>
            <a:ext cx="758825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69640" name="Line 32"/>
          <p:cNvSpPr>
            <a:spLocks noChangeShapeType="1"/>
          </p:cNvSpPr>
          <p:nvPr/>
        </p:nvSpPr>
        <p:spPr bwMode="auto">
          <a:xfrm>
            <a:off x="1447800" y="2362200"/>
            <a:ext cx="758825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69641" name="Line 33"/>
          <p:cNvSpPr>
            <a:spLocks noChangeShapeType="1"/>
          </p:cNvSpPr>
          <p:nvPr/>
        </p:nvSpPr>
        <p:spPr bwMode="auto">
          <a:xfrm>
            <a:off x="2514600" y="2362200"/>
            <a:ext cx="758825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69642" name="Line 34"/>
          <p:cNvSpPr>
            <a:spLocks noChangeShapeType="1"/>
          </p:cNvSpPr>
          <p:nvPr/>
        </p:nvSpPr>
        <p:spPr bwMode="auto">
          <a:xfrm>
            <a:off x="3429000" y="2362200"/>
            <a:ext cx="758825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69643" name="Line 35"/>
          <p:cNvSpPr>
            <a:spLocks noChangeShapeType="1"/>
          </p:cNvSpPr>
          <p:nvPr/>
        </p:nvSpPr>
        <p:spPr bwMode="auto">
          <a:xfrm>
            <a:off x="4343400" y="2362200"/>
            <a:ext cx="758825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69644" name="Line 36"/>
          <p:cNvSpPr>
            <a:spLocks noChangeShapeType="1"/>
          </p:cNvSpPr>
          <p:nvPr/>
        </p:nvSpPr>
        <p:spPr bwMode="auto">
          <a:xfrm>
            <a:off x="5257800" y="2362200"/>
            <a:ext cx="758825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69645" name="Line 37"/>
          <p:cNvSpPr>
            <a:spLocks noChangeShapeType="1"/>
          </p:cNvSpPr>
          <p:nvPr/>
        </p:nvSpPr>
        <p:spPr bwMode="auto">
          <a:xfrm>
            <a:off x="5638800" y="1600200"/>
            <a:ext cx="152400" cy="6096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69646" name="Line 38"/>
          <p:cNvSpPr>
            <a:spLocks noChangeShapeType="1"/>
          </p:cNvSpPr>
          <p:nvPr/>
        </p:nvSpPr>
        <p:spPr bwMode="auto">
          <a:xfrm flipH="1">
            <a:off x="6096000" y="1905000"/>
            <a:ext cx="304800" cy="4572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69647" name="Line 39"/>
          <p:cNvSpPr>
            <a:spLocks noChangeShapeType="1"/>
          </p:cNvSpPr>
          <p:nvPr/>
        </p:nvSpPr>
        <p:spPr bwMode="auto">
          <a:xfrm flipH="1">
            <a:off x="1676400" y="1752600"/>
            <a:ext cx="1295400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69648" name="Line 40"/>
          <p:cNvSpPr>
            <a:spLocks noChangeShapeType="1"/>
          </p:cNvSpPr>
          <p:nvPr/>
        </p:nvSpPr>
        <p:spPr bwMode="auto">
          <a:xfrm flipH="1">
            <a:off x="5715000" y="1447800"/>
            <a:ext cx="1828800" cy="762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69649" name="Line 41"/>
          <p:cNvSpPr>
            <a:spLocks noChangeShapeType="1"/>
          </p:cNvSpPr>
          <p:nvPr/>
        </p:nvSpPr>
        <p:spPr bwMode="auto">
          <a:xfrm flipV="1">
            <a:off x="1600200" y="2590800"/>
            <a:ext cx="1295400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69650" name="Line 42"/>
          <p:cNvSpPr>
            <a:spLocks noChangeShapeType="1"/>
          </p:cNvSpPr>
          <p:nvPr/>
        </p:nvSpPr>
        <p:spPr bwMode="auto">
          <a:xfrm flipV="1">
            <a:off x="3048000" y="2590800"/>
            <a:ext cx="1295400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69651" name="Line 43"/>
          <p:cNvSpPr>
            <a:spLocks noChangeShapeType="1"/>
          </p:cNvSpPr>
          <p:nvPr/>
        </p:nvSpPr>
        <p:spPr bwMode="auto">
          <a:xfrm flipV="1">
            <a:off x="4724400" y="2590800"/>
            <a:ext cx="1295400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69652" name="Line 44"/>
          <p:cNvSpPr>
            <a:spLocks noChangeShapeType="1"/>
          </p:cNvSpPr>
          <p:nvPr/>
        </p:nvSpPr>
        <p:spPr bwMode="auto">
          <a:xfrm flipV="1">
            <a:off x="4038600" y="1905000"/>
            <a:ext cx="2667000" cy="3048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69653" name="Line 45"/>
          <p:cNvSpPr>
            <a:spLocks noChangeShapeType="1"/>
          </p:cNvSpPr>
          <p:nvPr/>
        </p:nvSpPr>
        <p:spPr bwMode="auto">
          <a:xfrm flipV="1">
            <a:off x="5257800" y="1828800"/>
            <a:ext cx="609600" cy="6096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69654" name="Line 46"/>
          <p:cNvSpPr>
            <a:spLocks noChangeShapeType="1"/>
          </p:cNvSpPr>
          <p:nvPr/>
        </p:nvSpPr>
        <p:spPr bwMode="auto">
          <a:xfrm>
            <a:off x="1371600" y="2971800"/>
            <a:ext cx="914400" cy="3048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69655" name="Line 47"/>
          <p:cNvSpPr>
            <a:spLocks noChangeShapeType="1"/>
          </p:cNvSpPr>
          <p:nvPr/>
        </p:nvSpPr>
        <p:spPr bwMode="auto">
          <a:xfrm flipV="1">
            <a:off x="2286000" y="2895600"/>
            <a:ext cx="685800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69656" name="Line 48"/>
          <p:cNvSpPr>
            <a:spLocks noChangeShapeType="1"/>
          </p:cNvSpPr>
          <p:nvPr/>
        </p:nvSpPr>
        <p:spPr bwMode="auto">
          <a:xfrm>
            <a:off x="4038600" y="3048000"/>
            <a:ext cx="1143000" cy="762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69657" name="Line 49"/>
          <p:cNvSpPr>
            <a:spLocks noChangeShapeType="1"/>
          </p:cNvSpPr>
          <p:nvPr/>
        </p:nvSpPr>
        <p:spPr bwMode="auto">
          <a:xfrm>
            <a:off x="4724400" y="2895600"/>
            <a:ext cx="1143000" cy="762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69658" name="Line 50"/>
          <p:cNvSpPr>
            <a:spLocks noChangeShapeType="1"/>
          </p:cNvSpPr>
          <p:nvPr/>
        </p:nvSpPr>
        <p:spPr bwMode="auto">
          <a:xfrm flipV="1">
            <a:off x="5638800" y="3124200"/>
            <a:ext cx="914400" cy="762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Finding the panoramas</a:t>
            </a:r>
          </a:p>
        </p:txBody>
      </p:sp>
      <p:grpSp>
        <p:nvGrpSpPr>
          <p:cNvPr id="70659" name="Group 3"/>
          <p:cNvGrpSpPr>
            <a:grpSpLocks noChangeAspect="1"/>
          </p:cNvGrpSpPr>
          <p:nvPr/>
        </p:nvGrpSpPr>
        <p:grpSpPr bwMode="auto">
          <a:xfrm>
            <a:off x="990600" y="1371600"/>
            <a:ext cx="7010400" cy="1971675"/>
            <a:chOff x="9216" y="4176"/>
            <a:chExt cx="9216" cy="2592"/>
          </a:xfrm>
        </p:grpSpPr>
        <p:pic>
          <p:nvPicPr>
            <p:cNvPr id="70698" name="Picture 4" descr="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0368" y="4176"/>
              <a:ext cx="1152" cy="8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0699" name="Picture 5" descr="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9216" y="4176"/>
              <a:ext cx="1152" cy="8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0700" name="Picture 6" descr="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1520" y="4176"/>
              <a:ext cx="1152" cy="8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0701" name="Picture 7" descr="4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3824" y="4176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0702" name="Picture 8" descr="5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4976" y="4176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0703" name="Picture 9" descr="6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16128" y="4176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0704" name="Picture 10" descr="7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7280" y="4176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0705" name="Picture 11" descr="8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9216" y="5040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0706" name="Picture 12" descr="9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10368" y="5040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0707" name="Picture 13" descr="10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11520" y="5040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0708" name="Picture 14" descr="11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12672" y="5040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0709" name="Picture 15" descr="12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13824" y="5040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0710" name="Picture 16" descr="13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14976" y="5040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0711" name="Picture 17" descr="14"/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16128" y="5040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0712" name="Picture 18" descr="15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17280" y="5040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0713" name="Picture 19" descr="19"/>
            <p:cNvPicPr>
              <a:picLocks noChangeAspect="1" noChangeArrowheads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12672" y="5904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0714" name="Picture 20" descr="20"/>
            <p:cNvPicPr>
              <a:picLocks noChangeAspect="1" noChangeArrowheads="1"/>
            </p:cNvPicPr>
            <p:nvPr/>
          </p:nvPicPr>
          <p:blipFill>
            <a:blip r:embed="rId18" cstate="print"/>
            <a:srcRect/>
            <a:stretch>
              <a:fillRect/>
            </a:stretch>
          </p:blipFill>
          <p:spPr bwMode="auto">
            <a:xfrm>
              <a:off x="13824" y="5904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0715" name="Picture 21" descr="21"/>
            <p:cNvPicPr>
              <a:picLocks noChangeAspect="1" noChangeArrowheads="1"/>
            </p:cNvPicPr>
            <p:nvPr/>
          </p:nvPicPr>
          <p:blipFill>
            <a:blip r:embed="rId19" cstate="print"/>
            <a:srcRect/>
            <a:stretch>
              <a:fillRect/>
            </a:stretch>
          </p:blipFill>
          <p:spPr bwMode="auto">
            <a:xfrm>
              <a:off x="14976" y="5904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0716" name="Picture 22" descr="22"/>
            <p:cNvPicPr>
              <a:picLocks noChangeAspect="1" noChangeArrowheads="1"/>
            </p:cNvPicPr>
            <p:nvPr/>
          </p:nvPicPr>
          <p:blipFill>
            <a:blip r:embed="rId20" cstate="print"/>
            <a:srcRect/>
            <a:stretch>
              <a:fillRect/>
            </a:stretch>
          </p:blipFill>
          <p:spPr bwMode="auto">
            <a:xfrm>
              <a:off x="16128" y="5904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0717" name="Picture 23" descr="23"/>
            <p:cNvPicPr>
              <a:picLocks noChangeAspect="1" noChangeArrowheads="1"/>
            </p:cNvPicPr>
            <p:nvPr/>
          </p:nvPicPr>
          <p:blipFill>
            <a:blip r:embed="rId21" cstate="print"/>
            <a:srcRect/>
            <a:stretch>
              <a:fillRect/>
            </a:stretch>
          </p:blipFill>
          <p:spPr bwMode="auto">
            <a:xfrm>
              <a:off x="17280" y="5904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0718" name="Picture 24" descr="3"/>
            <p:cNvPicPr>
              <a:picLocks noChangeAspect="1" noChangeArrowheads="1"/>
            </p:cNvPicPr>
            <p:nvPr/>
          </p:nvPicPr>
          <p:blipFill>
            <a:blip r:embed="rId22" cstate="print"/>
            <a:srcRect/>
            <a:stretch>
              <a:fillRect/>
            </a:stretch>
          </p:blipFill>
          <p:spPr bwMode="auto">
            <a:xfrm>
              <a:off x="12672" y="4176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0719" name="Picture 25" descr="16"/>
            <p:cNvPicPr>
              <a:picLocks noChangeAspect="1" noChangeArrowheads="1"/>
            </p:cNvPicPr>
            <p:nvPr/>
          </p:nvPicPr>
          <p:blipFill>
            <a:blip r:embed="rId23" cstate="print"/>
            <a:srcRect/>
            <a:stretch>
              <a:fillRect/>
            </a:stretch>
          </p:blipFill>
          <p:spPr bwMode="auto">
            <a:xfrm>
              <a:off x="9216" y="5904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0720" name="Picture 26" descr="17"/>
            <p:cNvPicPr>
              <a:picLocks noChangeAspect="1" noChangeArrowheads="1"/>
            </p:cNvPicPr>
            <p:nvPr/>
          </p:nvPicPr>
          <p:blipFill>
            <a:blip r:embed="rId24" cstate="print"/>
            <a:srcRect/>
            <a:stretch>
              <a:fillRect/>
            </a:stretch>
          </p:blipFill>
          <p:spPr bwMode="auto">
            <a:xfrm>
              <a:off x="10368" y="5904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0721" name="Picture 27" descr="18"/>
            <p:cNvPicPr>
              <a:picLocks noChangeAspect="1" noChangeArrowheads="1"/>
            </p:cNvPicPr>
            <p:nvPr/>
          </p:nvPicPr>
          <p:blipFill>
            <a:blip r:embed="rId25" cstate="print"/>
            <a:srcRect/>
            <a:stretch>
              <a:fillRect/>
            </a:stretch>
          </p:blipFill>
          <p:spPr bwMode="auto">
            <a:xfrm>
              <a:off x="11520" y="5904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70660" name="AutoShape 28"/>
          <p:cNvSpPr>
            <a:spLocks noChangeArrowheads="1"/>
          </p:cNvSpPr>
          <p:nvPr/>
        </p:nvSpPr>
        <p:spPr bwMode="auto">
          <a:xfrm>
            <a:off x="4146550" y="3125788"/>
            <a:ext cx="739775" cy="1090612"/>
          </a:xfrm>
          <a:prstGeom prst="downArrow">
            <a:avLst>
              <a:gd name="adj1" fmla="val 50000"/>
              <a:gd name="adj2" fmla="val 36856"/>
            </a:avLst>
          </a:prstGeom>
          <a:solidFill>
            <a:schemeClr val="accent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pic>
        <p:nvPicPr>
          <p:cNvPr id="70661" name="Picture 29" descr="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76800" y="6019800"/>
            <a:ext cx="87630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0662" name="Picture 30" descr="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14800" y="5943600"/>
            <a:ext cx="87630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0663" name="Picture 31" descr="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5486400"/>
            <a:ext cx="87630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0664" name="Picture 32" descr="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590800" y="5715000"/>
            <a:ext cx="87630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0665" name="Picture 33" descr="8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524000" y="3810000"/>
            <a:ext cx="87630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0666" name="Picture 34" descr="9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133600" y="4038600"/>
            <a:ext cx="87630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0667" name="Picture 35" descr="10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905000" y="4648200"/>
            <a:ext cx="87630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0668" name="Picture 36" descr="11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971800" y="3810000"/>
            <a:ext cx="87630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0669" name="Picture 37" descr="12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971800" y="4572000"/>
            <a:ext cx="87630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0670" name="Picture 38" descr="13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828800" y="5562600"/>
            <a:ext cx="87630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0671" name="Picture 39" descr="19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6324600" y="6019800"/>
            <a:ext cx="87630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0672" name="Picture 40" descr="20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858000" y="5562600"/>
            <a:ext cx="87630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0673" name="Picture 41" descr="21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096000" y="5562600"/>
            <a:ext cx="87630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0674" name="Picture 42" descr="22"/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7086600" y="6019800"/>
            <a:ext cx="87630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0675" name="Picture 43" descr="16"/>
          <p:cNvPicPr>
            <a:picLocks noChangeAspect="1" noChangeArrowheads="1"/>
          </p:cNvPicPr>
          <p:nvPr/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5486400" y="4495800"/>
            <a:ext cx="87630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0676" name="Picture 44" descr="17"/>
          <p:cNvPicPr>
            <a:picLocks noChangeAspect="1" noChangeArrowheads="1"/>
          </p:cNvPicPr>
          <p:nvPr/>
        </p:nvPicPr>
        <p:blipFill>
          <a:blip r:embed="rId24" cstate="print"/>
          <a:srcRect/>
          <a:stretch>
            <a:fillRect/>
          </a:stretch>
        </p:blipFill>
        <p:spPr bwMode="auto">
          <a:xfrm>
            <a:off x="5257800" y="3810000"/>
            <a:ext cx="87630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0677" name="Picture 45" descr="18"/>
          <p:cNvPicPr>
            <a:picLocks noChangeAspect="1" noChangeArrowheads="1"/>
          </p:cNvPicPr>
          <p:nvPr/>
        </p:nvPicPr>
        <p:blipFill>
          <a:blip r:embed="rId25" cstate="print"/>
          <a:srcRect/>
          <a:stretch>
            <a:fillRect/>
          </a:stretch>
        </p:blipFill>
        <p:spPr bwMode="auto">
          <a:xfrm>
            <a:off x="4724400" y="4267200"/>
            <a:ext cx="87630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0678" name="Picture 46" descr="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524000" y="5029200"/>
            <a:ext cx="87630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0679" name="Picture 47" descr="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667000" y="4953000"/>
            <a:ext cx="87630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0680" name="Line 48"/>
          <p:cNvSpPr>
            <a:spLocks noChangeShapeType="1"/>
          </p:cNvSpPr>
          <p:nvPr/>
        </p:nvSpPr>
        <p:spPr bwMode="auto">
          <a:xfrm flipH="1" flipV="1">
            <a:off x="2895600" y="5334000"/>
            <a:ext cx="152400" cy="612775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70681" name="Line 49"/>
          <p:cNvSpPr>
            <a:spLocks noChangeShapeType="1"/>
          </p:cNvSpPr>
          <p:nvPr/>
        </p:nvSpPr>
        <p:spPr bwMode="auto">
          <a:xfrm flipH="1" flipV="1">
            <a:off x="3429000" y="4114800"/>
            <a:ext cx="0" cy="765175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70682" name="Line 50"/>
          <p:cNvSpPr>
            <a:spLocks noChangeShapeType="1"/>
          </p:cNvSpPr>
          <p:nvPr/>
        </p:nvSpPr>
        <p:spPr bwMode="auto">
          <a:xfrm flipH="1" flipV="1">
            <a:off x="1981200" y="4038600"/>
            <a:ext cx="609600" cy="4572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70683" name="Line 51"/>
          <p:cNvSpPr>
            <a:spLocks noChangeShapeType="1"/>
          </p:cNvSpPr>
          <p:nvPr/>
        </p:nvSpPr>
        <p:spPr bwMode="auto">
          <a:xfrm flipH="1" flipV="1">
            <a:off x="1828800" y="5486400"/>
            <a:ext cx="381000" cy="3048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70684" name="Line 52"/>
          <p:cNvSpPr>
            <a:spLocks noChangeShapeType="1"/>
          </p:cNvSpPr>
          <p:nvPr/>
        </p:nvSpPr>
        <p:spPr bwMode="auto">
          <a:xfrm flipH="1" flipV="1">
            <a:off x="4724400" y="5867400"/>
            <a:ext cx="0" cy="4572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70685" name="Line 53"/>
          <p:cNvSpPr>
            <a:spLocks noChangeShapeType="1"/>
          </p:cNvSpPr>
          <p:nvPr/>
        </p:nvSpPr>
        <p:spPr bwMode="auto">
          <a:xfrm flipH="1" flipV="1">
            <a:off x="2514600" y="4800600"/>
            <a:ext cx="381000" cy="3048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70686" name="Line 54"/>
          <p:cNvSpPr>
            <a:spLocks noChangeShapeType="1"/>
          </p:cNvSpPr>
          <p:nvPr/>
        </p:nvSpPr>
        <p:spPr bwMode="auto">
          <a:xfrm flipH="1" flipV="1">
            <a:off x="2057400" y="4800600"/>
            <a:ext cx="0" cy="4572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70687" name="Line 55"/>
          <p:cNvSpPr>
            <a:spLocks noChangeShapeType="1"/>
          </p:cNvSpPr>
          <p:nvPr/>
        </p:nvSpPr>
        <p:spPr bwMode="auto">
          <a:xfrm flipH="1">
            <a:off x="2743200" y="4191000"/>
            <a:ext cx="457200" cy="762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70688" name="Line 56"/>
          <p:cNvSpPr>
            <a:spLocks noChangeShapeType="1"/>
          </p:cNvSpPr>
          <p:nvPr/>
        </p:nvSpPr>
        <p:spPr bwMode="auto">
          <a:xfrm flipH="1" flipV="1">
            <a:off x="2514600" y="4953000"/>
            <a:ext cx="0" cy="9144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70689" name="Line 57"/>
          <p:cNvSpPr>
            <a:spLocks noChangeShapeType="1"/>
          </p:cNvSpPr>
          <p:nvPr/>
        </p:nvSpPr>
        <p:spPr bwMode="auto">
          <a:xfrm flipH="1" flipV="1">
            <a:off x="7391400" y="5791200"/>
            <a:ext cx="0" cy="4572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70690" name="Line 58"/>
          <p:cNvSpPr>
            <a:spLocks noChangeShapeType="1"/>
          </p:cNvSpPr>
          <p:nvPr/>
        </p:nvSpPr>
        <p:spPr bwMode="auto">
          <a:xfrm flipH="1" flipV="1">
            <a:off x="5105400" y="4800600"/>
            <a:ext cx="838200" cy="3048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70691" name="Line 59"/>
          <p:cNvSpPr>
            <a:spLocks noChangeShapeType="1"/>
          </p:cNvSpPr>
          <p:nvPr/>
        </p:nvSpPr>
        <p:spPr bwMode="auto">
          <a:xfrm flipV="1">
            <a:off x="5257800" y="4038600"/>
            <a:ext cx="381000" cy="4572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70692" name="Line 60"/>
          <p:cNvSpPr>
            <a:spLocks noChangeShapeType="1"/>
          </p:cNvSpPr>
          <p:nvPr/>
        </p:nvSpPr>
        <p:spPr bwMode="auto">
          <a:xfrm flipH="1" flipV="1">
            <a:off x="5943600" y="4191000"/>
            <a:ext cx="0" cy="4572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70693" name="Line 61"/>
          <p:cNvSpPr>
            <a:spLocks noChangeShapeType="1"/>
          </p:cNvSpPr>
          <p:nvPr/>
        </p:nvSpPr>
        <p:spPr bwMode="auto">
          <a:xfrm flipH="1" flipV="1">
            <a:off x="4800600" y="6477000"/>
            <a:ext cx="457200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70694" name="Line 62"/>
          <p:cNvSpPr>
            <a:spLocks noChangeShapeType="1"/>
          </p:cNvSpPr>
          <p:nvPr/>
        </p:nvSpPr>
        <p:spPr bwMode="auto">
          <a:xfrm flipH="1" flipV="1">
            <a:off x="5257800" y="5867400"/>
            <a:ext cx="76200" cy="4572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70695" name="Line 63"/>
          <p:cNvSpPr>
            <a:spLocks noChangeShapeType="1"/>
          </p:cNvSpPr>
          <p:nvPr/>
        </p:nvSpPr>
        <p:spPr bwMode="auto">
          <a:xfrm flipV="1">
            <a:off x="6629400" y="5791200"/>
            <a:ext cx="533400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70696" name="Line 64"/>
          <p:cNvSpPr>
            <a:spLocks noChangeShapeType="1"/>
          </p:cNvSpPr>
          <p:nvPr/>
        </p:nvSpPr>
        <p:spPr bwMode="auto">
          <a:xfrm flipV="1">
            <a:off x="6858000" y="6477000"/>
            <a:ext cx="533400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70697" name="Line 65"/>
          <p:cNvSpPr>
            <a:spLocks noChangeShapeType="1"/>
          </p:cNvSpPr>
          <p:nvPr/>
        </p:nvSpPr>
        <p:spPr bwMode="auto">
          <a:xfrm flipH="1" flipV="1">
            <a:off x="6629400" y="5943600"/>
            <a:ext cx="0" cy="4572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Finding the panoramas</a:t>
            </a:r>
          </a:p>
        </p:txBody>
      </p:sp>
      <p:grpSp>
        <p:nvGrpSpPr>
          <p:cNvPr id="71683" name="Group 3"/>
          <p:cNvGrpSpPr>
            <a:grpSpLocks noChangeAspect="1"/>
          </p:cNvGrpSpPr>
          <p:nvPr/>
        </p:nvGrpSpPr>
        <p:grpSpPr bwMode="auto">
          <a:xfrm>
            <a:off x="990600" y="1371600"/>
            <a:ext cx="7010400" cy="1971675"/>
            <a:chOff x="9216" y="4176"/>
            <a:chExt cx="9216" cy="2592"/>
          </a:xfrm>
        </p:grpSpPr>
        <p:pic>
          <p:nvPicPr>
            <p:cNvPr id="71704" name="Picture 4" descr="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0368" y="4176"/>
              <a:ext cx="1152" cy="8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1705" name="Picture 5" descr="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9216" y="4176"/>
              <a:ext cx="1152" cy="8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1706" name="Picture 6" descr="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1520" y="4176"/>
              <a:ext cx="1152" cy="8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1707" name="Picture 7" descr="4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3824" y="4176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1708" name="Picture 8" descr="5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4976" y="4176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1709" name="Picture 9" descr="6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16128" y="4176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1710" name="Picture 10" descr="7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7280" y="4176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1711" name="Picture 11" descr="8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9216" y="5040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1712" name="Picture 12" descr="9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10368" y="5040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1713" name="Picture 13" descr="10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11520" y="5040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1714" name="Picture 14" descr="11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12672" y="5040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1715" name="Picture 15" descr="12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13824" y="5040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1716" name="Picture 16" descr="13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14976" y="5040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1717" name="Picture 17" descr="14"/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16128" y="5040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1718" name="Picture 18" descr="15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17280" y="5040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1719" name="Picture 19" descr="19"/>
            <p:cNvPicPr>
              <a:picLocks noChangeAspect="1" noChangeArrowheads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12672" y="5904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1720" name="Picture 20" descr="20"/>
            <p:cNvPicPr>
              <a:picLocks noChangeAspect="1" noChangeArrowheads="1"/>
            </p:cNvPicPr>
            <p:nvPr/>
          </p:nvPicPr>
          <p:blipFill>
            <a:blip r:embed="rId18" cstate="print"/>
            <a:srcRect/>
            <a:stretch>
              <a:fillRect/>
            </a:stretch>
          </p:blipFill>
          <p:spPr bwMode="auto">
            <a:xfrm>
              <a:off x="13824" y="5904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1721" name="Picture 21" descr="21"/>
            <p:cNvPicPr>
              <a:picLocks noChangeAspect="1" noChangeArrowheads="1"/>
            </p:cNvPicPr>
            <p:nvPr/>
          </p:nvPicPr>
          <p:blipFill>
            <a:blip r:embed="rId19" cstate="print"/>
            <a:srcRect/>
            <a:stretch>
              <a:fillRect/>
            </a:stretch>
          </p:blipFill>
          <p:spPr bwMode="auto">
            <a:xfrm>
              <a:off x="14976" y="5904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1722" name="Picture 22" descr="22"/>
            <p:cNvPicPr>
              <a:picLocks noChangeAspect="1" noChangeArrowheads="1"/>
            </p:cNvPicPr>
            <p:nvPr/>
          </p:nvPicPr>
          <p:blipFill>
            <a:blip r:embed="rId20" cstate="print"/>
            <a:srcRect/>
            <a:stretch>
              <a:fillRect/>
            </a:stretch>
          </p:blipFill>
          <p:spPr bwMode="auto">
            <a:xfrm>
              <a:off x="16128" y="5904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1723" name="Picture 23" descr="23"/>
            <p:cNvPicPr>
              <a:picLocks noChangeAspect="1" noChangeArrowheads="1"/>
            </p:cNvPicPr>
            <p:nvPr/>
          </p:nvPicPr>
          <p:blipFill>
            <a:blip r:embed="rId21" cstate="print"/>
            <a:srcRect/>
            <a:stretch>
              <a:fillRect/>
            </a:stretch>
          </p:blipFill>
          <p:spPr bwMode="auto">
            <a:xfrm>
              <a:off x="17280" y="5904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1724" name="Picture 24" descr="3"/>
            <p:cNvPicPr>
              <a:picLocks noChangeAspect="1" noChangeArrowheads="1"/>
            </p:cNvPicPr>
            <p:nvPr/>
          </p:nvPicPr>
          <p:blipFill>
            <a:blip r:embed="rId22" cstate="print"/>
            <a:srcRect/>
            <a:stretch>
              <a:fillRect/>
            </a:stretch>
          </p:blipFill>
          <p:spPr bwMode="auto">
            <a:xfrm>
              <a:off x="12672" y="4176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1725" name="Picture 25" descr="16"/>
            <p:cNvPicPr>
              <a:picLocks noChangeAspect="1" noChangeArrowheads="1"/>
            </p:cNvPicPr>
            <p:nvPr/>
          </p:nvPicPr>
          <p:blipFill>
            <a:blip r:embed="rId23" cstate="print"/>
            <a:srcRect/>
            <a:stretch>
              <a:fillRect/>
            </a:stretch>
          </p:blipFill>
          <p:spPr bwMode="auto">
            <a:xfrm>
              <a:off x="9216" y="5904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1726" name="Picture 26" descr="17"/>
            <p:cNvPicPr>
              <a:picLocks noChangeAspect="1" noChangeArrowheads="1"/>
            </p:cNvPicPr>
            <p:nvPr/>
          </p:nvPicPr>
          <p:blipFill>
            <a:blip r:embed="rId24" cstate="print"/>
            <a:srcRect/>
            <a:stretch>
              <a:fillRect/>
            </a:stretch>
          </p:blipFill>
          <p:spPr bwMode="auto">
            <a:xfrm>
              <a:off x="10368" y="5904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1727" name="Picture 27" descr="18"/>
            <p:cNvPicPr>
              <a:picLocks noChangeAspect="1" noChangeArrowheads="1"/>
            </p:cNvPicPr>
            <p:nvPr/>
          </p:nvPicPr>
          <p:blipFill>
            <a:blip r:embed="rId25" cstate="print"/>
            <a:srcRect/>
            <a:stretch>
              <a:fillRect/>
            </a:stretch>
          </p:blipFill>
          <p:spPr bwMode="auto">
            <a:xfrm>
              <a:off x="11520" y="5904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71684" name="AutoShape 28"/>
          <p:cNvSpPr>
            <a:spLocks noChangeArrowheads="1"/>
          </p:cNvSpPr>
          <p:nvPr/>
        </p:nvSpPr>
        <p:spPr bwMode="auto">
          <a:xfrm>
            <a:off x="4146550" y="3125788"/>
            <a:ext cx="739775" cy="1090612"/>
          </a:xfrm>
          <a:prstGeom prst="downArrow">
            <a:avLst>
              <a:gd name="adj1" fmla="val 50000"/>
              <a:gd name="adj2" fmla="val 36856"/>
            </a:avLst>
          </a:prstGeom>
          <a:solidFill>
            <a:schemeClr val="accent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pic>
        <p:nvPicPr>
          <p:cNvPr id="71685" name="Picture 29" descr="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76800" y="6019800"/>
            <a:ext cx="87630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686" name="Picture 30" descr="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14800" y="5943600"/>
            <a:ext cx="87630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687" name="Picture 31" descr="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5486400"/>
            <a:ext cx="87630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688" name="Picture 32" descr="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590800" y="5715000"/>
            <a:ext cx="87630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689" name="Picture 33" descr="8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524000" y="3810000"/>
            <a:ext cx="87630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690" name="Picture 34" descr="9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133600" y="4038600"/>
            <a:ext cx="87630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691" name="Picture 35" descr="10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905000" y="4648200"/>
            <a:ext cx="87630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692" name="Picture 36" descr="11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971800" y="3810000"/>
            <a:ext cx="87630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693" name="Picture 37" descr="12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971800" y="4572000"/>
            <a:ext cx="87630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694" name="Picture 38" descr="13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828800" y="5562600"/>
            <a:ext cx="87630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695" name="Picture 39" descr="19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6324600" y="6019800"/>
            <a:ext cx="87630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696" name="Picture 40" descr="20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858000" y="5562600"/>
            <a:ext cx="87630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697" name="Picture 41" descr="21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096000" y="5562600"/>
            <a:ext cx="87630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698" name="Picture 42" descr="22"/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7086600" y="6019800"/>
            <a:ext cx="87630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699" name="Picture 43" descr="16"/>
          <p:cNvPicPr>
            <a:picLocks noChangeAspect="1" noChangeArrowheads="1"/>
          </p:cNvPicPr>
          <p:nvPr/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5486400" y="4495800"/>
            <a:ext cx="87630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00" name="Picture 44" descr="17"/>
          <p:cNvPicPr>
            <a:picLocks noChangeAspect="1" noChangeArrowheads="1"/>
          </p:cNvPicPr>
          <p:nvPr/>
        </p:nvPicPr>
        <p:blipFill>
          <a:blip r:embed="rId24" cstate="print"/>
          <a:srcRect/>
          <a:stretch>
            <a:fillRect/>
          </a:stretch>
        </p:blipFill>
        <p:spPr bwMode="auto">
          <a:xfrm>
            <a:off x="5257800" y="3810000"/>
            <a:ext cx="87630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01" name="Picture 45" descr="18"/>
          <p:cNvPicPr>
            <a:picLocks noChangeAspect="1" noChangeArrowheads="1"/>
          </p:cNvPicPr>
          <p:nvPr/>
        </p:nvPicPr>
        <p:blipFill>
          <a:blip r:embed="rId25" cstate="print"/>
          <a:srcRect/>
          <a:stretch>
            <a:fillRect/>
          </a:stretch>
        </p:blipFill>
        <p:spPr bwMode="auto">
          <a:xfrm>
            <a:off x="4724400" y="4267200"/>
            <a:ext cx="87630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02" name="Picture 46" descr="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524000" y="5029200"/>
            <a:ext cx="87630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03" name="Picture 47" descr="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667000" y="4953000"/>
            <a:ext cx="87630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Finding the panoramas</a:t>
            </a:r>
          </a:p>
        </p:txBody>
      </p:sp>
      <p:grpSp>
        <p:nvGrpSpPr>
          <p:cNvPr id="72707" name="Group 3"/>
          <p:cNvGrpSpPr>
            <a:grpSpLocks noChangeAspect="1"/>
          </p:cNvGrpSpPr>
          <p:nvPr/>
        </p:nvGrpSpPr>
        <p:grpSpPr bwMode="auto">
          <a:xfrm>
            <a:off x="1614488" y="3709988"/>
            <a:ext cx="5959475" cy="3022600"/>
            <a:chOff x="9504" y="5904"/>
            <a:chExt cx="8160" cy="4137"/>
          </a:xfrm>
        </p:grpSpPr>
        <p:pic>
          <p:nvPicPr>
            <p:cNvPr id="72734" name="Picture 4" descr="rohr2Large"/>
            <p:cNvPicPr preferRelativeResize="0"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2816" y="5904"/>
              <a:ext cx="3840" cy="22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2735" name="Picture 5" descr="rohr1Large"/>
            <p:cNvPicPr preferRelativeResize="0"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9504" y="5904"/>
              <a:ext cx="3241" cy="41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2736" name="Picture 6" descr="rohr3Large"/>
            <p:cNvPicPr preferRelativeResize="0"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2816" y="8256"/>
              <a:ext cx="2496" cy="17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2737" name="Picture 7" descr="rohr4Large"/>
            <p:cNvPicPr preferRelativeResize="0"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5408" y="8256"/>
              <a:ext cx="2256" cy="1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72708" name="Group 8"/>
          <p:cNvGrpSpPr>
            <a:grpSpLocks noChangeAspect="1"/>
          </p:cNvGrpSpPr>
          <p:nvPr/>
        </p:nvGrpSpPr>
        <p:grpSpPr bwMode="auto">
          <a:xfrm>
            <a:off x="990600" y="1371600"/>
            <a:ext cx="7010400" cy="1971675"/>
            <a:chOff x="9216" y="4176"/>
            <a:chExt cx="9216" cy="2592"/>
          </a:xfrm>
        </p:grpSpPr>
        <p:pic>
          <p:nvPicPr>
            <p:cNvPr id="72710" name="Picture 9" descr="0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0368" y="4176"/>
              <a:ext cx="1152" cy="8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2711" name="Picture 10" descr="1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9216" y="4176"/>
              <a:ext cx="1152" cy="8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2712" name="Picture 11" descr="2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1520" y="4176"/>
              <a:ext cx="1152" cy="8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2713" name="Picture 12" descr="4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13824" y="4176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2714" name="Picture 13" descr="5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14976" y="4176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2715" name="Picture 14" descr="6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16128" y="4176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2716" name="Picture 15" descr="7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17280" y="4176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2717" name="Picture 16" descr="8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9216" y="5040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2718" name="Picture 17" descr="9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10368" y="5040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2719" name="Picture 18" descr="10"/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11520" y="5040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2720" name="Picture 19" descr="11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12672" y="5040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2721" name="Picture 20" descr="12"/>
            <p:cNvPicPr>
              <a:picLocks noChangeAspect="1" noChangeArrowheads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13824" y="5040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2722" name="Picture 21" descr="13"/>
            <p:cNvPicPr>
              <a:picLocks noChangeAspect="1" noChangeArrowheads="1"/>
            </p:cNvPicPr>
            <p:nvPr/>
          </p:nvPicPr>
          <p:blipFill>
            <a:blip r:embed="rId18" cstate="print"/>
            <a:srcRect/>
            <a:stretch>
              <a:fillRect/>
            </a:stretch>
          </p:blipFill>
          <p:spPr bwMode="auto">
            <a:xfrm>
              <a:off x="14976" y="5040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2723" name="Picture 22" descr="14"/>
            <p:cNvPicPr>
              <a:picLocks noChangeAspect="1" noChangeArrowheads="1"/>
            </p:cNvPicPr>
            <p:nvPr/>
          </p:nvPicPr>
          <p:blipFill>
            <a:blip r:embed="rId19" cstate="print"/>
            <a:srcRect/>
            <a:stretch>
              <a:fillRect/>
            </a:stretch>
          </p:blipFill>
          <p:spPr bwMode="auto">
            <a:xfrm>
              <a:off x="16128" y="5040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2724" name="Picture 23" descr="15"/>
            <p:cNvPicPr>
              <a:picLocks noChangeAspect="1" noChangeArrowheads="1"/>
            </p:cNvPicPr>
            <p:nvPr/>
          </p:nvPicPr>
          <p:blipFill>
            <a:blip r:embed="rId20" cstate="print"/>
            <a:srcRect/>
            <a:stretch>
              <a:fillRect/>
            </a:stretch>
          </p:blipFill>
          <p:spPr bwMode="auto">
            <a:xfrm>
              <a:off x="17280" y="5040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2725" name="Picture 24" descr="19"/>
            <p:cNvPicPr>
              <a:picLocks noChangeAspect="1" noChangeArrowheads="1"/>
            </p:cNvPicPr>
            <p:nvPr/>
          </p:nvPicPr>
          <p:blipFill>
            <a:blip r:embed="rId21" cstate="print"/>
            <a:srcRect/>
            <a:stretch>
              <a:fillRect/>
            </a:stretch>
          </p:blipFill>
          <p:spPr bwMode="auto">
            <a:xfrm>
              <a:off x="12672" y="5904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2726" name="Picture 25" descr="20"/>
            <p:cNvPicPr>
              <a:picLocks noChangeAspect="1" noChangeArrowheads="1"/>
            </p:cNvPicPr>
            <p:nvPr/>
          </p:nvPicPr>
          <p:blipFill>
            <a:blip r:embed="rId22" cstate="print"/>
            <a:srcRect/>
            <a:stretch>
              <a:fillRect/>
            </a:stretch>
          </p:blipFill>
          <p:spPr bwMode="auto">
            <a:xfrm>
              <a:off x="13824" y="5904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2727" name="Picture 26" descr="21"/>
            <p:cNvPicPr>
              <a:picLocks noChangeAspect="1" noChangeArrowheads="1"/>
            </p:cNvPicPr>
            <p:nvPr/>
          </p:nvPicPr>
          <p:blipFill>
            <a:blip r:embed="rId23" cstate="print"/>
            <a:srcRect/>
            <a:stretch>
              <a:fillRect/>
            </a:stretch>
          </p:blipFill>
          <p:spPr bwMode="auto">
            <a:xfrm>
              <a:off x="14976" y="5904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2728" name="Picture 27" descr="22"/>
            <p:cNvPicPr>
              <a:picLocks noChangeAspect="1" noChangeArrowheads="1"/>
            </p:cNvPicPr>
            <p:nvPr/>
          </p:nvPicPr>
          <p:blipFill>
            <a:blip r:embed="rId24" cstate="print"/>
            <a:srcRect/>
            <a:stretch>
              <a:fillRect/>
            </a:stretch>
          </p:blipFill>
          <p:spPr bwMode="auto">
            <a:xfrm>
              <a:off x="16128" y="5904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2729" name="Picture 28" descr="23"/>
            <p:cNvPicPr>
              <a:picLocks noChangeAspect="1" noChangeArrowheads="1"/>
            </p:cNvPicPr>
            <p:nvPr/>
          </p:nvPicPr>
          <p:blipFill>
            <a:blip r:embed="rId25" cstate="print"/>
            <a:srcRect/>
            <a:stretch>
              <a:fillRect/>
            </a:stretch>
          </p:blipFill>
          <p:spPr bwMode="auto">
            <a:xfrm>
              <a:off x="17280" y="5904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2730" name="Picture 29" descr="3"/>
            <p:cNvPicPr>
              <a:picLocks noChangeAspect="1" noChangeArrowheads="1"/>
            </p:cNvPicPr>
            <p:nvPr/>
          </p:nvPicPr>
          <p:blipFill>
            <a:blip r:embed="rId26" cstate="print"/>
            <a:srcRect/>
            <a:stretch>
              <a:fillRect/>
            </a:stretch>
          </p:blipFill>
          <p:spPr bwMode="auto">
            <a:xfrm>
              <a:off x="12672" y="4176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2731" name="Picture 30" descr="16"/>
            <p:cNvPicPr>
              <a:picLocks noChangeAspect="1" noChangeArrowheads="1"/>
            </p:cNvPicPr>
            <p:nvPr/>
          </p:nvPicPr>
          <p:blipFill>
            <a:blip r:embed="rId27" cstate="print"/>
            <a:srcRect/>
            <a:stretch>
              <a:fillRect/>
            </a:stretch>
          </p:blipFill>
          <p:spPr bwMode="auto">
            <a:xfrm>
              <a:off x="9216" y="5904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2732" name="Picture 31" descr="17"/>
            <p:cNvPicPr>
              <a:picLocks noChangeAspect="1" noChangeArrowheads="1"/>
            </p:cNvPicPr>
            <p:nvPr/>
          </p:nvPicPr>
          <p:blipFill>
            <a:blip r:embed="rId28" cstate="print"/>
            <a:srcRect/>
            <a:stretch>
              <a:fillRect/>
            </a:stretch>
          </p:blipFill>
          <p:spPr bwMode="auto">
            <a:xfrm>
              <a:off x="10368" y="5904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2733" name="Picture 32" descr="18"/>
            <p:cNvPicPr>
              <a:picLocks noChangeAspect="1" noChangeArrowheads="1"/>
            </p:cNvPicPr>
            <p:nvPr/>
          </p:nvPicPr>
          <p:blipFill>
            <a:blip r:embed="rId29" cstate="print"/>
            <a:srcRect/>
            <a:stretch>
              <a:fillRect/>
            </a:stretch>
          </p:blipFill>
          <p:spPr bwMode="auto">
            <a:xfrm>
              <a:off x="11520" y="5904"/>
              <a:ext cx="115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72709" name="AutoShape 33"/>
          <p:cNvSpPr>
            <a:spLocks noChangeArrowheads="1"/>
          </p:cNvSpPr>
          <p:nvPr/>
        </p:nvSpPr>
        <p:spPr bwMode="auto">
          <a:xfrm>
            <a:off x="4146550" y="3125788"/>
            <a:ext cx="739775" cy="1090612"/>
          </a:xfrm>
          <a:prstGeom prst="downArrow">
            <a:avLst>
              <a:gd name="adj1" fmla="val 50000"/>
              <a:gd name="adj2" fmla="val 36856"/>
            </a:avLst>
          </a:prstGeom>
          <a:solidFill>
            <a:schemeClr val="accent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Parameterise each camera by rotation and focal length</a:t>
            </a:r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r>
              <a:rPr lang="en-US" smtClean="0"/>
              <a:t>This gives pairwise homographies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Homography for Rotation</a:t>
            </a:r>
          </a:p>
        </p:txBody>
      </p:sp>
      <p:pic>
        <p:nvPicPr>
          <p:cNvPr id="73732" name="Picture 4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76400" y="2286000"/>
            <a:ext cx="5878513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3733" name="Picture 5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09800" y="5410200"/>
            <a:ext cx="4716463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3734" name="Picture 6" descr="txp_fi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352800" y="3505200"/>
            <a:ext cx="2303463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Bundle Adjustment</a:t>
            </a:r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New images initialised with rotation, focal length of best matching image</a:t>
            </a:r>
          </a:p>
          <a:p>
            <a:endParaRPr lang="en-US" smtClean="0"/>
          </a:p>
        </p:txBody>
      </p:sp>
      <p:pic>
        <p:nvPicPr>
          <p:cNvPr id="74756" name="Picture 4" descr="00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438400"/>
            <a:ext cx="9144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44453" name="Picture 5" descr="0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438400"/>
            <a:ext cx="9144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44454" name="Picture 6" descr="0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438400"/>
            <a:ext cx="9144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44455" name="Picture 7" descr="00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2438400"/>
            <a:ext cx="9144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44456" name="Picture 8" descr="00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2438400"/>
            <a:ext cx="9144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44457" name="Picture 9" descr="00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2438400"/>
            <a:ext cx="9144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44458" name="Picture 10" descr="00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2438400"/>
            <a:ext cx="9144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44459" name="Picture 11" descr="007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0" y="2438400"/>
            <a:ext cx="9144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44460" name="Picture 12" descr="008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0" y="2438400"/>
            <a:ext cx="9144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44461" name="Picture 13" descr="009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0" y="2438400"/>
            <a:ext cx="9144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44462" name="Picture 14" descr="010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0" y="2438400"/>
            <a:ext cx="9144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44463" name="Picture 15" descr="011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2438400"/>
            <a:ext cx="9144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44464" name="Picture 16" descr="012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2438400"/>
            <a:ext cx="9144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44465" name="Picture 17" descr="013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2438400"/>
            <a:ext cx="9144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44466" name="Picture 18" descr="014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0" y="2438400"/>
            <a:ext cx="9144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44467" name="Picture 19" descr="015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0" y="2438400"/>
            <a:ext cx="9144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44468" name="Picture 20" descr="016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0" y="2438400"/>
            <a:ext cx="9144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44469" name="Picture 21" descr="017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0" y="2438400"/>
            <a:ext cx="9144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44470" name="Picture 22" descr="018"/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0" y="2439988"/>
            <a:ext cx="9196388" cy="229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44471" name="Picture 23" descr="019"/>
          <p:cNvPicPr>
            <a:picLocks noChangeAspect="1" noChangeArrowheads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0" y="2439988"/>
            <a:ext cx="9196388" cy="229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44472" name="Picture 24" descr="020"/>
          <p:cNvPicPr>
            <a:picLocks noChangeAspect="1" noChangeArrowheads="1"/>
          </p:cNvPicPr>
          <p:nvPr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0" y="2439988"/>
            <a:ext cx="9196388" cy="229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44473" name="Picture 25" descr="021"/>
          <p:cNvPicPr>
            <a:picLocks noChangeAspect="1" noChangeArrowheads="1"/>
          </p:cNvPicPr>
          <p:nvPr/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0" y="2439988"/>
            <a:ext cx="9196388" cy="229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44474" name="Picture 26" descr="022"/>
          <p:cNvPicPr>
            <a:picLocks noChangeAspect="1" noChangeArrowheads="1"/>
          </p:cNvPicPr>
          <p:nvPr/>
        </p:nvPicPr>
        <p:blipFill>
          <a:blip r:embed="rId24" cstate="print"/>
          <a:srcRect/>
          <a:stretch>
            <a:fillRect/>
          </a:stretch>
        </p:blipFill>
        <p:spPr bwMode="auto">
          <a:xfrm>
            <a:off x="0" y="2439988"/>
            <a:ext cx="9196388" cy="229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44475" name="Picture 27" descr="023"/>
          <p:cNvPicPr>
            <a:picLocks noChangeAspect="1" noChangeArrowheads="1"/>
          </p:cNvPicPr>
          <p:nvPr/>
        </p:nvPicPr>
        <p:blipFill>
          <a:blip r:embed="rId25" cstate="print"/>
          <a:srcRect/>
          <a:stretch>
            <a:fillRect/>
          </a:stretch>
        </p:blipFill>
        <p:spPr bwMode="auto">
          <a:xfrm>
            <a:off x="0" y="2439988"/>
            <a:ext cx="9196388" cy="229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44476" name="Picture 28" descr="024"/>
          <p:cNvPicPr>
            <a:picLocks noChangeAspect="1" noChangeArrowheads="1"/>
          </p:cNvPicPr>
          <p:nvPr/>
        </p:nvPicPr>
        <p:blipFill>
          <a:blip r:embed="rId26" cstate="print"/>
          <a:srcRect/>
          <a:stretch>
            <a:fillRect/>
          </a:stretch>
        </p:blipFill>
        <p:spPr bwMode="auto">
          <a:xfrm>
            <a:off x="0" y="2439988"/>
            <a:ext cx="9196388" cy="229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44477" name="Picture 29" descr="025"/>
          <p:cNvPicPr>
            <a:picLocks noChangeAspect="1" noChangeArrowheads="1"/>
          </p:cNvPicPr>
          <p:nvPr/>
        </p:nvPicPr>
        <p:blipFill>
          <a:blip r:embed="rId27" cstate="print"/>
          <a:srcRect/>
          <a:stretch>
            <a:fillRect/>
          </a:stretch>
        </p:blipFill>
        <p:spPr bwMode="auto">
          <a:xfrm>
            <a:off x="0" y="2439988"/>
            <a:ext cx="9196388" cy="229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44478" name="Picture 30" descr="026"/>
          <p:cNvPicPr>
            <a:picLocks noChangeAspect="1" noChangeArrowheads="1"/>
          </p:cNvPicPr>
          <p:nvPr/>
        </p:nvPicPr>
        <p:blipFill>
          <a:blip r:embed="rId28" cstate="print"/>
          <a:srcRect/>
          <a:stretch>
            <a:fillRect/>
          </a:stretch>
        </p:blipFill>
        <p:spPr bwMode="auto">
          <a:xfrm>
            <a:off x="0" y="2439988"/>
            <a:ext cx="9196388" cy="229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44479" name="Picture 31" descr="027"/>
          <p:cNvPicPr>
            <a:picLocks noChangeAspect="1" noChangeArrowheads="1"/>
          </p:cNvPicPr>
          <p:nvPr/>
        </p:nvPicPr>
        <p:blipFill>
          <a:blip r:embed="rId29" cstate="print"/>
          <a:srcRect/>
          <a:stretch>
            <a:fillRect/>
          </a:stretch>
        </p:blipFill>
        <p:spPr bwMode="auto">
          <a:xfrm>
            <a:off x="0" y="2439988"/>
            <a:ext cx="9196388" cy="229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44480" name="Picture 32" descr="028"/>
          <p:cNvPicPr>
            <a:picLocks noChangeAspect="1" noChangeArrowheads="1"/>
          </p:cNvPicPr>
          <p:nvPr/>
        </p:nvPicPr>
        <p:blipFill>
          <a:blip r:embed="rId30" cstate="print"/>
          <a:srcRect/>
          <a:stretch>
            <a:fillRect/>
          </a:stretch>
        </p:blipFill>
        <p:spPr bwMode="auto">
          <a:xfrm>
            <a:off x="0" y="2439988"/>
            <a:ext cx="9196388" cy="229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44481" name="Picture 33" descr="029"/>
          <p:cNvPicPr>
            <a:picLocks noChangeAspect="1" noChangeArrowheads="1"/>
          </p:cNvPicPr>
          <p:nvPr/>
        </p:nvPicPr>
        <p:blipFill>
          <a:blip r:embed="rId31" cstate="print"/>
          <a:srcRect/>
          <a:stretch>
            <a:fillRect/>
          </a:stretch>
        </p:blipFill>
        <p:spPr bwMode="auto">
          <a:xfrm>
            <a:off x="0" y="2439988"/>
            <a:ext cx="9196388" cy="229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44482" name="Picture 34" descr="030"/>
          <p:cNvPicPr>
            <a:picLocks noChangeAspect="1" noChangeArrowheads="1"/>
          </p:cNvPicPr>
          <p:nvPr/>
        </p:nvPicPr>
        <p:blipFill>
          <a:blip r:embed="rId32" cstate="print"/>
          <a:srcRect/>
          <a:stretch>
            <a:fillRect/>
          </a:stretch>
        </p:blipFill>
        <p:spPr bwMode="auto">
          <a:xfrm>
            <a:off x="0" y="2439988"/>
            <a:ext cx="9196388" cy="229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44483" name="Picture 35" descr="031"/>
          <p:cNvPicPr>
            <a:picLocks noChangeAspect="1" noChangeArrowheads="1"/>
          </p:cNvPicPr>
          <p:nvPr/>
        </p:nvPicPr>
        <p:blipFill>
          <a:blip r:embed="rId33" cstate="print"/>
          <a:srcRect/>
          <a:stretch>
            <a:fillRect/>
          </a:stretch>
        </p:blipFill>
        <p:spPr bwMode="auto">
          <a:xfrm>
            <a:off x="0" y="2439988"/>
            <a:ext cx="9196388" cy="229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44484" name="Picture 36" descr="032"/>
          <p:cNvPicPr>
            <a:picLocks noChangeAspect="1" noChangeArrowheads="1"/>
          </p:cNvPicPr>
          <p:nvPr/>
        </p:nvPicPr>
        <p:blipFill>
          <a:blip r:embed="rId34" cstate="print"/>
          <a:srcRect/>
          <a:stretch>
            <a:fillRect/>
          </a:stretch>
        </p:blipFill>
        <p:spPr bwMode="auto">
          <a:xfrm>
            <a:off x="0" y="2439988"/>
            <a:ext cx="9196388" cy="229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44485" name="Picture 37" descr="033"/>
          <p:cNvPicPr>
            <a:picLocks noChangeAspect="1" noChangeArrowheads="1"/>
          </p:cNvPicPr>
          <p:nvPr/>
        </p:nvPicPr>
        <p:blipFill>
          <a:blip r:embed="rId35" cstate="print"/>
          <a:srcRect/>
          <a:stretch>
            <a:fillRect/>
          </a:stretch>
        </p:blipFill>
        <p:spPr bwMode="auto">
          <a:xfrm>
            <a:off x="0" y="2439988"/>
            <a:ext cx="9196388" cy="229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44486" name="Picture 38" descr="034"/>
          <p:cNvPicPr>
            <a:picLocks noChangeAspect="1" noChangeArrowheads="1"/>
          </p:cNvPicPr>
          <p:nvPr/>
        </p:nvPicPr>
        <p:blipFill>
          <a:blip r:embed="rId36" cstate="print"/>
          <a:srcRect/>
          <a:stretch>
            <a:fillRect/>
          </a:stretch>
        </p:blipFill>
        <p:spPr bwMode="auto">
          <a:xfrm>
            <a:off x="0" y="2439988"/>
            <a:ext cx="9196388" cy="229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44487" name="Picture 39" descr="035"/>
          <p:cNvPicPr>
            <a:picLocks noChangeAspect="1" noChangeArrowheads="1"/>
          </p:cNvPicPr>
          <p:nvPr/>
        </p:nvPicPr>
        <p:blipFill>
          <a:blip r:embed="rId37" cstate="print"/>
          <a:srcRect/>
          <a:stretch>
            <a:fillRect/>
          </a:stretch>
        </p:blipFill>
        <p:spPr bwMode="auto">
          <a:xfrm>
            <a:off x="0" y="2439988"/>
            <a:ext cx="9196388" cy="229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44488" name="Picture 40" descr="036"/>
          <p:cNvPicPr>
            <a:picLocks noChangeAspect="1" noChangeArrowheads="1"/>
          </p:cNvPicPr>
          <p:nvPr/>
        </p:nvPicPr>
        <p:blipFill>
          <a:blip r:embed="rId38" cstate="print"/>
          <a:srcRect/>
          <a:stretch>
            <a:fillRect/>
          </a:stretch>
        </p:blipFill>
        <p:spPr bwMode="auto">
          <a:xfrm>
            <a:off x="0" y="2439988"/>
            <a:ext cx="9196388" cy="229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4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4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4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9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4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6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4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3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4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4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7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4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4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4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10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4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80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4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7500"/>
                            </p:stCondLst>
                            <p:childTnLst>
                              <p:par>
                                <p:cTn id="38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4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8200"/>
                            </p:stCondLst>
                            <p:childTnLst>
                              <p:par>
                                <p:cTn id="41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4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8900"/>
                            </p:stCondLst>
                            <p:childTnLst>
                              <p:par>
                                <p:cTn id="44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4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9600"/>
                            </p:stCondLst>
                            <p:childTnLst>
                              <p:par>
                                <p:cTn id="47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4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300"/>
                            </p:stCondLst>
                            <p:childTnLst>
                              <p:par>
                                <p:cTn id="50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4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1000"/>
                            </p:stCondLst>
                            <p:childTnLst>
                              <p:par>
                                <p:cTn id="53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4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1700"/>
                            </p:stCondLst>
                            <p:childTnLst>
                              <p:par>
                                <p:cTn id="56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4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2400"/>
                            </p:stCondLst>
                            <p:childTnLst>
                              <p:par>
                                <p:cTn id="59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4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3100"/>
                            </p:stCondLst>
                            <p:childTnLst>
                              <p:par>
                                <p:cTn id="62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4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3800"/>
                            </p:stCondLst>
                            <p:childTnLst>
                              <p:par>
                                <p:cTn id="65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4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4500"/>
                            </p:stCondLst>
                            <p:childTnLst>
                              <p:par>
                                <p:cTn id="68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4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5200"/>
                            </p:stCondLst>
                            <p:childTnLst>
                              <p:par>
                                <p:cTn id="71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4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5900"/>
                            </p:stCondLst>
                            <p:childTnLst>
                              <p:par>
                                <p:cTn id="74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4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6600"/>
                            </p:stCondLst>
                            <p:childTnLst>
                              <p:par>
                                <p:cTn id="77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4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7300"/>
                            </p:stCondLst>
                            <p:childTnLst>
                              <p:par>
                                <p:cTn id="80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4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8000"/>
                            </p:stCondLst>
                            <p:childTnLst>
                              <p:par>
                                <p:cTn id="83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4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8700"/>
                            </p:stCondLst>
                            <p:childTnLst>
                              <p:par>
                                <p:cTn id="86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4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9400"/>
                            </p:stCondLst>
                            <p:childTnLst>
                              <p:par>
                                <p:cTn id="89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4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20100"/>
                            </p:stCondLst>
                            <p:childTnLst>
                              <p:par>
                                <p:cTn id="92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4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0800"/>
                            </p:stCondLst>
                            <p:childTnLst>
                              <p:par>
                                <p:cTn id="95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4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21500"/>
                            </p:stCondLst>
                            <p:childTnLst>
                              <p:par>
                                <p:cTn id="98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4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22200"/>
                            </p:stCondLst>
                            <p:childTnLst>
                              <p:par>
                                <p:cTn id="101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4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22900"/>
                            </p:stCondLst>
                            <p:childTnLst>
                              <p:par>
                                <p:cTn id="104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4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23600"/>
                            </p:stCondLst>
                            <p:childTnLst>
                              <p:par>
                                <p:cTn id="107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4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24300"/>
                            </p:stCondLst>
                            <p:childTnLst>
                              <p:par>
                                <p:cTn id="110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4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Bundle Adjustment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New images initialised with rotation, focal length of best matching image</a:t>
            </a:r>
          </a:p>
          <a:p>
            <a:endParaRPr lang="en-US" smtClean="0"/>
          </a:p>
        </p:txBody>
      </p:sp>
      <p:pic>
        <p:nvPicPr>
          <p:cNvPr id="75780" name="Picture 4" descr="21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439988"/>
            <a:ext cx="9196388" cy="229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Multi-band Blending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Burt &amp; Adelson 1983</a:t>
            </a:r>
          </a:p>
          <a:p>
            <a:pPr lvl="1"/>
            <a:r>
              <a:rPr lang="en-US" smtClean="0"/>
              <a:t>Blend frequency bands over range </a:t>
            </a:r>
            <a:r>
              <a:rPr lang="en-US" smtClean="0">
                <a:latin typeface="cmsy10" pitchFamily="82" charset="0"/>
                <a:sym typeface="Symbol" pitchFamily="18" charset="2"/>
              </a:rPr>
              <a:t></a:t>
            </a:r>
            <a:r>
              <a:rPr lang="en-US" smtClean="0"/>
              <a:t> </a:t>
            </a:r>
            <a:r>
              <a:rPr lang="en-US" smtClean="0">
                <a:latin typeface="Symbol" pitchFamily="18" charset="2"/>
              </a:rPr>
              <a:t>l</a:t>
            </a:r>
          </a:p>
        </p:txBody>
      </p:sp>
      <p:pic>
        <p:nvPicPr>
          <p:cNvPr id="76804" name="Picture 4" descr="7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514600"/>
            <a:ext cx="9144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46501" name="Picture 5" descr="pan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514600"/>
            <a:ext cx="9144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6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46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Results</a:t>
            </a:r>
          </a:p>
        </p:txBody>
      </p:sp>
      <p:grpSp>
        <p:nvGrpSpPr>
          <p:cNvPr id="77827" name="Group 3"/>
          <p:cNvGrpSpPr>
            <a:grpSpLocks/>
          </p:cNvGrpSpPr>
          <p:nvPr/>
        </p:nvGrpSpPr>
        <p:grpSpPr bwMode="auto">
          <a:xfrm>
            <a:off x="1524000" y="1143000"/>
            <a:ext cx="5943600" cy="2470150"/>
            <a:chOff x="0" y="720"/>
            <a:chExt cx="5562" cy="2312"/>
          </a:xfrm>
        </p:grpSpPr>
        <p:grpSp>
          <p:nvGrpSpPr>
            <p:cNvPr id="77831" name="Group 4"/>
            <p:cNvGrpSpPr>
              <a:grpSpLocks/>
            </p:cNvGrpSpPr>
            <p:nvPr/>
          </p:nvGrpSpPr>
          <p:grpSpPr bwMode="auto">
            <a:xfrm>
              <a:off x="0" y="2276"/>
              <a:ext cx="5515" cy="756"/>
              <a:chOff x="48" y="2330"/>
              <a:chExt cx="5515" cy="756"/>
            </a:xfrm>
          </p:grpSpPr>
          <p:pic>
            <p:nvPicPr>
              <p:cNvPr id="77850" name="Picture 5" descr="13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4821" y="2528"/>
                <a:ext cx="742" cy="5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7851" name="Picture 6" descr="14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48" y="2544"/>
                <a:ext cx="742" cy="5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7852" name="Picture 7" descr="15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737" y="2330"/>
                <a:ext cx="533" cy="75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7853" name="Picture 8" descr="16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1270" y="2550"/>
                <a:ext cx="749" cy="5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7854" name="Picture 9" descr="17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2019" y="2548"/>
                <a:ext cx="749" cy="5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7855" name="Picture 10" descr="18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2758" y="2541"/>
                <a:ext cx="749" cy="5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7856" name="Picture 11" descr="19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3503" y="2532"/>
                <a:ext cx="749" cy="5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7857" name="Picture 12" descr="20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4248" y="2632"/>
                <a:ext cx="576" cy="4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77832" name="Group 13"/>
            <p:cNvGrpSpPr>
              <a:grpSpLocks/>
            </p:cNvGrpSpPr>
            <p:nvPr/>
          </p:nvGrpSpPr>
          <p:grpSpPr bwMode="auto">
            <a:xfrm>
              <a:off x="0" y="720"/>
              <a:ext cx="5379" cy="823"/>
              <a:chOff x="0" y="720"/>
              <a:chExt cx="5379" cy="823"/>
            </a:xfrm>
          </p:grpSpPr>
          <p:pic>
            <p:nvPicPr>
              <p:cNvPr id="77843" name="Picture 14" descr="0"/>
              <p:cNvPicPr>
                <a:picLocks noChangeAspect="1" noChangeArrowheads="1"/>
              </p:cNvPicPr>
              <p:nvPr/>
            </p:nvPicPr>
            <p:blipFill>
              <a:blip r:embed="rId10" cstate="print"/>
              <a:srcRect/>
              <a:stretch>
                <a:fillRect/>
              </a:stretch>
            </p:blipFill>
            <p:spPr bwMode="auto">
              <a:xfrm>
                <a:off x="0" y="1008"/>
                <a:ext cx="742" cy="5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7844" name="Picture 15" descr="1"/>
              <p:cNvPicPr>
                <a:picLocks noChangeAspect="1" noChangeArrowheads="1"/>
              </p:cNvPicPr>
              <p:nvPr/>
            </p:nvPicPr>
            <p:blipFill>
              <a:blip r:embed="rId11" cstate="print"/>
              <a:srcRect/>
              <a:stretch>
                <a:fillRect/>
              </a:stretch>
            </p:blipFill>
            <p:spPr bwMode="auto">
              <a:xfrm>
                <a:off x="735" y="1008"/>
                <a:ext cx="742" cy="5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7845" name="Picture 16" descr="2"/>
              <p:cNvPicPr>
                <a:picLocks noChangeAspect="1" noChangeArrowheads="1"/>
              </p:cNvPicPr>
              <p:nvPr/>
            </p:nvPicPr>
            <p:blipFill>
              <a:blip r:embed="rId12" cstate="print"/>
              <a:srcRect/>
              <a:stretch>
                <a:fillRect/>
              </a:stretch>
            </p:blipFill>
            <p:spPr bwMode="auto">
              <a:xfrm>
                <a:off x="1467" y="737"/>
                <a:ext cx="1116" cy="80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7846" name="Picture 17" descr="3"/>
              <p:cNvPicPr>
                <a:picLocks noChangeAspect="1" noChangeArrowheads="1"/>
              </p:cNvPicPr>
              <p:nvPr/>
            </p:nvPicPr>
            <p:blipFill>
              <a:blip r:embed="rId13" cstate="print"/>
              <a:srcRect/>
              <a:stretch>
                <a:fillRect/>
              </a:stretch>
            </p:blipFill>
            <p:spPr bwMode="auto">
              <a:xfrm>
                <a:off x="2587" y="1010"/>
                <a:ext cx="742" cy="5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7847" name="Picture 18" descr="4"/>
              <p:cNvPicPr>
                <a:picLocks noChangeAspect="1" noChangeArrowheads="1"/>
              </p:cNvPicPr>
              <p:nvPr/>
            </p:nvPicPr>
            <p:blipFill>
              <a:blip r:embed="rId14" cstate="print"/>
              <a:srcRect/>
              <a:stretch>
                <a:fillRect/>
              </a:stretch>
            </p:blipFill>
            <p:spPr bwMode="auto">
              <a:xfrm>
                <a:off x="3317" y="1001"/>
                <a:ext cx="742" cy="5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7848" name="Picture 19" descr="12"/>
              <p:cNvPicPr>
                <a:picLocks noChangeAspect="1" noChangeArrowheads="1"/>
              </p:cNvPicPr>
              <p:nvPr/>
            </p:nvPicPr>
            <p:blipFill>
              <a:blip r:embed="rId15" cstate="print"/>
              <a:srcRect/>
              <a:stretch>
                <a:fillRect/>
              </a:stretch>
            </p:blipFill>
            <p:spPr bwMode="auto">
              <a:xfrm>
                <a:off x="4049" y="1001"/>
                <a:ext cx="742" cy="5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7849" name="Picture 20" descr="22"/>
              <p:cNvPicPr>
                <a:picLocks noChangeAspect="1" noChangeArrowheads="1"/>
              </p:cNvPicPr>
              <p:nvPr/>
            </p:nvPicPr>
            <p:blipFill>
              <a:blip r:embed="rId16" cstate="print"/>
              <a:srcRect/>
              <a:stretch>
                <a:fillRect/>
              </a:stretch>
            </p:blipFill>
            <p:spPr bwMode="auto">
              <a:xfrm>
                <a:off x="4793" y="720"/>
                <a:ext cx="586" cy="8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77833" name="Group 21"/>
            <p:cNvGrpSpPr>
              <a:grpSpLocks/>
            </p:cNvGrpSpPr>
            <p:nvPr/>
          </p:nvGrpSpPr>
          <p:grpSpPr bwMode="auto">
            <a:xfrm>
              <a:off x="0" y="1530"/>
              <a:ext cx="5562" cy="751"/>
              <a:chOff x="-3" y="1518"/>
              <a:chExt cx="5562" cy="751"/>
            </a:xfrm>
          </p:grpSpPr>
          <p:pic>
            <p:nvPicPr>
              <p:cNvPr id="77834" name="Picture 22" descr="5"/>
              <p:cNvPicPr>
                <a:picLocks noChangeAspect="1" noChangeArrowheads="1"/>
              </p:cNvPicPr>
              <p:nvPr/>
            </p:nvPicPr>
            <p:blipFill>
              <a:blip r:embed="rId17" cstate="print"/>
              <a:srcRect/>
              <a:stretch>
                <a:fillRect/>
              </a:stretch>
            </p:blipFill>
            <p:spPr bwMode="auto">
              <a:xfrm>
                <a:off x="3848" y="1731"/>
                <a:ext cx="742" cy="5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7835" name="Picture 23" descr="6"/>
              <p:cNvPicPr>
                <a:picLocks noChangeAspect="1" noChangeArrowheads="1"/>
              </p:cNvPicPr>
              <p:nvPr/>
            </p:nvPicPr>
            <p:blipFill>
              <a:blip r:embed="rId18" cstate="print"/>
              <a:srcRect/>
              <a:stretch>
                <a:fillRect/>
              </a:stretch>
            </p:blipFill>
            <p:spPr bwMode="auto">
              <a:xfrm>
                <a:off x="4568" y="1727"/>
                <a:ext cx="742" cy="5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7836" name="Picture 24" descr="7"/>
              <p:cNvPicPr>
                <a:picLocks noChangeAspect="1" noChangeArrowheads="1"/>
              </p:cNvPicPr>
              <p:nvPr/>
            </p:nvPicPr>
            <p:blipFill>
              <a:blip r:embed="rId19" cstate="print"/>
              <a:srcRect/>
              <a:stretch>
                <a:fillRect/>
              </a:stretch>
            </p:blipFill>
            <p:spPr bwMode="auto">
              <a:xfrm>
                <a:off x="-3" y="1736"/>
                <a:ext cx="742" cy="5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7837" name="Picture 25" descr="8"/>
              <p:cNvPicPr>
                <a:picLocks noChangeAspect="1" noChangeArrowheads="1"/>
              </p:cNvPicPr>
              <p:nvPr/>
            </p:nvPicPr>
            <p:blipFill>
              <a:blip r:embed="rId20" cstate="print"/>
              <a:srcRect/>
              <a:stretch>
                <a:fillRect/>
              </a:stretch>
            </p:blipFill>
            <p:spPr bwMode="auto">
              <a:xfrm>
                <a:off x="728" y="1734"/>
                <a:ext cx="742" cy="5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7838" name="Picture 26" descr="9"/>
              <p:cNvPicPr>
                <a:picLocks noChangeAspect="1" noChangeArrowheads="1"/>
              </p:cNvPicPr>
              <p:nvPr/>
            </p:nvPicPr>
            <p:blipFill>
              <a:blip r:embed="rId21" cstate="print"/>
              <a:srcRect/>
              <a:stretch>
                <a:fillRect/>
              </a:stretch>
            </p:blipFill>
            <p:spPr bwMode="auto">
              <a:xfrm>
                <a:off x="1464" y="1736"/>
                <a:ext cx="742" cy="5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7839" name="Picture 27" descr="10"/>
              <p:cNvPicPr>
                <a:picLocks noChangeAspect="1" noChangeArrowheads="1"/>
              </p:cNvPicPr>
              <p:nvPr/>
            </p:nvPicPr>
            <p:blipFill>
              <a:blip r:embed="rId22" cstate="print"/>
              <a:srcRect/>
              <a:stretch>
                <a:fillRect/>
              </a:stretch>
            </p:blipFill>
            <p:spPr bwMode="auto">
              <a:xfrm>
                <a:off x="2797" y="1526"/>
                <a:ext cx="533" cy="7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7840" name="Picture 28" descr="11"/>
              <p:cNvPicPr>
                <a:picLocks noChangeAspect="1" noChangeArrowheads="1"/>
              </p:cNvPicPr>
              <p:nvPr/>
            </p:nvPicPr>
            <p:blipFill>
              <a:blip r:embed="rId23" cstate="print"/>
              <a:srcRect/>
              <a:stretch>
                <a:fillRect/>
              </a:stretch>
            </p:blipFill>
            <p:spPr bwMode="auto">
              <a:xfrm>
                <a:off x="3321" y="1518"/>
                <a:ext cx="533" cy="7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7841" name="Picture 29" descr="21"/>
              <p:cNvPicPr>
                <a:picLocks noChangeAspect="1" noChangeArrowheads="1"/>
              </p:cNvPicPr>
              <p:nvPr/>
            </p:nvPicPr>
            <p:blipFill>
              <a:blip r:embed="rId24" cstate="print"/>
              <a:srcRect/>
              <a:stretch>
                <a:fillRect/>
              </a:stretch>
            </p:blipFill>
            <p:spPr bwMode="auto">
              <a:xfrm>
                <a:off x="2199" y="1795"/>
                <a:ext cx="600" cy="4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7842" name="Picture 30" descr="23"/>
              <p:cNvPicPr>
                <a:picLocks noChangeAspect="1" noChangeArrowheads="1"/>
              </p:cNvPicPr>
              <p:nvPr/>
            </p:nvPicPr>
            <p:blipFill>
              <a:blip r:embed="rId25" cstate="print"/>
              <a:srcRect/>
              <a:stretch>
                <a:fillRect/>
              </a:stretch>
            </p:blipFill>
            <p:spPr bwMode="auto">
              <a:xfrm>
                <a:off x="5302" y="1880"/>
                <a:ext cx="257" cy="3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pic>
        <p:nvPicPr>
          <p:cNvPr id="77828" name="Picture 31" descr="annapurnaSmall"/>
          <p:cNvPicPr>
            <a:picLocks noChangeAspect="1" noChangeArrowheads="1"/>
          </p:cNvPicPr>
          <p:nvPr/>
        </p:nvPicPr>
        <p:blipFill>
          <a:blip r:embed="rId26" cstate="print"/>
          <a:srcRect/>
          <a:stretch>
            <a:fillRect/>
          </a:stretch>
        </p:blipFill>
        <p:spPr bwMode="auto">
          <a:xfrm>
            <a:off x="58738" y="4052888"/>
            <a:ext cx="9012237" cy="90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829" name="Picture 32" descr="ffridd4"/>
          <p:cNvPicPr>
            <a:picLocks noChangeAspect="1" noChangeArrowheads="1"/>
          </p:cNvPicPr>
          <p:nvPr/>
        </p:nvPicPr>
        <p:blipFill>
          <a:blip r:embed="rId27" cstate="print"/>
          <a:srcRect/>
          <a:stretch>
            <a:fillRect/>
          </a:stretch>
        </p:blipFill>
        <p:spPr bwMode="auto">
          <a:xfrm>
            <a:off x="3429000" y="5029200"/>
            <a:ext cx="2252663" cy="150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7830" name="AutoShape 33"/>
          <p:cNvSpPr>
            <a:spLocks noChangeArrowheads="1"/>
          </p:cNvSpPr>
          <p:nvPr/>
        </p:nvSpPr>
        <p:spPr bwMode="auto">
          <a:xfrm>
            <a:off x="4191000" y="3352800"/>
            <a:ext cx="739775" cy="1090613"/>
          </a:xfrm>
          <a:prstGeom prst="downArrow">
            <a:avLst>
              <a:gd name="adj1" fmla="val 50000"/>
              <a:gd name="adj2" fmla="val 36856"/>
            </a:avLst>
          </a:prstGeom>
          <a:solidFill>
            <a:schemeClr val="accent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FAULTFONTSIZE" val="1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A^T A = &#10;\left[&#10;\begin{array}{cc}&#10;\sum I_x I_x &amp; \sum I_x I_y \\&#10;\sum I_x I_y &amp; \sum I_y I_y&#10;\end{array}&#10;\right]&#10;=&#10;\sum&#10;\left[&#10;\begin{array}{c}&#10;I_x  \\&#10;I_y&#10;\end{array}&#10;\right]&#10;[I_x~I_y]&#10;=&#10;\sum \nabla I (\nabla I)^T&#10;\]&#10;\end{document}&#10;"/>
  <p:tag name="EXTERNALNAME" val="Edittex"/>
  <p:tag name="BLEND" val="False"/>
  <p:tag name="TRANSPARENT" val="False"/>
  <p:tag name="BITMAPFORMAT" val="bmp256"/>
  <p:tag name="DEBUGINTERACTIVE" val="True"/>
  <p:tag name="ORIGWIDTH" val="2141.12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macros}&#10;\usepackage{amsmath}&#10;\usepackage{amssymb}&#10;&#10;\begin{document}&#10;&#10;\[&#10;\mat{R}_i = e^{[{\vectg{\theta}}_i]_{\times}}&#10;\texttt{, }&#10;[{\vectg{\theta}}_i]_{\times} =&#10;\bmat&#10;0 &amp; -{\theta_i}_3 &amp; {\theta_i}_2 \\&#10;{\theta_i}_3 &amp; 0 &amp; -{\theta_i}_1 \\&#10;-{\theta_i}_2 &amp; {\theta_i}_1 &amp; 0&#10;\emat&#10;\]&#10;&#10;\end{document}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396"/>
  <p:tag name="BOXFONT" val="10"/>
  <p:tag name="BOXWRAP" val="False"/>
  <p:tag name="WORKAROUNDTRANSPARENCYBUG" val="False"/>
  <p:tag name="BITMAPFORMAT" val="pngmono"/>
  <p:tag name="DEBUGINTERACTIVE" val="True"/>
  <p:tag name="ORIGWIDTH" val="385"/>
  <p:tag name="PICTUREFILESIZE" val="2842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macros}&#10;\usepackage{amsmath}&#10;\usepackage{amssymb}&#10;&#10;\begin{document}&#10;&#10;\[&#10;\hvect{u}_i = \mat{H}_{ij} \hvect{u}_j \texttt{,  } \mat{H}_{ij} = \mat{K}_i \mat{R}_i \mat{R}_j^T \mat{K}_j^{-1}&#10;\]&#10;&#10;\end{document}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396"/>
  <p:tag name="BOXFONT" val="10"/>
  <p:tag name="BOXWRAP" val="False"/>
  <p:tag name="WORKAROUNDTRANSPARENCYBUG" val="False"/>
  <p:tag name="BITMAPFORMAT" val="pngmono"/>
  <p:tag name="DEBUGINTERACTIVE" val="True"/>
  <p:tag name="ORIGWIDTH" val="309"/>
  <p:tag name="PICTUREFILESIZE" val="1392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macros}&#10;\usepackage{amsmath}&#10;\usepackage{amssymb}&#10;&#10;\begin{document}&#10;&#10;\[&#10;\mat{K}_i =&#10;\bmat&#10;f_i &amp; 0   &amp; 0 \\&#10;0   &amp; f_i &amp; 0 \\&#10;0   &amp; 0   &amp; 1&#10;\emat&#10;\]&#10;&#10;\end{document}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486"/>
  <p:tag name="BOXFONT" val="10"/>
  <p:tag name="BOXWRAP" val="False"/>
  <p:tag name="WORKAROUNDTRANSPARENCYBUG" val="False"/>
  <p:tag name="BITMAPFORMAT" val="pngmono"/>
  <p:tag name="DEBUGINTERACTIVE" val="True"/>
  <p:tag name="ORIGWIDTH" val="151"/>
  <p:tag name="PICTUREFILESIZE" val="11443"/>
</p:tagLst>
</file>

<file path=ppt/theme/theme1.xml><?xml version="1.0" encoding="utf-8"?>
<a:theme xmlns:a="http://schemas.openxmlformats.org/drawingml/2006/main" name="Blank Presentatio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FF"/>
      </a:hlink>
      <a:folHlink>
        <a:srgbClr val="0000FF"/>
      </a:folHlink>
    </a:clrScheme>
    <a:fontScheme name="Blank Pre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27384</TotalTime>
  <Words>1740</Words>
  <Application>Microsoft Office PowerPoint</Application>
  <PresentationFormat>On-screen Show (4:3)</PresentationFormat>
  <Paragraphs>326</Paragraphs>
  <Slides>78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78</vt:i4>
      </vt:variant>
    </vt:vector>
  </HeadingPairs>
  <TitlesOfParts>
    <vt:vector size="90" baseType="lpstr">
      <vt:lpstr>Times New Roman</vt:lpstr>
      <vt:lpstr>Arial</vt:lpstr>
      <vt:lpstr>Courier</vt:lpstr>
      <vt:lpstr>Tahoma</vt:lpstr>
      <vt:lpstr>Symbol</vt:lpstr>
      <vt:lpstr>Wingdings</vt:lpstr>
      <vt:lpstr>Verdana</vt:lpstr>
      <vt:lpstr>cmsy10</vt:lpstr>
      <vt:lpstr>Blank Presentation</vt:lpstr>
      <vt:lpstr>Microsoft Equation 3.0</vt:lpstr>
      <vt:lpstr>Microsoft Photo Editor 3.0 Photo</vt:lpstr>
      <vt:lpstr>MathType 5.0 Equation</vt:lpstr>
      <vt:lpstr>Summary of Friday</vt:lpstr>
      <vt:lpstr>Automatic Image Alignment</vt:lpstr>
      <vt:lpstr>Live Homography DEMO</vt:lpstr>
      <vt:lpstr>Image Alignment</vt:lpstr>
      <vt:lpstr>Direct Alignment </vt:lpstr>
      <vt:lpstr>Direct Alignment (brute force)</vt:lpstr>
      <vt:lpstr>Problems with brute force</vt:lpstr>
      <vt:lpstr>Image alignment</vt:lpstr>
      <vt:lpstr>Feature-based alignment</vt:lpstr>
      <vt:lpstr>Feature Detection</vt:lpstr>
      <vt:lpstr>Feature Matching</vt:lpstr>
      <vt:lpstr>Invariant Feature Descriptors</vt:lpstr>
      <vt:lpstr>Today’s lecture</vt:lpstr>
      <vt:lpstr>Invariant Local Features</vt:lpstr>
      <vt:lpstr>Applications  </vt:lpstr>
      <vt:lpstr>Harris corner detector</vt:lpstr>
      <vt:lpstr>The Basic Idea</vt:lpstr>
      <vt:lpstr>Harris Detector: Basic Idea</vt:lpstr>
      <vt:lpstr>Harris Detector: Mathematics</vt:lpstr>
      <vt:lpstr>Harris Detector: Mathematics</vt:lpstr>
      <vt:lpstr>Harris Detector: Mathematics</vt:lpstr>
      <vt:lpstr>Harris Detector: Mathematics</vt:lpstr>
      <vt:lpstr>Harris Detector</vt:lpstr>
      <vt:lpstr>Harris Detector: Workflow</vt:lpstr>
      <vt:lpstr>Harris Detector: Workflow</vt:lpstr>
      <vt:lpstr>Harris Detector: Workflow</vt:lpstr>
      <vt:lpstr>Harris Detector: Workflow</vt:lpstr>
      <vt:lpstr>Harris Detector: Workflow</vt:lpstr>
      <vt:lpstr>Harris Detector: Some Properties</vt:lpstr>
      <vt:lpstr>Harris Detector: Some Properties</vt:lpstr>
      <vt:lpstr>Harris Detector: Some Properties</vt:lpstr>
      <vt:lpstr>Scale Invariant Detection</vt:lpstr>
      <vt:lpstr>Scale Invariant Detection</vt:lpstr>
      <vt:lpstr>Feature selection</vt:lpstr>
      <vt:lpstr>Adaptive Non-maximal Suppression</vt:lpstr>
      <vt:lpstr>Feature descriptors</vt:lpstr>
      <vt:lpstr>Descriptors Invariant to Rotation</vt:lpstr>
      <vt:lpstr>Multi-Scale Oriented Patches</vt:lpstr>
      <vt:lpstr>Descriptor Vector</vt:lpstr>
      <vt:lpstr>Detections at multiple scales</vt:lpstr>
      <vt:lpstr>MOPS descriptor vector</vt:lpstr>
      <vt:lpstr>Feature matching</vt:lpstr>
      <vt:lpstr>Feature matching</vt:lpstr>
      <vt:lpstr>What about outliers?</vt:lpstr>
      <vt:lpstr>Feature-space outlier rejection</vt:lpstr>
      <vt:lpstr>Feature-space outlier rejection</vt:lpstr>
      <vt:lpstr>Feature-space outliner rejection</vt:lpstr>
      <vt:lpstr>Matching features</vt:lpstr>
      <vt:lpstr>RANdom SAmple Consensus</vt:lpstr>
      <vt:lpstr>RANdom SAmple Consensus</vt:lpstr>
      <vt:lpstr>Least squares fit</vt:lpstr>
      <vt:lpstr>RANSAC for estimating homography</vt:lpstr>
      <vt:lpstr>RANSAC</vt:lpstr>
      <vt:lpstr>RANSAC</vt:lpstr>
      <vt:lpstr>Slide 55</vt:lpstr>
      <vt:lpstr>Example: Recognising Panoramas</vt:lpstr>
      <vt:lpstr>Why “Recognising Panoramas”?</vt:lpstr>
      <vt:lpstr>Why “Recognising Panoramas”?</vt:lpstr>
      <vt:lpstr>Why “Recognising Panoramas”?</vt:lpstr>
      <vt:lpstr>Why “Recognising Panoramas”?</vt:lpstr>
      <vt:lpstr>Why “Recognising Panoramas”?</vt:lpstr>
      <vt:lpstr>Why “Recognising Panoramas”?</vt:lpstr>
      <vt:lpstr>Why “Recognising Panoramas”?</vt:lpstr>
      <vt:lpstr>Why “Recognising Panoramas”?</vt:lpstr>
      <vt:lpstr>Overview</vt:lpstr>
      <vt:lpstr>RANSAC for Homography</vt:lpstr>
      <vt:lpstr>RANSAC for Homography</vt:lpstr>
      <vt:lpstr>RANSAC for Homography</vt:lpstr>
      <vt:lpstr>Probabilistic model for verification</vt:lpstr>
      <vt:lpstr>Finding the panoramas</vt:lpstr>
      <vt:lpstr>Finding the panoramas</vt:lpstr>
      <vt:lpstr>Finding the panoramas</vt:lpstr>
      <vt:lpstr>Finding the panoramas</vt:lpstr>
      <vt:lpstr>Homography for Rotation</vt:lpstr>
      <vt:lpstr>Bundle Adjustment</vt:lpstr>
      <vt:lpstr>Bundle Adjustment</vt:lpstr>
      <vt:lpstr>Multi-band Blending</vt:lpstr>
      <vt:lpstr>Results</vt:lpstr>
    </vt:vector>
  </TitlesOfParts>
  <Company>Carnegie Mellon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Computational Photography</dc:title>
  <dc:creator>Alexei Efros</dc:creator>
  <cp:lastModifiedBy>Lenovo User</cp:lastModifiedBy>
  <cp:revision>638</cp:revision>
  <cp:lastPrinted>1999-10-04T18:53:50Z</cp:lastPrinted>
  <dcterms:created xsi:type="dcterms:W3CDTF">1998-05-10T17:20:27Z</dcterms:created>
  <dcterms:modified xsi:type="dcterms:W3CDTF">2010-04-12T16:50:33Z</dcterms:modified>
</cp:coreProperties>
</file>