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65"/>
  </p:notesMasterIdLst>
  <p:sldIdLst>
    <p:sldId id="256" r:id="rId4"/>
    <p:sldId id="257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9" r:id="rId20"/>
    <p:sldId id="283" r:id="rId21"/>
    <p:sldId id="280" r:id="rId22"/>
    <p:sldId id="281" r:id="rId23"/>
    <p:sldId id="282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5" r:id="rId35"/>
    <p:sldId id="296" r:id="rId36"/>
    <p:sldId id="297" r:id="rId37"/>
    <p:sldId id="298" r:id="rId38"/>
    <p:sldId id="299" r:id="rId39"/>
    <p:sldId id="300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8" r:id="rId55"/>
    <p:sldId id="319" r:id="rId56"/>
    <p:sldId id="321" r:id="rId57"/>
    <p:sldId id="258" r:id="rId58"/>
    <p:sldId id="317" r:id="rId59"/>
    <p:sldId id="261" r:id="rId60"/>
    <p:sldId id="263" r:id="rId61"/>
    <p:sldId id="259" r:id="rId62"/>
    <p:sldId id="323" r:id="rId63"/>
    <p:sldId id="322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365B-554F-434C-AD67-223500860B48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19581-F0CB-418C-869C-F9FBF4D7A1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D3A6C5-FDB7-43A2-AB4B-B814B1B54557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1413" y="685800"/>
            <a:ext cx="4575175" cy="34305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4357"/>
            <a:ext cx="5487013" cy="4113169"/>
          </a:xfrm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19581-F0CB-418C-869C-F9FBF4D7A1B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19581-F0CB-418C-869C-F9FBF4D7A1BA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FBFC52-81F4-47FE-A06A-CC234338525E}" type="slidenum">
              <a:rPr lang="en-US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5FB1D-7868-4E27-A06C-598D49A510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ADEC1-CF68-4656-A94C-5ED5404FA4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C1C5D-B342-4FAC-92DC-EDDC3472BD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6A926-F234-4288-A24E-917FB5EDBB2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62851-A67D-4E41-96FA-AC75A25E1FD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3CA87-9E68-4FF8-8AD5-8BC8D071019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2FB0A-C601-432E-9B87-C68433DC7C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15213-7100-4CA2-AF72-A8932E59EF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BAFB4-FB90-4317-A595-77DFAEEB2E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9C70B-6CE1-48ED-9D4C-130CCFE801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B2F26-852E-43E0-90F7-6C8FB07903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5A630-C81F-4BD8-80D4-DBC3F7C0EE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DF99B-FA91-4220-A358-BEF75D1E5F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DA9C0-0FA7-4E87-AFB5-CEDA6EFA18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00163-4DD0-493E-BC14-08062F7EDD5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F97B7-A87C-444A-9DD2-9E6A1C29AC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54A15-B900-4567-8FAF-B68E873A19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47F1-4B64-4246-A5F4-FF46D89593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8B240-E9C3-4A4F-BB04-7519C2CB85F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BF356-F235-4EFC-8C0D-0612E50F91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9EAB4-83A3-45BC-BAF9-1DBA20DD3A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DF4A8-92FD-49C2-97A9-D28FDBCB16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77F6C-0108-4475-AD05-B2908ACE2F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77724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19500"/>
            <a:ext cx="77724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3E601-2A4B-4286-B1AE-0BD7B4F0E5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pitchFamily="18" charset="0"/>
                <a:cs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pitchFamily="18" charset="0"/>
                <a:cs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 New Roman" pitchFamily="18" charset="0"/>
                <a:cs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262298-BD9B-4F47-AD9B-CD82B7D1C235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000000"/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5332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5333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5334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7C9F322-44D0-4949-B01F-509AC37DAA35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5335" name="Line 1031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digital-photography-school.com/blog/frame-your-images/" TargetMode="Externa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flickr.com/photos/cdm/253805482/" TargetMode="External"/><Relationship Id="rId3" Type="http://schemas.openxmlformats.org/officeDocument/2006/relationships/image" Target="../media/image4.jpeg"/><Relationship Id="rId7" Type="http://schemas.openxmlformats.org/officeDocument/2006/relationships/hyperlink" Target="http://flickr.com/photos/freakdog/22311722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flickr.com/photos/74531485@N00/929270814/" TargetMode="External"/><Relationship Id="rId11" Type="http://schemas.openxmlformats.org/officeDocument/2006/relationships/image" Target="../media/image7.jpeg"/><Relationship Id="rId5" Type="http://schemas.openxmlformats.org/officeDocument/2006/relationships/hyperlink" Target="http://flickr.com/photos/chrisbeach/13868545/" TargetMode="External"/><Relationship Id="rId10" Type="http://schemas.openxmlformats.org/officeDocument/2006/relationships/image" Target="../media/image6.jpeg"/><Relationship Id="rId4" Type="http://schemas.openxmlformats.org/officeDocument/2006/relationships/hyperlink" Target="http://flickr.com/photos/paulosacramento/226545698/" TargetMode="Externa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hyperlink" Target="http://flickr.com/photos/aaefros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cmu.edu/%7Eyke/photoqual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5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/>
          <a:p>
            <a:r>
              <a:rPr lang="en-US" dirty="0" smtClean="0"/>
              <a:t>Photo Quality Assessment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355975"/>
            <a:ext cx="7391400" cy="1752600"/>
          </a:xfrm>
        </p:spPr>
        <p:txBody>
          <a:bodyPr/>
          <a:lstStyle/>
          <a:p>
            <a:r>
              <a:rPr lang="en-US" dirty="0" smtClean="0"/>
              <a:t>CS195g Computational Photography</a:t>
            </a:r>
            <a:br>
              <a:rPr lang="en-US" dirty="0" smtClean="0"/>
            </a:br>
            <a:r>
              <a:rPr lang="en-US" dirty="0" smtClean="0"/>
              <a:t>James Hays, Brown University, Spring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Movie</a:t>
            </a:r>
          </a:p>
          <a:p>
            <a:r>
              <a:rPr lang="en-US" dirty="0" smtClean="0"/>
              <a:t>What makes a good photo?</a:t>
            </a:r>
          </a:p>
          <a:p>
            <a:r>
              <a:rPr lang="en-US" dirty="0" smtClean="0"/>
              <a:t>No class on Wednesday</a:t>
            </a:r>
          </a:p>
          <a:p>
            <a:r>
              <a:rPr lang="en-US" dirty="0" smtClean="0"/>
              <a:t>Assigned reading for Friday</a:t>
            </a:r>
          </a:p>
          <a:p>
            <a:r>
              <a:rPr lang="en-US" dirty="0" smtClean="0"/>
              <a:t>Course summary</a:t>
            </a:r>
          </a:p>
          <a:p>
            <a:r>
              <a:rPr lang="en-US" dirty="0" smtClean="0"/>
              <a:t>CS2951b, </a:t>
            </a:r>
            <a:r>
              <a:rPr lang="en-US" dirty="0" smtClean="0"/>
              <a:t>Data-driven Graphics and Vision</a:t>
            </a:r>
          </a:p>
          <a:p>
            <a:r>
              <a:rPr lang="en-US" dirty="0" smtClean="0"/>
              <a:t>Course evaluation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What Makes a Great Picture?</a:t>
            </a: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2728913" y="5289550"/>
            <a:ext cx="2605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Times New Roman" pitchFamily="18" charset="0"/>
              </a:rPr>
              <a:t>© Robert Doisneau, 1955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410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990600"/>
            <a:ext cx="360997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12"/>
          <p:cNvSpPr txBox="1">
            <a:spLocks noChangeArrowheads="1"/>
          </p:cNvSpPr>
          <p:nvPr/>
        </p:nvSpPr>
        <p:spPr bwMode="auto">
          <a:xfrm>
            <a:off x="2900869" y="6216650"/>
            <a:ext cx="33422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</a:rPr>
              <a:t>With many slides from </a:t>
            </a:r>
            <a:r>
              <a:rPr lang="en-US" sz="1600" dirty="0" err="1" smtClean="0">
                <a:solidFill>
                  <a:srgbClr val="000000"/>
                </a:solidFill>
                <a:latin typeface="Times New Roman" pitchFamily="18" charset="0"/>
              </a:rPr>
              <a:t>Alyosha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</a:rPr>
              <a:t> Efros,</a:t>
            </a:r>
            <a:br>
              <a:rPr lang="en-US" sz="1600" dirty="0" smtClean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</a:rPr>
              <a:t>Yan </a:t>
            </a:r>
            <a:r>
              <a:rPr lang="en-US" sz="1600" dirty="0" err="1" smtClean="0">
                <a:solidFill>
                  <a:srgbClr val="000000"/>
                </a:solidFill>
                <a:latin typeface="Times New Roman" pitchFamily="18" charset="0"/>
              </a:rPr>
              <a:t>Ke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</a:rPr>
              <a:t>as 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</a:rPr>
              <a:t>annotated by Tamara Berg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Photography 101</a:t>
            </a:r>
            <a:endParaRPr lang="ru-R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Composition</a:t>
            </a:r>
          </a:p>
          <a:p>
            <a:pPr lvl="1"/>
            <a:r>
              <a:rPr lang="en-US" dirty="0" smtClean="0"/>
              <a:t>Framing</a:t>
            </a:r>
          </a:p>
          <a:p>
            <a:pPr lvl="1"/>
            <a:r>
              <a:rPr lang="en-US" dirty="0" smtClean="0"/>
              <a:t>Rule of Thirds</a:t>
            </a:r>
          </a:p>
          <a:p>
            <a:pPr lvl="1"/>
            <a:r>
              <a:rPr lang="en-US" dirty="0" smtClean="0"/>
              <a:t>Leading Lines</a:t>
            </a:r>
          </a:p>
          <a:p>
            <a:pPr lvl="1"/>
            <a:r>
              <a:rPr lang="en-US" dirty="0" smtClean="0"/>
              <a:t>Textures and Patterns</a:t>
            </a:r>
          </a:p>
          <a:p>
            <a:pPr>
              <a:buFontTx/>
              <a:buChar char="•"/>
            </a:pPr>
            <a:r>
              <a:rPr lang="en-US" dirty="0" smtClean="0"/>
              <a:t>Lighting</a:t>
            </a:r>
          </a:p>
          <a:p>
            <a:pPr lvl="1"/>
            <a:r>
              <a:rPr lang="en-US" dirty="0" smtClean="0"/>
              <a:t>Direction</a:t>
            </a:r>
          </a:p>
          <a:p>
            <a:pPr lvl="1"/>
            <a:r>
              <a:rPr lang="en-US" dirty="0" smtClean="0"/>
              <a:t>Color coordination / </a:t>
            </a:r>
            <a:r>
              <a:rPr lang="en-US" dirty="0" smtClean="0"/>
              <a:t>balance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Framing</a:t>
            </a:r>
            <a:endParaRPr lang="ru-RU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1905000"/>
          </a:xfrm>
        </p:spPr>
        <p:txBody>
          <a:bodyPr/>
          <a:lstStyle/>
          <a:p>
            <a:r>
              <a:rPr lang="en-US" i="1" smtClean="0"/>
              <a:t>“</a:t>
            </a:r>
            <a:r>
              <a:rPr lang="ru-RU" i="1" smtClean="0"/>
              <a:t>Photography is all about framing. We see a subject </a:t>
            </a:r>
            <a:r>
              <a:rPr lang="en-US" i="1" smtClean="0"/>
              <a:t>-</a:t>
            </a:r>
            <a:r>
              <a:rPr lang="ru-RU" i="1" smtClean="0"/>
              <a:t>- and we put a frame around it. Essentially, that is photography when all is said and done.</a:t>
            </a:r>
            <a:r>
              <a:rPr lang="en-US" i="1" smtClean="0"/>
              <a:t>”</a:t>
            </a:r>
            <a:r>
              <a:rPr lang="ru-RU" i="1" smtClean="0"/>
              <a:t> </a:t>
            </a:r>
            <a:endParaRPr lang="en-US" i="1" smtClean="0"/>
          </a:p>
          <a:p>
            <a:r>
              <a:rPr lang="en-US" i="1" smtClean="0"/>
              <a:t>				-- </a:t>
            </a:r>
            <a:r>
              <a:rPr lang="en-US" smtClean="0"/>
              <a:t>from photo.blorge.com</a:t>
            </a:r>
          </a:p>
          <a:p>
            <a:endParaRPr lang="ru-RU" i="1" smtClean="0"/>
          </a:p>
        </p:txBody>
      </p:sp>
      <p:pic>
        <p:nvPicPr>
          <p:cNvPr id="6148" name="Picture 1" descr="Picture 1.png"/>
          <p:cNvPicPr>
            <a:picLocks noChangeAspect="1"/>
          </p:cNvPicPr>
          <p:nvPr/>
        </p:nvPicPr>
        <p:blipFill>
          <a:blip r:embed="rId2" cstate="print"/>
          <a:srcRect l="29530" t="43892" r="29636" b="20436"/>
          <a:stretch>
            <a:fillRect/>
          </a:stretch>
        </p:blipFill>
        <p:spPr bwMode="auto">
          <a:xfrm>
            <a:off x="2514600" y="3733800"/>
            <a:ext cx="3733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9832" name="Picture 1" descr="Picture 1.png"/>
          <p:cNvPicPr>
            <a:picLocks noChangeAspect="1"/>
          </p:cNvPicPr>
          <p:nvPr/>
        </p:nvPicPr>
        <p:blipFill>
          <a:blip r:embed="rId2" cstate="print"/>
          <a:srcRect l="15451" t="26056" r="15469" b="11728"/>
          <a:stretch>
            <a:fillRect/>
          </a:stretch>
        </p:blipFill>
        <p:spPr bwMode="auto">
          <a:xfrm>
            <a:off x="1227138" y="2514600"/>
            <a:ext cx="6316662" cy="4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Frame serves several purpouses:</a:t>
            </a:r>
            <a:endParaRPr lang="ru-RU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smtClean="0"/>
              <a:t>1. It gives the image depth</a:t>
            </a:r>
          </a:p>
          <a:p>
            <a:r>
              <a:rPr lang="ru-RU" sz="2800" smtClean="0"/>
              <a:t>2. Use correctly, framing can draw the eye of the viewer of an interest to a particular part of the scene. </a:t>
            </a:r>
          </a:p>
          <a:p>
            <a:r>
              <a:rPr lang="ru-RU" sz="2800" smtClean="0"/>
              <a:t>3. Framing can bring a sense of organization or containment to an image. </a:t>
            </a:r>
            <a:endParaRPr lang="en-US" sz="2800" smtClean="0"/>
          </a:p>
          <a:p>
            <a:r>
              <a:rPr lang="ru-RU" sz="2800" smtClean="0"/>
              <a:t>4. Framing can add context to a shot.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116013" y="6324600"/>
            <a:ext cx="7951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smtClean="0">
                <a:solidFill>
                  <a:srgbClr val="000000"/>
                </a:solidFill>
                <a:latin typeface="Times New Roman" pitchFamily="18" charset="0"/>
                <a:hlinkClick r:id="rId2"/>
              </a:rPr>
              <a:t>http://digital-photography-school.com/blog/frame-your-images/</a:t>
            </a: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Examples of nice framing</a:t>
            </a:r>
            <a:endParaRPr lang="ru-RU" smtClean="0"/>
          </a:p>
        </p:txBody>
      </p:sp>
      <p:pic>
        <p:nvPicPr>
          <p:cNvPr id="819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31242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1049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11"/>
          <p:cNvSpPr>
            <a:spLocks noChangeArrowheads="1"/>
          </p:cNvSpPr>
          <p:nvPr/>
        </p:nvSpPr>
        <p:spPr bwMode="auto">
          <a:xfrm>
            <a:off x="5029200" y="5702300"/>
            <a:ext cx="47244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smtClean="0">
                <a:solidFill>
                  <a:srgbClr val="000000"/>
                </a:solidFill>
                <a:latin typeface="Times New Roman" pitchFamily="18" charset="0"/>
                <a:hlinkClick r:id="rId4"/>
              </a:rPr>
              <a:t>http://flickr.com/photos/paulosacramento/226545698/</a:t>
            </a:r>
            <a:endParaRPr lang="en-US" sz="1400" smtClean="0">
              <a:solidFill>
                <a:srgbClr val="000000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latin typeface="Times New Roman" pitchFamily="18" charset="0"/>
                <a:hlinkClick r:id="rId5"/>
              </a:rPr>
              <a:t>http://flickr.com/photos/chrisbeach/13868545/</a:t>
            </a:r>
            <a:endParaRPr lang="en-US" sz="1400" smtClean="0">
              <a:solidFill>
                <a:srgbClr val="000000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latin typeface="Times New Roman" pitchFamily="18" charset="0"/>
                <a:hlinkClick r:id="rId6"/>
              </a:rPr>
              <a:t>http://flickr.com/photos/74531485@N00/929270814/</a:t>
            </a:r>
            <a:endParaRPr lang="en-US" sz="1400" smtClean="0">
              <a:solidFill>
                <a:srgbClr val="000000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latin typeface="Times New Roman" pitchFamily="18" charset="0"/>
                <a:hlinkClick r:id="rId7"/>
              </a:rPr>
              <a:t>http://flickr.com/photos/freakdog/223117229/</a:t>
            </a:r>
            <a:endParaRPr lang="en-US" sz="1400" smtClean="0">
              <a:solidFill>
                <a:srgbClr val="000000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latin typeface="Times New Roman" pitchFamily="18" charset="0"/>
                <a:hlinkClick r:id="rId8"/>
              </a:rPr>
              <a:t>http://flickr.com/photos/cdm/253805482/</a:t>
            </a:r>
            <a:endParaRPr lang="ru-RU" sz="1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198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4343400"/>
            <a:ext cx="21907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14600" y="4343400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67600" y="3181350"/>
            <a:ext cx="1585913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Rules of Thirds</a:t>
            </a:r>
            <a:endParaRPr lang="ru-RU" smtClean="0"/>
          </a:p>
        </p:txBody>
      </p:sp>
      <p:pic>
        <p:nvPicPr>
          <p:cNvPr id="5939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143000"/>
            <a:ext cx="44196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143000"/>
            <a:ext cx="44196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419600"/>
            <a:ext cx="3276600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2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4419600"/>
            <a:ext cx="3276600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2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5200" y="4419600"/>
            <a:ext cx="14287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Rectangle 9"/>
          <p:cNvSpPr>
            <a:spLocks noChangeArrowheads="1"/>
          </p:cNvSpPr>
          <p:nvPr/>
        </p:nvSpPr>
        <p:spPr bwMode="auto">
          <a:xfrm>
            <a:off x="34925" y="6553200"/>
            <a:ext cx="3317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smtClean="0">
                <a:solidFill>
                  <a:srgbClr val="000000"/>
                </a:solidFill>
                <a:latin typeface="Times New Roman" pitchFamily="18" charset="0"/>
              </a:rPr>
              <a:t>http://www.photo96.com/blog/?p=371</a:t>
            </a:r>
          </a:p>
        </p:txBody>
      </p:sp>
      <p:pic>
        <p:nvPicPr>
          <p:cNvPr id="9225" name="Picture 12"/>
          <p:cNvPicPr>
            <a:picLocks noChangeAspect="1" noChangeArrowheads="1"/>
          </p:cNvPicPr>
          <p:nvPr/>
        </p:nvPicPr>
        <p:blipFill>
          <a:blip r:embed="rId7" cstate="print"/>
          <a:srcRect r="6667"/>
          <a:stretch>
            <a:fillRect/>
          </a:stretch>
        </p:blipFill>
        <p:spPr bwMode="auto">
          <a:xfrm>
            <a:off x="1143000" y="1981200"/>
            <a:ext cx="2133600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examples</a:t>
            </a:r>
            <a:endParaRPr lang="ru-RU" smtClean="0"/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19200"/>
            <a:ext cx="3662363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06680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03860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810000"/>
            <a:ext cx="38862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95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810000"/>
            <a:ext cx="38862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Picture 9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8" y="0"/>
            <a:ext cx="9115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examples</a:t>
            </a:r>
            <a:endParaRPr lang="ru-RU" smtClean="0"/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2957513" cy="222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4413" y="2209800"/>
            <a:ext cx="2465387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8725" y="3581400"/>
            <a:ext cx="2454275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 descr="Picture 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" y="0"/>
            <a:ext cx="906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 descr="Picture 1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0"/>
            <a:ext cx="9080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260350" y="5988050"/>
            <a:ext cx="40830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Calibri" pitchFamily="34" charset="0"/>
                <a:ea typeface="ＭＳ Ｐゴシック" pitchFamily="-65" charset="-128"/>
              </a:rPr>
              <a:t>Complementary colors (of opposite hue on color wheel)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Picture 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Picture 1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Picture 1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Picture 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3" y="0"/>
            <a:ext cx="9083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icture 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69963"/>
            <a:ext cx="9144000" cy="588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itle 1"/>
          <p:cNvSpPr txBox="1">
            <a:spLocks/>
          </p:cNvSpPr>
          <p:nvPr/>
        </p:nvSpPr>
        <p:spPr bwMode="auto">
          <a:xfrm>
            <a:off x="381000" y="-250825"/>
            <a:ext cx="84582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4300" b="1" dirty="0" smtClean="0">
                <a:solidFill>
                  <a:srgbClr val="000000"/>
                </a:solidFill>
                <a:latin typeface="Calibri" pitchFamily="34" charset="0"/>
                <a:ea typeface="ＭＳ Ｐゴシック" pitchFamily="-65" charset="-128"/>
              </a:rPr>
              <a:t>If we can recognize </a:t>
            </a:r>
            <a:r>
              <a:rPr lang="en-US" sz="4300" b="1" dirty="0" smtClean="0">
                <a:solidFill>
                  <a:srgbClr val="000000"/>
                </a:solidFill>
                <a:latin typeface="Calibri" pitchFamily="34" charset="0"/>
                <a:ea typeface="ＭＳ Ｐゴシック" pitchFamily="-65" charset="-128"/>
              </a:rPr>
              <a:t>the good </a:t>
            </a:r>
            <a:r>
              <a:rPr lang="en-US" sz="4300" b="1" dirty="0" smtClean="0">
                <a:solidFill>
                  <a:srgbClr val="000000"/>
                </a:solidFill>
                <a:latin typeface="Calibri" pitchFamily="34" charset="0"/>
                <a:ea typeface="ＭＳ Ｐゴシック" pitchFamily="-65" charset="-128"/>
              </a:rPr>
              <a:t>photos</a:t>
            </a:r>
            <a:endParaRPr lang="en-US" sz="4300" dirty="0" smtClean="0">
              <a:solidFill>
                <a:srgbClr val="000000"/>
              </a:solidFill>
              <a:latin typeface="Calibri" pitchFamily="34" charset="0"/>
              <a:ea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IMG_13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524000"/>
            <a:ext cx="2632075" cy="197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4" descr="IMG_13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1066800"/>
            <a:ext cx="1973263" cy="263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IMG_13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938" y="3276600"/>
            <a:ext cx="1973262" cy="263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IMG_134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4351338"/>
            <a:ext cx="2632075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7" descr="IMG_134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4046538"/>
            <a:ext cx="2632075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8" descr="IMG_134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938" y="990600"/>
            <a:ext cx="1973262" cy="263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Alyosha claims to be a bad photographer…</a:t>
            </a: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…but a pretty good photo critic!</a:t>
            </a:r>
            <a:endParaRPr lang="ru-RU" sz="2800" smtClean="0"/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90600"/>
            <a:ext cx="1785938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2263" y="990600"/>
            <a:ext cx="1557337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657600"/>
            <a:ext cx="23812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48463" y="990600"/>
            <a:ext cx="1785937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3657600"/>
            <a:ext cx="2514600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91063" y="990600"/>
            <a:ext cx="1785937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" y="3657600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Rectangle 13"/>
          <p:cNvSpPr>
            <a:spLocks noChangeArrowheads="1"/>
          </p:cNvSpPr>
          <p:nvPr/>
        </p:nvSpPr>
        <p:spPr bwMode="auto">
          <a:xfrm>
            <a:off x="520700" y="5638800"/>
            <a:ext cx="3136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hlinkClick r:id="rId9"/>
              </a:rPr>
              <a:t>http://flickr.com/photos/aaefros/</a:t>
            </a:r>
            <a:endParaRPr lang="ru-RU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1515" name="Text Box 15"/>
          <p:cNvSpPr txBox="1">
            <a:spLocks noChangeArrowheads="1"/>
          </p:cNvSpPr>
          <p:nvPr/>
        </p:nvSpPr>
        <p:spPr bwMode="auto">
          <a:xfrm>
            <a:off x="3819525" y="5943600"/>
            <a:ext cx="38004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  <a:latin typeface="Times New Roman" pitchFamily="18" charset="0"/>
              </a:rPr>
              <a:t># of my Paris photos on Flickr:  32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  <a:latin typeface="Times New Roman" pitchFamily="18" charset="0"/>
              </a:rPr>
              <a:t>Total # of my Paris photos:  ~1250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ru-RU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1516" name="Text Box 17"/>
          <p:cNvSpPr txBox="1">
            <a:spLocks noChangeArrowheads="1"/>
          </p:cNvSpPr>
          <p:nvPr/>
        </p:nvSpPr>
        <p:spPr bwMode="auto">
          <a:xfrm>
            <a:off x="7910513" y="6038850"/>
            <a:ext cx="10048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000000"/>
                </a:solidFill>
                <a:latin typeface="Times New Roman" pitchFamily="18" charset="0"/>
              </a:rPr>
              <a:t>~2%</a:t>
            </a:r>
            <a:endParaRPr lang="ru-RU" sz="32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Postmodern Photographer</a:t>
            </a:r>
            <a:endParaRPr lang="ru-RU" smtClean="0"/>
          </a:p>
        </p:txBody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Old Days:  a pre-process</a:t>
            </a:r>
          </a:p>
          <a:p>
            <a:pPr lvl="1"/>
            <a:r>
              <a:rPr lang="en-US" smtClean="0"/>
              <a:t>Load film</a:t>
            </a:r>
          </a:p>
          <a:p>
            <a:pPr lvl="1"/>
            <a:r>
              <a:rPr lang="en-US" smtClean="0"/>
              <a:t>Find subject</a:t>
            </a:r>
          </a:p>
          <a:p>
            <a:pPr lvl="1"/>
            <a:r>
              <a:rPr lang="en-US" smtClean="0"/>
              <a:t>Position camera</a:t>
            </a:r>
          </a:p>
          <a:p>
            <a:pPr lvl="1"/>
            <a:r>
              <a:rPr lang="en-US" smtClean="0"/>
              <a:t>Set all the settings “just right”</a:t>
            </a:r>
          </a:p>
          <a:p>
            <a:pPr lvl="1"/>
            <a:r>
              <a:rPr lang="en-US" smtClean="0"/>
              <a:t>Take a deep breath…</a:t>
            </a:r>
          </a:p>
          <a:p>
            <a:pPr lvl="1"/>
            <a:r>
              <a:rPr lang="en-US" smtClean="0"/>
              <a:t>...Press buttom!</a:t>
            </a:r>
          </a:p>
          <a:p>
            <a:pPr lvl="1">
              <a:buFontTx/>
              <a:buNone/>
            </a:pPr>
            <a:endParaRPr lang="en-US" smtClean="0"/>
          </a:p>
          <a:p>
            <a:r>
              <a:rPr lang="en-US" smtClean="0"/>
              <a:t>The New Digital Days:  a post-process</a:t>
            </a:r>
          </a:p>
          <a:p>
            <a:pPr lvl="1"/>
            <a:r>
              <a:rPr lang="en-US" smtClean="0"/>
              <a:t>Get a 2 GB memory cartridge</a:t>
            </a:r>
          </a:p>
          <a:p>
            <a:pPr lvl="1"/>
            <a:r>
              <a:rPr lang="en-US" smtClean="0"/>
              <a:t>Take pictures like there is no tomorrow!!!</a:t>
            </a:r>
          </a:p>
          <a:p>
            <a:pPr lvl="1"/>
            <a:r>
              <a:rPr lang="en-US" smtClean="0"/>
              <a:t>…</a:t>
            </a:r>
          </a:p>
          <a:p>
            <a:pPr lvl="1"/>
            <a:r>
              <a:rPr lang="en-US" smtClean="0"/>
              <a:t>Back home, spend hours of agony trying to find 1-2 good ones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7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Picture 4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43013"/>
            <a:ext cx="91440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81000" y="5715000"/>
            <a:ext cx="8105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  <a:hlinkClick r:id="rId3"/>
              </a:rPr>
              <a:t>Y. Ke, X. Tang, and F. Jing. </a:t>
            </a:r>
            <a:r>
              <a:rPr lang="en-US" sz="2400" i="1" smtClean="0">
                <a:solidFill>
                  <a:srgbClr val="000000"/>
                </a:solidFill>
                <a:latin typeface="Times New Roman" pitchFamily="18" charset="0"/>
                <a:hlinkClick r:id="rId3"/>
              </a:rPr>
              <a:t>The Design of High-Level Features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i="1" smtClean="0">
                <a:solidFill>
                  <a:srgbClr val="000000"/>
                </a:solidFill>
                <a:latin typeface="Times New Roman" pitchFamily="18" charset="0"/>
                <a:hlinkClick r:id="rId3"/>
              </a:rPr>
              <a:t>for Photo Quality Assessment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  <a:hlinkClick r:id="rId3"/>
              </a:rPr>
              <a:t>.  CVPR </a:t>
            </a:r>
            <a:r>
              <a:rPr lang="ru-RU" sz="2400" smtClean="0">
                <a:solidFill>
                  <a:srgbClr val="000000"/>
                </a:solidFill>
                <a:latin typeface="Times New Roman" pitchFamily="18" charset="0"/>
                <a:hlinkClick r:id="rId3"/>
              </a:rPr>
              <a:t>2006.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Picture 1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6350" y="6172200"/>
            <a:ext cx="9131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Calibri" pitchFamily="34" charset="0"/>
                <a:ea typeface="ＭＳ Ｐゴシック" pitchFamily="-65" charset="-128"/>
              </a:rPr>
              <a:t>Not considering semantic measures of what makes a photo good (subject matter, humor, etc). Professional = those you would frame, snapshot = those that would stay in photo album.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defTabSz="457200" eaLnBrk="1" hangingPunct="1"/>
            <a:r>
              <a:rPr lang="en-US" smtClean="0"/>
              <a:t>Image search for improved quality along with relevance.</a:t>
            </a:r>
          </a:p>
          <a:p>
            <a:pPr defTabSz="457200" eaLnBrk="1" hangingPunct="1"/>
            <a:r>
              <a:rPr lang="en-US" smtClean="0"/>
              <a:t>Automatically select the best photos from a set of vacation pictures to choose the best ones to show.</a:t>
            </a:r>
          </a:p>
          <a:p>
            <a:pPr defTabSz="457200" eaLnBrk="1" hangingPunct="1"/>
            <a:r>
              <a:rPr lang="en-US" smtClean="0"/>
              <a:t>See if computer can perform well on a traditionally human task.</a:t>
            </a:r>
          </a:p>
          <a:p>
            <a:pPr defTabSz="457200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 descr="Picture 1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" y="0"/>
            <a:ext cx="9048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 descr="Picture 1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4191000" y="5562600"/>
            <a:ext cx="4800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ea typeface="ＭＳ Ｐゴシック" pitchFamily="-65" charset="-128"/>
              </a:rPr>
              <a:t>Prof - Obvious what one should be looking at ie easy to separate subject from the background. Snap – unstructured, busy, filled with clutter.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 descr="Picture 18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0"/>
            <a:ext cx="9112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 descr="Picture 1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 descr="Picture 2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8"/>
            <a:ext cx="9144000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304800" y="5562600"/>
            <a:ext cx="8610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2800" smtClean="0">
                <a:solidFill>
                  <a:srgbClr val="FFFFFF"/>
                </a:solidFill>
                <a:ea typeface="ＭＳ Ｐゴシック" pitchFamily="-65" charset="-128"/>
              </a:rPr>
              <a:t>Abstract concepts - “Good composition, color &amp; lighting”</a:t>
            </a:r>
          </a:p>
        </p:txBody>
      </p:sp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1600200" y="1676400"/>
            <a:ext cx="7543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FFFF"/>
                </a:solidFill>
                <a:ea typeface="ＭＳ Ｐゴシック" pitchFamily="-65" charset="-128"/>
              </a:rPr>
              <a:t> - Snaps – entire photo blurry indicates poor technique. Prof - background out of focus by widening the lens aperture, but foreground in sharp focus.</a:t>
            </a: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4800600" y="2438400"/>
            <a:ext cx="43434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FFFF"/>
                </a:solidFill>
                <a:ea typeface="ＭＳ Ｐゴシック" pitchFamily="-65" charset="-128"/>
              </a:rPr>
              <a:t>Make the subject pop out by choosing complementary colors for subject &amp; background. Isolate the subject by increasing lighting contrast between subject &amp; background.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 descr="Picture 2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2362200" y="457200"/>
            <a:ext cx="13239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FFFFFF"/>
                </a:solidFill>
                <a:latin typeface="Geneva" pitchFamily="-65" charset="0"/>
                <a:ea typeface="ＭＳ Ｐゴシック" pitchFamily="-65" charset="-128"/>
              </a:rPr>
              <a:t>(Sur)</a:t>
            </a: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6096000" y="533400"/>
            <a:ext cx="2971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FFFF"/>
                </a:solidFill>
                <a:ea typeface="ＭＳ Ｐゴシック" pitchFamily="-65" charset="-128"/>
              </a:rPr>
              <a:t>Snaps look real, while prof photos look surreal.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 descr="Picture 2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2362200" y="457200"/>
            <a:ext cx="13239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3600" smtClean="0">
                <a:solidFill>
                  <a:srgbClr val="FFFFFF"/>
                </a:solidFill>
                <a:latin typeface="Geneva" pitchFamily="-65" charset="0"/>
                <a:ea typeface="ＭＳ Ｐゴシック" pitchFamily="-65" charset="-128"/>
              </a:rPr>
              <a:t>(Sur)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Picture 48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52538"/>
            <a:ext cx="91440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 descr="Picture 2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4191000" y="6324600"/>
            <a:ext cx="50339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FFFFFF"/>
                </a:solidFill>
                <a:latin typeface="Calibri" pitchFamily="34" charset="0"/>
                <a:ea typeface="ＭＳ Ｐゴシック" pitchFamily="-65" charset="-128"/>
              </a:rPr>
              <a:t>Trying to capture a photo’s “simplicity”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152400" y="4313238"/>
            <a:ext cx="15240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ea typeface="ＭＳ Ｐゴシック" pitchFamily="-65" charset="-128"/>
              </a:rPr>
              <a:t>More edges near border due to background clutter</a:t>
            </a:r>
          </a:p>
        </p:txBody>
      </p:sp>
      <p:sp>
        <p:nvSpPr>
          <p:cNvPr id="36869" name="TextBox 4"/>
          <p:cNvSpPr txBox="1">
            <a:spLocks noChangeArrowheads="1"/>
          </p:cNvSpPr>
          <p:nvPr/>
        </p:nvSpPr>
        <p:spPr bwMode="auto">
          <a:xfrm>
            <a:off x="4191000" y="4465638"/>
            <a:ext cx="152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ea typeface="ＭＳ Ｐゴシック" pitchFamily="-65" charset="-128"/>
              </a:rPr>
              <a:t>More edges near center of img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 descr="Picture 2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0"/>
            <a:ext cx="911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1046163" y="1295400"/>
            <a:ext cx="2916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Calibri" pitchFamily="34" charset="0"/>
                <a:ea typeface="ＭＳ Ｐゴシック" pitchFamily="-65" charset="-128"/>
              </a:rPr>
              <a:t>Mean Laplacian of snapshots </a:t>
            </a: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5008563" y="1295400"/>
            <a:ext cx="3092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Calibri" pitchFamily="34" charset="0"/>
                <a:ea typeface="ＭＳ Ｐゴシック" pitchFamily="-65" charset="-128"/>
              </a:rPr>
              <a:t>Mean Laplacian of professional </a:t>
            </a:r>
          </a:p>
        </p:txBody>
      </p:sp>
      <p:sp>
        <p:nvSpPr>
          <p:cNvPr id="37893" name="TextBox 4"/>
          <p:cNvSpPr txBox="1">
            <a:spLocks noChangeArrowheads="1"/>
          </p:cNvSpPr>
          <p:nvPr/>
        </p:nvSpPr>
        <p:spPr bwMode="auto">
          <a:xfrm>
            <a:off x="41275" y="6488113"/>
            <a:ext cx="9178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Calibri" pitchFamily="34" charset="0"/>
                <a:ea typeface="ＭＳ Ｐゴシック" pitchFamily="-65" charset="-128"/>
              </a:rPr>
              <a:t>Expect high quality photos to have high spatial frequency edges nearer to center than snapshots </a:t>
            </a: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41275" y="4408488"/>
            <a:ext cx="2840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ea typeface="ＭＳ Ｐゴシック" pitchFamily="-65" charset="-128"/>
              </a:rPr>
              <a:t>More uniformly distributed</a:t>
            </a:r>
          </a:p>
        </p:txBody>
      </p:sp>
      <p:sp>
        <p:nvSpPr>
          <p:cNvPr id="37895" name="TextBox 6"/>
          <p:cNvSpPr txBox="1">
            <a:spLocks noChangeArrowheads="1"/>
          </p:cNvSpPr>
          <p:nvPr/>
        </p:nvSpPr>
        <p:spPr bwMode="auto">
          <a:xfrm>
            <a:off x="4627563" y="4419600"/>
            <a:ext cx="21097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ea typeface="ＭＳ Ｐゴシック" pitchFamily="-65" charset="-128"/>
              </a:rPr>
              <a:t>More concentrated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Edge width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defTabSz="457200" eaLnBrk="1" hangingPunct="1"/>
            <a:r>
              <a:rPr lang="en-US" smtClean="0"/>
              <a:t>Calculate area that edges occupy – width of bounding box covering 96% of edge energy</a:t>
            </a:r>
          </a:p>
          <a:p>
            <a:pPr defTabSz="457200" eaLnBrk="1" hangingPunct="1"/>
            <a:r>
              <a:rPr lang="en-US" smtClean="0"/>
              <a:t>Cluttered regions should tend to produce a larger bounding box, and well defined subjects should produce a smaller one.</a:t>
            </a:r>
          </a:p>
        </p:txBody>
      </p:sp>
      <p:pic>
        <p:nvPicPr>
          <p:cNvPr id="38916" name="Picture 3" descr="Picture 1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6650" y="4343400"/>
            <a:ext cx="43307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2743200" y="6400800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ea typeface="ＭＳ Ｐゴシック" pitchFamily="-65" charset="-128"/>
              </a:rPr>
              <a:t>.94</a:t>
            </a:r>
          </a:p>
        </p:txBody>
      </p:sp>
      <p:sp>
        <p:nvSpPr>
          <p:cNvPr id="38918" name="TextBox 5"/>
          <p:cNvSpPr txBox="1">
            <a:spLocks noChangeArrowheads="1"/>
          </p:cNvSpPr>
          <p:nvPr/>
        </p:nvSpPr>
        <p:spPr bwMode="auto">
          <a:xfrm>
            <a:off x="5362575" y="6324600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ea typeface="ＭＳ Ｐゴシック" pitchFamily="-65" charset="-128"/>
              </a:rPr>
              <a:t>.56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 descr="Picture 2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8"/>
            <a:ext cx="9144000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5181600" y="5287963"/>
            <a:ext cx="40386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FFFFFF"/>
                </a:solidFill>
                <a:latin typeface="Calibri" pitchFamily="34" charset="0"/>
                <a:ea typeface="ＭＳ Ｐゴシック" pitchFamily="-65" charset="-128"/>
              </a:rPr>
              <a:t>For query image find k nearest neighbors in training set. Quality = number of prof neighbors in top 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 descr="Picture 2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3200400" y="2743200"/>
            <a:ext cx="4114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0000"/>
                </a:solidFill>
                <a:latin typeface="Calibri" pitchFamily="34" charset="0"/>
                <a:ea typeface="ＭＳ Ｐゴシック" pitchFamily="-65" charset="-128"/>
              </a:rPr>
              <a:t># unique hues smaller for prof photos even though they tend to look more vibrant and colorful (S,V may vary more) – another measure related to “simplicity”</a:t>
            </a:r>
          </a:p>
        </p:txBody>
      </p:sp>
      <p:sp>
        <p:nvSpPr>
          <p:cNvPr id="40964" name="TextBox 3"/>
          <p:cNvSpPr txBox="1">
            <a:spLocks noChangeArrowheads="1"/>
          </p:cNvSpPr>
          <p:nvPr/>
        </p:nvSpPr>
        <p:spPr bwMode="auto">
          <a:xfrm>
            <a:off x="76200" y="533400"/>
            <a:ext cx="304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ea typeface="ＭＳ Ｐゴシック" pitchFamily="-65" charset="-128"/>
              </a:rPr>
              <a:t>20 bin histogram defining possible unique hues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 descr="Picture 28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0" y="4084638"/>
            <a:ext cx="12954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Calibri" pitchFamily="34" charset="0"/>
                <a:ea typeface="ＭＳ Ｐゴシック" pitchFamily="-65" charset="-128"/>
              </a:rPr>
              <a:t>Prof photos should have some part of photo in sharp focus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 descr="Picture 2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3886200" y="4419600"/>
            <a:ext cx="16002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0000"/>
                </a:solidFill>
                <a:latin typeface="Calibri" pitchFamily="34" charset="0"/>
                <a:ea typeface="ＭＳ Ｐゴシック" pitchFamily="-65" charset="-128"/>
              </a:rPr>
              <a:t>Prof photos usually have higher contrast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0000"/>
              </a:solidFill>
              <a:latin typeface="Calibri" pitchFamily="34" charset="0"/>
              <a:ea typeface="ＭＳ Ｐゴシック" pitchFamily="-65" charset="-128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0000"/>
                </a:solidFill>
                <a:latin typeface="Calibri" pitchFamily="34" charset="0"/>
                <a:ea typeface="ＭＳ Ｐゴシック" pitchFamily="-65" charset="-128"/>
              </a:rPr>
              <a:t>Contrast = width of middle 98% mass of hist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0000"/>
              </a:solidFill>
              <a:latin typeface="Calibri" pitchFamily="34" charset="0"/>
              <a:ea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Contrast</a:t>
            </a:r>
          </a:p>
        </p:txBody>
      </p:sp>
      <p:pic>
        <p:nvPicPr>
          <p:cNvPr id="45059" name="Picture 3" descr="Picture 1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0" y="1892300"/>
            <a:ext cx="8953500" cy="435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 descr="Picture 3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228600" y="5257800"/>
            <a:ext cx="87566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FFFFFF"/>
                </a:solidFill>
                <a:latin typeface="Calibri" pitchFamily="34" charset="0"/>
                <a:ea typeface="ＭＳ Ｐゴシック" pitchFamily="-65" charset="-128"/>
              </a:rPr>
              <a:t>Professional photographers may adjust exposure to be correct on subject only so subj pops from bkd. Cameras tend to adjust brightness to average at 50% gray, but prof photos might deviate significantly. Use ave brightness as feature.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" descr="Picture 3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Picture 4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47775"/>
            <a:ext cx="91440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 descr="Picture 38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13" y="0"/>
            <a:ext cx="9121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Box 2"/>
          <p:cNvSpPr txBox="1">
            <a:spLocks noChangeArrowheads="1"/>
          </p:cNvSpPr>
          <p:nvPr/>
        </p:nvSpPr>
        <p:spPr bwMode="auto">
          <a:xfrm>
            <a:off x="76200" y="1371600"/>
            <a:ext cx="35814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FFFF"/>
                </a:solidFill>
                <a:ea typeface="ＭＳ Ｐゴシック" pitchFamily="-65" charset="-128"/>
              </a:rPr>
              <a:t>Use photos average rating as ground truth quality measure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FFFFFF"/>
              </a:solidFill>
              <a:ea typeface="ＭＳ Ｐゴシック" pitchFamily="-65" charset="-128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FFFF"/>
                </a:solidFill>
                <a:ea typeface="ＭＳ Ｐゴシック" pitchFamily="-65" charset="-128"/>
              </a:rPr>
              <a:t>Use only top 10%, bottom 10% as dataset.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FFFFFF"/>
              </a:solidFill>
              <a:ea typeface="ＭＳ Ｐゴシック" pitchFamily="-65" charset="-128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FFFF"/>
                </a:solidFill>
                <a:ea typeface="ＭＳ Ｐゴシック" pitchFamily="-65" charset="-128"/>
              </a:rPr>
              <a:t>Use half for training/half for testing. </a:t>
            </a:r>
          </a:p>
        </p:txBody>
      </p:sp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6324600" y="5181600"/>
            <a:ext cx="2514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ea typeface="ＭＳ Ｐゴシック" pitchFamily="-65" charset="-128"/>
              </a:rPr>
              <a:t>Photo contest website, user rated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 descr="Picture 3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8" y="0"/>
            <a:ext cx="9115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 descr="Picture 4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700"/>
            <a:ext cx="9144000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" descr="Picture 4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0" y="0"/>
            <a:ext cx="9093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" descr="Picture 4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Box 2"/>
          <p:cNvSpPr txBox="1">
            <a:spLocks noChangeArrowheads="1"/>
          </p:cNvSpPr>
          <p:nvPr/>
        </p:nvSpPr>
        <p:spPr bwMode="auto">
          <a:xfrm>
            <a:off x="7164388" y="5988050"/>
            <a:ext cx="21320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ea typeface="ＭＳ Ｐゴシック" pitchFamily="-65" charset="-128"/>
              </a:rPr>
              <a:t>72% classification 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1" descr="Picture 4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" descr="Picture 4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" descr="Picture 4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 Quality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Yan </a:t>
            </a:r>
            <a:r>
              <a:rPr lang="en-US" dirty="0" err="1" smtClean="0"/>
              <a:t>Ke’s</a:t>
            </a:r>
            <a:r>
              <a:rPr lang="en-US" dirty="0" smtClean="0"/>
              <a:t> method and several closely related publications tend to answer the question </a:t>
            </a:r>
            <a:br>
              <a:rPr lang="en-US" dirty="0" smtClean="0"/>
            </a:br>
            <a:r>
              <a:rPr lang="en-US" i="1" dirty="0" smtClean="0"/>
              <a:t>“Is this photo well composed?”</a:t>
            </a:r>
            <a:r>
              <a:rPr lang="en-US" dirty="0" smtClean="0"/>
              <a:t> and not </a:t>
            </a:r>
            <a:br>
              <a:rPr lang="en-US" dirty="0" smtClean="0"/>
            </a:br>
            <a:r>
              <a:rPr lang="en-US" i="1" dirty="0" smtClean="0"/>
              <a:t>“Is this photo interesting?”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They focus on hand-formulated, mid-level cues and not high level considerations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Why is this photo awesome?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Documents and Settings\James\Desktop\comp_photo\hays_slides\33\2878681351_76e6388530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59022"/>
            <a:ext cx="9144000" cy="60989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4572000"/>
            <a:ext cx="7620000" cy="487363"/>
          </a:xfrm>
        </p:spPr>
        <p:txBody>
          <a:bodyPr/>
          <a:lstStyle/>
          <a:p>
            <a:pPr>
              <a:buFontTx/>
              <a:buNone/>
            </a:pPr>
            <a:r>
              <a:rPr lang="en-US" sz="2400"/>
              <a:t>Omaha Beach, Normandy, France. Robert Capa, 1944 </a:t>
            </a:r>
          </a:p>
        </p:txBody>
      </p:sp>
      <p:pic>
        <p:nvPicPr>
          <p:cNvPr id="23557" name="Picture 5" descr="omaha-beach-robert-ca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8388" y="1524000"/>
            <a:ext cx="4465637" cy="2822575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Why did this photo win a Pulitzer prize?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class on Wednesday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it is reading period, you can do some reading for the final (invited) lecture on </a:t>
            </a:r>
            <a:r>
              <a:rPr lang="en-US" dirty="0" smtClean="0"/>
              <a:t>Friday</a:t>
            </a:r>
          </a:p>
          <a:p>
            <a:r>
              <a:rPr lang="en-US" dirty="0" smtClean="0"/>
              <a:t>I’ll send email after class.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Wrap-up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the course intro…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strategies for realistic rendering</a:t>
            </a:r>
          </a:p>
          <a:p>
            <a:pPr lvl="1"/>
            <a:r>
              <a:rPr lang="en-US" dirty="0" smtClean="0"/>
              <a:t>capture real world data</a:t>
            </a:r>
          </a:p>
          <a:p>
            <a:pPr lvl="1"/>
            <a:r>
              <a:rPr lang="en-US" dirty="0" smtClean="0"/>
              <a:t>synthesize from bottom up</a:t>
            </a:r>
          </a:p>
          <a:p>
            <a:r>
              <a:rPr lang="en-US" dirty="0" smtClean="0"/>
              <a:t>Both strategies have existed for 500 years. Both are successful. Attempts to take the best of both world have been successful. We’re going to take it further.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Creating Realistic Imagery</a:t>
            </a:r>
            <a:endParaRPr lang="ru-RU" smtClean="0"/>
          </a:p>
        </p:txBody>
      </p:sp>
      <p:sp>
        <p:nvSpPr>
          <p:cNvPr id="30723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4191000"/>
            <a:ext cx="3505200" cy="1981200"/>
          </a:xfrm>
        </p:spPr>
        <p:txBody>
          <a:bodyPr/>
          <a:lstStyle/>
          <a:p>
            <a:pPr marL="0" indent="0"/>
            <a:r>
              <a:rPr lang="en-US" sz="2000" smtClean="0"/>
              <a:t>+ great creative possibilities</a:t>
            </a:r>
          </a:p>
          <a:p>
            <a:pPr marL="0" indent="0"/>
            <a:r>
              <a:rPr lang="en-US" sz="2000" smtClean="0"/>
              <a:t>+ easy to manipulate objects/viewpoint</a:t>
            </a:r>
          </a:p>
          <a:p>
            <a:pPr marL="0" indent="0">
              <a:buFontTx/>
              <a:buChar char="-"/>
            </a:pPr>
            <a:r>
              <a:rPr lang="en-US" sz="2000" smtClean="0"/>
              <a:t>Tremendous expertise and work for realism</a:t>
            </a:r>
          </a:p>
        </p:txBody>
      </p:sp>
      <p:sp>
        <p:nvSpPr>
          <p:cNvPr id="16077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5791200" y="4191000"/>
            <a:ext cx="3581400" cy="1981200"/>
          </a:xfrm>
        </p:spPr>
        <p:txBody>
          <a:bodyPr/>
          <a:lstStyle/>
          <a:p>
            <a:pPr marL="0" indent="0"/>
            <a:r>
              <a:rPr lang="en-US" sz="2000" smtClean="0"/>
              <a:t>+ instantly realistic</a:t>
            </a:r>
          </a:p>
          <a:p>
            <a:pPr marL="0" indent="0"/>
            <a:r>
              <a:rPr lang="en-US" sz="2000" smtClean="0"/>
              <a:t>+ easy to aquire</a:t>
            </a:r>
          </a:p>
          <a:p>
            <a:pPr marL="0" indent="0"/>
            <a:r>
              <a:rPr lang="en-US" sz="2000" smtClean="0"/>
              <a:t>- very hard to manipulate objects/viewpoint</a:t>
            </a:r>
            <a:endParaRPr lang="ru-RU" sz="2000" smtClean="0"/>
          </a:p>
        </p:txBody>
      </p:sp>
      <p:pic>
        <p:nvPicPr>
          <p:cNvPr id="30725" name="Picture 5" descr="rendered_mirr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905000"/>
            <a:ext cx="31242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6" name="Picture 8" descr="The image “http://www-cvr.ai.uiuc.edu/~slazebni/personal_page/photos/album_pavia/225_2536.JPG” cannot be displayed, because it contains errors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905000"/>
            <a:ext cx="2971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Text Box 9"/>
          <p:cNvSpPr txBox="1">
            <a:spLocks noChangeArrowheads="1"/>
          </p:cNvSpPr>
          <p:nvPr/>
        </p:nvSpPr>
        <p:spPr bwMode="auto">
          <a:xfrm>
            <a:off x="171450" y="1371600"/>
            <a:ext cx="302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00"/>
                </a:solidFill>
                <a:cs typeface="Arial" charset="0"/>
              </a:rPr>
              <a:t>Computer Graphics</a:t>
            </a:r>
            <a:endParaRPr lang="ru-RU" sz="2400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0778" name="Text Box 10"/>
          <p:cNvSpPr txBox="1">
            <a:spLocks noChangeArrowheads="1"/>
          </p:cNvSpPr>
          <p:nvPr/>
        </p:nvSpPr>
        <p:spPr bwMode="auto">
          <a:xfrm>
            <a:off x="6324600" y="13716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00"/>
                </a:solidFill>
                <a:cs typeface="Arial" charset="0"/>
              </a:rPr>
              <a:t>Photography</a:t>
            </a:r>
            <a:endParaRPr lang="ru-RU" sz="2400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0780" name="AutoShape 12"/>
          <p:cNvSpPr>
            <a:spLocks noChangeArrowheads="1"/>
          </p:cNvSpPr>
          <p:nvPr/>
        </p:nvSpPr>
        <p:spPr bwMode="auto">
          <a:xfrm>
            <a:off x="3352800" y="2819400"/>
            <a:ext cx="304800" cy="609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0781" name="AutoShape 13"/>
          <p:cNvSpPr>
            <a:spLocks noChangeArrowheads="1"/>
          </p:cNvSpPr>
          <p:nvPr/>
        </p:nvSpPr>
        <p:spPr bwMode="auto">
          <a:xfrm flipH="1">
            <a:off x="5486400" y="2819400"/>
            <a:ext cx="304800" cy="609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0783" name="Text Box 15"/>
          <p:cNvSpPr txBox="1">
            <a:spLocks noChangeArrowheads="1"/>
          </p:cNvSpPr>
          <p:nvPr/>
        </p:nvSpPr>
        <p:spPr bwMode="auto">
          <a:xfrm>
            <a:off x="3475038" y="1219200"/>
            <a:ext cx="23161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cs typeface="Arial" charset="0"/>
              </a:rPr>
              <a:t>Computational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cs typeface="Arial" charset="0"/>
              </a:rPr>
              <a:t>Photography</a:t>
            </a:r>
            <a:endParaRPr lang="ru-RU" sz="2400" b="1" smtClean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60785" name="Text Box 17"/>
          <p:cNvSpPr txBox="1">
            <a:spLocks noChangeArrowheads="1"/>
          </p:cNvSpPr>
          <p:nvPr/>
        </p:nvSpPr>
        <p:spPr bwMode="auto">
          <a:xfrm>
            <a:off x="3678238" y="2667000"/>
            <a:ext cx="19605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0000"/>
                </a:solidFill>
                <a:cs typeface="Arial" charset="0"/>
              </a:rPr>
              <a:t>Realism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0000"/>
                </a:solidFill>
                <a:cs typeface="Arial" charset="0"/>
              </a:rPr>
              <a:t>Manipulation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FF0000"/>
                </a:solidFill>
                <a:cs typeface="Arial" charset="0"/>
              </a:rPr>
              <a:t>Ease of capture</a:t>
            </a:r>
            <a:endParaRPr lang="ru-RU" sz="2000" smtClean="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</a:t>
            </a:r>
            <a:r>
              <a:rPr lang="en-US" dirty="0" smtClean="0"/>
              <a:t>Wrap-up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should </a:t>
            </a:r>
            <a:r>
              <a:rPr lang="en-US" dirty="0" smtClean="0"/>
              <a:t>have a broad understanding of research at the intersection of computer vision and computer graphics. Should be comfortable attending an “imaging” session at SIGGRAPH.</a:t>
            </a:r>
          </a:p>
          <a:p>
            <a:r>
              <a:rPr lang="en-US" dirty="0" smtClean="0"/>
              <a:t>Achieved deeper understanding of some areas (projects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CS2951b, Data-driven Graphics and </a:t>
            </a:r>
            <a:r>
              <a:rPr lang="en-US" sz="3600" dirty="0" smtClean="0"/>
              <a:t>Vision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Seminar course focused on</a:t>
            </a:r>
            <a:r>
              <a:rPr lang="en-US" i="1" dirty="0" smtClean="0"/>
              <a:t> </a:t>
            </a:r>
            <a:r>
              <a:rPr lang="en-US" i="1" dirty="0" smtClean="0"/>
              <a:t>recent research</a:t>
            </a:r>
            <a:r>
              <a:rPr lang="en-US" dirty="0" smtClean="0"/>
              <a:t> aimed at </a:t>
            </a:r>
            <a:r>
              <a:rPr lang="en-US" i="1" dirty="0" smtClean="0"/>
              <a:t>active researchers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saic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mosa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sa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sai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1024</Words>
  <Application>Microsoft Office PowerPoint</Application>
  <PresentationFormat>On-screen Show (4:3)</PresentationFormat>
  <Paragraphs>145</Paragraphs>
  <Slides>61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61</vt:i4>
      </vt:variant>
    </vt:vector>
  </HeadingPairs>
  <TitlesOfParts>
    <vt:vector size="64" baseType="lpstr">
      <vt:lpstr>Office Theme</vt:lpstr>
      <vt:lpstr>Blank Presentation</vt:lpstr>
      <vt:lpstr>mosaic</vt:lpstr>
      <vt:lpstr>Photo Quality Assessment</vt:lpstr>
      <vt:lpstr>Agenda</vt:lpstr>
      <vt:lpstr>What Makes a Great Picture?</vt:lpstr>
      <vt:lpstr>Photography 101</vt:lpstr>
      <vt:lpstr>Framing</vt:lpstr>
      <vt:lpstr>Frame serves several purpouses:</vt:lpstr>
      <vt:lpstr>Examples of nice framing</vt:lpstr>
      <vt:lpstr>Rules of Thirds</vt:lpstr>
      <vt:lpstr>Other examples</vt:lpstr>
      <vt:lpstr>Slide 10</vt:lpstr>
      <vt:lpstr>More examples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Alyosha claims to be a bad photographer…</vt:lpstr>
      <vt:lpstr>…but a pretty good photo critic!</vt:lpstr>
      <vt:lpstr>The Postmodern Photographer</vt:lpstr>
      <vt:lpstr>Slide 22</vt:lpstr>
      <vt:lpstr>Slide 23</vt:lpstr>
      <vt:lpstr>Applications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Edge width</vt:lpstr>
      <vt:lpstr>Slide 36</vt:lpstr>
      <vt:lpstr>Slide 37</vt:lpstr>
      <vt:lpstr>Slide 38</vt:lpstr>
      <vt:lpstr>Slide 39</vt:lpstr>
      <vt:lpstr>Contrast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Photo Quality Summary</vt:lpstr>
      <vt:lpstr>Why is this photo awesome?</vt:lpstr>
      <vt:lpstr>Why did this photo win a Pulitzer prize?</vt:lpstr>
      <vt:lpstr>No class on Wednesday</vt:lpstr>
      <vt:lpstr>Course Wrap-up</vt:lpstr>
      <vt:lpstr>From the course intro…</vt:lpstr>
      <vt:lpstr>Creating Realistic Imagery</vt:lpstr>
      <vt:lpstr>Course Wrap-up</vt:lpstr>
      <vt:lpstr>CS2951b, Data-driven Graphics and Vision</vt:lpstr>
      <vt:lpstr>Course evaluations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Quality Assessment</dc:title>
  <dc:creator/>
  <cp:lastModifiedBy>Lenovo User</cp:lastModifiedBy>
  <cp:revision>21</cp:revision>
  <dcterms:created xsi:type="dcterms:W3CDTF">2006-08-16T00:00:00Z</dcterms:created>
  <dcterms:modified xsi:type="dcterms:W3CDTF">2010-05-03T17:54:43Z</dcterms:modified>
</cp:coreProperties>
</file>