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theme/theme3.xml" ContentType="application/vnd.openxmlformats-officedocument.them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69" r:id="rId3"/>
    <p:sldId id="270" r:id="rId4"/>
    <p:sldId id="299" r:id="rId5"/>
    <p:sldId id="271" r:id="rId6"/>
    <p:sldId id="260" r:id="rId7"/>
    <p:sldId id="263" r:id="rId8"/>
    <p:sldId id="283" r:id="rId9"/>
    <p:sldId id="275" r:id="rId10"/>
    <p:sldId id="288" r:id="rId11"/>
    <p:sldId id="272" r:id="rId12"/>
    <p:sldId id="295" r:id="rId13"/>
    <p:sldId id="289" r:id="rId14"/>
    <p:sldId id="306" r:id="rId15"/>
    <p:sldId id="290" r:id="rId16"/>
    <p:sldId id="305" r:id="rId17"/>
    <p:sldId id="292" r:id="rId18"/>
    <p:sldId id="308" r:id="rId19"/>
    <p:sldId id="293" r:id="rId20"/>
    <p:sldId id="294" r:id="rId21"/>
    <p:sldId id="307" r:id="rId22"/>
    <p:sldId id="302" r:id="rId23"/>
    <p:sldId id="297" r:id="rId24"/>
    <p:sldId id="262" r:id="rId25"/>
    <p:sldId id="284" r:id="rId26"/>
    <p:sldId id="285" r:id="rId27"/>
    <p:sldId id="286" r:id="rId28"/>
    <p:sldId id="278" r:id="rId29"/>
    <p:sldId id="266" r:id="rId30"/>
    <p:sldId id="273" r:id="rId31"/>
    <p:sldId id="274" r:id="rId32"/>
    <p:sldId id="276" r:id="rId33"/>
    <p:sldId id="279" r:id="rId34"/>
    <p:sldId id="296" r:id="rId35"/>
    <p:sldId id="267" r:id="rId36"/>
    <p:sldId id="280" r:id="rId37"/>
    <p:sldId id="282" r:id="rId38"/>
    <p:sldId id="298" r:id="rId39"/>
    <p:sldId id="268" r:id="rId40"/>
    <p:sldId id="30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4F81BD"/>
    <a:srgbClr val="FFB172"/>
    <a:srgbClr val="963BAB"/>
    <a:srgbClr val="89A7A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67" autoAdjust="0"/>
    <p:restoredTop sz="94601" autoAdjust="0"/>
  </p:normalViewPr>
  <p:slideViewPr>
    <p:cSldViewPr>
      <p:cViewPr varScale="1">
        <p:scale>
          <a:sx n="97" d="100"/>
          <a:sy n="97" d="100"/>
        </p:scale>
        <p:origin x="-67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D98EF-88FD-8947-AD80-CE63C45269EE}" type="datetimeFigureOut">
              <a:rPr lang="en-US" smtClean="0"/>
              <a:pPr/>
              <a:t>4/8/11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3874A-EFB5-5A49-A8F9-6E5E5C91CC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B1B40-24B4-401E-BA40-6C70A0CC44F2}" type="datetimeFigureOut">
              <a:rPr lang="en-US" smtClean="0"/>
              <a:pPr/>
              <a:t>4/8/11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513C9-3F02-49B8-BFD7-FA0DB0607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513C9-3F02-49B8-BFD7-FA0DB0607CB2}" type="slidenum">
              <a:rPr lang="en-US" smtClean="0"/>
              <a:pPr/>
              <a:t>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06F624-EC96-4A32-8F99-7E5B256817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06F624-EC96-4A32-8F99-7E5B256817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7E7076-A714-4871-8BCA-58D8A2859C5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ACDD01-35B3-4F7F-8635-7EF2D2BDA09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2F655E-4372-4C05-8EDF-EE1B8FB050F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/>
          </a:p>
        </p:txBody>
      </p:sp>
      <p:sp>
        <p:nvSpPr>
          <p:cNvPr id="471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4869" y="4342464"/>
            <a:ext cx="5485158" cy="403173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1ED7354-5694-46C1-A8FE-D7198F5B3DD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F4BE6-A4FC-4981-8069-133143483C3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A118-E14E-9F49-86F2-51C020DD997F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2171-3813-AD43-BFF6-8F3B3838A4DC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sg-800px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148" y="5879926"/>
            <a:ext cx="869822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D08B7-A1D1-F541-B11C-B8E51BCC7662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D5CC-ED02-1442-9DF9-58D4C9AA2C2E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36EB-E954-0347-8185-A776D75C478B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0C6B-0E7A-E74B-B05A-FB065B4557E5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B8EE-E6E5-4046-8A53-D0CB1E125D72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D966A-8F95-F141-8CD7-0DBD63993019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F4F5E-2137-5A4E-88F4-D324D6E06429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56D7-BD31-F344-9D74-B0134584C820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921E-BDB4-9944-8E52-DF86CC03774B}" type="datetime1">
              <a:rPr lang="en-US" smtClean="0"/>
              <a:pPr/>
              <a:t>4/8/11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FC269-D0E9-9447-AD24-C7483616BA55}" type="datetime1">
              <a:rPr lang="en-US" smtClean="0"/>
              <a:pPr/>
              <a:t>4/8/11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311136"/>
            <a:ext cx="8382000" cy="2575064"/>
          </a:xfrm>
        </p:spPr>
        <p:txBody>
          <a:bodyPr vert="horz" wrap="square" anchor="ctr">
            <a:spAutoFit/>
          </a:bodyPr>
          <a:lstStyle/>
          <a:p>
            <a:pPr>
              <a:lnSpc>
                <a:spcPts val="4800"/>
              </a:lnSpc>
            </a:pPr>
            <a:r>
              <a:rPr lang="en-US" sz="6000" b="1" i="1" dirty="0" smtClean="0">
                <a:solidFill>
                  <a:schemeClr val="accent1"/>
                </a:solidFill>
              </a:rPr>
              <a:t>ASTERIX</a:t>
            </a:r>
            <a:r>
              <a:rPr lang="en-US" sz="4800" b="1" i="1" dirty="0" smtClean="0">
                <a:solidFill>
                  <a:schemeClr val="accent1"/>
                </a:solidFill>
              </a:rPr>
              <a:t>:</a:t>
            </a:r>
            <a:r>
              <a:rPr lang="en-US" sz="4800" dirty="0" smtClean="0">
                <a:solidFill>
                  <a:schemeClr val="accent1"/>
                </a:solidFill>
              </a:rPr>
              <a:t/>
            </a:r>
            <a:br>
              <a:rPr lang="en-US" sz="4800" dirty="0" smtClean="0">
                <a:solidFill>
                  <a:schemeClr val="accent1"/>
                </a:solidFill>
              </a:rPr>
            </a:br>
            <a:r>
              <a:rPr lang="en-US" sz="4800" dirty="0" smtClean="0">
                <a:solidFill>
                  <a:schemeClr val="accent1"/>
                </a:solidFill>
              </a:rPr>
              <a:t>Towards a Scalable, </a:t>
            </a:r>
            <a:r>
              <a:rPr lang="en-US" sz="4800" dirty="0" err="1" smtClean="0">
                <a:solidFill>
                  <a:schemeClr val="accent1"/>
                </a:solidFill>
              </a:rPr>
              <a:t>Semistructured</a:t>
            </a:r>
            <a:r>
              <a:rPr lang="en-US" sz="4800" dirty="0" smtClean="0">
                <a:solidFill>
                  <a:schemeClr val="accent1"/>
                </a:solidFill>
              </a:rPr>
              <a:t> Data Platform  for Evolving World Models</a:t>
            </a: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8896" y="4419600"/>
            <a:ext cx="6400800" cy="2133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Michael Carey</a:t>
            </a:r>
            <a:endParaRPr lang="en-US" sz="1189" dirty="0" smtClean="0"/>
          </a:p>
          <a:p>
            <a:pPr>
              <a:spcBef>
                <a:spcPts val="0"/>
              </a:spcBef>
            </a:pPr>
            <a:r>
              <a:rPr lang="en-US" sz="2800" i="1" dirty="0" smtClean="0"/>
              <a:t>Information Systems Group</a:t>
            </a:r>
          </a:p>
          <a:p>
            <a:pPr>
              <a:spcBef>
                <a:spcPts val="0"/>
              </a:spcBef>
            </a:pPr>
            <a:r>
              <a:rPr lang="en-US" sz="2800" i="1" dirty="0" smtClean="0"/>
              <a:t>CS Department</a:t>
            </a:r>
          </a:p>
          <a:p>
            <a:pPr>
              <a:spcBef>
                <a:spcPts val="0"/>
              </a:spcBef>
            </a:pPr>
            <a:r>
              <a:rPr lang="en-US" sz="2800" i="1" dirty="0" smtClean="0"/>
              <a:t>UC Irvine</a:t>
            </a:r>
          </a:p>
        </p:txBody>
      </p:sp>
      <p:pic>
        <p:nvPicPr>
          <p:cNvPr id="6" name="Picture 5" descr="isg-800p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75265"/>
            <a:ext cx="1981200" cy="2082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Today’s Presentation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Overview of UCI’s ASTERIX project</a:t>
            </a:r>
          </a:p>
          <a:p>
            <a:pPr lvl="1"/>
            <a:r>
              <a:rPr lang="en-US" sz="2400" dirty="0" smtClean="0"/>
              <a:t>What and why?</a:t>
            </a:r>
          </a:p>
          <a:p>
            <a:pPr lvl="1"/>
            <a:r>
              <a:rPr lang="en-US" sz="2400" dirty="0" smtClean="0"/>
              <a:t>A few </a:t>
            </a:r>
            <a:r>
              <a:rPr lang="en-US" sz="1800" dirty="0" smtClean="0"/>
              <a:t>t</a:t>
            </a:r>
            <a:r>
              <a:rPr lang="en-US" sz="2400" dirty="0" smtClean="0"/>
              <a:t>echnical details</a:t>
            </a:r>
          </a:p>
          <a:p>
            <a:pPr lvl="1"/>
            <a:r>
              <a:rPr lang="en-US" sz="2400" dirty="0" smtClean="0"/>
              <a:t>ASTERIX research agenda</a:t>
            </a:r>
          </a:p>
          <a:p>
            <a:r>
              <a:rPr lang="en-US" sz="2800" dirty="0" smtClean="0"/>
              <a:t>Overview of UCI’s </a:t>
            </a:r>
            <a:r>
              <a:rPr lang="en-US" sz="2800" dirty="0" err="1" smtClean="0"/>
              <a:t>Hyracks</a:t>
            </a:r>
            <a:r>
              <a:rPr lang="en-US" sz="2800" dirty="0" smtClean="0"/>
              <a:t> sub-project</a:t>
            </a:r>
          </a:p>
          <a:p>
            <a:pPr lvl="1"/>
            <a:r>
              <a:rPr lang="en-US" sz="2400" dirty="0" smtClean="0"/>
              <a:t>Runtime plan executor for ASTERIX</a:t>
            </a:r>
          </a:p>
          <a:p>
            <a:pPr lvl="1"/>
            <a:r>
              <a:rPr lang="en-US" sz="2400" dirty="0" smtClean="0"/>
              <a:t>Data-intensive computing substrate in its own right</a:t>
            </a:r>
          </a:p>
          <a:p>
            <a:pPr lvl="1"/>
            <a:r>
              <a:rPr lang="en-US" sz="2400" dirty="0" smtClean="0"/>
              <a:t>Early open source release</a:t>
            </a:r>
          </a:p>
          <a:p>
            <a:r>
              <a:rPr lang="en-US" sz="2800" dirty="0" smtClean="0"/>
              <a:t>Project status, next steps, and Q &amp; A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1"/>
                </a:solidFill>
              </a:rPr>
              <a:t>Context: </a:t>
            </a:r>
            <a:r>
              <a:rPr lang="en-US" dirty="0" smtClean="0">
                <a:solidFill>
                  <a:schemeClr val="accent1"/>
                </a:solidFill>
              </a:rPr>
              <a:t>Information-Rich Times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305800" cy="5257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Databases have long been central to our existence, but now digital info, transactions, and connectedness are</a:t>
            </a:r>
            <a:r>
              <a:rPr lang="en-US" sz="2400" i="1" dirty="0" smtClean="0"/>
              <a:t> everywhere</a:t>
            </a:r>
            <a:r>
              <a:rPr lang="en-US" sz="2400" dirty="0" smtClean="0"/>
              <a:t>…</a:t>
            </a:r>
          </a:p>
          <a:p>
            <a:pPr lvl="1"/>
            <a:r>
              <a:rPr lang="en-US" sz="2000" dirty="0" smtClean="0"/>
              <a:t>E-commerce: &gt; $100B annually in retail sales in the US</a:t>
            </a:r>
          </a:p>
          <a:p>
            <a:pPr lvl="1"/>
            <a:r>
              <a:rPr lang="en-US" sz="2000" dirty="0" smtClean="0"/>
              <a:t>In 2009, average # of e-mails per person was 110 (biz) and 45 (</a:t>
            </a:r>
            <a:r>
              <a:rPr lang="en-US" sz="2000" dirty="0" err="1" smtClean="0"/>
              <a:t>avg</a:t>
            </a:r>
            <a:r>
              <a:rPr lang="en-US" sz="2000" dirty="0" smtClean="0"/>
              <a:t> user)</a:t>
            </a:r>
          </a:p>
          <a:p>
            <a:pPr lvl="1"/>
            <a:r>
              <a:rPr lang="en-US" sz="2000" dirty="0" smtClean="0"/>
              <a:t>Print media is suffering, while news portals and blogs are thriving</a:t>
            </a:r>
          </a:p>
          <a:p>
            <a:r>
              <a:rPr lang="en-US" sz="2400" dirty="0" smtClean="0"/>
              <a:t>Social networks have truly exploded in popularity</a:t>
            </a:r>
            <a:endParaRPr lang="en-US" sz="2400" dirty="0" smtClean="0">
              <a:sym typeface="Wingdings"/>
            </a:endParaRPr>
          </a:p>
          <a:p>
            <a:pPr lvl="1"/>
            <a:r>
              <a:rPr lang="en-US" sz="2000" dirty="0" smtClean="0">
                <a:sym typeface="Wingdings"/>
              </a:rPr>
              <a:t>End of 2009 </a:t>
            </a:r>
            <a:r>
              <a:rPr lang="en-US" sz="2000" dirty="0" err="1" smtClean="0">
                <a:sym typeface="Wingdings"/>
              </a:rPr>
              <a:t>Facebook</a:t>
            </a:r>
            <a:r>
              <a:rPr lang="en-US" sz="2000" dirty="0" smtClean="0">
                <a:sym typeface="Wingdings"/>
              </a:rPr>
              <a:t> statistics:</a:t>
            </a:r>
          </a:p>
          <a:p>
            <a:pPr lvl="2"/>
            <a:r>
              <a:rPr lang="en-US" sz="1600" dirty="0" smtClean="0">
                <a:sym typeface="Wingdings"/>
              </a:rPr>
              <a:t>&gt; 350 million active users with &gt; 55 million status updates per day</a:t>
            </a:r>
          </a:p>
          <a:p>
            <a:pPr lvl="2"/>
            <a:r>
              <a:rPr lang="en-US" sz="1600" dirty="0" smtClean="0">
                <a:sym typeface="Wingdings"/>
              </a:rPr>
              <a:t>&gt; 3.5 billion pieces of content per week and &gt; 3.5 million events per month</a:t>
            </a:r>
          </a:p>
          <a:p>
            <a:pPr lvl="1"/>
            <a:r>
              <a:rPr lang="en-US" sz="2000" dirty="0" err="1" smtClean="0">
                <a:sym typeface="Wingdings"/>
              </a:rPr>
              <a:t>Facebook</a:t>
            </a:r>
            <a:r>
              <a:rPr lang="en-US" sz="2000" dirty="0" smtClean="0">
                <a:sym typeface="Wingdings"/>
              </a:rPr>
              <a:t> only 9 months later:</a:t>
            </a:r>
          </a:p>
          <a:p>
            <a:pPr lvl="2"/>
            <a:r>
              <a:rPr lang="en-US" sz="1600" dirty="0" smtClean="0">
                <a:sym typeface="Wingdings"/>
              </a:rPr>
              <a:t>&gt; 500 million active users, more than half using the site on a given day (!)</a:t>
            </a:r>
          </a:p>
          <a:p>
            <a:pPr lvl="2"/>
            <a:r>
              <a:rPr lang="en-US" sz="1600" dirty="0" smtClean="0">
                <a:sym typeface="Wingdings"/>
              </a:rPr>
              <a:t>&gt; 30 billion pieces of new content per month now</a:t>
            </a:r>
          </a:p>
          <a:p>
            <a:r>
              <a:rPr lang="en-US" sz="2400" dirty="0" smtClean="0">
                <a:sym typeface="Wingdings"/>
              </a:rPr>
              <a:t>Twitter and similar services are also quite popular</a:t>
            </a:r>
          </a:p>
          <a:p>
            <a:pPr lvl="1"/>
            <a:r>
              <a:rPr lang="en-US" sz="2000" dirty="0" smtClean="0">
                <a:sym typeface="Wingdings"/>
              </a:rPr>
              <a:t>Used by about 1 in 5 Internet users to share status updates</a:t>
            </a:r>
          </a:p>
          <a:p>
            <a:pPr lvl="1"/>
            <a:r>
              <a:rPr lang="en-US" sz="2000" dirty="0" smtClean="0">
                <a:sym typeface="Wingdings"/>
              </a:rPr>
              <a:t>Early 2010 Twitter statistic: ~50 million Tweets per day</a:t>
            </a:r>
          </a:p>
          <a:p>
            <a:pPr lvl="2"/>
            <a:endParaRPr lang="en-US" sz="1600" dirty="0" smtClean="0">
              <a:sym typeface="Wingdings"/>
            </a:endParaRPr>
          </a:p>
          <a:p>
            <a:pPr lvl="1"/>
            <a:endParaRPr lang="en-US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1"/>
                </a:solidFill>
              </a:rPr>
              <a:t>Context: </a:t>
            </a:r>
            <a:r>
              <a:rPr lang="en-US" dirty="0" smtClean="0">
                <a:solidFill>
                  <a:schemeClr val="accent1"/>
                </a:solidFill>
              </a:rPr>
              <a:t>Cloud DB Bandwagons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MapReduce</a:t>
            </a:r>
            <a:r>
              <a:rPr lang="en-US" dirty="0" smtClean="0"/>
              <a:t> and </a:t>
            </a:r>
            <a:r>
              <a:rPr lang="en-US" dirty="0" err="1" smtClean="0"/>
              <a:t>Hadoop</a:t>
            </a:r>
            <a:endParaRPr lang="en-US" dirty="0" smtClean="0"/>
          </a:p>
          <a:p>
            <a:pPr lvl="1"/>
            <a:r>
              <a:rPr lang="en-US" dirty="0" smtClean="0"/>
              <a:t>“Parallel programming for dummies”</a:t>
            </a:r>
          </a:p>
          <a:p>
            <a:pPr lvl="1"/>
            <a:r>
              <a:rPr lang="en-US" dirty="0" smtClean="0"/>
              <a:t>But now Pig, Scope, </a:t>
            </a:r>
            <a:r>
              <a:rPr lang="en-US" dirty="0" err="1" smtClean="0"/>
              <a:t>Jaql</a:t>
            </a:r>
            <a:r>
              <a:rPr lang="en-US" dirty="0" smtClean="0"/>
              <a:t>, Hive, …</a:t>
            </a:r>
          </a:p>
          <a:p>
            <a:pPr lvl="1"/>
            <a:r>
              <a:rPr lang="en-US" dirty="0" err="1" smtClean="0"/>
              <a:t>MapReduce</a:t>
            </a:r>
            <a:r>
              <a:rPr lang="en-US" dirty="0" smtClean="0"/>
              <a:t> is the new runtime!</a:t>
            </a:r>
          </a:p>
          <a:p>
            <a:r>
              <a:rPr lang="en-US" dirty="0" smtClean="0"/>
              <a:t>GFS and HDFS</a:t>
            </a:r>
          </a:p>
          <a:p>
            <a:pPr lvl="1"/>
            <a:r>
              <a:rPr lang="en-US" dirty="0" smtClean="0"/>
              <a:t>Scalable, self-managed, Really Big Files</a:t>
            </a:r>
          </a:p>
          <a:p>
            <a:pPr lvl="1"/>
            <a:r>
              <a:rPr lang="en-US" dirty="0" smtClean="0"/>
              <a:t>But now </a:t>
            </a:r>
            <a:r>
              <a:rPr lang="en-US" dirty="0" err="1" smtClean="0"/>
              <a:t>BigTable</a:t>
            </a:r>
            <a:r>
              <a:rPr lang="en-US" dirty="0" smtClean="0"/>
              <a:t>, </a:t>
            </a:r>
            <a:r>
              <a:rPr lang="en-US" dirty="0" err="1" smtClean="0"/>
              <a:t>HBase</a:t>
            </a:r>
            <a:r>
              <a:rPr lang="en-US" dirty="0" smtClean="0"/>
              <a:t>, …</a:t>
            </a:r>
          </a:p>
          <a:p>
            <a:pPr lvl="1"/>
            <a:r>
              <a:rPr lang="en-US" dirty="0" smtClean="0"/>
              <a:t>HDFS is the new file storage!</a:t>
            </a:r>
          </a:p>
          <a:p>
            <a:r>
              <a:rPr lang="en-US" dirty="0" smtClean="0"/>
              <a:t>Key-value stores</a:t>
            </a:r>
          </a:p>
          <a:p>
            <a:pPr lvl="1"/>
            <a:r>
              <a:rPr lang="en-US" dirty="0" smtClean="0"/>
              <a:t>All charter members of the “</a:t>
            </a:r>
            <a:r>
              <a:rPr lang="en-US" dirty="0" err="1" smtClean="0"/>
              <a:t>NoSQL</a:t>
            </a:r>
            <a:r>
              <a:rPr lang="en-US" dirty="0" smtClean="0"/>
              <a:t> movement”</a:t>
            </a:r>
          </a:p>
          <a:p>
            <a:pPr lvl="1"/>
            <a:r>
              <a:rPr lang="en-US" dirty="0" smtClean="0"/>
              <a:t>Includes S3, Dynamo, </a:t>
            </a:r>
            <a:r>
              <a:rPr lang="en-US" dirty="0" err="1" smtClean="0"/>
              <a:t>BigTable</a:t>
            </a:r>
            <a:r>
              <a:rPr lang="en-US" dirty="0" smtClean="0"/>
              <a:t>, </a:t>
            </a:r>
            <a:r>
              <a:rPr lang="en-US" dirty="0" err="1" smtClean="0"/>
              <a:t>HBase</a:t>
            </a:r>
            <a:r>
              <a:rPr lang="en-US" dirty="0" smtClean="0"/>
              <a:t>, Cassandra, …</a:t>
            </a:r>
          </a:p>
          <a:p>
            <a:pPr lvl="1"/>
            <a:r>
              <a:rPr lang="en-US" dirty="0" smtClean="0"/>
              <a:t>These are the new record managers!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371600"/>
            <a:ext cx="2209800" cy="2209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Let’s Approach This Stuff “Right”!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my opinion…</a:t>
            </a:r>
          </a:p>
          <a:p>
            <a:pPr lvl="1"/>
            <a:r>
              <a:rPr lang="en-US" dirty="0" smtClean="0"/>
              <a:t>The OS/DS folks out-scaled the (napping) DB folks</a:t>
            </a:r>
          </a:p>
          <a:p>
            <a:pPr lvl="1"/>
            <a:r>
              <a:rPr lang="en-US" dirty="0" smtClean="0"/>
              <a:t>But, it’d be “crazy” to build on their foundations</a:t>
            </a:r>
          </a:p>
          <a:p>
            <a:r>
              <a:rPr lang="en-US" dirty="0" smtClean="0"/>
              <a:t>Instead, identify key lessons and do it “right”</a:t>
            </a:r>
          </a:p>
          <a:p>
            <a:pPr lvl="1"/>
            <a:r>
              <a:rPr lang="en-US" dirty="0" smtClean="0"/>
              <a:t>Cheap open-source S/W on commodity H/W</a:t>
            </a:r>
          </a:p>
          <a:p>
            <a:pPr lvl="1"/>
            <a:r>
              <a:rPr lang="en-US" dirty="0" smtClean="0"/>
              <a:t>Non-monolithic software components</a:t>
            </a:r>
          </a:p>
          <a:p>
            <a:pPr lvl="1"/>
            <a:r>
              <a:rPr lang="en-US" dirty="0" smtClean="0"/>
              <a:t>Equal opportunity data access (external sources)</a:t>
            </a:r>
          </a:p>
          <a:p>
            <a:pPr lvl="1"/>
            <a:r>
              <a:rPr lang="en-US" dirty="0" smtClean="0"/>
              <a:t>Tolerant of flexible / nested / absent schemas</a:t>
            </a:r>
          </a:p>
          <a:p>
            <a:pPr lvl="1"/>
            <a:r>
              <a:rPr lang="en-US" dirty="0" smtClean="0"/>
              <a:t>Little pre-planning or DBA-type work required</a:t>
            </a:r>
          </a:p>
          <a:p>
            <a:pPr lvl="1"/>
            <a:r>
              <a:rPr lang="en-US" dirty="0" smtClean="0"/>
              <a:t>Fault-tolerant long query execution</a:t>
            </a:r>
          </a:p>
          <a:p>
            <a:pPr lvl="1"/>
            <a:r>
              <a:rPr lang="en-US" dirty="0" smtClean="0"/>
              <a:t>Types and declarative languages (aha…!) </a:t>
            </a:r>
          </a:p>
          <a:p>
            <a:pPr lvl="1"/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 l="14400" t="14400" r="19200"/>
          <a:stretch>
            <a:fillRect/>
          </a:stretch>
        </p:blipFill>
        <p:spPr>
          <a:xfrm>
            <a:off x="7065948" y="1371600"/>
            <a:ext cx="1773252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So What If We’d </a:t>
            </a:r>
            <a:r>
              <a:rPr lang="en-US" i="1" dirty="0" smtClean="0">
                <a:solidFill>
                  <a:schemeClr val="accent1"/>
                </a:solidFill>
              </a:rPr>
              <a:t>Meant</a:t>
            </a:r>
            <a:r>
              <a:rPr lang="en-US" dirty="0" smtClean="0">
                <a:solidFill>
                  <a:schemeClr val="accent1"/>
                </a:solidFill>
              </a:rPr>
              <a:t> To Do This?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What is the “right” basis for analyzing                 and managing the data of the future?</a:t>
            </a:r>
          </a:p>
          <a:p>
            <a:pPr lvl="1"/>
            <a:r>
              <a:rPr lang="en-US" dirty="0" smtClean="0"/>
              <a:t>Runtime layer (and division of labor)?</a:t>
            </a:r>
          </a:p>
          <a:p>
            <a:pPr lvl="1"/>
            <a:r>
              <a:rPr lang="en-US" dirty="0" smtClean="0"/>
              <a:t>Storage and data distribution layers?</a:t>
            </a:r>
          </a:p>
          <a:p>
            <a:r>
              <a:rPr lang="en-US" dirty="0" smtClean="0"/>
              <a:t>Explore how to build new information management systems for the cloud that…</a:t>
            </a:r>
          </a:p>
          <a:p>
            <a:pPr lvl="1"/>
            <a:r>
              <a:rPr lang="en-US" dirty="0" smtClean="0"/>
              <a:t>Seamlessly support external data access</a:t>
            </a:r>
          </a:p>
          <a:p>
            <a:pPr lvl="1"/>
            <a:r>
              <a:rPr lang="en-US" dirty="0" smtClean="0"/>
              <a:t>Execute queries in the face of partial failures</a:t>
            </a:r>
          </a:p>
          <a:p>
            <a:pPr lvl="1"/>
            <a:r>
              <a:rPr lang="en-US" dirty="0" smtClean="0"/>
              <a:t>Scale to thousands of nodes (and beyond)</a:t>
            </a:r>
          </a:p>
          <a:p>
            <a:pPr lvl="1"/>
            <a:r>
              <a:rPr lang="en-US" dirty="0" smtClean="0"/>
              <a:t>Don’t require five-star wizard administrators</a:t>
            </a:r>
          </a:p>
          <a:p>
            <a:pPr lvl="1"/>
            <a:r>
              <a:rPr lang="en-US" dirty="0" smtClean="0"/>
              <a:t>….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ASTERIX Project Overview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6" name="Flowchart: Magnetic Disk 25"/>
          <p:cNvSpPr/>
          <p:nvPr/>
        </p:nvSpPr>
        <p:spPr bwMode="auto">
          <a:xfrm>
            <a:off x="5151438" y="5181600"/>
            <a:ext cx="1630362" cy="1247775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Disk</a:t>
            </a:r>
            <a:endParaRPr lang="en-US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954088" y="3754438"/>
            <a:ext cx="5894387" cy="2798762"/>
            <a:chOff x="837818" y="2743381"/>
            <a:chExt cx="7163182" cy="4063029"/>
          </a:xfrm>
        </p:grpSpPr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837818" y="2743381"/>
              <a:ext cx="2133714" cy="4063029"/>
              <a:chOff x="1066418" y="3076087"/>
              <a:chExt cx="2133714" cy="4063029"/>
            </a:xfrm>
          </p:grpSpPr>
          <p:sp>
            <p:nvSpPr>
              <p:cNvPr id="21" name="Rectangle 4"/>
              <p:cNvSpPr/>
              <p:nvPr/>
            </p:nvSpPr>
            <p:spPr>
              <a:xfrm>
                <a:off x="1357729" y="4101638"/>
                <a:ext cx="1601250" cy="9149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Main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Memory</a:t>
                </a:r>
              </a:p>
            </p:txBody>
          </p:sp>
          <p:sp>
            <p:nvSpPr>
              <p:cNvPr id="22" name="Rounded Rectangle 5"/>
              <p:cNvSpPr/>
              <p:nvPr/>
            </p:nvSpPr>
            <p:spPr>
              <a:xfrm>
                <a:off x="1066418" y="3076087"/>
                <a:ext cx="2133714" cy="4063029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3" name="Flowchart: Magnetic Disk 6"/>
              <p:cNvSpPr/>
              <p:nvPr/>
            </p:nvSpPr>
            <p:spPr>
              <a:xfrm>
                <a:off x="1141657" y="5106449"/>
                <a:ext cx="1981306" cy="1811424"/>
              </a:xfrm>
              <a:prstGeom prst="flowChartMagneticDisk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Disk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2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2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2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409819" y="3175185"/>
                <a:ext cx="1524081" cy="813529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/>
                  <a:t>CPU(s)</a:t>
                </a:r>
              </a:p>
            </p:txBody>
          </p:sp>
          <p:sp>
            <p:nvSpPr>
              <p:cNvPr id="25" name="Isosceles Triangle 11"/>
              <p:cNvSpPr/>
              <p:nvPr/>
            </p:nvSpPr>
            <p:spPr>
              <a:xfrm>
                <a:off x="1371234" y="5578895"/>
                <a:ext cx="1524081" cy="1338978"/>
              </a:xfrm>
              <a:prstGeom prst="triangle">
                <a:avLst>
                  <a:gd name="adj" fmla="val 51056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ea typeface="ＭＳ Ｐゴシック"/>
                    <a:cs typeface="ＭＳ Ｐゴシック"/>
                  </a:rPr>
                  <a:t>ADM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ea typeface="ＭＳ Ｐゴシック"/>
                    <a:cs typeface="ＭＳ Ｐゴシック"/>
                  </a:rPr>
                  <a:t>Data</a:t>
                </a:r>
                <a:endParaRPr lang="en-US" dirty="0">
                  <a:solidFill>
                    <a:srgbClr val="FFFFFF"/>
                  </a:solidFill>
                  <a:ea typeface="ＭＳ Ｐゴシック"/>
                  <a:cs typeface="ＭＳ Ｐゴシック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3123940" y="2743381"/>
              <a:ext cx="2133714" cy="4063029"/>
              <a:chOff x="1066541" y="3076087"/>
              <a:chExt cx="2133714" cy="4063029"/>
            </a:xfrm>
          </p:grpSpPr>
          <p:sp>
            <p:nvSpPr>
              <p:cNvPr id="16" name="Rectangle 23"/>
              <p:cNvSpPr/>
              <p:nvPr/>
            </p:nvSpPr>
            <p:spPr>
              <a:xfrm>
                <a:off x="1357853" y="4101638"/>
                <a:ext cx="1601250" cy="9149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Main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Memory</a:t>
                </a:r>
              </a:p>
            </p:txBody>
          </p:sp>
          <p:sp>
            <p:nvSpPr>
              <p:cNvPr id="17" name="Rounded Rectangle 24"/>
              <p:cNvSpPr/>
              <p:nvPr/>
            </p:nvSpPr>
            <p:spPr>
              <a:xfrm>
                <a:off x="1066541" y="3076087"/>
                <a:ext cx="2133714" cy="4063029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8" name="Flowchart: Magnetic Disk 25"/>
              <p:cNvSpPr/>
              <p:nvPr/>
            </p:nvSpPr>
            <p:spPr>
              <a:xfrm>
                <a:off x="1141781" y="5106449"/>
                <a:ext cx="1981305" cy="1811424"/>
              </a:xfrm>
              <a:prstGeom prst="flowChartMagneticDisk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Disk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2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2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2"/>
                  </a:solidFill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409942" y="3175185"/>
                <a:ext cx="1524081" cy="813529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/>
                  <a:t>CPU(s)</a:t>
                </a:r>
              </a:p>
            </p:txBody>
          </p:sp>
          <p:sp>
            <p:nvSpPr>
              <p:cNvPr id="20" name="Isosceles Triangle 19"/>
              <p:cNvSpPr/>
              <p:nvPr/>
            </p:nvSpPr>
            <p:spPr>
              <a:xfrm>
                <a:off x="1371357" y="5578895"/>
                <a:ext cx="1524081" cy="1338978"/>
              </a:xfrm>
              <a:prstGeom prst="triangle">
                <a:avLst>
                  <a:gd name="adj" fmla="val 51056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ea typeface="ＭＳ Ｐゴシック"/>
                    <a:cs typeface="ＭＳ Ｐゴシック"/>
                  </a:rPr>
                  <a:t>ADM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ea typeface="ＭＳ Ｐゴシック"/>
                    <a:cs typeface="ＭＳ Ｐゴシック"/>
                  </a:rPr>
                  <a:t>Data</a:t>
                </a:r>
                <a:endParaRPr lang="en-US" dirty="0">
                  <a:solidFill>
                    <a:srgbClr val="FFFFFF"/>
                  </a:solidFill>
                  <a:ea typeface="ＭＳ Ｐゴシック"/>
                  <a:cs typeface="ＭＳ Ｐゴシック"/>
                </a:endParaRPr>
              </a:p>
            </p:txBody>
          </p:sp>
        </p:grpSp>
        <p:grpSp>
          <p:nvGrpSpPr>
            <p:cNvPr id="10" name="Group 28"/>
            <p:cNvGrpSpPr>
              <a:grpSpLocks/>
            </p:cNvGrpSpPr>
            <p:nvPr/>
          </p:nvGrpSpPr>
          <p:grpSpPr bwMode="auto">
            <a:xfrm>
              <a:off x="5867286" y="2743381"/>
              <a:ext cx="2133714" cy="4063029"/>
              <a:chOff x="1066687" y="3076087"/>
              <a:chExt cx="2133714" cy="4063029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1066687" y="3076087"/>
                <a:ext cx="2133714" cy="4063029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5" name="Isosceles Triangle 14"/>
              <p:cNvSpPr/>
              <p:nvPr/>
            </p:nvSpPr>
            <p:spPr>
              <a:xfrm>
                <a:off x="1371503" y="5590417"/>
                <a:ext cx="1524081" cy="1338980"/>
              </a:xfrm>
              <a:prstGeom prst="triangle">
                <a:avLst>
                  <a:gd name="adj" fmla="val 51056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ea typeface="ＭＳ Ｐゴシック"/>
                    <a:cs typeface="ＭＳ Ｐゴシック"/>
                  </a:rPr>
                  <a:t>ADM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ea typeface="ＭＳ Ｐゴシック"/>
                    <a:cs typeface="ＭＳ Ｐゴシック"/>
                  </a:rPr>
                  <a:t>Data</a:t>
                </a:r>
              </a:p>
            </p:txBody>
          </p:sp>
        </p:grpSp>
        <p:sp>
          <p:nvSpPr>
            <p:cNvPr id="11" name="Flowchart: Connector 69"/>
            <p:cNvSpPr/>
            <p:nvPr/>
          </p:nvSpPr>
          <p:spPr>
            <a:xfrm>
              <a:off x="5373406" y="4573242"/>
              <a:ext cx="75240" cy="76051"/>
            </a:xfrm>
            <a:prstGeom prst="flowChartConnector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Flowchart: Connector 70"/>
            <p:cNvSpPr/>
            <p:nvPr/>
          </p:nvSpPr>
          <p:spPr>
            <a:xfrm>
              <a:off x="5525815" y="4573242"/>
              <a:ext cx="75239" cy="76051"/>
            </a:xfrm>
            <a:prstGeom prst="flowChartConnector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Flowchart: Connector 71"/>
            <p:cNvSpPr/>
            <p:nvPr/>
          </p:nvSpPr>
          <p:spPr>
            <a:xfrm>
              <a:off x="5678223" y="4573242"/>
              <a:ext cx="75240" cy="76051"/>
            </a:xfrm>
            <a:prstGeom prst="flowChartConnector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6" name="Cloud 25"/>
          <p:cNvSpPr/>
          <p:nvPr/>
        </p:nvSpPr>
        <p:spPr bwMode="auto">
          <a:xfrm>
            <a:off x="954088" y="3078163"/>
            <a:ext cx="5892800" cy="492125"/>
          </a:xfrm>
          <a:prstGeom prst="cloud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Hi-Speed Interconnect</a:t>
            </a:r>
          </a:p>
        </p:txBody>
      </p:sp>
      <p:grpSp>
        <p:nvGrpSpPr>
          <p:cNvPr id="27" name="Group 109"/>
          <p:cNvGrpSpPr>
            <a:grpSpLocks/>
          </p:cNvGrpSpPr>
          <p:nvPr/>
        </p:nvGrpSpPr>
        <p:grpSpPr bwMode="auto">
          <a:xfrm>
            <a:off x="741363" y="1600200"/>
            <a:ext cx="5823061" cy="1559170"/>
            <a:chOff x="1219200" y="605470"/>
            <a:chExt cx="6248400" cy="1933393"/>
          </a:xfrm>
        </p:grpSpPr>
        <p:sp>
          <p:nvSpPr>
            <p:cNvPr id="28" name="TextBox 51"/>
            <p:cNvSpPr txBox="1">
              <a:spLocks noChangeArrowheads="1"/>
            </p:cNvSpPr>
            <p:nvPr/>
          </p:nvSpPr>
          <p:spPr bwMode="auto">
            <a:xfrm>
              <a:off x="1219200" y="605470"/>
              <a:ext cx="2286083" cy="1023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>
                  <a:latin typeface="Corbel" pitchFamily="34" charset="0"/>
                </a:rPr>
                <a:t>Data loads &amp; feeds from external sources (XML, JSON, …)</a:t>
              </a:r>
            </a:p>
          </p:txBody>
        </p:sp>
        <p:sp>
          <p:nvSpPr>
            <p:cNvPr id="29" name="TextBox 52"/>
            <p:cNvSpPr txBox="1">
              <a:spLocks noChangeArrowheads="1"/>
            </p:cNvSpPr>
            <p:nvPr/>
          </p:nvSpPr>
          <p:spPr bwMode="auto">
            <a:xfrm>
              <a:off x="3581940" y="605470"/>
              <a:ext cx="1979455" cy="1023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dirty="0" smtClean="0">
                  <a:latin typeface="Corbel" pitchFamily="34" charset="0"/>
                </a:rPr>
                <a:t>AQL queries </a:t>
              </a:r>
              <a:r>
                <a:rPr lang="en-US" sz="1600" dirty="0">
                  <a:latin typeface="Corbel" pitchFamily="34" charset="0"/>
                </a:rPr>
                <a:t>&amp; scripting requests and programs</a:t>
              </a:r>
            </a:p>
          </p:txBody>
        </p:sp>
        <p:sp>
          <p:nvSpPr>
            <p:cNvPr id="30" name="TextBox 53"/>
            <p:cNvSpPr txBox="1">
              <a:spLocks noChangeArrowheads="1"/>
            </p:cNvSpPr>
            <p:nvPr/>
          </p:nvSpPr>
          <p:spPr bwMode="auto">
            <a:xfrm>
              <a:off x="5639756" y="605470"/>
              <a:ext cx="1827844" cy="1023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>
                  <a:latin typeface="Corbel" pitchFamily="34" charset="0"/>
                </a:rPr>
                <a:t>Data publishing to external sources and apps</a:t>
              </a:r>
            </a:p>
          </p:txBody>
        </p:sp>
        <p:grpSp>
          <p:nvGrpSpPr>
            <p:cNvPr id="31" name="Group 96"/>
            <p:cNvGrpSpPr>
              <a:grpSpLocks/>
            </p:cNvGrpSpPr>
            <p:nvPr/>
          </p:nvGrpSpPr>
          <p:grpSpPr bwMode="auto">
            <a:xfrm>
              <a:off x="4115077" y="1613353"/>
              <a:ext cx="533181" cy="763787"/>
              <a:chOff x="4115077" y="1587595"/>
              <a:chExt cx="533181" cy="763787"/>
            </a:xfrm>
          </p:grpSpPr>
          <p:cxnSp>
            <p:nvCxnSpPr>
              <p:cNvPr id="40" name="Straight Arrow Connector 39"/>
              <p:cNvCxnSpPr/>
              <p:nvPr/>
            </p:nvCxnSpPr>
            <p:spPr>
              <a:xfrm rot="5400000">
                <a:off x="3733183" y="1969489"/>
                <a:ext cx="763787" cy="0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 rot="5400000">
                <a:off x="4011698" y="1968637"/>
                <a:ext cx="763787" cy="1704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 rot="5400000">
                <a:off x="4266364" y="1969489"/>
                <a:ext cx="763787" cy="0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95"/>
            <p:cNvGrpSpPr>
              <a:grpSpLocks/>
            </p:cNvGrpSpPr>
            <p:nvPr/>
          </p:nvGrpSpPr>
          <p:grpSpPr bwMode="auto">
            <a:xfrm rot="1132312">
              <a:off x="6193762" y="1504134"/>
              <a:ext cx="531231" cy="915383"/>
              <a:chOff x="5943837" y="1363602"/>
              <a:chExt cx="531231" cy="915383"/>
            </a:xfrm>
          </p:grpSpPr>
          <p:cxnSp>
            <p:nvCxnSpPr>
              <p:cNvPr id="37" name="Straight Arrow Connector 36"/>
              <p:cNvCxnSpPr/>
              <p:nvPr/>
            </p:nvCxnSpPr>
            <p:spPr>
              <a:xfrm rot="5400000">
                <a:off x="5561943" y="1897092"/>
                <a:ext cx="763787" cy="0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 rot="5400000">
                <a:off x="5838076" y="1822528"/>
                <a:ext cx="763787" cy="1704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 rot="5400000">
                <a:off x="6093174" y="1745496"/>
                <a:ext cx="763787" cy="0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94"/>
            <p:cNvGrpSpPr>
              <a:grpSpLocks/>
            </p:cNvGrpSpPr>
            <p:nvPr/>
          </p:nvGrpSpPr>
          <p:grpSpPr bwMode="auto">
            <a:xfrm rot="-1244362">
              <a:off x="2053434" y="1625461"/>
              <a:ext cx="530810" cy="912201"/>
              <a:chOff x="2053811" y="1446941"/>
              <a:chExt cx="530810" cy="912201"/>
            </a:xfrm>
          </p:grpSpPr>
          <p:cxnSp>
            <p:nvCxnSpPr>
              <p:cNvPr id="34" name="Straight Arrow Connector 33"/>
              <p:cNvCxnSpPr/>
              <p:nvPr/>
            </p:nvCxnSpPr>
            <p:spPr>
              <a:xfrm rot="5400000">
                <a:off x="1674870" y="1825882"/>
                <a:ext cx="757882" cy="0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none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rot="5400000">
                <a:off x="1952705" y="1899675"/>
                <a:ext cx="759850" cy="1703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none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 rot="5400000">
                <a:off x="2204696" y="1979217"/>
                <a:ext cx="759850" cy="0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none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TextBox 85"/>
          <p:cNvSpPr txBox="1">
            <a:spLocks noChangeArrowheads="1"/>
          </p:cNvSpPr>
          <p:nvPr/>
        </p:nvSpPr>
        <p:spPr bwMode="auto">
          <a:xfrm>
            <a:off x="7162800" y="2133600"/>
            <a:ext cx="1905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dirty="0">
                <a:latin typeface="Corbel" pitchFamily="34" charset="0"/>
              </a:rPr>
              <a:t>ASTERIX Goal:      </a:t>
            </a:r>
            <a:r>
              <a:rPr lang="en-US" dirty="0">
                <a:latin typeface="Corbel" pitchFamily="34" charset="0"/>
              </a:rPr>
              <a:t>To</a:t>
            </a:r>
            <a:r>
              <a:rPr lang="en-US" i="1" dirty="0">
                <a:latin typeface="Corbel" pitchFamily="34" charset="0"/>
              </a:rPr>
              <a:t> ingest, digest, persist, index, manage, query, analyze, </a:t>
            </a:r>
            <a:r>
              <a:rPr lang="en-US" dirty="0">
                <a:latin typeface="Corbel" pitchFamily="34" charset="0"/>
              </a:rPr>
              <a:t>and</a:t>
            </a:r>
            <a:r>
              <a:rPr lang="en-US" i="1" dirty="0">
                <a:latin typeface="Corbel" pitchFamily="34" charset="0"/>
              </a:rPr>
              <a:t> publish </a:t>
            </a:r>
            <a:r>
              <a:rPr lang="en-US" dirty="0">
                <a:latin typeface="Corbel" pitchFamily="34" charset="0"/>
              </a:rPr>
              <a:t>massive quantities of </a:t>
            </a:r>
            <a:r>
              <a:rPr lang="en-US" dirty="0" err="1" smtClean="0">
                <a:latin typeface="Corbel" pitchFamily="34" charset="0"/>
              </a:rPr>
              <a:t>semistructured</a:t>
            </a:r>
            <a:r>
              <a:rPr lang="en-US" dirty="0" smtClean="0">
                <a:latin typeface="Corbel" pitchFamily="34" charset="0"/>
              </a:rPr>
              <a:t> </a:t>
            </a:r>
            <a:r>
              <a:rPr lang="en-US" dirty="0">
                <a:latin typeface="Corbel" pitchFamily="34" charset="0"/>
              </a:rPr>
              <a:t>information…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15200" y="4724400"/>
            <a:ext cx="13716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(ADM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= ASTERIX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   Data Model;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AQL = ASTERIX Query Language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)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5" name="Rectangle 23"/>
          <p:cNvSpPr/>
          <p:nvPr/>
        </p:nvSpPr>
        <p:spPr bwMode="auto">
          <a:xfrm>
            <a:off x="5311775" y="4448175"/>
            <a:ext cx="1317625" cy="6302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Main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Memory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5354637" y="3810000"/>
            <a:ext cx="1254125" cy="56038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CPU(s)</a:t>
            </a:r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92335" y="1678381"/>
            <a:ext cx="3941379" cy="22860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Semistructured</a:t>
            </a:r>
            <a:r>
              <a:rPr lang="en-US" dirty="0" smtClean="0"/>
              <a:t> data management</a:t>
            </a:r>
          </a:p>
          <a:p>
            <a:pPr lvl="1"/>
            <a:r>
              <a:rPr lang="en-US" dirty="0" smtClean="0"/>
              <a:t>Core work exists</a:t>
            </a:r>
          </a:p>
          <a:p>
            <a:pPr lvl="1"/>
            <a:r>
              <a:rPr lang="en-US" dirty="0" smtClean="0"/>
              <a:t>XML </a:t>
            </a:r>
            <a:r>
              <a:rPr lang="en-US" sz="2353" dirty="0" smtClean="0"/>
              <a:t>&amp;</a:t>
            </a:r>
            <a:r>
              <a:rPr lang="en-US" dirty="0" smtClean="0"/>
              <a:t> XQuery, JSON, …</a:t>
            </a:r>
          </a:p>
          <a:p>
            <a:pPr lvl="1"/>
            <a:r>
              <a:rPr lang="en-US" dirty="0" smtClean="0"/>
              <a:t>Time to </a:t>
            </a:r>
            <a:r>
              <a:rPr lang="en-US" i="1" dirty="0" smtClean="0"/>
              <a:t>parallelize</a:t>
            </a:r>
            <a:r>
              <a:rPr lang="en-US" dirty="0" smtClean="0"/>
              <a:t> and </a:t>
            </a:r>
            <a:r>
              <a:rPr lang="en-US" i="1" dirty="0" smtClean="0"/>
              <a:t>scale out</a:t>
            </a:r>
          </a:p>
          <a:p>
            <a:r>
              <a:rPr lang="en-US" dirty="0" smtClean="0"/>
              <a:t>Parallel database systems</a:t>
            </a:r>
          </a:p>
          <a:p>
            <a:pPr lvl="1"/>
            <a:r>
              <a:rPr lang="en-US" dirty="0" smtClean="0"/>
              <a:t>Research </a:t>
            </a:r>
            <a:r>
              <a:rPr lang="en-US" dirty="0" err="1" smtClean="0"/>
              <a:t>quiesced</a:t>
            </a:r>
            <a:r>
              <a:rPr lang="en-US" dirty="0" smtClean="0"/>
              <a:t> in mid-1990’s</a:t>
            </a:r>
          </a:p>
          <a:p>
            <a:pPr lvl="1"/>
            <a:r>
              <a:rPr lang="en-US" dirty="0" smtClean="0"/>
              <a:t>Renewed industrial interest</a:t>
            </a:r>
          </a:p>
          <a:p>
            <a:pPr lvl="1"/>
            <a:r>
              <a:rPr lang="en-US" dirty="0" smtClean="0"/>
              <a:t>Time to </a:t>
            </a:r>
            <a:r>
              <a:rPr lang="en-US" i="1" dirty="0" smtClean="0"/>
              <a:t>scale up </a:t>
            </a:r>
            <a:r>
              <a:rPr lang="en-US" sz="2824" dirty="0" smtClean="0">
                <a:solidFill>
                  <a:prstClr val="black"/>
                </a:solidFill>
              </a:rPr>
              <a:t>and</a:t>
            </a:r>
            <a:r>
              <a:rPr lang="en-US" dirty="0" smtClean="0"/>
              <a:t> </a:t>
            </a:r>
            <a:r>
              <a:rPr lang="en-US" i="1" dirty="0" smtClean="0"/>
              <a:t>de-schema-</a:t>
            </a:r>
            <a:r>
              <a:rPr lang="en-US" i="1" dirty="0" err="1" smtClean="0"/>
              <a:t>tize</a:t>
            </a:r>
            <a:endParaRPr lang="en-US" i="1" dirty="0" smtClean="0"/>
          </a:p>
          <a:p>
            <a:r>
              <a:rPr lang="en-US" dirty="0" smtClean="0"/>
              <a:t>Data-intensive computing</a:t>
            </a:r>
          </a:p>
          <a:p>
            <a:pPr lvl="1"/>
            <a:r>
              <a:rPr lang="en-US" dirty="0" err="1" smtClean="0"/>
              <a:t>MapReduce</a:t>
            </a:r>
            <a:r>
              <a:rPr lang="en-US" dirty="0" smtClean="0"/>
              <a:t> and </a:t>
            </a:r>
            <a:r>
              <a:rPr lang="en-US" dirty="0" err="1" smtClean="0"/>
              <a:t>Hadoop</a:t>
            </a:r>
            <a:r>
              <a:rPr lang="en-US" dirty="0" smtClean="0"/>
              <a:t> quite popular</a:t>
            </a:r>
          </a:p>
          <a:p>
            <a:pPr lvl="1"/>
            <a:r>
              <a:rPr lang="en-US" dirty="0" smtClean="0"/>
              <a:t>Language efforts even more popular (Pig, Hive, </a:t>
            </a:r>
            <a:r>
              <a:rPr lang="en-US" dirty="0" err="1" smtClean="0"/>
              <a:t>Jaql</a:t>
            </a:r>
            <a:r>
              <a:rPr lang="en-US" dirty="0" smtClean="0"/>
              <a:t>, …)</a:t>
            </a:r>
          </a:p>
          <a:p>
            <a:pPr lvl="1"/>
            <a:r>
              <a:rPr lang="en-US" dirty="0" smtClean="0"/>
              <a:t>Ripe for </a:t>
            </a:r>
            <a:r>
              <a:rPr lang="en-US" i="1" dirty="0" smtClean="0"/>
              <a:t>parallel DB ideas </a:t>
            </a:r>
            <a:r>
              <a:rPr lang="en-US" dirty="0" smtClean="0"/>
              <a:t>(e.g., for query processing) and support for </a:t>
            </a:r>
            <a:r>
              <a:rPr lang="en-US" i="1" dirty="0" smtClean="0"/>
              <a:t>stored, indexed data sets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The ASTERIX Project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799138" y="1208087"/>
            <a:ext cx="30400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i="1" dirty="0" err="1" smtClean="0">
                <a:latin typeface="Corbel" pitchFamily="34" charset="0"/>
              </a:rPr>
              <a:t>Semistructured</a:t>
            </a:r>
            <a:endParaRPr lang="en-US" b="1" i="1" dirty="0">
              <a:latin typeface="Corbel" pitchFamily="34" charset="0"/>
            </a:endParaRPr>
          </a:p>
          <a:p>
            <a:pPr algn="ctr"/>
            <a:r>
              <a:rPr lang="en-US" b="1" i="1" dirty="0">
                <a:latin typeface="Corbel" pitchFamily="34" charset="0"/>
              </a:rPr>
              <a:t>Data Management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5181600" y="3621087"/>
            <a:ext cx="2286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i="1" dirty="0" smtClean="0">
                <a:latin typeface="Corbel" pitchFamily="34" charset="0"/>
              </a:rPr>
              <a:t>Parallel Database </a:t>
            </a:r>
            <a:r>
              <a:rPr lang="en-US" b="1" i="1" dirty="0">
                <a:latin typeface="Corbel" pitchFamily="34" charset="0"/>
              </a:rPr>
              <a:t>Systems</a:t>
            </a:r>
            <a:endParaRPr lang="en-US" sz="1600" b="1" i="1" dirty="0">
              <a:latin typeface="Corbel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7362825" y="3621087"/>
            <a:ext cx="2009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i="1" dirty="0">
                <a:latin typeface="Corbel" pitchFamily="34" charset="0"/>
              </a:rPr>
              <a:t>Data-Intensive</a:t>
            </a:r>
          </a:p>
          <a:p>
            <a:pPr algn="ctr"/>
            <a:r>
              <a:rPr lang="en-US" b="1" i="1" dirty="0">
                <a:latin typeface="Corbel" pitchFamily="34" charset="0"/>
              </a:rPr>
              <a:t>Computing</a:t>
            </a:r>
            <a:endParaRPr lang="en-US" sz="1400" b="1" i="1" dirty="0">
              <a:latin typeface="Corbel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6" name="Magnetic Disk 15"/>
          <p:cNvSpPr/>
          <p:nvPr/>
        </p:nvSpPr>
        <p:spPr>
          <a:xfrm flipH="1">
            <a:off x="6805628" y="2500439"/>
            <a:ext cx="762000" cy="612648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/>
                </a:solidFill>
              </a:rPr>
              <a:t>ASTERIX Project Objectives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0292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Build a scalable information management platform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Targeting large commodity computing clusters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Handling mass quantities of </a:t>
            </a:r>
            <a:r>
              <a:rPr lang="en-US" sz="2400" dirty="0" err="1" smtClean="0">
                <a:solidFill>
                  <a:srgbClr val="000000"/>
                </a:solidFill>
              </a:rPr>
              <a:t>semistructured</a:t>
            </a:r>
            <a:r>
              <a:rPr lang="en-US" sz="2400" dirty="0" smtClean="0">
                <a:solidFill>
                  <a:srgbClr val="000000"/>
                </a:solidFill>
              </a:rPr>
              <a:t> information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Conduct timely information systems research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Large-scale query processing and workload management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Highly scalable storage and index management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Fuzzy matching in a highly parallel world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Apply parallel DB know-how to data intensive computing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Train a new generation of information systems R&amp;D researchers and software engineers</a:t>
            </a:r>
          </a:p>
          <a:p>
            <a:pPr lvl="1"/>
            <a:r>
              <a:rPr lang="en-US" sz="2400" dirty="0" smtClean="0"/>
              <a:t>“</a:t>
            </a:r>
            <a:r>
              <a:rPr lang="en-US" sz="2400" dirty="0" smtClean="0">
                <a:solidFill>
                  <a:srgbClr val="660066"/>
                </a:solidFill>
              </a:rPr>
              <a:t>If we build it, they will learn…</a:t>
            </a:r>
            <a:r>
              <a:rPr lang="en-US" sz="2400" dirty="0" smtClean="0">
                <a:solidFill>
                  <a:srgbClr val="000000"/>
                </a:solidFill>
              </a:rPr>
              <a:t>”(</a:t>
            </a:r>
            <a:r>
              <a:rPr lang="en-US" sz="2400" dirty="0" smtClean="0">
                <a:solidFill>
                  <a:srgbClr val="660066"/>
                </a:solidFill>
                <a:sym typeface="Wingdings" pitchFamily="2" charset="2"/>
              </a:rPr>
              <a:t></a:t>
            </a:r>
            <a:r>
              <a:rPr lang="en-US" sz="2400" dirty="0" smtClean="0">
                <a:solidFill>
                  <a:srgbClr val="000000"/>
                </a:solidFill>
                <a:sym typeface="Wingdings" pitchFamily="2" charset="2"/>
              </a:rPr>
              <a:t>)</a:t>
            </a:r>
            <a:endParaRPr lang="en-US" sz="240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/>
                </a:solidFill>
              </a:rPr>
              <a:t>“Mass Quantities”?  Really??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Traditional databases store an </a:t>
            </a:r>
            <a:r>
              <a:rPr lang="en-US" i="1" dirty="0" smtClean="0"/>
              <a:t>enterprise model</a:t>
            </a:r>
          </a:p>
          <a:p>
            <a:pPr lvl="1"/>
            <a:r>
              <a:rPr lang="en-US" dirty="0" smtClean="0"/>
              <a:t>Entities, relationships, and attributes</a:t>
            </a:r>
          </a:p>
          <a:p>
            <a:pPr lvl="1"/>
            <a:r>
              <a:rPr lang="en-US" dirty="0" smtClean="0"/>
              <a:t>Current snapshot of the enterprise’s actual state</a:t>
            </a:r>
          </a:p>
          <a:p>
            <a:pPr lvl="1"/>
            <a:r>
              <a:rPr lang="en-US" dirty="0" smtClean="0"/>
              <a:t>I know, </a:t>
            </a:r>
            <a:r>
              <a:rPr lang="en-US" i="1" dirty="0" smtClean="0"/>
              <a:t>yawn</a:t>
            </a:r>
            <a:r>
              <a:rPr lang="en-US" dirty="0" smtClean="0"/>
              <a:t>….!  </a:t>
            </a:r>
            <a:r>
              <a:rPr lang="en-US" dirty="0" smtClean="0">
                <a:sym typeface="Wingdings"/>
              </a:rPr>
              <a:t>(</a:t>
            </a:r>
            <a:r>
              <a:rPr lang="en-US" dirty="0" err="1" smtClean="0">
                <a:solidFill>
                  <a:srgbClr val="FF6600"/>
                </a:solidFill>
                <a:sym typeface="Wingdings"/>
              </a:rPr>
              <a:t></a:t>
            </a:r>
            <a:r>
              <a:rPr lang="en-US" dirty="0" smtClean="0">
                <a:sym typeface="Wingdings"/>
              </a:rPr>
              <a:t>)</a:t>
            </a:r>
          </a:p>
          <a:p>
            <a:r>
              <a:rPr lang="en-US" dirty="0" smtClean="0"/>
              <a:t>The Web contains an unstructured world model</a:t>
            </a:r>
          </a:p>
          <a:p>
            <a:pPr lvl="1"/>
            <a:r>
              <a:rPr lang="en-US" dirty="0" smtClean="0"/>
              <a:t>Scrape it/monitor it and extract (</a:t>
            </a:r>
            <a:r>
              <a:rPr lang="en-US" dirty="0" err="1" smtClean="0"/>
              <a:t>semi)structure</a:t>
            </a:r>
            <a:endParaRPr lang="en-US" dirty="0" smtClean="0"/>
          </a:p>
          <a:p>
            <a:pPr lvl="1"/>
            <a:r>
              <a:rPr lang="en-US" dirty="0" smtClean="0"/>
              <a:t>Then we’ll have a (</a:t>
            </a:r>
            <a:r>
              <a:rPr lang="en-US" dirty="0" err="1" smtClean="0"/>
              <a:t>semistructured</a:t>
            </a:r>
            <a:r>
              <a:rPr lang="en-US" dirty="0" smtClean="0"/>
              <a:t>) </a:t>
            </a:r>
            <a:r>
              <a:rPr lang="en-US" i="1" dirty="0" smtClean="0"/>
              <a:t>world model</a:t>
            </a:r>
          </a:p>
          <a:p>
            <a:r>
              <a:rPr lang="en-US" dirty="0" smtClean="0"/>
              <a:t>Now simply stop throwing stuff away</a:t>
            </a:r>
          </a:p>
          <a:p>
            <a:pPr lvl="1"/>
            <a:r>
              <a:rPr lang="en-US" dirty="0" smtClean="0"/>
              <a:t>Then we’ll get an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evolving</a:t>
            </a:r>
            <a:r>
              <a:rPr lang="en-US" i="1" dirty="0" smtClean="0"/>
              <a:t> world model</a:t>
            </a:r>
            <a:r>
              <a:rPr lang="en-US" dirty="0" smtClean="0"/>
              <a:t> that we can analyze to study past events, responses, etc.!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4F81BD"/>
                </a:solidFill>
              </a:rPr>
              <a:t>Use Case: </a:t>
            </a:r>
            <a:r>
              <a:rPr lang="en-US" dirty="0" smtClean="0">
                <a:solidFill>
                  <a:srgbClr val="4F81BD"/>
                </a:solidFill>
              </a:rPr>
              <a:t>OC “Event Warehouse”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550562" y="1676400"/>
            <a:ext cx="2514600" cy="4800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Traditional Information</a:t>
            </a:r>
          </a:p>
          <a:p>
            <a:pPr lvl="1"/>
            <a:r>
              <a:rPr lang="en-US" dirty="0" smtClean="0"/>
              <a:t>Map data</a:t>
            </a:r>
          </a:p>
          <a:p>
            <a:pPr lvl="1"/>
            <a:r>
              <a:rPr lang="en-US" dirty="0" smtClean="0"/>
              <a:t>Business listings</a:t>
            </a:r>
          </a:p>
          <a:p>
            <a:pPr lvl="1"/>
            <a:r>
              <a:rPr lang="en-US" dirty="0" smtClean="0"/>
              <a:t>Scheduled events</a:t>
            </a:r>
          </a:p>
          <a:p>
            <a:pPr lvl="1"/>
            <a:r>
              <a:rPr lang="en-US" dirty="0" smtClean="0"/>
              <a:t>Population data</a:t>
            </a:r>
          </a:p>
          <a:p>
            <a:pPr lvl="1"/>
            <a:r>
              <a:rPr lang="en-US" dirty="0" smtClean="0"/>
              <a:t>Traffic data</a:t>
            </a:r>
          </a:p>
          <a:p>
            <a:pPr lvl="1"/>
            <a:r>
              <a:rPr lang="en-US" b="1" dirty="0" smtClean="0"/>
              <a:t>…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200400" cy="5029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Additional Information</a:t>
            </a:r>
          </a:p>
          <a:p>
            <a:pPr lvl="1"/>
            <a:r>
              <a:rPr lang="en-US" dirty="0" smtClean="0"/>
              <a:t>Online news stories</a:t>
            </a:r>
          </a:p>
          <a:p>
            <a:pPr lvl="1"/>
            <a:r>
              <a:rPr lang="en-US" dirty="0" smtClean="0"/>
              <a:t>Blogs</a:t>
            </a:r>
          </a:p>
          <a:p>
            <a:pPr lvl="1"/>
            <a:r>
              <a:rPr lang="en-US" dirty="0" smtClean="0"/>
              <a:t>Geo-coded or OC- tagged tweets</a:t>
            </a:r>
          </a:p>
          <a:p>
            <a:pPr lvl="1"/>
            <a:r>
              <a:rPr lang="en-US" dirty="0" smtClean="0"/>
              <a:t>Status updates and wall posts</a:t>
            </a:r>
          </a:p>
          <a:p>
            <a:pPr lvl="1"/>
            <a:r>
              <a:rPr lang="en-US" dirty="0" smtClean="0"/>
              <a:t>Geo-coded or tagged photos</a:t>
            </a:r>
          </a:p>
          <a:p>
            <a:pPr lvl="1"/>
            <a:r>
              <a:rPr lang="en-US" b="1" dirty="0" smtClean="0"/>
              <a:t>…</a:t>
            </a: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934662"/>
            <a:ext cx="2971800" cy="1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7526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1676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95600" y="3194050"/>
            <a:ext cx="3131025" cy="2825750"/>
          </a:xfrm>
          <a:prstGeom prst="rect">
            <a:avLst/>
          </a:prstGeom>
        </p:spPr>
      </p:pic>
      <p:pic>
        <p:nvPicPr>
          <p:cNvPr id="13" name="Picture 12" descr="isg-800px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148" y="5879926"/>
            <a:ext cx="869822" cy="914400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819400" y="6096000"/>
            <a:ext cx="3251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 err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NowLedger</a:t>
            </a:r>
            <a:r>
              <a:rPr lang="en-US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660066"/>
                </a:solidFill>
              </a:rPr>
              <a:t>project in ISG @ UCI</a:t>
            </a:r>
            <a:endParaRPr lang="en-US" i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1925" y="228600"/>
            <a:ext cx="752475" cy="114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ASTERIX Data Model (ADM) </a:t>
            </a:r>
            <a:endParaRPr lang="en-US" dirty="0">
              <a:solidFill>
                <a:srgbClr val="4F81BD"/>
              </a:solidFill>
            </a:endParaRPr>
          </a:p>
        </p:txBody>
      </p:sp>
      <p:pic>
        <p:nvPicPr>
          <p:cNvPr id="25602" name="Picture 2" descr="C:\Users\carey\Desktop\Talks\Facebook Figs\schem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740452"/>
            <a:ext cx="5029200" cy="5041348"/>
          </a:xfrm>
          <a:prstGeom prst="rect">
            <a:avLst/>
          </a:prstGeom>
          <a:noFill/>
        </p:spPr>
      </p:pic>
      <p:pic>
        <p:nvPicPr>
          <p:cNvPr id="5" name="Picture 2" descr="C:\Users\carey\Desktop\Talks\Facebook Figs\schema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7320" y="2895600"/>
            <a:ext cx="3840480" cy="1600200"/>
          </a:xfrm>
          <a:prstGeom prst="rect">
            <a:avLst/>
          </a:prstGeom>
          <a:noFill/>
        </p:spPr>
      </p:pic>
      <p:sp>
        <p:nvSpPr>
          <p:cNvPr id="7" name="Content Placeholder 5"/>
          <p:cNvSpPr>
            <a:spLocks noGrp="1"/>
          </p:cNvSpPr>
          <p:nvPr>
            <p:ph sz="half" idx="4294967295"/>
          </p:nvPr>
        </p:nvSpPr>
        <p:spPr>
          <a:xfrm>
            <a:off x="3657600" y="5943600"/>
            <a:ext cx="5105400" cy="5334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dirty="0" smtClean="0">
                <a:solidFill>
                  <a:srgbClr val="800000"/>
                </a:solidFill>
              </a:rPr>
              <a:t>Loosely</a:t>
            </a:r>
            <a:r>
              <a:rPr lang="en-US" sz="2000" b="1" dirty="0" smtClean="0">
                <a:solidFill>
                  <a:srgbClr val="800000"/>
                </a:solidFill>
              </a:rPr>
              <a:t>:    </a:t>
            </a:r>
            <a:r>
              <a:rPr lang="en-US" sz="2000" dirty="0" smtClean="0">
                <a:solidFill>
                  <a:srgbClr val="800000"/>
                </a:solidFill>
              </a:rPr>
              <a:t>JSON + (ODMG – methods)</a:t>
            </a:r>
            <a:r>
              <a:rPr lang="en-US" sz="2800" dirty="0" smtClean="0">
                <a:solidFill>
                  <a:srgbClr val="800000"/>
                </a:solidFill>
              </a:rPr>
              <a:t> ≠ </a:t>
            </a:r>
            <a:r>
              <a:rPr lang="en-US" sz="2000" dirty="0" smtClean="0">
                <a:solidFill>
                  <a:srgbClr val="800000"/>
                </a:solidFill>
              </a:rPr>
              <a:t>XML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ADM </a:t>
            </a:r>
            <a:r>
              <a:rPr lang="en-US" sz="3600" i="1" dirty="0" smtClean="0">
                <a:solidFill>
                  <a:srgbClr val="4F81BD"/>
                </a:solidFill>
              </a:rPr>
              <a:t>(cont.) </a:t>
            </a:r>
            <a:endParaRPr lang="en-US" i="1" dirty="0">
              <a:solidFill>
                <a:srgbClr val="4F81BD"/>
              </a:solidFill>
            </a:endParaRPr>
          </a:p>
        </p:txBody>
      </p:sp>
      <p:pic>
        <p:nvPicPr>
          <p:cNvPr id="27650" name="Picture 2" descr="C:\Users\carey\Desktop\Talks\Facebook Figs\schem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6902" y="1561721"/>
            <a:ext cx="3905250" cy="5296279"/>
          </a:xfrm>
          <a:prstGeom prst="rect">
            <a:avLst/>
          </a:prstGeom>
          <a:noFill/>
        </p:spPr>
      </p:pic>
      <p:pic>
        <p:nvPicPr>
          <p:cNvPr id="5" name="Picture 2" descr="C:\Users\carey\Desktop\Talks\Facebook Figs\schema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752600"/>
            <a:ext cx="3680194" cy="3035300"/>
          </a:xfrm>
          <a:prstGeom prst="rect">
            <a:avLst/>
          </a:prstGeom>
          <a:noFill/>
        </p:spPr>
      </p:pic>
      <p:pic>
        <p:nvPicPr>
          <p:cNvPr id="6" name="Picture 2" descr="C:\Users\carey\Desktop\Talks\Facebook Figs\schema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4800600"/>
            <a:ext cx="3810000" cy="916755"/>
          </a:xfrm>
          <a:prstGeom prst="rect">
            <a:avLst/>
          </a:prstGeom>
          <a:noFill/>
        </p:spPr>
      </p:pic>
      <p:sp>
        <p:nvSpPr>
          <p:cNvPr id="7" name="Content Placeholder 5"/>
          <p:cNvSpPr>
            <a:spLocks noGrp="1"/>
          </p:cNvSpPr>
          <p:nvPr>
            <p:ph sz="half" idx="4294967295"/>
          </p:nvPr>
        </p:nvSpPr>
        <p:spPr>
          <a:xfrm>
            <a:off x="4572000" y="5943600"/>
            <a:ext cx="4267200" cy="91440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(Plus equal opportunity support for both stored and external datasets)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rgbClr val="4F81BD"/>
                </a:solidFill>
              </a:rPr>
              <a:t>Note: </a:t>
            </a:r>
            <a:r>
              <a:rPr lang="en-US" dirty="0" smtClean="0">
                <a:solidFill>
                  <a:srgbClr val="4F81BD"/>
                </a:solidFill>
              </a:rPr>
              <a:t>ADM Spans the Full Range!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315200" cy="4572000"/>
          </a:xfrm>
        </p:spPr>
        <p:txBody>
          <a:bodyPr>
            <a:normAutofit/>
          </a:bodyPr>
          <a:lstStyle/>
          <a:p>
            <a:pPr lvl="1">
              <a:lnSpc>
                <a:spcPts val="1800"/>
              </a:lnSpc>
              <a:buNone/>
            </a:pPr>
            <a:r>
              <a:rPr lang="en-US" sz="2400" b="1" dirty="0" smtClean="0">
                <a:solidFill>
                  <a:prstClr val="black"/>
                </a:solidFill>
              </a:rPr>
              <a:t>declare closed type </a:t>
            </a:r>
            <a:r>
              <a:rPr lang="en-US" sz="2400" dirty="0" err="1" smtClean="0">
                <a:solidFill>
                  <a:prstClr val="black"/>
                </a:solidFill>
              </a:rPr>
              <a:t>SoldierType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as</a:t>
            </a:r>
            <a:r>
              <a:rPr lang="en-US" sz="2400" dirty="0" smtClean="0">
                <a:solidFill>
                  <a:prstClr val="black"/>
                </a:solidFill>
              </a:rPr>
              <a:t> {</a:t>
            </a:r>
          </a:p>
          <a:p>
            <a:pPr lvl="1">
              <a:lnSpc>
                <a:spcPts val="1800"/>
              </a:lnSpc>
              <a:buNone/>
            </a:pPr>
            <a:r>
              <a:rPr lang="en-US" sz="2400" dirty="0" smtClean="0">
                <a:solidFill>
                  <a:prstClr val="black"/>
                </a:solidFill>
              </a:rPr>
              <a:t>    name: string,</a:t>
            </a:r>
          </a:p>
          <a:p>
            <a:pPr lvl="1">
              <a:lnSpc>
                <a:spcPts val="1800"/>
              </a:lnSpc>
              <a:buNone/>
            </a:pPr>
            <a:r>
              <a:rPr lang="en-US" sz="2400" dirty="0" smtClean="0">
                <a:solidFill>
                  <a:prstClr val="black"/>
                </a:solidFill>
              </a:rPr>
              <a:t>    rank: string,</a:t>
            </a:r>
          </a:p>
          <a:p>
            <a:pPr lvl="1">
              <a:lnSpc>
                <a:spcPts val="1800"/>
              </a:lnSpc>
              <a:buNone/>
            </a:pPr>
            <a:r>
              <a:rPr lang="en-US" sz="2400" dirty="0" smtClean="0">
                <a:solidFill>
                  <a:prstClr val="black"/>
                </a:solidFill>
              </a:rPr>
              <a:t>    </a:t>
            </a:r>
            <a:r>
              <a:rPr lang="en-US" sz="2400" dirty="0" err="1" smtClean="0">
                <a:solidFill>
                  <a:prstClr val="black"/>
                </a:solidFill>
              </a:rPr>
              <a:t>serialNumber</a:t>
            </a:r>
            <a:r>
              <a:rPr lang="en-US" sz="2400" dirty="0" smtClean="0">
                <a:solidFill>
                  <a:prstClr val="black"/>
                </a:solidFill>
              </a:rPr>
              <a:t>: int32</a:t>
            </a:r>
          </a:p>
          <a:p>
            <a:pPr lvl="1">
              <a:lnSpc>
                <a:spcPts val="1800"/>
              </a:lnSpc>
              <a:buNone/>
            </a:pPr>
            <a:r>
              <a:rPr lang="en-US" sz="2400" dirty="0" smtClean="0">
                <a:solidFill>
                  <a:prstClr val="black"/>
                </a:solidFill>
              </a:rPr>
              <a:t>}</a:t>
            </a:r>
            <a:endParaRPr lang="en-US" sz="2400" dirty="0" smtClean="0"/>
          </a:p>
          <a:p>
            <a:pPr lvl="1">
              <a:buNone/>
            </a:pPr>
            <a:r>
              <a:rPr lang="en-US" sz="2400" b="1" dirty="0" smtClean="0"/>
              <a:t>create dataset </a:t>
            </a:r>
            <a:r>
              <a:rPr lang="en-US" sz="2400" dirty="0" err="1" smtClean="0"/>
              <a:t>MyArmy(SoldierType</a:t>
            </a:r>
            <a:r>
              <a:rPr lang="en-US" sz="2400" dirty="0" smtClean="0"/>
              <a:t>);</a:t>
            </a:r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r>
              <a:rPr lang="en-US" sz="2400" dirty="0" smtClean="0"/>
              <a:t>	     </a:t>
            </a:r>
            <a:r>
              <a:rPr lang="en-US" sz="2400" i="1" dirty="0" smtClean="0"/>
              <a:t>-versus-</a:t>
            </a:r>
          </a:p>
          <a:p>
            <a:pPr lvl="1">
              <a:buNone/>
            </a:pPr>
            <a:r>
              <a:rPr lang="en-US" sz="2400" dirty="0" smtClean="0"/>
              <a:t>				</a:t>
            </a:r>
            <a:endParaRPr lang="en-US" sz="2400" b="1" dirty="0" smtClean="0"/>
          </a:p>
          <a:p>
            <a:pPr lvl="1">
              <a:buNone/>
            </a:pPr>
            <a:r>
              <a:rPr lang="en-US" sz="2400" b="1" dirty="0" smtClean="0"/>
              <a:t>declare open type </a:t>
            </a:r>
            <a:r>
              <a:rPr lang="en-US" sz="2400" dirty="0" err="1" smtClean="0"/>
              <a:t>StuffType</a:t>
            </a:r>
            <a:r>
              <a:rPr lang="en-US" sz="2400" dirty="0" smtClean="0"/>
              <a:t> </a:t>
            </a:r>
            <a:r>
              <a:rPr lang="en-US" sz="2400" b="1" dirty="0" smtClean="0"/>
              <a:t>as</a:t>
            </a:r>
            <a:r>
              <a:rPr lang="en-US" sz="2400" dirty="0" smtClean="0"/>
              <a:t> {  }</a:t>
            </a:r>
          </a:p>
          <a:p>
            <a:pPr lvl="1">
              <a:buNone/>
            </a:pPr>
            <a:r>
              <a:rPr lang="en-US" sz="2400" b="1" dirty="0" smtClean="0"/>
              <a:t>create dataset </a:t>
            </a:r>
            <a:r>
              <a:rPr lang="en-US" sz="2400" dirty="0" err="1" smtClean="0"/>
              <a:t>MyStuff(StuffType</a:t>
            </a:r>
            <a:r>
              <a:rPr lang="en-US" sz="2400" dirty="0" smtClean="0"/>
              <a:t>);</a:t>
            </a:r>
          </a:p>
          <a:p>
            <a:pPr lvl="1">
              <a:buNone/>
            </a:pPr>
            <a:endParaRPr lang="en-US" sz="2400" dirty="0" smtClean="0">
              <a:solidFill>
                <a:prstClr val="black"/>
              </a:solidFill>
            </a:endParaRPr>
          </a:p>
          <a:p>
            <a:pPr lvl="1">
              <a:buNone/>
            </a:pPr>
            <a:endParaRPr lang="en-US" sz="2000" dirty="0" smtClean="0"/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8872"/>
            <a:ext cx="8839200" cy="125272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4F81BD"/>
                </a:solidFill>
              </a:rPr>
              <a:t>ASTERIX Query Language </a:t>
            </a:r>
            <a:r>
              <a:rPr lang="en-US" sz="4400" dirty="0" smtClean="0">
                <a:solidFill>
                  <a:srgbClr val="4F81BD"/>
                </a:solidFill>
              </a:rPr>
              <a:t>(AQL)</a:t>
            </a:r>
            <a:endParaRPr lang="en-US" sz="6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51025"/>
            <a:ext cx="8077200" cy="4625975"/>
          </a:xfrm>
        </p:spPr>
        <p:txBody>
          <a:bodyPr/>
          <a:lstStyle/>
          <a:p>
            <a:r>
              <a:rPr lang="en-US" sz="2800" b="1" i="1" dirty="0" smtClean="0"/>
              <a:t>Q1:  </a:t>
            </a:r>
            <a:r>
              <a:rPr lang="en-US" sz="2800" dirty="0" smtClean="0"/>
              <a:t>Find the names of all users who are interested in movies:</a:t>
            </a:r>
          </a:p>
          <a:p>
            <a:pPr>
              <a:buNone/>
            </a:pPr>
            <a:endParaRPr lang="en-US" sz="800" dirty="0" smtClean="0"/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400" b="1" dirty="0" smtClean="0"/>
              <a:t>for</a:t>
            </a:r>
            <a:r>
              <a:rPr lang="en-US" sz="2400" dirty="0" smtClean="0"/>
              <a:t> $user </a:t>
            </a:r>
            <a:r>
              <a:rPr lang="en-US" sz="2400" b="1" dirty="0" smtClean="0"/>
              <a:t>in</a:t>
            </a:r>
            <a:r>
              <a:rPr lang="en-US" sz="2400" dirty="0" smtClean="0"/>
              <a:t> dataset('User') 				</a:t>
            </a:r>
            <a:r>
              <a:rPr lang="en-US" sz="2400" b="1" dirty="0" smtClean="0"/>
              <a:t>where</a:t>
            </a:r>
            <a:r>
              <a:rPr lang="en-US" sz="2400" dirty="0" smtClean="0"/>
              <a:t> </a:t>
            </a:r>
            <a:r>
              <a:rPr lang="en-US" sz="2400" b="1" dirty="0" smtClean="0"/>
              <a:t>some</a:t>
            </a:r>
            <a:r>
              <a:rPr lang="en-US" sz="2400" dirty="0" smtClean="0"/>
              <a:t> $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b="1" dirty="0" smtClean="0"/>
              <a:t>in</a:t>
            </a:r>
            <a:r>
              <a:rPr lang="en-US" sz="2400" dirty="0" smtClean="0"/>
              <a:t> $</a:t>
            </a:r>
            <a:r>
              <a:rPr lang="en-US" sz="2400" dirty="0" err="1" smtClean="0"/>
              <a:t>user.interests</a:t>
            </a:r>
            <a:r>
              <a:rPr lang="en-US" sz="2400" dirty="0" smtClean="0"/>
              <a:t> 				               </a:t>
            </a:r>
            <a:r>
              <a:rPr lang="en-US" sz="2400" b="1" dirty="0" smtClean="0"/>
              <a:t>satisfies</a:t>
            </a:r>
            <a:r>
              <a:rPr lang="en-US" sz="2400" dirty="0" smtClean="0"/>
              <a:t> $</a:t>
            </a:r>
            <a:r>
              <a:rPr lang="en-US" sz="2400" dirty="0" err="1" smtClean="0"/>
              <a:t>i</a:t>
            </a:r>
            <a:r>
              <a:rPr lang="en-US" sz="2400" dirty="0" smtClean="0"/>
              <a:t> = "movies“ 				</a:t>
            </a:r>
            <a:r>
              <a:rPr lang="en-US" sz="2400" b="1" dirty="0" smtClean="0"/>
              <a:t>return</a:t>
            </a:r>
            <a:r>
              <a:rPr lang="en-US" sz="2400" dirty="0" smtClean="0"/>
              <a:t> { "name": $user.name };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01566" y="5105400"/>
            <a:ext cx="4985034" cy="1200329"/>
          </a:xfrm>
          <a:prstGeom prst="rect">
            <a:avLst/>
          </a:prstGeom>
          <a:noFill/>
          <a:ln>
            <a:solidFill>
              <a:srgbClr val="963BAB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Note:  </a:t>
            </a:r>
            <a:r>
              <a:rPr lang="en-US" dirty="0" smtClean="0"/>
              <a:t>A group of extremely smart and experienced researchers and practitioners designed XQuery to handle complex, </a:t>
            </a:r>
            <a:r>
              <a:rPr lang="en-US" dirty="0" err="1" smtClean="0"/>
              <a:t>semistructured</a:t>
            </a:r>
            <a:r>
              <a:rPr lang="en-US" dirty="0" smtClean="0"/>
              <a:t> data – so we may as well start by standing on their shoulders…!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AQL </a:t>
            </a:r>
            <a:r>
              <a:rPr lang="en-US" sz="4000" i="1" dirty="0" smtClean="0">
                <a:solidFill>
                  <a:srgbClr val="4F81BD"/>
                </a:solidFill>
              </a:rPr>
              <a:t>(cont.)</a:t>
            </a:r>
            <a:endParaRPr lang="en-US" sz="4000" i="1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46225"/>
            <a:ext cx="8763000" cy="5083175"/>
          </a:xfrm>
        </p:spPr>
        <p:txBody>
          <a:bodyPr/>
          <a:lstStyle/>
          <a:p>
            <a:r>
              <a:rPr lang="en-US" sz="2400" b="1" i="1" dirty="0" smtClean="0"/>
              <a:t>Q2: </a:t>
            </a:r>
            <a:r>
              <a:rPr lang="en-US" sz="2400" dirty="0" smtClean="0"/>
              <a:t>Out of </a:t>
            </a:r>
            <a:r>
              <a:rPr lang="en-US" sz="2400" dirty="0" err="1" smtClean="0"/>
              <a:t>SIGroups</a:t>
            </a:r>
            <a:r>
              <a:rPr lang="en-US" sz="2400" dirty="0" smtClean="0"/>
              <a:t> sponsoring events, find the top 5, along with   the numbers of events they’ve sponsored, total and by chapter:</a:t>
            </a:r>
          </a:p>
          <a:p>
            <a:pPr lvl="1">
              <a:buNone/>
            </a:pPr>
            <a:r>
              <a:rPr lang="en-US" sz="2400" dirty="0" smtClean="0"/>
              <a:t>	  </a:t>
            </a:r>
            <a:r>
              <a:rPr lang="en-US" sz="1100" dirty="0" smtClean="0"/>
              <a:t> </a:t>
            </a:r>
            <a:r>
              <a:rPr lang="en-US" sz="2000" b="1" dirty="0" smtClean="0"/>
              <a:t>for</a:t>
            </a:r>
            <a:r>
              <a:rPr lang="en-US" sz="2000" dirty="0" smtClean="0"/>
              <a:t> $event </a:t>
            </a:r>
            <a:r>
              <a:rPr lang="en-US" sz="2000" b="1" dirty="0" smtClean="0"/>
              <a:t>in</a:t>
            </a:r>
            <a:r>
              <a:rPr lang="en-US" sz="2000" dirty="0" smtClean="0"/>
              <a:t> dataset('Event')						</a:t>
            </a:r>
            <a:r>
              <a:rPr lang="en-US" sz="2000" b="1" dirty="0" smtClean="0"/>
              <a:t>for</a:t>
            </a:r>
            <a:r>
              <a:rPr lang="en-US" sz="2000" dirty="0" smtClean="0"/>
              <a:t> $sponsor</a:t>
            </a:r>
            <a:r>
              <a:rPr lang="en-US" sz="2000" b="1" dirty="0" smtClean="0"/>
              <a:t> in </a:t>
            </a:r>
            <a:r>
              <a:rPr lang="en-US" sz="2000" dirty="0" smtClean="0"/>
              <a:t>$</a:t>
            </a:r>
            <a:r>
              <a:rPr lang="en-US" sz="2000" dirty="0" err="1" smtClean="0"/>
              <a:t>event.sponsoring_sigs</a:t>
            </a:r>
            <a:r>
              <a:rPr lang="en-US" sz="2000" dirty="0" smtClean="0"/>
              <a:t>					</a:t>
            </a:r>
            <a:r>
              <a:rPr lang="en-US" sz="2000" b="1" dirty="0" smtClean="0"/>
              <a:t>let</a:t>
            </a:r>
            <a:r>
              <a:rPr lang="en-US" sz="2000" dirty="0" smtClean="0"/>
              <a:t> $</a:t>
            </a:r>
            <a:r>
              <a:rPr lang="en-US" sz="2000" dirty="0" err="1" smtClean="0"/>
              <a:t>es</a:t>
            </a:r>
            <a:r>
              <a:rPr lang="en-US" sz="2000" dirty="0" smtClean="0"/>
              <a:t> := { "event": $event, "sponsor": $sponsor }			</a:t>
            </a:r>
            <a:r>
              <a:rPr lang="en-US" sz="2000" b="1" dirty="0" smtClean="0"/>
              <a:t>group by </a:t>
            </a:r>
            <a:r>
              <a:rPr lang="en-US" sz="2000" dirty="0" smtClean="0"/>
              <a:t>$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 := $</a:t>
            </a:r>
            <a:r>
              <a:rPr lang="en-US" sz="2000" dirty="0" err="1" smtClean="0"/>
              <a:t>sponsor.sig_name</a:t>
            </a:r>
            <a:r>
              <a:rPr lang="en-US" sz="2000" dirty="0" smtClean="0"/>
              <a:t> </a:t>
            </a:r>
            <a:r>
              <a:rPr lang="en-US" sz="2000" b="1" dirty="0" smtClean="0"/>
              <a:t>with</a:t>
            </a:r>
            <a:r>
              <a:rPr lang="en-US" sz="2000" dirty="0" smtClean="0"/>
              <a:t> $</a:t>
            </a:r>
            <a:r>
              <a:rPr lang="en-US" sz="2000" dirty="0" err="1" smtClean="0"/>
              <a:t>es</a:t>
            </a:r>
            <a:r>
              <a:rPr lang="en-US" sz="2000" dirty="0" smtClean="0"/>
              <a:t>				</a:t>
            </a:r>
            <a:r>
              <a:rPr lang="en-US" sz="2000" b="1" dirty="0" smtClean="0"/>
              <a:t>let</a:t>
            </a:r>
            <a:r>
              <a:rPr lang="en-US" sz="2000" dirty="0" smtClean="0"/>
              <a:t> $</a:t>
            </a:r>
            <a:r>
              <a:rPr lang="en-US" sz="2000" dirty="0" err="1" smtClean="0"/>
              <a:t>sig_sponsorship_count</a:t>
            </a:r>
            <a:r>
              <a:rPr lang="en-US" sz="2000" dirty="0" smtClean="0"/>
              <a:t> := </a:t>
            </a:r>
            <a:r>
              <a:rPr lang="en-US" sz="2000" dirty="0" err="1" smtClean="0"/>
              <a:t>count($es</a:t>
            </a:r>
            <a:r>
              <a:rPr lang="en-US" sz="2000" dirty="0" smtClean="0"/>
              <a:t>)					</a:t>
            </a:r>
            <a:r>
              <a:rPr lang="en-US" sz="2000" b="1" dirty="0" smtClean="0"/>
              <a:t>let</a:t>
            </a:r>
            <a:r>
              <a:rPr lang="en-US" sz="2000" dirty="0" smtClean="0"/>
              <a:t> $</a:t>
            </a:r>
            <a:r>
              <a:rPr lang="en-US" sz="2000" dirty="0" err="1" smtClean="0"/>
              <a:t>by_chapter</a:t>
            </a:r>
            <a:r>
              <a:rPr lang="en-US" sz="2000" dirty="0" smtClean="0"/>
              <a:t> :=								 </a:t>
            </a:r>
            <a:r>
              <a:rPr lang="en-US" sz="2000" b="1" dirty="0" smtClean="0"/>
              <a:t>for</a:t>
            </a:r>
            <a:r>
              <a:rPr lang="en-US" sz="2000" dirty="0" smtClean="0"/>
              <a:t> $e</a:t>
            </a:r>
            <a:r>
              <a:rPr lang="en-US" sz="2000" b="1" dirty="0" smtClean="0"/>
              <a:t> in </a:t>
            </a:r>
            <a:r>
              <a:rPr lang="en-US" sz="2000" dirty="0" smtClean="0"/>
              <a:t>$</a:t>
            </a:r>
            <a:r>
              <a:rPr lang="en-US" sz="2000" dirty="0" err="1" smtClean="0"/>
              <a:t>es</a:t>
            </a:r>
            <a:r>
              <a:rPr lang="en-US" sz="2000" dirty="0" smtClean="0"/>
              <a:t>								 </a:t>
            </a:r>
            <a:r>
              <a:rPr lang="en-US" sz="2000" b="1" dirty="0" smtClean="0"/>
              <a:t>group by </a:t>
            </a:r>
            <a:r>
              <a:rPr lang="en-US" sz="2000" dirty="0" smtClean="0"/>
              <a:t>$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 := $</a:t>
            </a:r>
            <a:r>
              <a:rPr lang="en-US" sz="2000" dirty="0" err="1" smtClean="0"/>
              <a:t>e.sponsor.chapter_name</a:t>
            </a:r>
            <a:r>
              <a:rPr lang="en-US" sz="2000" dirty="0" smtClean="0"/>
              <a:t> </a:t>
            </a:r>
            <a:r>
              <a:rPr lang="en-US" sz="2000" b="1" dirty="0" smtClean="0"/>
              <a:t>with</a:t>
            </a:r>
            <a:r>
              <a:rPr lang="en-US" sz="2000" dirty="0" smtClean="0"/>
              <a:t> $</a:t>
            </a:r>
            <a:r>
              <a:rPr lang="en-US" sz="2000" dirty="0" err="1" smtClean="0"/>
              <a:t>es</a:t>
            </a:r>
            <a:r>
              <a:rPr lang="en-US" sz="2000" dirty="0" smtClean="0"/>
              <a:t>		 </a:t>
            </a:r>
            <a:r>
              <a:rPr lang="en-US" sz="2000" b="1" dirty="0" smtClean="0"/>
              <a:t>return</a:t>
            </a:r>
            <a:r>
              <a:rPr lang="en-US" sz="2000" dirty="0" smtClean="0"/>
              <a:t> { "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": $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,	"count": </a:t>
            </a:r>
            <a:r>
              <a:rPr lang="en-US" sz="2000" dirty="0" err="1" smtClean="0"/>
              <a:t>count($es</a:t>
            </a:r>
            <a:r>
              <a:rPr lang="en-US" sz="2000" dirty="0" smtClean="0"/>
              <a:t>) }	</a:t>
            </a:r>
            <a:r>
              <a:rPr lang="en-US" sz="2000" b="1" dirty="0" smtClean="0"/>
              <a:t>order by </a:t>
            </a:r>
            <a:r>
              <a:rPr lang="en-US" sz="2000" dirty="0" smtClean="0"/>
              <a:t>$</a:t>
            </a:r>
            <a:r>
              <a:rPr lang="en-US" sz="2000" dirty="0" err="1" smtClean="0"/>
              <a:t>sig_sponsorship_count</a:t>
            </a:r>
            <a:r>
              <a:rPr lang="en-US" sz="2000" dirty="0" smtClean="0"/>
              <a:t> </a:t>
            </a:r>
            <a:r>
              <a:rPr lang="en-US" sz="2000" b="1" dirty="0" err="1" smtClean="0"/>
              <a:t>desc</a:t>
            </a:r>
            <a:r>
              <a:rPr lang="en-US" sz="2000" dirty="0" smtClean="0"/>
              <a:t> </a:t>
            </a:r>
            <a:r>
              <a:rPr lang="en-US" sz="2000" b="1" dirty="0" smtClean="0"/>
              <a:t>limit</a:t>
            </a:r>
            <a:r>
              <a:rPr lang="en-US" sz="2000" dirty="0" smtClean="0"/>
              <a:t> 5			</a:t>
            </a:r>
            <a:r>
              <a:rPr lang="en-US" sz="2000" b="1" dirty="0" smtClean="0"/>
              <a:t>return</a:t>
            </a:r>
            <a:r>
              <a:rPr lang="en-US" sz="2000" dirty="0" smtClean="0"/>
              <a:t> { "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": $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, </a:t>
            </a:r>
          </a:p>
          <a:p>
            <a:pPr lvl="1">
              <a:buNone/>
            </a:pPr>
            <a:r>
              <a:rPr lang="en-US" sz="2000" dirty="0" smtClean="0"/>
              <a:t>                       "</a:t>
            </a:r>
            <a:r>
              <a:rPr lang="en-US" sz="2000" dirty="0" err="1" smtClean="0"/>
              <a:t>total_count</a:t>
            </a:r>
            <a:r>
              <a:rPr lang="en-US" sz="2000" dirty="0" smtClean="0"/>
              <a:t>": $</a:t>
            </a:r>
            <a:r>
              <a:rPr lang="en-US" sz="2000" dirty="0" err="1" smtClean="0"/>
              <a:t>sig_sponsorship_count</a:t>
            </a:r>
            <a:r>
              <a:rPr lang="en-US" sz="2000" dirty="0" smtClean="0"/>
              <a:t>, </a:t>
            </a:r>
          </a:p>
          <a:p>
            <a:pPr lvl="1">
              <a:buNone/>
            </a:pPr>
            <a:r>
              <a:rPr lang="en-US" sz="2000" dirty="0" smtClean="0"/>
              <a:t>                        "</a:t>
            </a:r>
            <a:r>
              <a:rPr lang="en-US" sz="2000" dirty="0" err="1" smtClean="0"/>
              <a:t>chapter_breakdown</a:t>
            </a:r>
            <a:r>
              <a:rPr lang="en-US" sz="2000" dirty="0" smtClean="0"/>
              <a:t>": $</a:t>
            </a:r>
            <a:r>
              <a:rPr lang="en-US" sz="2000" dirty="0" err="1" smtClean="0"/>
              <a:t>by_chapter</a:t>
            </a:r>
            <a:r>
              <a:rPr lang="en-US" sz="2000" dirty="0" smtClean="0"/>
              <a:t> };</a:t>
            </a:r>
          </a:p>
          <a:p>
            <a:pPr lvl="1">
              <a:buNone/>
            </a:pPr>
            <a:endParaRPr lang="en-US" sz="240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971800"/>
            <a:ext cx="8153400" cy="3785652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2"/>
            </a:solidFill>
          </a:ln>
          <a:effectLst>
            <a:outerShdw blurRad="50800" dist="38100" dir="2700000" algn="tl" rotWithShape="0">
              <a:schemeClr val="accent2"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 smtClean="0"/>
              <a:t>{"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": "Photography", "</a:t>
            </a:r>
            <a:r>
              <a:rPr lang="en-US" sz="2000" dirty="0" err="1" smtClean="0"/>
              <a:t>total_count</a:t>
            </a:r>
            <a:r>
              <a:rPr lang="en-US" sz="2000" dirty="0" smtClean="0"/>
              <a:t>": 63, "</a:t>
            </a:r>
            <a:r>
              <a:rPr lang="en-US" sz="2000" dirty="0" err="1" smtClean="0"/>
              <a:t>chapter_breakdown</a:t>
            </a:r>
            <a:r>
              <a:rPr lang="en-US" sz="2000" dirty="0" smtClean="0"/>
              <a:t>": 	[{"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": ”San Clemente", "count": 7}, </a:t>
            </a:r>
          </a:p>
          <a:p>
            <a:pPr>
              <a:buNone/>
            </a:pPr>
            <a:r>
              <a:rPr lang="en-US" sz="2000" dirty="0" smtClean="0"/>
              <a:t>	  {"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": "Laguna Beach", "count": 12}, ...] } </a:t>
            </a:r>
          </a:p>
          <a:p>
            <a:pPr>
              <a:buNone/>
            </a:pPr>
            <a:r>
              <a:rPr lang="en-US" sz="2000" dirty="0" smtClean="0"/>
              <a:t>{"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": "Scuba Diving", "</a:t>
            </a:r>
            <a:r>
              <a:rPr lang="en-US" sz="2000" dirty="0" err="1" smtClean="0"/>
              <a:t>total_count</a:t>
            </a:r>
            <a:r>
              <a:rPr lang="en-US" sz="2000" dirty="0" smtClean="0"/>
              <a:t>": 46, "</a:t>
            </a:r>
            <a:r>
              <a:rPr lang="en-US" sz="2000" dirty="0" err="1" smtClean="0"/>
              <a:t>chapter_breakdown</a:t>
            </a:r>
            <a:r>
              <a:rPr lang="en-US" sz="2000" dirty="0" smtClean="0"/>
              <a:t>": 	[ {"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": "Irvine", "count": 9},</a:t>
            </a:r>
          </a:p>
          <a:p>
            <a:pPr>
              <a:buNone/>
            </a:pPr>
            <a:r>
              <a:rPr lang="en-US" sz="2000" dirty="0" smtClean="0"/>
              <a:t>	  {"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": "Newport Beach", "count": 17}, ...] }  </a:t>
            </a:r>
          </a:p>
          <a:p>
            <a:pPr>
              <a:buNone/>
            </a:pPr>
            <a:r>
              <a:rPr lang="en-US" sz="2000" dirty="0" smtClean="0"/>
              <a:t>{"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": "Baroque Music", "</a:t>
            </a:r>
            <a:r>
              <a:rPr lang="en-US" sz="2000" dirty="0" err="1" smtClean="0"/>
              <a:t>total_count</a:t>
            </a:r>
            <a:r>
              <a:rPr lang="en-US" sz="2000" dirty="0" smtClean="0"/>
              <a:t>": 21, "</a:t>
            </a:r>
            <a:r>
              <a:rPr lang="en-US" sz="2000" dirty="0" err="1" smtClean="0"/>
              <a:t>chapter_breakdown</a:t>
            </a:r>
            <a:r>
              <a:rPr lang="en-US" sz="2000" dirty="0" smtClean="0"/>
              <a:t>": 	[ {"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": "Long Beach", "count": 10}, ...] }  </a:t>
            </a:r>
          </a:p>
          <a:p>
            <a:pPr>
              <a:buNone/>
            </a:pPr>
            <a:r>
              <a:rPr lang="en-US" sz="2000" dirty="0" smtClean="0"/>
              <a:t>{"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": "Robotics", "</a:t>
            </a:r>
            <a:r>
              <a:rPr lang="en-US" sz="2000" dirty="0" err="1" smtClean="0"/>
              <a:t>total_count</a:t>
            </a:r>
            <a:r>
              <a:rPr lang="en-US" sz="2000" dirty="0" smtClean="0"/>
              <a:t>": 12, "</a:t>
            </a:r>
            <a:r>
              <a:rPr lang="en-US" sz="2000" dirty="0" err="1" smtClean="0"/>
              <a:t>chapter_breakdown</a:t>
            </a:r>
            <a:r>
              <a:rPr lang="en-US" sz="2000" dirty="0" smtClean="0"/>
              <a:t>": 	[ {"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": "Irvine", "count": 12} ] } </a:t>
            </a:r>
          </a:p>
          <a:p>
            <a:pPr>
              <a:buNone/>
            </a:pPr>
            <a:r>
              <a:rPr lang="en-US" sz="2000" dirty="0" smtClean="0"/>
              <a:t>{"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": "Pottery", "</a:t>
            </a:r>
            <a:r>
              <a:rPr lang="en-US" sz="2000" dirty="0" err="1" smtClean="0"/>
              <a:t>total_count</a:t>
            </a:r>
            <a:r>
              <a:rPr lang="en-US" sz="2000" dirty="0" smtClean="0"/>
              <a:t>": 8, "</a:t>
            </a:r>
            <a:r>
              <a:rPr lang="en-US" sz="2000" dirty="0" err="1" smtClean="0"/>
              <a:t>chapter_breakdown</a:t>
            </a:r>
            <a:r>
              <a:rPr lang="en-US" sz="2000" dirty="0" smtClean="0"/>
              <a:t>": 	[ {"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": "Santa Ana", "count": 5}, ...] 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AQL </a:t>
            </a:r>
            <a:r>
              <a:rPr lang="en-US" sz="4000" i="1" dirty="0" smtClean="0">
                <a:solidFill>
                  <a:srgbClr val="4F81BD"/>
                </a:solidFill>
              </a:rPr>
              <a:t>(cont.)</a:t>
            </a:r>
            <a:endParaRPr lang="en-US" sz="4000" i="1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991600" cy="5083175"/>
          </a:xfrm>
        </p:spPr>
        <p:txBody>
          <a:bodyPr/>
          <a:lstStyle/>
          <a:p>
            <a:r>
              <a:rPr lang="en-US" sz="2400" b="1" i="1" dirty="0" smtClean="0"/>
              <a:t>Q3: </a:t>
            </a:r>
            <a:r>
              <a:rPr lang="en-US" sz="2400" dirty="0" smtClean="0"/>
              <a:t>For each user, </a:t>
            </a:r>
            <a:r>
              <a:rPr lang="en-US" sz="2400" dirty="0" smtClean="0"/>
              <a:t>find</a:t>
            </a:r>
            <a:r>
              <a:rPr lang="en-US" sz="2400" dirty="0" smtClean="0"/>
              <a:t> </a:t>
            </a:r>
            <a:r>
              <a:rPr lang="en-US" sz="2400" dirty="0" smtClean="0"/>
              <a:t>similar </a:t>
            </a:r>
            <a:r>
              <a:rPr lang="en-US" sz="2400" dirty="0" smtClean="0"/>
              <a:t>users based on interests</a:t>
            </a:r>
            <a:r>
              <a:rPr lang="en-US" sz="2400" dirty="0" smtClean="0"/>
              <a:t>:</a:t>
            </a:r>
          </a:p>
          <a:p>
            <a:pPr marL="457200" indent="-457200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000" b="1" dirty="0" smtClean="0"/>
              <a:t>set</a:t>
            </a:r>
            <a:r>
              <a:rPr lang="en-US" sz="2000" dirty="0" smtClean="0"/>
              <a:t> </a:t>
            </a:r>
            <a:r>
              <a:rPr lang="en-US" sz="2000" b="1" dirty="0" err="1" smtClean="0"/>
              <a:t>simfunction</a:t>
            </a:r>
            <a:r>
              <a:rPr lang="en-US" sz="2000" dirty="0" smtClean="0"/>
              <a:t> ‘Jaccard’;</a:t>
            </a:r>
            <a:br>
              <a:rPr lang="en-US" sz="2000" dirty="0" smtClean="0"/>
            </a:br>
            <a:r>
              <a:rPr lang="en-US" sz="2000" dirty="0" smtClean="0"/>
              <a:t>	</a:t>
            </a:r>
            <a:r>
              <a:rPr lang="en-US" sz="2000" b="1" dirty="0" smtClean="0"/>
              <a:t>set</a:t>
            </a:r>
            <a:r>
              <a:rPr lang="en-US" sz="2000" dirty="0" smtClean="0"/>
              <a:t> </a:t>
            </a:r>
            <a:r>
              <a:rPr lang="en-US" sz="2000" b="1" dirty="0" err="1" smtClean="0"/>
              <a:t>simthreshold</a:t>
            </a:r>
            <a:r>
              <a:rPr lang="en-US" sz="2000" dirty="0" smtClean="0"/>
              <a:t> .75;</a:t>
            </a:r>
            <a:br>
              <a:rPr lang="en-US" sz="2000" dirty="0" smtClean="0"/>
            </a:br>
            <a:r>
              <a:rPr lang="en-US" sz="2000" dirty="0" smtClean="0"/>
              <a:t>	</a:t>
            </a:r>
            <a:r>
              <a:rPr lang="en-US" sz="100" dirty="0" smtClean="0"/>
              <a:t/>
            </a:r>
            <a:br>
              <a:rPr lang="en-US" sz="100" dirty="0" smtClean="0"/>
            </a:br>
            <a:r>
              <a:rPr lang="en-US" sz="2000" dirty="0" smtClean="0"/>
              <a:t>	</a:t>
            </a:r>
            <a:r>
              <a:rPr lang="en-US" sz="2000" b="1" dirty="0" smtClean="0"/>
              <a:t>for </a:t>
            </a:r>
            <a:r>
              <a:rPr lang="en-US" sz="2000" dirty="0" smtClean="0"/>
              <a:t>$user </a:t>
            </a:r>
            <a:r>
              <a:rPr lang="en-US" sz="2000" b="1" dirty="0" smtClean="0"/>
              <a:t>in </a:t>
            </a:r>
            <a:r>
              <a:rPr lang="en-US" sz="2000" dirty="0" smtClean="0"/>
              <a:t>dataset('User')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	let </a:t>
            </a:r>
            <a:r>
              <a:rPr lang="en-US" sz="2000" dirty="0" smtClean="0"/>
              <a:t>$</a:t>
            </a:r>
            <a:r>
              <a:rPr lang="en-US" sz="2000" dirty="0" err="1" smtClean="0"/>
              <a:t>similar_users</a:t>
            </a:r>
            <a:r>
              <a:rPr lang="en-US" sz="2000" dirty="0" smtClean="0"/>
              <a:t> :=</a:t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for </a:t>
            </a:r>
            <a:r>
              <a:rPr lang="en-US" sz="2000" dirty="0" smtClean="0"/>
              <a:t>$</a:t>
            </a:r>
            <a:r>
              <a:rPr lang="en-US" sz="2000" dirty="0" err="1" smtClean="0"/>
              <a:t>similar_user</a:t>
            </a:r>
            <a:r>
              <a:rPr lang="en-US" sz="2000" dirty="0" smtClean="0"/>
              <a:t> </a:t>
            </a:r>
            <a:r>
              <a:rPr lang="en-US" sz="2000" b="1" dirty="0" smtClean="0"/>
              <a:t>in </a:t>
            </a:r>
            <a:r>
              <a:rPr lang="en-US" sz="2000" dirty="0" smtClean="0"/>
              <a:t>dataset('User')</a:t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where </a:t>
            </a:r>
            <a:r>
              <a:rPr lang="en-US" sz="2000" dirty="0" smtClean="0"/>
              <a:t>$user != $</a:t>
            </a:r>
            <a:r>
              <a:rPr lang="en-US" sz="2000" dirty="0" err="1" smtClean="0"/>
              <a:t>similar_user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	     </a:t>
            </a:r>
            <a:r>
              <a:rPr lang="en-US" sz="2000" b="1" dirty="0" smtClean="0"/>
              <a:t>and </a:t>
            </a:r>
            <a:r>
              <a:rPr lang="en-US" sz="2000" dirty="0" smtClean="0"/>
              <a:t>$</a:t>
            </a:r>
            <a:r>
              <a:rPr lang="en-US" sz="2000" dirty="0" err="1" smtClean="0"/>
              <a:t>user.interests</a:t>
            </a:r>
            <a:r>
              <a:rPr lang="en-US" sz="2000" dirty="0" smtClean="0"/>
              <a:t> ~= $</a:t>
            </a:r>
            <a:r>
              <a:rPr lang="en-US" sz="2000" dirty="0" err="1" smtClean="0"/>
              <a:t>similar_user.interests</a:t>
            </a:r>
            <a:r>
              <a:rPr lang="en-US" sz="2000" dirty="0" smtClean="0"/>
              <a:t>		</a:t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return</a:t>
            </a:r>
            <a:r>
              <a:rPr lang="en-US" sz="2000" dirty="0" smtClean="0"/>
              <a:t> { "</a:t>
            </a:r>
            <a:r>
              <a:rPr lang="en-US" sz="2000" dirty="0" err="1" smtClean="0"/>
              <a:t>user_name</a:t>
            </a:r>
            <a:r>
              <a:rPr lang="en-US" sz="2000" dirty="0" smtClean="0"/>
              <a:t>" : $similar_user.name}</a:t>
            </a:r>
            <a:br>
              <a:rPr lang="en-US" sz="2000" dirty="0" smtClean="0"/>
            </a:br>
            <a:r>
              <a:rPr lang="en-US" sz="2000" dirty="0" smtClean="0"/>
              <a:t>	</a:t>
            </a:r>
            <a:r>
              <a:rPr lang="en-US" sz="2000" b="1" dirty="0" smtClean="0"/>
              <a:t>return </a:t>
            </a:r>
            <a:r>
              <a:rPr lang="en-US" sz="2000" dirty="0" smtClean="0"/>
              <a:t>{ "</a:t>
            </a:r>
            <a:r>
              <a:rPr lang="en-US" sz="2000" dirty="0" err="1" smtClean="0"/>
              <a:t>user_name</a:t>
            </a:r>
            <a:r>
              <a:rPr lang="en-US" sz="2000" dirty="0" smtClean="0"/>
              <a:t>" : $user.name, "</a:t>
            </a:r>
            <a:r>
              <a:rPr lang="en-US" sz="2000" dirty="0" err="1" smtClean="0"/>
              <a:t>similar_users</a:t>
            </a:r>
            <a:r>
              <a:rPr lang="en-US" sz="2000" dirty="0" smtClean="0"/>
              <a:t>" : $</a:t>
            </a:r>
            <a:r>
              <a:rPr lang="en-US" sz="2000" dirty="0" err="1" smtClean="0"/>
              <a:t>similar_users</a:t>
            </a:r>
            <a:r>
              <a:rPr lang="en-US" sz="2000" dirty="0" smtClean="0"/>
              <a:t> };</a:t>
            </a:r>
            <a:endParaRPr lang="en-US" sz="240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AQL </a:t>
            </a:r>
            <a:r>
              <a:rPr lang="en-US" sz="4000" i="1" dirty="0" smtClean="0">
                <a:solidFill>
                  <a:srgbClr val="4F81BD"/>
                </a:solidFill>
              </a:rPr>
              <a:t>(cont.)</a:t>
            </a:r>
            <a:endParaRPr lang="en-US" sz="4000" i="1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5083175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Q3': </a:t>
            </a:r>
            <a:r>
              <a:rPr lang="en-US" sz="2400" dirty="0" smtClean="0"/>
              <a:t>For each user, find the 10 most similar users based on interests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smtClean="0"/>
              <a:t>	</a:t>
            </a:r>
            <a:r>
              <a:rPr lang="en-US" sz="2000" b="1" dirty="0" smtClean="0"/>
              <a:t>for </a:t>
            </a:r>
            <a:r>
              <a:rPr lang="en-US" sz="2000" dirty="0" smtClean="0"/>
              <a:t>$user </a:t>
            </a:r>
            <a:r>
              <a:rPr lang="en-US" sz="2000" b="1" dirty="0" smtClean="0"/>
              <a:t>in </a:t>
            </a:r>
            <a:r>
              <a:rPr lang="en-US" sz="2000" dirty="0" smtClean="0"/>
              <a:t>dataset('User')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	let </a:t>
            </a:r>
            <a:r>
              <a:rPr lang="en-US" sz="2000" dirty="0" smtClean="0"/>
              <a:t>$</a:t>
            </a:r>
            <a:r>
              <a:rPr lang="en-US" sz="2000" dirty="0" err="1" smtClean="0"/>
              <a:t>similar_users</a:t>
            </a:r>
            <a:r>
              <a:rPr lang="en-US" sz="2000" dirty="0" smtClean="0"/>
              <a:t> :=</a:t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for </a:t>
            </a:r>
            <a:r>
              <a:rPr lang="en-US" sz="2000" dirty="0" smtClean="0"/>
              <a:t>$</a:t>
            </a:r>
            <a:r>
              <a:rPr lang="en-US" sz="2000" dirty="0" err="1" smtClean="0"/>
              <a:t>similar_user</a:t>
            </a:r>
            <a:r>
              <a:rPr lang="en-US" sz="2000" dirty="0" smtClean="0"/>
              <a:t> </a:t>
            </a:r>
            <a:r>
              <a:rPr lang="en-US" sz="2000" b="1" dirty="0" smtClean="0"/>
              <a:t>in </a:t>
            </a:r>
            <a:r>
              <a:rPr lang="en-US" sz="2000" dirty="0" smtClean="0"/>
              <a:t>dataset('User')</a:t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where </a:t>
            </a:r>
            <a:r>
              <a:rPr lang="en-US" sz="2000" dirty="0" smtClean="0"/>
              <a:t>$user != $</a:t>
            </a:r>
            <a:r>
              <a:rPr lang="en-US" sz="2000" dirty="0" err="1" smtClean="0"/>
              <a:t>similar_user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let</a:t>
            </a:r>
            <a:r>
              <a:rPr lang="en-US" sz="2000" dirty="0" smtClean="0"/>
              <a:t> [$match, $</a:t>
            </a:r>
            <a:r>
              <a:rPr lang="en-US" sz="2000" dirty="0" err="1" smtClean="0"/>
              <a:t>sim</a:t>
            </a:r>
            <a:r>
              <a:rPr lang="en-US" sz="2000" dirty="0" smtClean="0"/>
              <a:t>] := </a:t>
            </a:r>
            <a:br>
              <a:rPr lang="en-US" sz="2000" dirty="0" smtClean="0"/>
            </a:br>
            <a:r>
              <a:rPr lang="en-US" sz="2000" dirty="0" smtClean="0"/>
              <a:t>			 $</a:t>
            </a:r>
            <a:r>
              <a:rPr lang="en-US" sz="2000" dirty="0" err="1" smtClean="0"/>
              <a:t>user.interests</a:t>
            </a:r>
            <a:r>
              <a:rPr lang="en-US" sz="2000" dirty="0" smtClean="0"/>
              <a:t> ~= $</a:t>
            </a:r>
            <a:r>
              <a:rPr lang="en-US" sz="2000" dirty="0" err="1" smtClean="0"/>
              <a:t>similar_user.interests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			</a:t>
            </a:r>
            <a:r>
              <a:rPr lang="en-US" sz="2000" b="1" dirty="0" smtClean="0"/>
              <a:t>with </a:t>
            </a:r>
            <a:r>
              <a:rPr lang="en-US" sz="2000" b="1" dirty="0" err="1" smtClean="0"/>
              <a:t>simfunction</a:t>
            </a:r>
            <a:r>
              <a:rPr lang="en-US" sz="2000" dirty="0" smtClean="0"/>
              <a:t> '</a:t>
            </a:r>
            <a:r>
              <a:rPr lang="en-US" sz="2000" dirty="0" err="1" smtClean="0"/>
              <a:t>jaccard</a:t>
            </a:r>
            <a:r>
              <a:rPr lang="en-US" sz="2000" dirty="0" smtClean="0"/>
              <a:t>', </a:t>
            </a:r>
            <a:r>
              <a:rPr lang="en-US" sz="2000" b="1" dirty="0" err="1" smtClean="0"/>
              <a:t>simthreshold</a:t>
            </a:r>
            <a:r>
              <a:rPr lang="en-US" sz="2000" dirty="0" smtClean="0"/>
              <a:t> '.75‘</a:t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where</a:t>
            </a:r>
            <a:r>
              <a:rPr lang="en-US" sz="2000" dirty="0" smtClean="0"/>
              <a:t> $match</a:t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order by</a:t>
            </a:r>
            <a:r>
              <a:rPr lang="en-US" sz="2000" dirty="0" smtClean="0"/>
              <a:t> $</a:t>
            </a:r>
            <a:r>
              <a:rPr lang="en-US" sz="2000" dirty="0" err="1" smtClean="0"/>
              <a:t>sim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limit</a:t>
            </a:r>
            <a:r>
              <a:rPr lang="en-US" sz="2000" dirty="0" smtClean="0"/>
              <a:t> 10</a:t>
            </a:r>
            <a:br>
              <a:rPr lang="en-US" sz="2000" dirty="0" smtClean="0"/>
            </a:br>
            <a:r>
              <a:rPr lang="en-US" sz="2000" dirty="0" smtClean="0"/>
              <a:t>		</a:t>
            </a:r>
            <a:r>
              <a:rPr lang="en-US" sz="2000" b="1" dirty="0" smtClean="0"/>
              <a:t>return</a:t>
            </a:r>
            <a:r>
              <a:rPr lang="en-US" sz="2000" dirty="0" smtClean="0"/>
              <a:t> {	"</a:t>
            </a:r>
            <a:r>
              <a:rPr lang="en-US" sz="2000" dirty="0" err="1" smtClean="0"/>
              <a:t>user_name</a:t>
            </a:r>
            <a:r>
              <a:rPr lang="en-US" sz="2000" dirty="0" smtClean="0"/>
              <a:t>" : $similar_user.name,</a:t>
            </a:r>
            <a:br>
              <a:rPr lang="en-US" sz="2000" dirty="0" smtClean="0"/>
            </a:br>
            <a:r>
              <a:rPr lang="en-US" sz="2000" dirty="0" smtClean="0"/>
              <a:t>			"similarity" : $</a:t>
            </a:r>
            <a:r>
              <a:rPr lang="en-US" sz="2000" dirty="0" err="1" smtClean="0"/>
              <a:t>sim</a:t>
            </a:r>
            <a:r>
              <a:rPr lang="en-US" sz="2000" dirty="0" smtClean="0"/>
              <a:t> }</a:t>
            </a:r>
            <a:br>
              <a:rPr lang="en-US" sz="2000" dirty="0" smtClean="0"/>
            </a:br>
            <a:r>
              <a:rPr lang="en-US" sz="2000" dirty="0" smtClean="0"/>
              <a:t>	</a:t>
            </a:r>
            <a:r>
              <a:rPr lang="en-US" sz="2000" b="1" dirty="0" smtClean="0"/>
              <a:t>return </a:t>
            </a:r>
            <a:r>
              <a:rPr lang="en-US" sz="2000" dirty="0" smtClean="0"/>
              <a:t>{ "</a:t>
            </a:r>
            <a:r>
              <a:rPr lang="en-US" sz="2000" dirty="0" err="1" smtClean="0"/>
              <a:t>user_name</a:t>
            </a:r>
            <a:r>
              <a:rPr lang="en-US" sz="2000" dirty="0" smtClean="0"/>
              <a:t>" : $user.name, "</a:t>
            </a:r>
            <a:r>
              <a:rPr lang="en-US" sz="2000" dirty="0" err="1" smtClean="0"/>
              <a:t>similar_users</a:t>
            </a:r>
            <a:r>
              <a:rPr lang="en-US" sz="2000" dirty="0" smtClean="0"/>
              <a:t>" : $</a:t>
            </a:r>
            <a:r>
              <a:rPr lang="en-US" sz="2000" dirty="0" err="1" smtClean="0"/>
              <a:t>similar_users</a:t>
            </a:r>
            <a:r>
              <a:rPr lang="en-US" sz="2000" dirty="0" smtClean="0"/>
              <a:t> };</a:t>
            </a:r>
            <a:endParaRPr lang="en-US" sz="240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AQL </a:t>
            </a:r>
            <a:r>
              <a:rPr lang="en-US" sz="4000" i="1" dirty="0" smtClean="0">
                <a:solidFill>
                  <a:srgbClr val="4F81BD"/>
                </a:solidFill>
              </a:rPr>
              <a:t>(cont.)</a:t>
            </a:r>
            <a:endParaRPr lang="en-US" sz="4000" i="1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27225"/>
            <a:ext cx="8763000" cy="4549775"/>
          </a:xfrm>
        </p:spPr>
        <p:txBody>
          <a:bodyPr/>
          <a:lstStyle/>
          <a:p>
            <a:r>
              <a:rPr lang="en-US" sz="2400" b="1" i="1" dirty="0" smtClean="0"/>
              <a:t>Q4: </a:t>
            </a:r>
            <a:r>
              <a:rPr lang="en-US" sz="2400" dirty="0" smtClean="0"/>
              <a:t>Update the user named </a:t>
            </a:r>
            <a:r>
              <a:rPr lang="en-US" sz="2400" i="1" dirty="0" smtClean="0"/>
              <a:t>John Smith </a:t>
            </a:r>
            <a:r>
              <a:rPr lang="en-US" sz="2400" dirty="0" smtClean="0"/>
              <a:t>to contain a field named </a:t>
            </a:r>
            <a:r>
              <a:rPr lang="en-US" sz="2400" i="1" dirty="0" smtClean="0"/>
              <a:t>favorite-movies</a:t>
            </a:r>
            <a:r>
              <a:rPr lang="en-US" sz="2400" dirty="0" smtClean="0"/>
              <a:t> with a list of his favorite movies:</a:t>
            </a:r>
          </a:p>
          <a:p>
            <a:pPr lvl="1">
              <a:buNone/>
            </a:pPr>
            <a:r>
              <a:rPr lang="en-US" sz="700" dirty="0" smtClean="0"/>
              <a:t>	</a:t>
            </a:r>
          </a:p>
          <a:p>
            <a:pPr lvl="1">
              <a:buNone/>
            </a:pPr>
            <a:r>
              <a:rPr lang="en-US" sz="2400" b="1" dirty="0" smtClean="0"/>
              <a:t>     replace </a:t>
            </a:r>
            <a:r>
              <a:rPr lang="en-US" sz="2400" dirty="0" smtClean="0"/>
              <a:t>$user </a:t>
            </a:r>
            <a:r>
              <a:rPr lang="en-US" sz="2400" b="1" dirty="0" smtClean="0"/>
              <a:t>in </a:t>
            </a:r>
            <a:r>
              <a:rPr lang="en-US" sz="2400" dirty="0" smtClean="0"/>
              <a:t>dataset('User')</a:t>
            </a:r>
          </a:p>
          <a:p>
            <a:pPr lvl="1">
              <a:buNone/>
            </a:pPr>
            <a:r>
              <a:rPr lang="en-US" sz="2400" b="1" dirty="0" smtClean="0"/>
              <a:t>	 where</a:t>
            </a:r>
            <a:r>
              <a:rPr lang="en-US" sz="2400" dirty="0" smtClean="0"/>
              <a:t> $user.name = "John Smith"</a:t>
            </a:r>
          </a:p>
          <a:p>
            <a:pPr lvl="1">
              <a:buNone/>
            </a:pPr>
            <a:r>
              <a:rPr lang="en-US" sz="2400" b="1" dirty="0" smtClean="0"/>
              <a:t>	 with</a:t>
            </a:r>
            <a:r>
              <a:rPr lang="en-US" sz="2400" dirty="0" smtClean="0"/>
              <a:t> (								   	              add-field($user, "favorite-movies", ["Avatar"])</a:t>
            </a:r>
          </a:p>
          <a:p>
            <a:pPr lvl="1">
              <a:buNone/>
            </a:pPr>
            <a:r>
              <a:rPr lang="en-US" sz="2400" dirty="0" smtClean="0"/>
              <a:t>		        );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AQL </a:t>
            </a:r>
            <a:r>
              <a:rPr lang="en-US" sz="4000" i="1" dirty="0" smtClean="0">
                <a:solidFill>
                  <a:srgbClr val="4F81BD"/>
                </a:solidFill>
              </a:rPr>
              <a:t>(cont.)</a:t>
            </a:r>
            <a:endParaRPr lang="en-US" sz="4000" i="1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27225"/>
            <a:ext cx="8763000" cy="4549775"/>
          </a:xfrm>
        </p:spPr>
        <p:txBody>
          <a:bodyPr/>
          <a:lstStyle/>
          <a:p>
            <a:r>
              <a:rPr lang="en-US" sz="2400" b="1" i="1" dirty="0" smtClean="0"/>
              <a:t>Q5: </a:t>
            </a:r>
            <a:r>
              <a:rPr lang="en-US" sz="2400" dirty="0" smtClean="0"/>
              <a:t>List the </a:t>
            </a:r>
            <a:r>
              <a:rPr lang="en-US" sz="2400" dirty="0" err="1" smtClean="0"/>
              <a:t>SIGroup</a:t>
            </a:r>
            <a:r>
              <a:rPr lang="en-US" sz="2400" dirty="0" smtClean="0"/>
              <a:t> records added in the last 24 hours:</a:t>
            </a:r>
          </a:p>
          <a:p>
            <a:pPr lvl="1">
              <a:buNone/>
            </a:pPr>
            <a:r>
              <a:rPr lang="en-US" sz="700" dirty="0" smtClean="0"/>
              <a:t>	</a:t>
            </a:r>
          </a:p>
          <a:p>
            <a:pPr lvl="1">
              <a:buNone/>
            </a:pPr>
            <a:r>
              <a:rPr lang="en-US" sz="2400" b="1" dirty="0" smtClean="0"/>
              <a:t> 	for </a:t>
            </a:r>
            <a:r>
              <a:rPr lang="en-US" sz="2400" dirty="0" smtClean="0"/>
              <a:t>$</a:t>
            </a:r>
            <a:r>
              <a:rPr lang="en-US" sz="2400" dirty="0" err="1" smtClean="0"/>
              <a:t>curr_sig</a:t>
            </a:r>
            <a:r>
              <a:rPr lang="en-US" sz="2400" dirty="0" smtClean="0"/>
              <a:t> </a:t>
            </a:r>
            <a:r>
              <a:rPr lang="en-US" sz="2400" b="1" dirty="0" smtClean="0"/>
              <a:t>in </a:t>
            </a:r>
            <a:r>
              <a:rPr lang="en-US" sz="2400" dirty="0" err="1" smtClean="0"/>
              <a:t>dataset('SIGroup</a:t>
            </a:r>
            <a:r>
              <a:rPr lang="en-US" sz="2400" dirty="0" smtClean="0"/>
              <a:t>')</a:t>
            </a:r>
            <a:r>
              <a:rPr lang="en-US" sz="2400" b="1" dirty="0" smtClean="0"/>
              <a:t>		                       where every</a:t>
            </a:r>
            <a:r>
              <a:rPr lang="en-US" sz="2400" dirty="0" smtClean="0"/>
              <a:t> $</a:t>
            </a:r>
            <a:r>
              <a:rPr lang="en-US" sz="2400" dirty="0" err="1" smtClean="0"/>
              <a:t>yester_sig</a:t>
            </a:r>
            <a:r>
              <a:rPr lang="en-US" sz="2400" dirty="0" smtClean="0"/>
              <a:t> </a:t>
            </a:r>
            <a:r>
              <a:rPr lang="en-US" sz="2400" b="1" dirty="0" smtClean="0"/>
              <a:t>in </a:t>
            </a:r>
            <a:r>
              <a:rPr lang="en-US" sz="2400" dirty="0" err="1" smtClean="0"/>
              <a:t>dataset('SIGroup</a:t>
            </a:r>
            <a:r>
              <a:rPr lang="en-US" sz="2400" dirty="0" smtClean="0"/>
              <a:t>', </a:t>
            </a:r>
          </a:p>
          <a:p>
            <a:pPr lvl="1">
              <a:buNone/>
            </a:pPr>
            <a:r>
              <a:rPr lang="en-US" sz="2400" dirty="0" smtClean="0"/>
              <a:t>                                 </a:t>
            </a:r>
            <a:r>
              <a:rPr lang="en-US" sz="2400" dirty="0" err="1" smtClean="0"/>
              <a:t>getCurrentDateTime</a:t>
            </a:r>
            <a:r>
              <a:rPr lang="en-US" sz="2400" dirty="0" smtClean="0"/>
              <a:t>( ) - dtduration(0,24,0,0))</a:t>
            </a:r>
          </a:p>
          <a:p>
            <a:pPr lvl="1">
              <a:buNone/>
            </a:pPr>
            <a:r>
              <a:rPr lang="en-US" sz="2400" b="1" dirty="0" smtClean="0"/>
              <a:t>                 satisfies </a:t>
            </a:r>
            <a:r>
              <a:rPr lang="en-US" sz="2400" dirty="0" smtClean="0"/>
              <a:t>$</a:t>
            </a:r>
            <a:r>
              <a:rPr lang="en-US" sz="2400" dirty="0" err="1" smtClean="0"/>
              <a:t>yester_sig.name</a:t>
            </a:r>
            <a:r>
              <a:rPr lang="en-US" sz="2400" dirty="0" smtClean="0"/>
              <a:t> != $</a:t>
            </a:r>
            <a:r>
              <a:rPr lang="en-US" sz="2400" dirty="0" err="1" smtClean="0"/>
              <a:t>curr_sig.name</a:t>
            </a:r>
            <a:endParaRPr lang="en-US" sz="2400" dirty="0" smtClean="0"/>
          </a:p>
          <a:p>
            <a:pPr lvl="1">
              <a:buNone/>
            </a:pPr>
            <a:r>
              <a:rPr lang="en-US" sz="2400" b="1" dirty="0" smtClean="0"/>
              <a:t>	return </a:t>
            </a:r>
            <a:r>
              <a:rPr lang="en-US" sz="2400" dirty="0" smtClean="0"/>
              <a:t>$</a:t>
            </a:r>
            <a:r>
              <a:rPr lang="en-US" sz="2400" dirty="0" err="1" smtClean="0"/>
              <a:t>curr_sig</a:t>
            </a:r>
            <a:r>
              <a:rPr lang="en-US" sz="2400" dirty="0" smtClean="0"/>
              <a:t>;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ASTERIX System Architecture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9" name="Content Placeholder 8" descr="AsterixArch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62001" y="1295400"/>
            <a:ext cx="7619998" cy="4698454"/>
          </a:xfr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AQL Query Processing</a:t>
            </a:r>
            <a:endParaRPr lang="en-US" sz="4000" i="1" dirty="0">
              <a:solidFill>
                <a:srgbClr val="4F81BD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763000" cy="5083175"/>
          </a:xfrm>
        </p:spPr>
        <p:txBody>
          <a:bodyPr/>
          <a:lstStyle/>
          <a:p>
            <a:pPr>
              <a:buNone/>
            </a:pPr>
            <a:endParaRPr lang="en-US" sz="2400" dirty="0" smtClean="0"/>
          </a:p>
          <a:p>
            <a:pPr lvl="1">
              <a:buNone/>
            </a:pPr>
            <a:r>
              <a:rPr lang="en-US" sz="2400" dirty="0" smtClean="0"/>
              <a:t>	   </a:t>
            </a:r>
            <a:r>
              <a:rPr lang="en-US" sz="2000" b="1" dirty="0" smtClean="0"/>
              <a:t>for</a:t>
            </a:r>
            <a:r>
              <a:rPr lang="en-US" sz="2000" dirty="0" smtClean="0"/>
              <a:t> $event </a:t>
            </a:r>
            <a:r>
              <a:rPr lang="en-US" sz="2000" b="1" dirty="0" smtClean="0"/>
              <a:t>in</a:t>
            </a:r>
            <a:r>
              <a:rPr lang="en-US" sz="2000" dirty="0" smtClean="0"/>
              <a:t> dataset('Event')						</a:t>
            </a:r>
            <a:r>
              <a:rPr lang="en-US" sz="2000" b="1" dirty="0" smtClean="0"/>
              <a:t>for</a:t>
            </a:r>
            <a:r>
              <a:rPr lang="en-US" sz="2000" dirty="0" smtClean="0"/>
              <a:t> $sponsor</a:t>
            </a:r>
            <a:r>
              <a:rPr lang="en-US" sz="2000" b="1" dirty="0" smtClean="0"/>
              <a:t> in </a:t>
            </a:r>
            <a:r>
              <a:rPr lang="en-US" sz="2000" dirty="0" smtClean="0"/>
              <a:t>$</a:t>
            </a:r>
            <a:r>
              <a:rPr lang="en-US" sz="2000" dirty="0" err="1" smtClean="0"/>
              <a:t>event.sponsoring_sigs</a:t>
            </a:r>
            <a:r>
              <a:rPr lang="en-US" sz="2000" dirty="0" smtClean="0"/>
              <a:t>					</a:t>
            </a:r>
            <a:r>
              <a:rPr lang="en-US" sz="2000" b="1" dirty="0" smtClean="0"/>
              <a:t>let</a:t>
            </a:r>
            <a:r>
              <a:rPr lang="en-US" sz="2000" dirty="0" smtClean="0"/>
              <a:t> $</a:t>
            </a:r>
            <a:r>
              <a:rPr lang="en-US" sz="2000" dirty="0" err="1" smtClean="0"/>
              <a:t>es</a:t>
            </a:r>
            <a:r>
              <a:rPr lang="en-US" sz="2000" dirty="0" smtClean="0"/>
              <a:t> := { "event": $event, "sponsor": $sponsor }			</a:t>
            </a:r>
            <a:r>
              <a:rPr lang="en-US" sz="2000" b="1" dirty="0" smtClean="0"/>
              <a:t>group by </a:t>
            </a:r>
            <a:r>
              <a:rPr lang="en-US" sz="2000" dirty="0" smtClean="0"/>
              <a:t>$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 := $</a:t>
            </a:r>
            <a:r>
              <a:rPr lang="en-US" sz="2000" dirty="0" err="1" smtClean="0"/>
              <a:t>sponsor.sig_name</a:t>
            </a:r>
            <a:r>
              <a:rPr lang="en-US" sz="2000" dirty="0" smtClean="0"/>
              <a:t> </a:t>
            </a:r>
            <a:r>
              <a:rPr lang="en-US" sz="2000" b="1" dirty="0" smtClean="0"/>
              <a:t>with</a:t>
            </a:r>
            <a:r>
              <a:rPr lang="en-US" sz="2000" dirty="0" smtClean="0"/>
              <a:t> $</a:t>
            </a:r>
            <a:r>
              <a:rPr lang="en-US" sz="2000" dirty="0" err="1" smtClean="0"/>
              <a:t>es</a:t>
            </a:r>
            <a:r>
              <a:rPr lang="en-US" sz="2000" dirty="0" smtClean="0"/>
              <a:t>				</a:t>
            </a:r>
            <a:r>
              <a:rPr lang="en-US" sz="2000" b="1" dirty="0" smtClean="0"/>
              <a:t>let</a:t>
            </a:r>
            <a:r>
              <a:rPr lang="en-US" sz="2000" dirty="0" smtClean="0"/>
              <a:t> $</a:t>
            </a:r>
            <a:r>
              <a:rPr lang="en-US" sz="2000" dirty="0" err="1" smtClean="0"/>
              <a:t>sig_sponsorship_count</a:t>
            </a:r>
            <a:r>
              <a:rPr lang="en-US" sz="2000" dirty="0" smtClean="0"/>
              <a:t> := </a:t>
            </a:r>
            <a:r>
              <a:rPr lang="en-US" sz="2000" dirty="0" err="1" smtClean="0"/>
              <a:t>count($es</a:t>
            </a:r>
            <a:r>
              <a:rPr lang="en-US" sz="2000" dirty="0" smtClean="0"/>
              <a:t>)					</a:t>
            </a:r>
            <a:r>
              <a:rPr lang="en-US" sz="2000" b="1" dirty="0" smtClean="0"/>
              <a:t>let</a:t>
            </a:r>
            <a:r>
              <a:rPr lang="en-US" sz="2000" dirty="0" smtClean="0"/>
              <a:t> $</a:t>
            </a:r>
            <a:r>
              <a:rPr lang="en-US" sz="2000" dirty="0" err="1" smtClean="0"/>
              <a:t>by_chapter</a:t>
            </a:r>
            <a:r>
              <a:rPr lang="en-US" sz="2000" dirty="0" smtClean="0"/>
              <a:t> :=								 </a:t>
            </a:r>
            <a:r>
              <a:rPr lang="en-US" sz="2000" b="1" dirty="0" smtClean="0"/>
              <a:t>for</a:t>
            </a:r>
            <a:r>
              <a:rPr lang="en-US" sz="2000" dirty="0" smtClean="0"/>
              <a:t> $e</a:t>
            </a:r>
            <a:r>
              <a:rPr lang="en-US" sz="2000" b="1" dirty="0" smtClean="0"/>
              <a:t> in </a:t>
            </a:r>
            <a:r>
              <a:rPr lang="en-US" sz="2000" dirty="0" smtClean="0"/>
              <a:t>$</a:t>
            </a:r>
            <a:r>
              <a:rPr lang="en-US" sz="2000" dirty="0" err="1" smtClean="0"/>
              <a:t>es</a:t>
            </a:r>
            <a:r>
              <a:rPr lang="en-US" sz="2000" dirty="0" smtClean="0"/>
              <a:t>								 </a:t>
            </a:r>
            <a:r>
              <a:rPr lang="en-US" sz="2000" b="1" dirty="0" smtClean="0"/>
              <a:t>group by </a:t>
            </a:r>
            <a:r>
              <a:rPr lang="en-US" sz="2000" dirty="0" smtClean="0"/>
              <a:t>$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 := $</a:t>
            </a:r>
            <a:r>
              <a:rPr lang="en-US" sz="2000" dirty="0" err="1" smtClean="0"/>
              <a:t>e.sponsor.chapter_name</a:t>
            </a:r>
            <a:r>
              <a:rPr lang="en-US" sz="2000" dirty="0" smtClean="0"/>
              <a:t> </a:t>
            </a:r>
            <a:r>
              <a:rPr lang="en-US" sz="2000" b="1" dirty="0" smtClean="0"/>
              <a:t>with</a:t>
            </a:r>
            <a:r>
              <a:rPr lang="en-US" sz="2000" dirty="0" smtClean="0"/>
              <a:t> $</a:t>
            </a:r>
            <a:r>
              <a:rPr lang="en-US" sz="2000" dirty="0" err="1" smtClean="0"/>
              <a:t>es</a:t>
            </a:r>
            <a:r>
              <a:rPr lang="en-US" sz="2000" dirty="0" smtClean="0"/>
              <a:t>		 </a:t>
            </a:r>
            <a:r>
              <a:rPr lang="en-US" sz="2000" b="1" dirty="0" smtClean="0"/>
              <a:t>return</a:t>
            </a:r>
            <a:r>
              <a:rPr lang="en-US" sz="2000" dirty="0" smtClean="0"/>
              <a:t> { "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": $</a:t>
            </a:r>
            <a:r>
              <a:rPr lang="en-US" sz="2000" dirty="0" err="1" smtClean="0"/>
              <a:t>chapter_name</a:t>
            </a:r>
            <a:r>
              <a:rPr lang="en-US" sz="2000" dirty="0" smtClean="0"/>
              <a:t>,	"count": </a:t>
            </a:r>
            <a:r>
              <a:rPr lang="en-US" sz="2000" dirty="0" err="1" smtClean="0"/>
              <a:t>count($es</a:t>
            </a:r>
            <a:r>
              <a:rPr lang="en-US" sz="2000" dirty="0" smtClean="0"/>
              <a:t>) }	</a:t>
            </a:r>
            <a:r>
              <a:rPr lang="en-US" sz="2000" b="1" dirty="0" smtClean="0"/>
              <a:t>order by </a:t>
            </a:r>
            <a:r>
              <a:rPr lang="en-US" sz="2000" dirty="0" smtClean="0"/>
              <a:t>$</a:t>
            </a:r>
            <a:r>
              <a:rPr lang="en-US" sz="2000" dirty="0" err="1" smtClean="0"/>
              <a:t>sig_sponsorship_count</a:t>
            </a:r>
            <a:r>
              <a:rPr lang="en-US" sz="2000" dirty="0" smtClean="0"/>
              <a:t> </a:t>
            </a:r>
            <a:r>
              <a:rPr lang="en-US" sz="2000" b="1" dirty="0" err="1" smtClean="0"/>
              <a:t>desc</a:t>
            </a:r>
            <a:r>
              <a:rPr lang="en-US" sz="2000" dirty="0" smtClean="0"/>
              <a:t> </a:t>
            </a:r>
            <a:r>
              <a:rPr lang="en-US" sz="2000" b="1" dirty="0" smtClean="0"/>
              <a:t>limit</a:t>
            </a:r>
            <a:r>
              <a:rPr lang="en-US" sz="2000" dirty="0" smtClean="0"/>
              <a:t> 5			</a:t>
            </a:r>
            <a:r>
              <a:rPr lang="en-US" sz="2000" b="1" dirty="0" smtClean="0"/>
              <a:t>return</a:t>
            </a:r>
            <a:r>
              <a:rPr lang="en-US" sz="2000" dirty="0" smtClean="0"/>
              <a:t> { "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": $</a:t>
            </a:r>
            <a:r>
              <a:rPr lang="en-US" sz="2000" dirty="0" err="1" smtClean="0"/>
              <a:t>sig_name</a:t>
            </a:r>
            <a:r>
              <a:rPr lang="en-US" sz="2000" dirty="0" smtClean="0"/>
              <a:t>, </a:t>
            </a:r>
          </a:p>
          <a:p>
            <a:pPr lvl="1">
              <a:buNone/>
            </a:pPr>
            <a:r>
              <a:rPr lang="en-US" sz="2000" dirty="0" smtClean="0"/>
              <a:t>                       "</a:t>
            </a:r>
            <a:r>
              <a:rPr lang="en-US" sz="2000" dirty="0" err="1" smtClean="0"/>
              <a:t>total_count</a:t>
            </a:r>
            <a:r>
              <a:rPr lang="en-US" sz="2000" dirty="0" smtClean="0"/>
              <a:t>": $</a:t>
            </a:r>
            <a:r>
              <a:rPr lang="en-US" sz="2000" dirty="0" err="1" smtClean="0"/>
              <a:t>sig_sponsorship_count</a:t>
            </a:r>
            <a:r>
              <a:rPr lang="en-US" sz="2000" dirty="0" smtClean="0"/>
              <a:t>, </a:t>
            </a:r>
          </a:p>
          <a:p>
            <a:pPr lvl="1">
              <a:buNone/>
            </a:pPr>
            <a:r>
              <a:rPr lang="en-US" sz="2000" dirty="0" smtClean="0"/>
              <a:t>                        "</a:t>
            </a:r>
            <a:r>
              <a:rPr lang="en-US" sz="2000" dirty="0" err="1" smtClean="0"/>
              <a:t>chapter_breakdown</a:t>
            </a:r>
            <a:r>
              <a:rPr lang="en-US" sz="2000" dirty="0" smtClean="0"/>
              <a:t>": $</a:t>
            </a:r>
            <a:r>
              <a:rPr lang="en-US" sz="2000" dirty="0" err="1" smtClean="0"/>
              <a:t>by_chapter</a:t>
            </a:r>
            <a:r>
              <a:rPr lang="en-US" sz="2000" dirty="0" smtClean="0"/>
              <a:t> };</a:t>
            </a:r>
          </a:p>
          <a:p>
            <a:pPr lvl="1">
              <a:buNone/>
            </a:pPr>
            <a:endParaRPr lang="en-US" sz="24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362075"/>
            <a:ext cx="4000500" cy="5343525"/>
          </a:xfrm>
          <a:prstGeom prst="rect">
            <a:avLst/>
          </a:prstGeom>
          <a:noFill/>
          <a:ln w="25400">
            <a:solidFill>
              <a:srgbClr val="963BAB"/>
            </a:solidFill>
            <a:miter lim="800000"/>
            <a:headEnd/>
            <a:tailEnd/>
          </a:ln>
        </p:spPr>
      </p:pic>
      <p:pic>
        <p:nvPicPr>
          <p:cNvPr id="7" name="Picture 2" descr="C:\Users\carey\Desktop\Talks\Facebook Figs\hyrax-ho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481" y="2744688"/>
            <a:ext cx="8940911" cy="40386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</p:pic>
      <p:sp>
        <p:nvSpPr>
          <p:cNvPr id="9" name="Right Arrow 8"/>
          <p:cNvSpPr/>
          <p:nvPr/>
        </p:nvSpPr>
        <p:spPr>
          <a:xfrm rot="963905">
            <a:off x="3705552" y="3221679"/>
            <a:ext cx="978408" cy="484632"/>
          </a:xfrm>
          <a:prstGeom prst="rightArrow">
            <a:avLst/>
          </a:prstGeom>
          <a:solidFill>
            <a:srgbClr val="963BAB"/>
          </a:solidFill>
          <a:ln>
            <a:solidFill>
              <a:srgbClr val="963B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8589942">
            <a:off x="3705211" y="2022410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0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ASTERIX Research Issue Sampler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Semistructured</a:t>
            </a:r>
            <a:r>
              <a:rPr lang="en-US" dirty="0" smtClean="0"/>
              <a:t> data modeling</a:t>
            </a:r>
          </a:p>
          <a:p>
            <a:pPr lvl="1"/>
            <a:r>
              <a:rPr lang="en-US" dirty="0" smtClean="0"/>
              <a:t>Open/closed types, type evolution, relationships, ….</a:t>
            </a:r>
          </a:p>
          <a:p>
            <a:pPr lvl="1"/>
            <a:r>
              <a:rPr lang="en-US" dirty="0" smtClean="0"/>
              <a:t>Efficient physical storage </a:t>
            </a:r>
            <a:r>
              <a:rPr lang="en-US" dirty="0" err="1" smtClean="0"/>
              <a:t>scheme(s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Scalable storage and indexing</a:t>
            </a:r>
          </a:p>
          <a:p>
            <a:pPr lvl="1"/>
            <a:r>
              <a:rPr lang="en-US" dirty="0" smtClean="0"/>
              <a:t>Self-managing scalable partitioned datasets</a:t>
            </a:r>
          </a:p>
          <a:p>
            <a:pPr lvl="1"/>
            <a:r>
              <a:rPr lang="en-US" dirty="0" smtClean="0"/>
              <a:t>Ditto for indexes (hash, range, spatial, fuzzy; combos)</a:t>
            </a:r>
          </a:p>
          <a:p>
            <a:r>
              <a:rPr lang="en-US" dirty="0" smtClean="0"/>
              <a:t>Large scale parallel query processing</a:t>
            </a:r>
          </a:p>
          <a:p>
            <a:pPr lvl="1"/>
            <a:r>
              <a:rPr lang="en-US" dirty="0" smtClean="0"/>
              <a:t>Division of labor between compiler and runtime</a:t>
            </a:r>
          </a:p>
          <a:p>
            <a:pPr lvl="1"/>
            <a:r>
              <a:rPr lang="en-US" dirty="0" smtClean="0"/>
              <a:t>Decision-making timing and basis</a:t>
            </a:r>
          </a:p>
          <a:p>
            <a:pPr lvl="1"/>
            <a:r>
              <a:rPr lang="en-US" dirty="0" smtClean="0"/>
              <a:t>Model-independent complex object algebra (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Fuzzy matching as well as exact-match queries</a:t>
            </a:r>
          </a:p>
          <a:p>
            <a:r>
              <a:rPr lang="en-US" dirty="0" smtClean="0"/>
              <a:t>Multiuser workload management (scheduling)</a:t>
            </a:r>
          </a:p>
          <a:p>
            <a:pPr lvl="1"/>
            <a:r>
              <a:rPr lang="en-US" dirty="0" smtClean="0"/>
              <a:t>Uniformly cited: </a:t>
            </a:r>
            <a:r>
              <a:rPr lang="en-US" dirty="0" err="1" smtClean="0"/>
              <a:t>Facebook</a:t>
            </a:r>
            <a:r>
              <a:rPr lang="en-US" dirty="0" smtClean="0"/>
              <a:t>, Yahoo!, eBay, </a:t>
            </a:r>
            <a:r>
              <a:rPr lang="en-US" dirty="0" err="1" smtClean="0"/>
              <a:t>Teradata</a:t>
            </a:r>
            <a:r>
              <a:rPr lang="en-US" dirty="0" smtClean="0"/>
              <a:t>, 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ASTERIX and </a:t>
            </a:r>
            <a:r>
              <a:rPr lang="en-US" dirty="0" err="1" smtClean="0">
                <a:solidFill>
                  <a:schemeClr val="accent1"/>
                </a:solidFill>
              </a:rPr>
              <a:t>Hyracks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Picture 3" descr="AsterixSyste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600200"/>
            <a:ext cx="6515100" cy="5105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4610" y="1143000"/>
            <a:ext cx="1397000" cy="1047750"/>
          </a:xfrm>
          <a:prstGeom prst="rect">
            <a:avLst/>
          </a:prstGeom>
        </p:spPr>
      </p:pic>
      <p:sp>
        <p:nvSpPr>
          <p:cNvPr id="7" name="&quot;No&quot; Symbol 6"/>
          <p:cNvSpPr/>
          <p:nvPr/>
        </p:nvSpPr>
        <p:spPr>
          <a:xfrm>
            <a:off x="7362204" y="909416"/>
            <a:ext cx="1476996" cy="1524000"/>
          </a:xfrm>
          <a:prstGeom prst="noSmoking">
            <a:avLst/>
          </a:prstGeom>
          <a:solidFill>
            <a:srgbClr val="FF0000">
              <a:alpha val="3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9" name="Picture 8" descr="isg-800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148" y="5867400"/>
            <a:ext cx="869822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111" i="1" dirty="0" smtClean="0">
                <a:solidFill>
                  <a:schemeClr val="accent2">
                    <a:lumMod val="75000"/>
                  </a:schemeClr>
                </a:solidFill>
              </a:rPr>
              <a:t>First some optional background (if needed)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dirty="0" err="1" smtClean="0">
                <a:solidFill>
                  <a:srgbClr val="4F81BD"/>
                </a:solidFill>
              </a:rPr>
              <a:t>MapReduce</a:t>
            </a:r>
            <a:r>
              <a:rPr lang="en-US" dirty="0" smtClean="0">
                <a:solidFill>
                  <a:srgbClr val="4F81BD"/>
                </a:solidFill>
              </a:rPr>
              <a:t> in a Nutshell</a:t>
            </a:r>
            <a:endParaRPr lang="en-US" dirty="0">
              <a:solidFill>
                <a:srgbClr val="4F81BD"/>
              </a:solidFill>
            </a:endParaRP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62100"/>
            <a:ext cx="745807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6200" y="3700463"/>
            <a:ext cx="3733800" cy="1201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</a:t>
            </a:r>
            <a:r>
              <a:rPr lang="en-US" b="1" i="1" dirty="0">
                <a:solidFill>
                  <a:srgbClr val="7030A0"/>
                </a:solidFill>
                <a:latin typeface="+mn-lt"/>
                <a:cs typeface="+mn-cs"/>
              </a:rPr>
              <a:t>ap (k1, v1) </a:t>
            </a:r>
            <a:r>
              <a:rPr lang="en-US" dirty="0">
                <a:solidFill>
                  <a:srgbClr val="7030A0"/>
                </a:solidFill>
                <a:latin typeface="+mn-lt"/>
                <a:cs typeface="+mn-cs"/>
                <a:sym typeface="Wingdings" pitchFamily="2" charset="2"/>
              </a:rPr>
              <a:t> </a:t>
            </a:r>
            <a:r>
              <a:rPr lang="en-US" dirty="0">
                <a:solidFill>
                  <a:srgbClr val="7030A0"/>
                </a:solidFill>
                <a:latin typeface="+mn-lt"/>
                <a:cs typeface="+mn-cs"/>
              </a:rPr>
              <a:t> </a:t>
            </a:r>
            <a:r>
              <a:rPr lang="en-US" b="1" i="1" dirty="0">
                <a:solidFill>
                  <a:srgbClr val="7030A0"/>
                </a:solidFill>
                <a:latin typeface="+mn-lt"/>
                <a:cs typeface="+mn-cs"/>
              </a:rPr>
              <a:t>list(k2, v2)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7030A0"/>
                </a:solidFill>
                <a:latin typeface="+mn-lt"/>
                <a:cs typeface="+mn-cs"/>
              </a:rPr>
              <a:t> Processes one input key/value pair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7030A0"/>
                </a:solidFill>
                <a:latin typeface="+mn-lt"/>
                <a:cs typeface="+mn-cs"/>
              </a:rPr>
              <a:t> Produces a set of intermediate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7030A0"/>
                </a:solidFill>
                <a:latin typeface="+mn-lt"/>
                <a:cs typeface="+mn-cs"/>
              </a:rPr>
              <a:t>   key/value pairs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4189413"/>
            <a:ext cx="304800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</a:t>
            </a:r>
            <a:r>
              <a:rPr lang="en-US" b="1" i="1" dirty="0">
                <a:solidFill>
                  <a:srgbClr val="C00000"/>
                </a:solidFill>
                <a:latin typeface="+mn-lt"/>
                <a:cs typeface="+mn-cs"/>
              </a:rPr>
              <a:t>educe (k2, list(v2)</a:t>
            </a:r>
            <a:r>
              <a:rPr lang="en-US" b="1" i="1" dirty="0">
                <a:solidFill>
                  <a:srgbClr val="C00000"/>
                </a:solidFill>
                <a:latin typeface="+mn-lt"/>
                <a:cs typeface="+mn-cs"/>
                <a:sym typeface="Wingdings" pitchFamily="2" charset="2"/>
              </a:rPr>
              <a:t> </a:t>
            </a:r>
            <a:r>
              <a:rPr lang="en-US" b="1" i="1" dirty="0">
                <a:solidFill>
                  <a:srgbClr val="C00000"/>
                </a:solidFill>
                <a:latin typeface="+mn-lt"/>
                <a:cs typeface="+mn-cs"/>
              </a:rPr>
              <a:t>list(v3)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C00000"/>
                </a:solidFill>
                <a:latin typeface="+mn-lt"/>
                <a:cs typeface="+mn-cs"/>
              </a:rPr>
              <a:t> Combines  intermediate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C00000"/>
                </a:solidFill>
                <a:latin typeface="+mn-lt"/>
                <a:cs typeface="+mn-cs"/>
              </a:rPr>
              <a:t>   values for one particular key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C00000"/>
                </a:solidFill>
                <a:latin typeface="+mn-lt"/>
                <a:cs typeface="+mn-cs"/>
              </a:rPr>
              <a:t> Produces a set of merged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C00000"/>
                </a:solidFill>
                <a:latin typeface="+mn-lt"/>
                <a:cs typeface="+mn-cs"/>
              </a:rPr>
              <a:t>  output values (usually one)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4F81BD"/>
                </a:solidFill>
              </a:rPr>
              <a:t>MapReduce</a:t>
            </a:r>
            <a:r>
              <a:rPr lang="en-US" dirty="0" smtClean="0">
                <a:solidFill>
                  <a:srgbClr val="4F81BD"/>
                </a:solidFill>
              </a:rPr>
              <a:t> Parallelism</a:t>
            </a:r>
            <a:endParaRPr lang="en-US" dirty="0">
              <a:solidFill>
                <a:srgbClr val="4F81BD"/>
              </a:solidFill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828800"/>
            <a:ext cx="68008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413125" y="5095875"/>
            <a:ext cx="28352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0070C0"/>
                </a:solidFill>
                <a:latin typeface="Corbel" pitchFamily="34" charset="0"/>
              </a:rPr>
              <a:t>(Looks suspiciously like</a:t>
            </a:r>
          </a:p>
          <a:p>
            <a:r>
              <a:rPr lang="en-US" b="1" i="1">
                <a:solidFill>
                  <a:srgbClr val="0070C0"/>
                </a:solidFill>
                <a:latin typeface="Corbel" pitchFamily="34" charset="0"/>
              </a:rPr>
              <a:t>  the inside of a shared-</a:t>
            </a:r>
          </a:p>
          <a:p>
            <a:r>
              <a:rPr lang="en-US" b="1" i="1">
                <a:solidFill>
                  <a:srgbClr val="0070C0"/>
                </a:solidFill>
                <a:latin typeface="Corbel" pitchFamily="34" charset="0"/>
              </a:rPr>
              <a:t>  nothing parallel DBMS…!)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58000" y="3973513"/>
            <a:ext cx="2217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00000"/>
                </a:solidFill>
                <a:latin typeface="Corbel" pitchFamily="34" charset="0"/>
                <a:sym typeface="Wingdings" pitchFamily="2" charset="2"/>
              </a:rPr>
              <a:t>  </a:t>
            </a:r>
            <a:r>
              <a:rPr lang="en-US" b="1" i="1">
                <a:solidFill>
                  <a:srgbClr val="C00000"/>
                </a:solidFill>
                <a:latin typeface="Corbel" pitchFamily="34" charset="0"/>
              </a:rPr>
              <a:t>Hash Partitioning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195861"/>
            <a:ext cx="8228160" cy="1170843"/>
          </a:xfrm>
        </p:spPr>
        <p:txBody>
          <a:bodyPr lIns="0" tIns="10287" rIns="0" bIns="0"/>
          <a:lstStyle/>
          <a:p>
            <a:pPr fontAlgn="auto">
              <a:spcAft>
                <a:spcPts val="0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>
                <a:solidFill>
                  <a:srgbClr val="4F81BD"/>
                </a:solidFill>
              </a:rPr>
              <a:t>Joins in </a:t>
            </a:r>
            <a:r>
              <a:rPr lang="en-US" dirty="0" err="1">
                <a:solidFill>
                  <a:srgbClr val="4F81BD"/>
                </a:solidFill>
              </a:rPr>
              <a:t>MapReduce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76413"/>
            <a:ext cx="8228013" cy="4576762"/>
          </a:xfrm>
        </p:spPr>
        <p:txBody>
          <a:bodyPr lIns="0" tIns="7314" rIns="0" bIns="0" rtlCol="0">
            <a:normAutofit lnSpcReduction="10000"/>
          </a:bodyPr>
          <a:lstStyle/>
          <a:p>
            <a:pPr marL="391686" indent="-293764" fontAlgn="auto">
              <a:spcBef>
                <a:spcPts val="0"/>
              </a:spcBef>
              <a:spcAft>
                <a:spcPts val="0"/>
              </a:spcAft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err="1"/>
              <a:t>Equi</a:t>
            </a:r>
            <a:r>
              <a:rPr lang="en-US" dirty="0"/>
              <a:t>-joins expressed as</a:t>
            </a:r>
            <a:r>
              <a:rPr lang="en-US" dirty="0" smtClean="0"/>
              <a:t> an aggregation over  </a:t>
            </a:r>
            <a:r>
              <a:rPr lang="en-US" dirty="0"/>
              <a:t>the </a:t>
            </a:r>
            <a:r>
              <a:rPr lang="en-US" dirty="0" smtClean="0"/>
              <a:t>(tagged) union </a:t>
            </a:r>
            <a:r>
              <a:rPr lang="en-US" dirty="0"/>
              <a:t>of</a:t>
            </a:r>
            <a:r>
              <a:rPr lang="en-US" dirty="0" smtClean="0"/>
              <a:t> their two join inputs</a:t>
            </a:r>
            <a:endParaRPr lang="en-US" dirty="0"/>
          </a:p>
          <a:p>
            <a:pPr marL="391686" indent="-293764" fontAlgn="auto">
              <a:spcBef>
                <a:spcPts val="0"/>
              </a:spcBef>
              <a:spcAft>
                <a:spcPts val="0"/>
              </a:spcAft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/>
              <a:t>Steps to perform R join S on </a:t>
            </a:r>
            <a:r>
              <a:rPr lang="en-US" dirty="0" err="1"/>
              <a:t>R.x</a:t>
            </a:r>
            <a:r>
              <a:rPr lang="en-US" dirty="0"/>
              <a:t> = </a:t>
            </a:r>
            <a:r>
              <a:rPr lang="en-US" dirty="0" err="1" smtClean="0"/>
              <a:t>S.y</a:t>
            </a:r>
            <a:r>
              <a:rPr lang="en-US" dirty="0" smtClean="0"/>
              <a:t>:</a:t>
            </a:r>
            <a:endParaRPr lang="en-US" dirty="0"/>
          </a:p>
          <a:p>
            <a:pPr marL="783372" lvl="1" indent="-293764" fontAlgn="auto">
              <a:spcAft>
                <a:spcPts val="0"/>
              </a:spcAft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/>
              <a:t>Map each &lt;r&gt; in R to &lt;</a:t>
            </a:r>
            <a:r>
              <a:rPr lang="en-US" dirty="0" err="1"/>
              <a:t>r.x</a:t>
            </a:r>
            <a:r>
              <a:rPr lang="en-US" dirty="0"/>
              <a:t>, [“R”, r]&gt; -&gt; stream R'</a:t>
            </a:r>
          </a:p>
          <a:p>
            <a:pPr marL="783372" lvl="1" indent="-293764" fontAlgn="auto">
              <a:spcAft>
                <a:spcPts val="0"/>
              </a:spcAft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/>
              <a:t>Map each &lt;s&gt; in S to &lt;</a:t>
            </a:r>
            <a:r>
              <a:rPr lang="en-US" dirty="0" err="1"/>
              <a:t>s.y</a:t>
            </a:r>
            <a:r>
              <a:rPr lang="en-US" dirty="0"/>
              <a:t>, [“S”, s]&gt; -&gt; stream S'</a:t>
            </a:r>
          </a:p>
          <a:p>
            <a:pPr marL="783372" lvl="1" indent="-293764" fontAlgn="auto">
              <a:spcAft>
                <a:spcPts val="0"/>
              </a:spcAft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/>
              <a:t>Reduce (R' </a:t>
            </a:r>
            <a:r>
              <a:rPr lang="en-US" dirty="0" err="1"/>
              <a:t>concat</a:t>
            </a:r>
            <a:r>
              <a:rPr lang="en-US" dirty="0"/>
              <a:t> S') as follows:</a:t>
            </a:r>
          </a:p>
          <a:p>
            <a:pPr marL="1175057" lvl="2" indent="-260644" fontAlgn="auto">
              <a:spcAft>
                <a:spcPts val="0"/>
              </a:spcAft>
              <a:buClr>
                <a:schemeClr val="accent3"/>
              </a:buClr>
              <a:buSzPct val="75000"/>
              <a:buFont typeface="Arial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err="1"/>
              <a:t>foreach</a:t>
            </a:r>
            <a:r>
              <a:rPr lang="en-US" dirty="0"/>
              <a:t> $</a:t>
            </a:r>
            <a:r>
              <a:rPr lang="en-US" dirty="0" err="1"/>
              <a:t>rt</a:t>
            </a:r>
            <a:r>
              <a:rPr lang="en-US" dirty="0"/>
              <a:t> in $values such that $</a:t>
            </a:r>
            <a:r>
              <a:rPr lang="en-US" dirty="0" err="1"/>
              <a:t>rt</a:t>
            </a:r>
            <a:r>
              <a:rPr lang="en-US" dirty="0"/>
              <a:t>[0] == “R” {</a:t>
            </a:r>
          </a:p>
          <a:p>
            <a:pPr marL="1566743" lvl="3" indent="-195843" fontAlgn="auto">
              <a:spcAft>
                <a:spcPts val="0"/>
              </a:spcAft>
              <a:buClr>
                <a:schemeClr val="accent4"/>
              </a:buClr>
              <a:buSzPct val="45000"/>
              <a:buFont typeface="Arial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err="1"/>
              <a:t>foreach</a:t>
            </a:r>
            <a:r>
              <a:rPr lang="en-US" dirty="0"/>
              <a:t> $</a:t>
            </a:r>
            <a:r>
              <a:rPr lang="en-US" dirty="0" err="1"/>
              <a:t>st</a:t>
            </a:r>
            <a:r>
              <a:rPr lang="en-US" dirty="0"/>
              <a:t> in $values such that $</a:t>
            </a:r>
            <a:r>
              <a:rPr lang="en-US" dirty="0" err="1"/>
              <a:t>st</a:t>
            </a:r>
            <a:r>
              <a:rPr lang="en-US" dirty="0"/>
              <a:t>[0] == “S” {</a:t>
            </a:r>
          </a:p>
          <a:p>
            <a:pPr marL="1958429" lvl="4" indent="-195843" fontAlgn="auto">
              <a:spcAft>
                <a:spcPts val="0"/>
              </a:spcAft>
              <a:buClr>
                <a:schemeClr val="accent5"/>
              </a:buClr>
              <a:buSzPct val="75000"/>
              <a:buFont typeface="Wingdings 3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dirty="0" err="1"/>
              <a:t>output.collect</a:t>
            </a:r>
            <a:r>
              <a:rPr dirty="0"/>
              <a:t>(&lt;$key, [$</a:t>
            </a:r>
            <a:r>
              <a:rPr dirty="0" err="1"/>
              <a:t>rt</a:t>
            </a:r>
            <a:r>
              <a:rPr dirty="0"/>
              <a:t>[1], $</a:t>
            </a:r>
            <a:r>
              <a:rPr dirty="0" err="1"/>
              <a:t>st</a:t>
            </a:r>
            <a:r>
              <a:rPr dirty="0"/>
              <a:t>[1]]&gt;)</a:t>
            </a:r>
          </a:p>
          <a:p>
            <a:pPr marL="1566743" lvl="3" indent="-195843" fontAlgn="auto">
              <a:spcAft>
                <a:spcPts val="0"/>
              </a:spcAft>
              <a:buClr>
                <a:schemeClr val="accent4"/>
              </a:buClr>
              <a:buSzPct val="45000"/>
              <a:buFont typeface="Arial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/>
              <a:t>}</a:t>
            </a:r>
          </a:p>
          <a:p>
            <a:pPr marL="1175057" lvl="2" indent="-260644" fontAlgn="auto">
              <a:spcAft>
                <a:spcPts val="0"/>
              </a:spcAft>
              <a:buClr>
                <a:schemeClr val="accent3"/>
              </a:buClr>
              <a:buSzPct val="75000"/>
              <a:buFont typeface="Arial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/>
              <a:t>}</a:t>
            </a:r>
          </a:p>
        </p:txBody>
      </p:sp>
      <p:sp>
        <p:nvSpPr>
          <p:cNvPr id="6" name="&quot;No&quot; Symbol 5"/>
          <p:cNvSpPr/>
          <p:nvPr/>
        </p:nvSpPr>
        <p:spPr>
          <a:xfrm>
            <a:off x="304800" y="1371600"/>
            <a:ext cx="8534400" cy="5334000"/>
          </a:xfrm>
          <a:prstGeom prst="noSmoking">
            <a:avLst/>
          </a:prstGeom>
          <a:solidFill>
            <a:srgbClr val="FF0000">
              <a:alpha val="3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4F81BD"/>
                </a:solidFill>
              </a:rPr>
              <a:t>Hyracks</a:t>
            </a:r>
            <a:r>
              <a:rPr lang="en-US" dirty="0" smtClean="0">
                <a:solidFill>
                  <a:srgbClr val="4F81BD"/>
                </a:solidFill>
              </a:rPr>
              <a:t>: ASTERIX’s Underbelly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err="1" smtClean="0"/>
              <a:t>MapReduce</a:t>
            </a:r>
            <a:r>
              <a:rPr lang="en-US" sz="2800" dirty="0" smtClean="0"/>
              <a:t> and </a:t>
            </a:r>
            <a:r>
              <a:rPr lang="en-US" sz="2800" dirty="0" err="1" smtClean="0"/>
              <a:t>Hadoop</a:t>
            </a:r>
            <a:r>
              <a:rPr lang="en-US" sz="2800" dirty="0" smtClean="0"/>
              <a:t> excel at providing support for “Parallel Programming for Dummies”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Map()</a:t>
            </a:r>
            <a:r>
              <a:rPr lang="en-US" sz="2400" dirty="0" smtClean="0">
                <a:cs typeface="Courier New" pitchFamily="49" charset="0"/>
              </a:rPr>
              <a:t>,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reduce()</a:t>
            </a:r>
            <a:r>
              <a:rPr lang="en-US" sz="2400" dirty="0" smtClean="0">
                <a:latin typeface="+mj-lt"/>
                <a:cs typeface="Courier New" pitchFamily="49" charset="0"/>
              </a:rPr>
              <a:t>, </a:t>
            </a:r>
            <a:r>
              <a:rPr lang="en-US" sz="2400" dirty="0" smtClean="0">
                <a:cs typeface="Courier New" pitchFamily="49" charset="0"/>
              </a:rPr>
              <a:t>and (for extra credit)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combine()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 smtClean="0"/>
              <a:t>Massive scalability through partitioned parallelism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 smtClean="0"/>
              <a:t>Fault-tolerance as well, via persistence and replication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 smtClean="0"/>
              <a:t>Networks of 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tasks for complex problems</a:t>
            </a:r>
          </a:p>
          <a:p>
            <a:pPr marL="731520" lvl="1" indent="-274320" fontAlgn="auto">
              <a:spcAft>
                <a:spcPts val="0"/>
              </a:spcAft>
              <a:buNone/>
              <a:defRPr/>
            </a:pPr>
            <a:endParaRPr lang="en-US" sz="1189" dirty="0" smtClean="0"/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Widely recognized need for higher-level languages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 smtClean="0"/>
              <a:t>Numerous examples: </a:t>
            </a:r>
            <a:r>
              <a:rPr lang="en-US" sz="2400" dirty="0" err="1" smtClean="0"/>
              <a:t>Sawzall</a:t>
            </a:r>
            <a:r>
              <a:rPr lang="en-US" sz="2400" dirty="0" smtClean="0"/>
              <a:t>, Pig, </a:t>
            </a:r>
            <a:r>
              <a:rPr lang="en-US" sz="2400" dirty="0" err="1" smtClean="0"/>
              <a:t>Jaql</a:t>
            </a:r>
            <a:r>
              <a:rPr lang="en-US" sz="2400" dirty="0" smtClean="0"/>
              <a:t>, Hive (SQL), …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 smtClean="0"/>
              <a:t>Currently </a:t>
            </a:r>
            <a:r>
              <a:rPr lang="en-US" sz="2400" dirty="0" smtClean="0"/>
              <a:t>popular </a:t>
            </a:r>
            <a:r>
              <a:rPr lang="en-US" sz="2400" dirty="0" smtClean="0"/>
              <a:t>approach: Compile to execute on </a:t>
            </a:r>
            <a:r>
              <a:rPr lang="en-US" sz="2400" dirty="0" err="1" smtClean="0"/>
              <a:t>Hadoop</a:t>
            </a:r>
            <a:endParaRPr lang="en-US" sz="2400" dirty="0" smtClean="0"/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b="1" i="1" dirty="0" smtClean="0">
                <a:solidFill>
                  <a:srgbClr val="660066"/>
                </a:solidFill>
              </a:rPr>
              <a:t>But again:  </a:t>
            </a:r>
            <a:r>
              <a:rPr lang="en-US" sz="2400" dirty="0" smtClean="0"/>
              <a:t>What if we’d “meant to do this” in the first place…?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1"/>
                </a:solidFill>
              </a:rPr>
              <a:t>Hyracks</a:t>
            </a:r>
            <a:r>
              <a:rPr lang="en-US" dirty="0" smtClean="0">
                <a:solidFill>
                  <a:schemeClr val="accent1"/>
                </a:solidFill>
              </a:rPr>
              <a:t> In a Nutshell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Partitioned-parallel platform for data-intensive computing</a:t>
            </a:r>
          </a:p>
          <a:p>
            <a:r>
              <a:rPr lang="en-US" dirty="0" smtClean="0"/>
              <a:t>Job = dataflow DAG of operators and connectors</a:t>
            </a:r>
          </a:p>
          <a:p>
            <a:pPr lvl="1"/>
            <a:r>
              <a:rPr lang="en-US" dirty="0" smtClean="0"/>
              <a:t>Operators consume/produce partitions of data</a:t>
            </a:r>
          </a:p>
          <a:p>
            <a:pPr lvl="1"/>
            <a:r>
              <a:rPr lang="en-US" dirty="0" smtClean="0"/>
              <a:t>Connectors repartition/route data between operators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Hyracks</a:t>
            </a:r>
            <a:r>
              <a:rPr lang="en-US" dirty="0" smtClean="0"/>
              <a:t> </a:t>
            </a:r>
            <a:r>
              <a:rPr lang="en-US" i="1" dirty="0" smtClean="0"/>
              <a:t>vs. </a:t>
            </a:r>
            <a:r>
              <a:rPr lang="en-US" dirty="0" smtClean="0"/>
              <a:t>the “competition”</a:t>
            </a:r>
          </a:p>
          <a:p>
            <a:pPr lvl="1"/>
            <a:r>
              <a:rPr lang="en-US" dirty="0" smtClean="0"/>
              <a:t>Based on time-tested parallel database principles</a:t>
            </a:r>
          </a:p>
          <a:p>
            <a:pPr lvl="1"/>
            <a:r>
              <a:rPr lang="en-US" i="1" dirty="0" smtClean="0"/>
              <a:t>vs. </a:t>
            </a:r>
            <a:r>
              <a:rPr lang="en-US" dirty="0" err="1" smtClean="0"/>
              <a:t>Hadoop</a:t>
            </a:r>
            <a:r>
              <a:rPr lang="en-US" dirty="0" smtClean="0"/>
              <a:t>: More flexible model and less “pessimistic”                     </a:t>
            </a:r>
          </a:p>
          <a:p>
            <a:pPr lvl="1"/>
            <a:r>
              <a:rPr lang="en-US" i="1" dirty="0" smtClean="0"/>
              <a:t>vs. </a:t>
            </a:r>
            <a:r>
              <a:rPr lang="en-US" dirty="0" smtClean="0"/>
              <a:t>Dryad: Supports data as a first-class citizen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7" name="Picture 6" descr="tpch-jobspec.png"/>
          <p:cNvPicPr>
            <a:picLocks noChangeAspect="1"/>
          </p:cNvPicPr>
          <p:nvPr/>
        </p:nvPicPr>
        <p:blipFill>
          <a:blip r:embed="rId2" cstate="print"/>
          <a:srcRect r="16452" b="79392"/>
          <a:stretch>
            <a:fillRect/>
          </a:stretch>
        </p:blipFill>
        <p:spPr>
          <a:xfrm>
            <a:off x="1379954" y="3124200"/>
            <a:ext cx="6621046" cy="1922804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228600"/>
            <a:ext cx="1016000" cy="1219200"/>
          </a:xfrm>
          <a:prstGeom prst="rect">
            <a:avLst/>
          </a:prstGeom>
          <a:ln w="31750"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4F81BD"/>
                </a:solidFill>
              </a:rPr>
              <a:t>Hyracks</a:t>
            </a:r>
            <a:r>
              <a:rPr lang="en-US" dirty="0" smtClean="0">
                <a:solidFill>
                  <a:srgbClr val="4F81BD"/>
                </a:solidFill>
              </a:rPr>
              <a:t>: Operator Activities</a:t>
            </a:r>
            <a:endParaRPr lang="en-US" dirty="0">
              <a:solidFill>
                <a:srgbClr val="4F81BD"/>
              </a:solidFill>
            </a:endParaRPr>
          </a:p>
        </p:txBody>
      </p:sp>
      <p:pic>
        <p:nvPicPr>
          <p:cNvPr id="4" name="Content Placeholder 3" descr="tpch-ha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1754" t="-658" r="9651" b="80261"/>
          <a:stretch>
            <a:fillRect/>
          </a:stretch>
        </p:blipFill>
        <p:spPr>
          <a:xfrm>
            <a:off x="914400" y="3886200"/>
            <a:ext cx="7620000" cy="22497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tpch-jobspec.png"/>
          <p:cNvPicPr>
            <a:picLocks noChangeAspect="1"/>
          </p:cNvPicPr>
          <p:nvPr/>
        </p:nvPicPr>
        <p:blipFill>
          <a:blip r:embed="rId3" cstate="print"/>
          <a:srcRect r="16452" b="79392"/>
          <a:stretch>
            <a:fillRect/>
          </a:stretch>
        </p:blipFill>
        <p:spPr>
          <a:xfrm>
            <a:off x="1365061" y="1447800"/>
            <a:ext cx="6559739" cy="1905000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sp>
        <p:nvSpPr>
          <p:cNvPr id="9" name="Down Arrow 8"/>
          <p:cNvSpPr/>
          <p:nvPr/>
        </p:nvSpPr>
        <p:spPr>
          <a:xfrm>
            <a:off x="4572000" y="3429000"/>
            <a:ext cx="228600" cy="381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15000" y="4317008"/>
            <a:ext cx="2438400" cy="1008939"/>
          </a:xfrm>
          <a:prstGeom prst="ellipse">
            <a:avLst/>
          </a:prstGeom>
          <a:noFill/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20698870">
            <a:off x="2234151" y="4364044"/>
            <a:ext cx="3647745" cy="1545179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1325629">
            <a:off x="945046" y="3843512"/>
            <a:ext cx="2415833" cy="14049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1" grpId="0" animBg="1"/>
      <p:bldP spid="11" grpId="1" animBg="1"/>
      <p:bldP spid="13" grpId="0" animBg="1"/>
      <p:bldP spid="13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4F81BD"/>
                </a:solidFill>
              </a:rPr>
              <a:t>Hyracks</a:t>
            </a:r>
            <a:r>
              <a:rPr lang="en-US" dirty="0" smtClean="0">
                <a:solidFill>
                  <a:srgbClr val="4F81BD"/>
                </a:solidFill>
              </a:rPr>
              <a:t>: Runtime Task Graph</a:t>
            </a:r>
            <a:endParaRPr lang="en-US" dirty="0">
              <a:solidFill>
                <a:srgbClr val="4F81BD"/>
              </a:solidFill>
            </a:endParaRPr>
          </a:p>
        </p:txBody>
      </p:sp>
      <p:pic>
        <p:nvPicPr>
          <p:cNvPr id="7" name="Content Placeholder 6" descr="example01_r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418" r="-418"/>
          <a:stretch>
            <a:fillRect/>
          </a:stretch>
        </p:blipFill>
        <p:spPr>
          <a:xfrm>
            <a:off x="324980" y="1676400"/>
            <a:ext cx="8590420" cy="4724400"/>
          </a:xfr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Down Arrow 4"/>
          <p:cNvSpPr/>
          <p:nvPr/>
        </p:nvSpPr>
        <p:spPr>
          <a:xfrm rot="20899038">
            <a:off x="1740653" y="1631797"/>
            <a:ext cx="381000" cy="6736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rot="549793">
            <a:off x="4699405" y="1321438"/>
            <a:ext cx="381000" cy="673608"/>
          </a:xfrm>
          <a:prstGeom prst="down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2513274">
            <a:off x="7643794" y="2555723"/>
            <a:ext cx="381000" cy="673608"/>
          </a:xfrm>
          <a:prstGeom prst="downArrow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4F81BD"/>
                </a:solidFill>
              </a:rPr>
              <a:t>Hyracks</a:t>
            </a:r>
            <a:r>
              <a:rPr lang="en-US" dirty="0" smtClean="0">
                <a:solidFill>
                  <a:srgbClr val="4F81BD"/>
                </a:solidFill>
              </a:rPr>
              <a:t> Library </a:t>
            </a:r>
            <a:r>
              <a:rPr lang="en-US" sz="3200" dirty="0" smtClean="0">
                <a:solidFill>
                  <a:srgbClr val="4F81BD"/>
                </a:solidFill>
              </a:rPr>
              <a:t>(Growing…)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Operators</a:t>
            </a:r>
          </a:p>
          <a:p>
            <a:pPr lvl="1"/>
            <a:r>
              <a:rPr lang="en-US" dirty="0" smtClean="0"/>
              <a:t>File readers/writers: line files, delimited files, HDFS files</a:t>
            </a:r>
          </a:p>
          <a:p>
            <a:pPr lvl="1"/>
            <a:r>
              <a:rPr lang="en-US" dirty="0" err="1" smtClean="0"/>
              <a:t>Mappers</a:t>
            </a:r>
            <a:r>
              <a:rPr lang="en-US" dirty="0" smtClean="0"/>
              <a:t>: native </a:t>
            </a:r>
            <a:r>
              <a:rPr lang="en-US" dirty="0" err="1" smtClean="0"/>
              <a:t>mapper</a:t>
            </a:r>
            <a:r>
              <a:rPr lang="en-US" dirty="0" smtClean="0"/>
              <a:t>, </a:t>
            </a:r>
            <a:r>
              <a:rPr lang="en-US" dirty="0" err="1" smtClean="0"/>
              <a:t>Hadoop</a:t>
            </a:r>
            <a:r>
              <a:rPr lang="en-US" dirty="0" smtClean="0"/>
              <a:t> </a:t>
            </a:r>
            <a:r>
              <a:rPr lang="en-US" dirty="0" err="1" smtClean="0"/>
              <a:t>mapper</a:t>
            </a:r>
            <a:endParaRPr lang="en-US" dirty="0" smtClean="0"/>
          </a:p>
          <a:p>
            <a:pPr lvl="1"/>
            <a:r>
              <a:rPr lang="en-US" dirty="0" smtClean="0"/>
              <a:t>Sorters: in-memory, external</a:t>
            </a:r>
          </a:p>
          <a:p>
            <a:pPr lvl="1"/>
            <a:r>
              <a:rPr lang="en-US" dirty="0" smtClean="0"/>
              <a:t>Joiners: in-memory hash, hybrid hash</a:t>
            </a:r>
          </a:p>
          <a:p>
            <a:pPr lvl="1"/>
            <a:r>
              <a:rPr lang="en-US" dirty="0" smtClean="0"/>
              <a:t>Aggregators: hash-based, </a:t>
            </a:r>
            <a:r>
              <a:rPr lang="en-US" dirty="0" err="1" smtClean="0"/>
              <a:t>preclustered</a:t>
            </a:r>
            <a:endParaRPr lang="en-US" dirty="0" smtClean="0"/>
          </a:p>
          <a:p>
            <a:r>
              <a:rPr lang="en-US" dirty="0" smtClean="0"/>
              <a:t>Connectors</a:t>
            </a:r>
          </a:p>
          <a:p>
            <a:pPr lvl="1"/>
            <a:r>
              <a:rPr lang="en-US" dirty="0" smtClean="0"/>
              <a:t>M:N hash-</a:t>
            </a:r>
            <a:r>
              <a:rPr lang="en-US" dirty="0" err="1" smtClean="0"/>
              <a:t>partitioner</a:t>
            </a:r>
            <a:endParaRPr lang="en-US" dirty="0" smtClean="0"/>
          </a:p>
          <a:p>
            <a:pPr lvl="1"/>
            <a:r>
              <a:rPr lang="en-US" dirty="0" smtClean="0"/>
              <a:t>M:N hash-partitioning merger</a:t>
            </a:r>
          </a:p>
          <a:p>
            <a:pPr lvl="1"/>
            <a:r>
              <a:rPr lang="en-US" dirty="0" smtClean="0"/>
              <a:t>M:N range-</a:t>
            </a:r>
            <a:r>
              <a:rPr lang="en-US" dirty="0" err="1" smtClean="0"/>
              <a:t>partitioner</a:t>
            </a:r>
            <a:endParaRPr lang="en-US" dirty="0" smtClean="0"/>
          </a:p>
          <a:p>
            <a:pPr lvl="1"/>
            <a:r>
              <a:rPr lang="en-US" dirty="0" smtClean="0"/>
              <a:t>M:N replicator</a:t>
            </a:r>
          </a:p>
          <a:p>
            <a:pPr lvl="1"/>
            <a:r>
              <a:rPr lang="en-US" dirty="0" smtClean="0"/>
              <a:t>1:1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5" descr="hadoopcompat_serv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470025"/>
            <a:ext cx="4457417" cy="462597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4F81BD"/>
                </a:solidFill>
              </a:rPr>
              <a:t>Hadoop</a:t>
            </a:r>
            <a:r>
              <a:rPr lang="en-US" dirty="0" smtClean="0">
                <a:solidFill>
                  <a:srgbClr val="4F81BD"/>
                </a:solidFill>
              </a:rPr>
              <a:t> Compatibility Layer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5026025" y="2144712"/>
            <a:ext cx="3889375" cy="3951288"/>
          </a:xfrm>
        </p:spPr>
        <p:txBody>
          <a:bodyPr/>
          <a:lstStyle/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Run </a:t>
            </a:r>
            <a:r>
              <a:rPr lang="en-US" dirty="0" err="1" smtClean="0"/>
              <a:t>Hadoop</a:t>
            </a:r>
            <a:r>
              <a:rPr lang="en-US" dirty="0" smtClean="0"/>
              <a:t> jobs unchanged on top of </a:t>
            </a:r>
            <a:r>
              <a:rPr lang="en-US" dirty="0" err="1" smtClean="0"/>
              <a:t>Hyracks</a:t>
            </a:r>
            <a:endParaRPr lang="en-US" dirty="0" smtClean="0"/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Client-side library converts a </a:t>
            </a:r>
            <a:r>
              <a:rPr lang="en-US" dirty="0" err="1" smtClean="0"/>
              <a:t>Hadoop</a:t>
            </a:r>
            <a:r>
              <a:rPr lang="en-US" dirty="0" smtClean="0"/>
              <a:t> job spec into an equivalent </a:t>
            </a:r>
            <a:r>
              <a:rPr lang="en-US" dirty="0" err="1" smtClean="0"/>
              <a:t>Hyracks</a:t>
            </a:r>
            <a:r>
              <a:rPr lang="en-US" dirty="0" smtClean="0"/>
              <a:t> job spec</a:t>
            </a:r>
          </a:p>
          <a:p>
            <a:pPr lvl="1"/>
            <a:r>
              <a:rPr lang="en-US" dirty="0" err="1" smtClean="0"/>
              <a:t>Hyracks</a:t>
            </a:r>
            <a:r>
              <a:rPr lang="en-US" dirty="0" smtClean="0"/>
              <a:t> has operators to interact with HDFS</a:t>
            </a:r>
          </a:p>
          <a:p>
            <a:pPr lvl="1"/>
            <a:r>
              <a:rPr lang="en-US" dirty="0" err="1" smtClean="0"/>
              <a:t>Dcache</a:t>
            </a:r>
            <a:r>
              <a:rPr lang="en-US" dirty="0" smtClean="0"/>
              <a:t> provides distributed cache functionality</a:t>
            </a:r>
            <a:endParaRPr lang="en-US" dirty="0"/>
          </a:p>
        </p:txBody>
      </p:sp>
      <p:pic>
        <p:nvPicPr>
          <p:cNvPr id="11" name="Picture 10" descr="isg-800p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148" y="5879926"/>
            <a:ext cx="869822" cy="9144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4F81BD"/>
                </a:solidFill>
              </a:rPr>
              <a:t>Hadoop</a:t>
            </a:r>
            <a:r>
              <a:rPr lang="en-US" dirty="0" smtClean="0">
                <a:solidFill>
                  <a:srgbClr val="4F81BD"/>
                </a:solidFill>
              </a:rPr>
              <a:t> Compatibility Layer </a:t>
            </a:r>
            <a:r>
              <a:rPr lang="en-US" sz="4000" i="1" dirty="0" smtClean="0">
                <a:solidFill>
                  <a:srgbClr val="4F81BD"/>
                </a:solidFill>
              </a:rPr>
              <a:t>(cont.)</a:t>
            </a:r>
            <a:endParaRPr lang="en-US" i="1" dirty="0">
              <a:solidFill>
                <a:srgbClr val="4F81BD"/>
              </a:solidFill>
            </a:endParaRPr>
          </a:p>
        </p:txBody>
      </p:sp>
      <p:pic>
        <p:nvPicPr>
          <p:cNvPr id="5" name="Picture 4" descr="hyrax-had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2545" y="1728152"/>
            <a:ext cx="2363055" cy="4391343"/>
          </a:xfrm>
          <a:prstGeom prst="rect">
            <a:avLst/>
          </a:prstGeom>
        </p:spPr>
      </p:pic>
      <p:sp>
        <p:nvSpPr>
          <p:cNvPr id="6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1066801" y="1839912"/>
            <a:ext cx="2666999" cy="3951288"/>
          </a:xfrm>
          <a:prstGeom prst="rect">
            <a:avLst/>
          </a:prstGeom>
        </p:spPr>
        <p:txBody>
          <a:bodyPr/>
          <a:lstStyle/>
          <a:p>
            <a:r>
              <a:rPr lang="en-US" sz="2400" dirty="0" smtClean="0"/>
              <a:t>Equivalent job specification</a:t>
            </a:r>
          </a:p>
          <a:p>
            <a:pPr lvl="1"/>
            <a:r>
              <a:rPr lang="en-US" sz="2000" dirty="0" smtClean="0"/>
              <a:t>Same user code (map, reduce, combine) plugs into </a:t>
            </a:r>
            <a:r>
              <a:rPr lang="en-US" sz="2000" dirty="0" err="1" smtClean="0"/>
              <a:t>Hyracks</a:t>
            </a:r>
            <a:endParaRPr lang="en-US" sz="2000" dirty="0" smtClean="0"/>
          </a:p>
          <a:p>
            <a:r>
              <a:rPr lang="en-US" sz="2400" dirty="0" smtClean="0"/>
              <a:t>Also able to cascade jobs</a:t>
            </a:r>
          </a:p>
          <a:p>
            <a:pPr lvl="1"/>
            <a:r>
              <a:rPr lang="en-US" sz="2000" dirty="0" smtClean="0"/>
              <a:t>Saves on HDFS  I/O between   M/R jobs</a:t>
            </a:r>
          </a:p>
          <a:p>
            <a:pPr lvl="1"/>
            <a:endParaRPr lang="en-US" sz="2000" dirty="0" smtClean="0"/>
          </a:p>
          <a:p>
            <a:pPr lvl="1"/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pch-sizeup.png"/>
          <p:cNvPicPr>
            <a:picLocks noChangeAspect="1"/>
          </p:cNvPicPr>
          <p:nvPr/>
        </p:nvPicPr>
        <p:blipFill>
          <a:blip r:embed="rId2" cstate="print"/>
          <a:srcRect l="9739" t="5556" r="45686" b="66666"/>
          <a:stretch>
            <a:fillRect/>
          </a:stretch>
        </p:blipFill>
        <p:spPr>
          <a:xfrm>
            <a:off x="5181600" y="2209800"/>
            <a:ext cx="2895600" cy="2027903"/>
          </a:xfrm>
          <a:prstGeom prst="rect">
            <a:avLst/>
          </a:prstGeom>
        </p:spPr>
      </p:pic>
      <p:pic>
        <p:nvPicPr>
          <p:cNvPr id="10" name="Picture 9" descr="KMeans.png"/>
          <p:cNvPicPr>
            <a:picLocks noChangeAspect="1"/>
          </p:cNvPicPr>
          <p:nvPr/>
        </p:nvPicPr>
        <p:blipFill>
          <a:blip r:embed="rId3" cstate="print"/>
          <a:srcRect l="9412" t="6364" r="42353" b="67273"/>
          <a:stretch>
            <a:fillRect/>
          </a:stretch>
        </p:blipFill>
        <p:spPr>
          <a:xfrm>
            <a:off x="762000" y="2394602"/>
            <a:ext cx="2556137" cy="1807991"/>
          </a:xfrm>
          <a:prstGeom prst="rect">
            <a:avLst/>
          </a:prstGeom>
        </p:spPr>
      </p:pic>
      <p:pic>
        <p:nvPicPr>
          <p:cNvPr id="12" name="Picture 11" descr="tpch-fault-tolerance.png"/>
          <p:cNvPicPr>
            <a:picLocks noChangeAspect="1"/>
          </p:cNvPicPr>
          <p:nvPr/>
        </p:nvPicPr>
        <p:blipFill>
          <a:blip r:embed="rId4" cstate="print"/>
          <a:srcRect l="6863" t="5555" r="45686" b="65556"/>
          <a:stretch>
            <a:fillRect/>
          </a:stretch>
        </p:blipFill>
        <p:spPr>
          <a:xfrm>
            <a:off x="3244194" y="4695202"/>
            <a:ext cx="2708031" cy="213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4F81BD"/>
                </a:solidFill>
              </a:rPr>
              <a:t>Hyracks</a:t>
            </a:r>
            <a:r>
              <a:rPr lang="en-US" dirty="0" smtClean="0">
                <a:solidFill>
                  <a:srgbClr val="4F81BD"/>
                </a:solidFill>
              </a:rPr>
              <a:t> Performance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556" dirty="0" smtClean="0"/>
              <a:t>(On a cluster with 40 cores &amp; 40 disks)</a:t>
            </a:r>
            <a:endParaRPr lang="en-US" sz="1556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480203"/>
            <a:ext cx="4038600" cy="99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K-means (on </a:t>
            </a:r>
            <a:r>
              <a:rPr lang="en-US" sz="2400" dirty="0" err="1" smtClean="0"/>
              <a:t>Hadoop</a:t>
            </a:r>
            <a:r>
              <a:rPr lang="en-US" sz="2400" dirty="0" smtClean="0"/>
              <a:t>  compatibility layer)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480203"/>
            <a:ext cx="4038600" cy="106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DSS-style query execution (TPC-H-based example)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96200" y="228599"/>
            <a:ext cx="1153886" cy="1229139"/>
          </a:xfrm>
          <a:prstGeom prst="rect">
            <a:avLst/>
          </a:prstGeom>
        </p:spPr>
      </p:pic>
      <p:sp>
        <p:nvSpPr>
          <p:cNvPr id="11" name="Content Placeholder 6"/>
          <p:cNvSpPr txBox="1">
            <a:spLocks/>
          </p:cNvSpPr>
          <p:nvPr/>
        </p:nvSpPr>
        <p:spPr>
          <a:xfrm>
            <a:off x="990600" y="4223402"/>
            <a:ext cx="7315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Fault-tolerant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query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execution (TPC-H-based example)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301260" y="2603129"/>
            <a:ext cx="1447800" cy="838200"/>
            <a:chOff x="3276600" y="2590800"/>
            <a:chExt cx="965940" cy="914400"/>
          </a:xfrm>
        </p:grpSpPr>
        <p:sp>
          <p:nvSpPr>
            <p:cNvPr id="18" name="Down Arrow 17"/>
            <p:cNvSpPr/>
            <p:nvPr/>
          </p:nvSpPr>
          <p:spPr>
            <a:xfrm>
              <a:off x="3276600" y="2590800"/>
              <a:ext cx="152400" cy="914400"/>
            </a:xfrm>
            <a:prstGeom prst="downArrow">
              <a:avLst/>
            </a:prstGeom>
            <a:solidFill>
              <a:schemeClr val="accent2">
                <a:lumMod val="75000"/>
              </a:schemeClr>
            </a:solidFill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49597" y="2806411"/>
              <a:ext cx="892943" cy="402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(</a:t>
              </a:r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</a:rPr>
                <a:t>Faster </a:t>
              </a:r>
              <a:r>
                <a:rPr lang="en-US" dirty="0" err="1" smtClean="0">
                  <a:solidFill>
                    <a:schemeClr val="accent6">
                      <a:lumMod val="75000"/>
                    </a:schemeClr>
                  </a:solidFill>
                  <a:sym typeface="Wingdings"/>
                </a:rPr>
                <a:t></a:t>
              </a:r>
              <a:r>
                <a:rPr lang="en-US" dirty="0" smtClean="0">
                  <a:solidFill>
                    <a:srgbClr val="17375E"/>
                  </a:solidFill>
                </a:rPr>
                <a:t>)</a:t>
              </a:r>
              <a:endParaRPr lang="en-US" dirty="0">
                <a:solidFill>
                  <a:srgbClr val="17375E"/>
                </a:solidFill>
              </a:endParaRPr>
            </a:p>
          </p:txBody>
        </p:sp>
      </p:grp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4" name="Picture 13" descr="isg-800px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148" y="5879926"/>
            <a:ext cx="869822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4F81BD"/>
                </a:solidFill>
              </a:rPr>
              <a:t>Hyracks</a:t>
            </a:r>
            <a:r>
              <a:rPr lang="en-US" dirty="0" smtClean="0">
                <a:solidFill>
                  <a:srgbClr val="4F81BD"/>
                </a:solidFill>
              </a:rPr>
              <a:t> Performance Gains</a:t>
            </a:r>
            <a:endParaRPr lang="en-US" sz="1556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4" name="Picture 13" descr="isg-800px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48" y="5879926"/>
            <a:ext cx="869822" cy="914400"/>
          </a:xfrm>
          <a:prstGeom prst="rect">
            <a:avLst/>
          </a:prstGeom>
        </p:spPr>
      </p:pic>
      <p:sp>
        <p:nvSpPr>
          <p:cNvPr id="19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 lnSpcReduction="10000"/>
          </a:bodyPr>
          <a:lstStyle/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K-Means (on compatibility layer)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Push-based (eager) job activation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Default sorting/hashing on serialized (i.e., binary) data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Pipelining (w/o disk I/O) between </a:t>
            </a:r>
            <a:r>
              <a:rPr lang="en-US" dirty="0" err="1" smtClean="0"/>
              <a:t>Mapper</a:t>
            </a:r>
            <a:r>
              <a:rPr lang="en-US" dirty="0" smtClean="0"/>
              <a:t> and Reducer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Relaxed connector semantics exploited at network level</a:t>
            </a:r>
            <a:endParaRPr lang="en-US" sz="2000" dirty="0" smtClean="0"/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TPC-H Query (in </a:t>
            </a:r>
            <a:r>
              <a:rPr lang="en-US" i="1" dirty="0" smtClean="0"/>
              <a:t>addition</a:t>
            </a:r>
            <a:r>
              <a:rPr lang="en-US" dirty="0" smtClean="0"/>
              <a:t> to the above gains)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Hash-based join strategy doesn’t require sorting or involve artificial data multiplexing/</a:t>
            </a:r>
            <a:r>
              <a:rPr lang="en-US" dirty="0" err="1" smtClean="0"/>
              <a:t>demultiplexing</a:t>
            </a:r>
            <a:endParaRPr lang="en-US" dirty="0" smtClean="0"/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Hash-based aggregation is more efficient as well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Fault-Tolerant TPC-H Experiment (just a POC)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Faster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smaller failure target, more affordable retries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>
                <a:sym typeface="Wingdings"/>
              </a:rPr>
              <a:t>Do need incremental recovery, but not </a:t>
            </a:r>
            <a:r>
              <a:rPr lang="en-US" dirty="0" err="1" smtClean="0">
                <a:sym typeface="Wingdings"/>
              </a:rPr>
              <a:t>w</a:t>
            </a:r>
            <a:r>
              <a:rPr lang="en-US" dirty="0" smtClean="0">
                <a:sym typeface="Wingdings"/>
              </a:rPr>
              <a:t>/blind pessimism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endParaRPr lang="en-US" dirty="0" smtClean="0"/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4F81BD"/>
                </a:solidFill>
              </a:rPr>
              <a:t>Hyracks</a:t>
            </a:r>
            <a:r>
              <a:rPr lang="en-US" dirty="0" smtClean="0">
                <a:solidFill>
                  <a:srgbClr val="4F81BD"/>
                </a:solidFill>
              </a:rPr>
              <a:t> – Next Steps</a:t>
            </a:r>
            <a:endParaRPr lang="en-US" sz="1556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4" name="Picture 13" descr="isg-800px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48" y="5879926"/>
            <a:ext cx="869822" cy="914400"/>
          </a:xfrm>
          <a:prstGeom prst="rect">
            <a:avLst/>
          </a:prstGeom>
        </p:spPr>
      </p:pic>
      <p:sp>
        <p:nvSpPr>
          <p:cNvPr id="19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876800"/>
          </a:xfrm>
        </p:spPr>
        <p:txBody>
          <a:bodyPr rtlCol="0">
            <a:normAutofit/>
          </a:bodyPr>
          <a:lstStyle/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Fine-grained fault tolerance/recovery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Restart failed jobs in a more fine-grained manner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Exploit operator properties (natural blocking points) to obtain fault-tolerance at marginal (or no) extra cost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Automatic scheduling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Use operator constraints and resource needs to decide on parallelism level and locations for operator evaluation</a:t>
            </a:r>
          </a:p>
          <a:p>
            <a:pPr marL="1239012" lvl="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Memory requirements</a:t>
            </a:r>
          </a:p>
          <a:p>
            <a:pPr marL="1239012" lvl="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CPU and I/O consumption (or at least balance)</a:t>
            </a:r>
          </a:p>
          <a:p>
            <a:pPr marL="438912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Protocol for interacting with HLL query planners</a:t>
            </a:r>
          </a:p>
          <a:p>
            <a:pPr marL="838962" lvl="1" indent="-320040"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Interleaving of compilation and execution, sources of decision-making information,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Large NSF project for 3 </a:t>
            </a:r>
            <a:r>
              <a:rPr lang="en-US" dirty="0" err="1" smtClean="0">
                <a:solidFill>
                  <a:schemeClr val="accent1"/>
                </a:solidFill>
              </a:rPr>
              <a:t>SoCal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UCs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8123252" cy="375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743200" y="5943600"/>
            <a:ext cx="4102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(Funding started flowing in Fall 2009.)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In Summary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98637"/>
            <a:ext cx="84582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Our approach:  Ask not what cloud software can do for us, but what we can do for cloud software…!</a:t>
            </a:r>
          </a:p>
          <a:p>
            <a:r>
              <a:rPr lang="en-US" sz="2400" dirty="0" smtClean="0"/>
              <a:t>We’re asking exactly that in our current work at UCI:</a:t>
            </a:r>
          </a:p>
          <a:p>
            <a:pPr lvl="1"/>
            <a:r>
              <a:rPr lang="en-US" sz="2000" dirty="0" smtClean="0"/>
              <a:t>ASTERIX: Parallel </a:t>
            </a:r>
            <a:r>
              <a:rPr lang="en-US" sz="2000" dirty="0" err="1" smtClean="0"/>
              <a:t>semistructured</a:t>
            </a:r>
            <a:r>
              <a:rPr lang="en-US" sz="2000" dirty="0" smtClean="0"/>
              <a:t> data management platform</a:t>
            </a:r>
          </a:p>
          <a:p>
            <a:pPr lvl="1"/>
            <a:r>
              <a:rPr lang="en-US" sz="2000" dirty="0" err="1" smtClean="0"/>
              <a:t>Hyracks</a:t>
            </a:r>
            <a:r>
              <a:rPr lang="en-US" sz="2000" dirty="0" smtClean="0"/>
              <a:t>: Partitioned-parallel data-intensive computing runtime</a:t>
            </a:r>
          </a:p>
          <a:p>
            <a:r>
              <a:rPr lang="en-US" sz="2400" dirty="0" smtClean="0"/>
              <a:t>Current status (early 2011):</a:t>
            </a:r>
          </a:p>
          <a:p>
            <a:pPr lvl="1"/>
            <a:r>
              <a:rPr lang="en-US" sz="2000" dirty="0" smtClean="0"/>
              <a:t>Lessons from a fuzzy join case study   (Student </a:t>
            </a:r>
            <a:r>
              <a:rPr lang="en-US" sz="2000" dirty="0" err="1" smtClean="0"/>
              <a:t>Rares</a:t>
            </a:r>
            <a:r>
              <a:rPr lang="en-US" sz="2000" dirty="0" smtClean="0"/>
              <a:t> V. scarred for life)</a:t>
            </a:r>
          </a:p>
          <a:p>
            <a:pPr lvl="1"/>
            <a:r>
              <a:rPr lang="en-US" sz="2000" dirty="0" err="1" smtClean="0"/>
              <a:t>Hyracks</a:t>
            </a:r>
            <a:r>
              <a:rPr lang="en-US" sz="2000" smtClean="0"/>
              <a:t> 0.1.4 </a:t>
            </a:r>
            <a:r>
              <a:rPr lang="en-US" sz="2000" dirty="0" smtClean="0"/>
              <a:t>was “released”                (In open source, at Google Code)</a:t>
            </a:r>
          </a:p>
          <a:p>
            <a:pPr lvl="1"/>
            <a:r>
              <a:rPr lang="en-US" sz="2000" dirty="0" smtClean="0"/>
              <a:t>AQL is up and limping – </a:t>
            </a:r>
            <a:r>
              <a:rPr lang="en-US" sz="2000" i="1" dirty="0" smtClean="0"/>
              <a:t>in parallel       </a:t>
            </a:r>
            <a:r>
              <a:rPr lang="en-US" sz="2000" dirty="0" smtClean="0"/>
              <a:t>(Both </a:t>
            </a:r>
            <a:r>
              <a:rPr lang="en-US" sz="2000" dirty="0" err="1" smtClean="0"/>
              <a:t>DDL</a:t>
            </a:r>
            <a:r>
              <a:rPr lang="en-US" sz="1600" dirty="0" err="1" smtClean="0"/>
              <a:t>(ish</a:t>
            </a:r>
            <a:r>
              <a:rPr lang="en-US" sz="1600" dirty="0" smtClean="0"/>
              <a:t>) </a:t>
            </a:r>
            <a:r>
              <a:rPr lang="en-US" sz="2000" dirty="0" smtClean="0"/>
              <a:t>and DML)</a:t>
            </a:r>
          </a:p>
          <a:p>
            <a:pPr lvl="1"/>
            <a:r>
              <a:rPr lang="en-US" sz="2000" dirty="0" smtClean="0"/>
              <a:t>Also working on </a:t>
            </a:r>
            <a:r>
              <a:rPr lang="en-US" sz="2000" dirty="0" err="1" smtClean="0"/>
              <a:t>Hivesterix</a:t>
            </a:r>
            <a:r>
              <a:rPr lang="en-US" sz="2000" dirty="0" smtClean="0"/>
              <a:t>                     (Model-neutral QP: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AQUA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Storage work underway                          (ADM, B+ trees, R* trees, text, …)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34390" y="228600"/>
            <a:ext cx="904810" cy="1205660"/>
          </a:xfrm>
          <a:prstGeom prst="rect">
            <a:avLst/>
          </a:prstGeom>
          <a:ln w="31750">
            <a:noFill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0" y="76201"/>
            <a:ext cx="2438400" cy="1568352"/>
            <a:chOff x="5181600" y="1062413"/>
            <a:chExt cx="4191000" cy="348084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2335" y="1820576"/>
              <a:ext cx="3941379" cy="2286000"/>
            </a:xfrm>
            <a:prstGeom prst="rect">
              <a:avLst/>
            </a:prstGeom>
          </p:spPr>
        </p:pic>
        <p:sp>
          <p:nvSpPr>
            <p:cNvPr id="14" name="TextBox 4"/>
            <p:cNvSpPr txBox="1">
              <a:spLocks noChangeArrowheads="1"/>
            </p:cNvSpPr>
            <p:nvPr/>
          </p:nvSpPr>
          <p:spPr bwMode="auto">
            <a:xfrm>
              <a:off x="5799138" y="1062413"/>
              <a:ext cx="3040061" cy="92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i="1" dirty="0" err="1" smtClean="0">
                  <a:latin typeface="Corbel" pitchFamily="34" charset="0"/>
                </a:rPr>
                <a:t>Semistructured</a:t>
              </a:r>
              <a:endParaRPr lang="en-US" sz="1050" b="1" i="1" dirty="0" smtClean="0">
                <a:latin typeface="Corbel" pitchFamily="34" charset="0"/>
              </a:endParaRPr>
            </a:p>
            <a:p>
              <a:pPr algn="ctr"/>
              <a:r>
                <a:rPr lang="en-US" sz="1050" b="1" i="1" dirty="0">
                  <a:latin typeface="Corbel" pitchFamily="34" charset="0"/>
                </a:rPr>
                <a:t>Data Management</a:t>
              </a:r>
            </a:p>
          </p:txBody>
        </p:sp>
        <p:sp>
          <p:nvSpPr>
            <p:cNvPr id="15" name="TextBox 5"/>
            <p:cNvSpPr txBox="1">
              <a:spLocks noChangeArrowheads="1"/>
            </p:cNvSpPr>
            <p:nvPr/>
          </p:nvSpPr>
          <p:spPr bwMode="auto">
            <a:xfrm>
              <a:off x="5181600" y="3621088"/>
              <a:ext cx="2285999" cy="92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i="1" dirty="0" smtClean="0">
                  <a:latin typeface="Corbel" pitchFamily="34" charset="0"/>
                </a:rPr>
                <a:t>Parallel Database </a:t>
              </a:r>
              <a:r>
                <a:rPr lang="en-US" sz="1050" b="1" i="1" dirty="0">
                  <a:latin typeface="Corbel" pitchFamily="34" charset="0"/>
                </a:rPr>
                <a:t>Systems</a:t>
              </a:r>
              <a:endParaRPr lang="en-US" sz="1000" b="1" i="1" dirty="0">
                <a:latin typeface="Corbel" pitchFamily="34" charset="0"/>
              </a:endParaRPr>
            </a:p>
          </p:txBody>
        </p:sp>
        <p:sp>
          <p:nvSpPr>
            <p:cNvPr id="16" name="TextBox 6"/>
            <p:cNvSpPr txBox="1">
              <a:spLocks noChangeArrowheads="1"/>
            </p:cNvSpPr>
            <p:nvPr/>
          </p:nvSpPr>
          <p:spPr bwMode="auto">
            <a:xfrm>
              <a:off x="7362824" y="3621088"/>
              <a:ext cx="2009776" cy="92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i="1" dirty="0">
                  <a:latin typeface="Corbel" pitchFamily="34" charset="0"/>
                </a:rPr>
                <a:t>Data-Intensive</a:t>
              </a:r>
            </a:p>
            <a:p>
              <a:pPr algn="ctr"/>
              <a:r>
                <a:rPr lang="en-US" sz="1050" b="1" i="1" dirty="0">
                  <a:latin typeface="Corbel" pitchFamily="34" charset="0"/>
                </a:rPr>
                <a:t>Computing</a:t>
              </a:r>
              <a:endParaRPr lang="en-US" sz="900" b="1" i="1" dirty="0">
                <a:latin typeface="Corbel" pitchFamily="34" charset="0"/>
              </a:endParaRPr>
            </a:p>
          </p:txBody>
        </p:sp>
        <p:sp>
          <p:nvSpPr>
            <p:cNvPr id="17" name="Magnetic Disk 16"/>
            <p:cNvSpPr/>
            <p:nvPr/>
          </p:nvSpPr>
          <p:spPr>
            <a:xfrm flipH="1">
              <a:off x="6805628" y="2500439"/>
              <a:ext cx="762000" cy="612648"/>
            </a:xfrm>
            <a:prstGeom prst="flowChartMagneticDisk">
              <a:avLst/>
            </a:prstGeom>
            <a:solidFill>
              <a:schemeClr val="tx2">
                <a:lumMod val="60000"/>
                <a:lumOff val="40000"/>
              </a:schemeClr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Partial Cast List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98637"/>
            <a:ext cx="8534400" cy="4830763"/>
          </a:xfrm>
        </p:spPr>
        <p:txBody>
          <a:bodyPr>
            <a:noAutofit/>
          </a:bodyPr>
          <a:lstStyle/>
          <a:p>
            <a:r>
              <a:rPr lang="en-US" sz="2800" dirty="0" smtClean="0"/>
              <a:t>Faculty and research scientists</a:t>
            </a:r>
          </a:p>
          <a:p>
            <a:pPr lvl="1"/>
            <a:r>
              <a:rPr lang="en-US" sz="2000" dirty="0" smtClean="0"/>
              <a:t>UCI:  Michael Carey, Chen Li; </a:t>
            </a:r>
            <a:r>
              <a:rPr lang="en-US" sz="2000" dirty="0" err="1" smtClean="0"/>
              <a:t>Vinayak</a:t>
            </a:r>
            <a:r>
              <a:rPr lang="en-US" sz="2000" dirty="0" smtClean="0"/>
              <a:t> </a:t>
            </a:r>
            <a:r>
              <a:rPr lang="en-US" sz="2000" dirty="0" err="1" smtClean="0"/>
              <a:t>Borkar</a:t>
            </a:r>
            <a:r>
              <a:rPr lang="en-US" sz="2000" dirty="0" smtClean="0"/>
              <a:t>, Nicola </a:t>
            </a:r>
            <a:r>
              <a:rPr lang="en-US" sz="2000" dirty="0" err="1" smtClean="0"/>
              <a:t>Onose</a:t>
            </a:r>
            <a:endParaRPr lang="en-US" sz="2000" dirty="0" smtClean="0"/>
          </a:p>
          <a:p>
            <a:pPr lvl="1"/>
            <a:r>
              <a:rPr lang="en-US" sz="2000" dirty="0" smtClean="0"/>
              <a:t>UCSD/UCR:  </a:t>
            </a:r>
            <a:r>
              <a:rPr lang="en-US" sz="2000" dirty="0" err="1" smtClean="0"/>
              <a:t>Alin</a:t>
            </a:r>
            <a:r>
              <a:rPr lang="en-US" sz="2000" dirty="0" smtClean="0"/>
              <a:t> Deutsch, </a:t>
            </a:r>
            <a:r>
              <a:rPr lang="en-US" sz="2000" dirty="0" err="1" smtClean="0"/>
              <a:t>Yannis</a:t>
            </a:r>
            <a:r>
              <a:rPr lang="en-US" sz="2000" dirty="0" smtClean="0"/>
              <a:t> </a:t>
            </a:r>
            <a:r>
              <a:rPr lang="en-US" sz="2000" dirty="0" err="1" smtClean="0"/>
              <a:t>Papakonstantinou</a:t>
            </a:r>
            <a:r>
              <a:rPr lang="en-US" sz="2000" dirty="0" smtClean="0"/>
              <a:t>, </a:t>
            </a:r>
            <a:r>
              <a:rPr lang="en-US" sz="2000" dirty="0" err="1" smtClean="0"/>
              <a:t>Vassilis</a:t>
            </a:r>
            <a:r>
              <a:rPr lang="en-US" sz="2000" dirty="0" smtClean="0"/>
              <a:t> </a:t>
            </a:r>
            <a:r>
              <a:rPr lang="en-US" sz="2000" dirty="0" err="1" smtClean="0"/>
              <a:t>Tsotras</a:t>
            </a:r>
            <a:endParaRPr lang="en-US" sz="2000" dirty="0" smtClean="0"/>
          </a:p>
          <a:p>
            <a:r>
              <a:rPr lang="en-US" sz="2400" dirty="0" smtClean="0"/>
              <a:t>PhD students</a:t>
            </a:r>
          </a:p>
          <a:p>
            <a:pPr lvl="1"/>
            <a:r>
              <a:rPr lang="en-US" sz="2000" dirty="0" smtClean="0"/>
              <a:t>UCI:  </a:t>
            </a:r>
            <a:r>
              <a:rPr lang="en-US" sz="2000" dirty="0" err="1" smtClean="0"/>
              <a:t>Rares</a:t>
            </a:r>
            <a:r>
              <a:rPr lang="en-US" sz="2000" dirty="0" smtClean="0"/>
              <a:t> </a:t>
            </a:r>
            <a:r>
              <a:rPr lang="en-US" sz="2000" dirty="0" err="1" smtClean="0"/>
              <a:t>Vernica</a:t>
            </a:r>
            <a:r>
              <a:rPr lang="en-US" sz="2000" dirty="0" smtClean="0"/>
              <a:t>, Alex </a:t>
            </a:r>
            <a:r>
              <a:rPr lang="en-US" sz="2000" dirty="0" err="1" smtClean="0"/>
              <a:t>Behm</a:t>
            </a:r>
            <a:r>
              <a:rPr lang="en-US" sz="2000" dirty="0" smtClean="0"/>
              <a:t>, Raman Grover, </a:t>
            </a:r>
            <a:r>
              <a:rPr lang="en-US" sz="2000" dirty="0" err="1" smtClean="0"/>
              <a:t>Yingyi</a:t>
            </a:r>
            <a:r>
              <a:rPr lang="en-US" sz="2000" dirty="0" smtClean="0"/>
              <a:t> Bu,                       </a:t>
            </a:r>
            <a:r>
              <a:rPr lang="en-US" sz="2000" dirty="0" err="1" smtClean="0"/>
              <a:t>Yassar</a:t>
            </a:r>
            <a:r>
              <a:rPr lang="en-US" sz="2000" dirty="0" smtClean="0"/>
              <a:t> </a:t>
            </a:r>
            <a:r>
              <a:rPr lang="en-US" sz="2000" dirty="0" err="1" smtClean="0"/>
              <a:t>Altowim</a:t>
            </a:r>
            <a:r>
              <a:rPr lang="en-US" sz="2000" dirty="0" smtClean="0"/>
              <a:t>, </a:t>
            </a:r>
            <a:r>
              <a:rPr lang="en-US" sz="2000" dirty="0" err="1" smtClean="0"/>
              <a:t>Hotham</a:t>
            </a:r>
            <a:r>
              <a:rPr lang="en-US" sz="2000" dirty="0" smtClean="0"/>
              <a:t> </a:t>
            </a:r>
            <a:r>
              <a:rPr lang="en-US" sz="2000" dirty="0" err="1" smtClean="0"/>
              <a:t>Altwaijry</a:t>
            </a:r>
            <a:r>
              <a:rPr lang="en-US" sz="2000" dirty="0" smtClean="0"/>
              <a:t>, </a:t>
            </a:r>
            <a:r>
              <a:rPr lang="en-US" sz="2000" dirty="0" err="1" smtClean="0"/>
              <a:t>Sattam</a:t>
            </a:r>
            <a:r>
              <a:rPr lang="en-US" sz="2000" dirty="0" smtClean="0"/>
              <a:t> </a:t>
            </a:r>
            <a:r>
              <a:rPr lang="en-US" sz="2000" dirty="0" err="1" smtClean="0"/>
              <a:t>Alsubaiee</a:t>
            </a:r>
            <a:endParaRPr lang="en-US" sz="2000" dirty="0" smtClean="0"/>
          </a:p>
          <a:p>
            <a:pPr lvl="1"/>
            <a:r>
              <a:rPr lang="en-US" sz="2000" dirty="0" smtClean="0"/>
              <a:t>UCSD/UCR:  Nathan Bales, </a:t>
            </a:r>
            <a:r>
              <a:rPr lang="en-US" sz="2000" dirty="0" err="1" smtClean="0"/>
              <a:t>Jarod</a:t>
            </a:r>
            <a:r>
              <a:rPr lang="en-US" sz="2000" dirty="0" smtClean="0"/>
              <a:t> </a:t>
            </a:r>
            <a:r>
              <a:rPr lang="en-US" sz="2000" dirty="0" err="1" smtClean="0"/>
              <a:t>Wen</a:t>
            </a:r>
            <a:endParaRPr lang="en-US" sz="2000" dirty="0" smtClean="0"/>
          </a:p>
          <a:p>
            <a:r>
              <a:rPr lang="en-US" sz="2400" dirty="0" smtClean="0"/>
              <a:t>MS students</a:t>
            </a:r>
          </a:p>
          <a:p>
            <a:pPr lvl="1"/>
            <a:r>
              <a:rPr lang="en-US" sz="2000" dirty="0" smtClean="0"/>
              <a:t>UCI:  </a:t>
            </a:r>
            <a:r>
              <a:rPr lang="en-US" sz="2000" dirty="0" err="1" smtClean="0"/>
              <a:t>Guangqiang</a:t>
            </a:r>
            <a:r>
              <a:rPr lang="en-US" sz="2000" dirty="0" smtClean="0"/>
              <a:t> Li, </a:t>
            </a:r>
            <a:r>
              <a:rPr lang="en-US" sz="2000" dirty="0" err="1" smtClean="0"/>
              <a:t>Sadek</a:t>
            </a:r>
            <a:r>
              <a:rPr lang="en-US" sz="2000" dirty="0" smtClean="0"/>
              <a:t> </a:t>
            </a:r>
            <a:r>
              <a:rPr lang="en-US" sz="2000" dirty="0" err="1" smtClean="0"/>
              <a:t>Noureddine</a:t>
            </a:r>
            <a:r>
              <a:rPr lang="en-US" sz="2000" dirty="0" smtClean="0"/>
              <a:t>, </a:t>
            </a:r>
            <a:r>
              <a:rPr lang="en-US" sz="2000" dirty="0" err="1" smtClean="0"/>
              <a:t>Vandana</a:t>
            </a:r>
            <a:r>
              <a:rPr lang="en-US" sz="2000" dirty="0" smtClean="0"/>
              <a:t> </a:t>
            </a:r>
            <a:r>
              <a:rPr lang="en-US" sz="2000" dirty="0" err="1" smtClean="0"/>
              <a:t>Ayyalasomayajula</a:t>
            </a:r>
            <a:r>
              <a:rPr lang="en-US" sz="2000" dirty="0" smtClean="0"/>
              <a:t>, </a:t>
            </a:r>
            <a:r>
              <a:rPr lang="en-US" sz="2000" dirty="0" err="1" smtClean="0"/>
              <a:t>Siripen</a:t>
            </a:r>
            <a:r>
              <a:rPr lang="en-US" sz="2000" dirty="0" smtClean="0"/>
              <a:t> </a:t>
            </a:r>
            <a:r>
              <a:rPr lang="en-US" sz="2000" dirty="0" err="1" smtClean="0"/>
              <a:t>Pongpaichet</a:t>
            </a:r>
            <a:r>
              <a:rPr lang="en-US" sz="2000" dirty="0" smtClean="0"/>
              <a:t> , </a:t>
            </a:r>
            <a:r>
              <a:rPr lang="en-US" sz="2000" dirty="0" err="1" smtClean="0"/>
              <a:t>Ching</a:t>
            </a:r>
            <a:r>
              <a:rPr lang="en-US" sz="2000" dirty="0" smtClean="0"/>
              <a:t>-Wei Huang</a:t>
            </a:r>
          </a:p>
          <a:p>
            <a:r>
              <a:rPr lang="en-US" sz="2400" dirty="0" smtClean="0"/>
              <a:t>BS students</a:t>
            </a:r>
          </a:p>
          <a:p>
            <a:pPr lvl="1"/>
            <a:r>
              <a:rPr lang="en-US" sz="2000" dirty="0" smtClean="0"/>
              <a:t>UCI:  Roman </a:t>
            </a:r>
            <a:r>
              <a:rPr lang="en-US" sz="2000" dirty="0" err="1" smtClean="0"/>
              <a:t>Vorobyov</a:t>
            </a:r>
            <a:r>
              <a:rPr lang="en-US" sz="2000" dirty="0" smtClean="0"/>
              <a:t>, Dustin </a:t>
            </a:r>
            <a:r>
              <a:rPr lang="en-US" sz="2000" dirty="0" err="1" smtClean="0"/>
              <a:t>Lakin</a:t>
            </a:r>
            <a:endParaRPr lang="en-US" sz="20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34390" y="228600"/>
            <a:ext cx="904810" cy="1205660"/>
          </a:xfrm>
          <a:prstGeom prst="rect">
            <a:avLst/>
          </a:prstGeom>
          <a:ln w="31750">
            <a:noFill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grpSp>
        <p:nvGrpSpPr>
          <p:cNvPr id="3" name="Group 17"/>
          <p:cNvGrpSpPr/>
          <p:nvPr/>
        </p:nvGrpSpPr>
        <p:grpSpPr>
          <a:xfrm>
            <a:off x="0" y="76201"/>
            <a:ext cx="2438400" cy="1568352"/>
            <a:chOff x="5181600" y="1062413"/>
            <a:chExt cx="4191000" cy="348084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2335" y="1820576"/>
              <a:ext cx="3941379" cy="2286000"/>
            </a:xfrm>
            <a:prstGeom prst="rect">
              <a:avLst/>
            </a:prstGeom>
          </p:spPr>
        </p:pic>
        <p:sp>
          <p:nvSpPr>
            <p:cNvPr id="14" name="TextBox 4"/>
            <p:cNvSpPr txBox="1">
              <a:spLocks noChangeArrowheads="1"/>
            </p:cNvSpPr>
            <p:nvPr/>
          </p:nvSpPr>
          <p:spPr bwMode="auto">
            <a:xfrm>
              <a:off x="5799138" y="1062413"/>
              <a:ext cx="3040061" cy="92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i="1" dirty="0" err="1" smtClean="0">
                  <a:latin typeface="Corbel" pitchFamily="34" charset="0"/>
                </a:rPr>
                <a:t>Semistructured</a:t>
              </a:r>
              <a:endParaRPr lang="en-US" sz="1050" b="1" i="1" dirty="0" smtClean="0">
                <a:latin typeface="Corbel" pitchFamily="34" charset="0"/>
              </a:endParaRPr>
            </a:p>
            <a:p>
              <a:pPr algn="ctr"/>
              <a:r>
                <a:rPr lang="en-US" sz="1050" b="1" i="1" dirty="0">
                  <a:latin typeface="Corbel" pitchFamily="34" charset="0"/>
                </a:rPr>
                <a:t>Data Management</a:t>
              </a:r>
            </a:p>
          </p:txBody>
        </p:sp>
        <p:sp>
          <p:nvSpPr>
            <p:cNvPr id="15" name="TextBox 5"/>
            <p:cNvSpPr txBox="1">
              <a:spLocks noChangeArrowheads="1"/>
            </p:cNvSpPr>
            <p:nvPr/>
          </p:nvSpPr>
          <p:spPr bwMode="auto">
            <a:xfrm>
              <a:off x="5181600" y="3621088"/>
              <a:ext cx="2285999" cy="92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i="1" dirty="0" smtClean="0">
                  <a:latin typeface="Corbel" pitchFamily="34" charset="0"/>
                </a:rPr>
                <a:t>Parallel Database </a:t>
              </a:r>
              <a:r>
                <a:rPr lang="en-US" sz="1050" b="1" i="1" dirty="0">
                  <a:latin typeface="Corbel" pitchFamily="34" charset="0"/>
                </a:rPr>
                <a:t>Systems</a:t>
              </a:r>
              <a:endParaRPr lang="en-US" sz="1000" b="1" i="1" dirty="0">
                <a:latin typeface="Corbel" pitchFamily="34" charset="0"/>
              </a:endParaRPr>
            </a:p>
          </p:txBody>
        </p:sp>
        <p:sp>
          <p:nvSpPr>
            <p:cNvPr id="16" name="TextBox 6"/>
            <p:cNvSpPr txBox="1">
              <a:spLocks noChangeArrowheads="1"/>
            </p:cNvSpPr>
            <p:nvPr/>
          </p:nvSpPr>
          <p:spPr bwMode="auto">
            <a:xfrm>
              <a:off x="7362824" y="3621088"/>
              <a:ext cx="2009776" cy="92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i="1" dirty="0">
                  <a:latin typeface="Corbel" pitchFamily="34" charset="0"/>
                </a:rPr>
                <a:t>Data-Intensive</a:t>
              </a:r>
            </a:p>
            <a:p>
              <a:pPr algn="ctr"/>
              <a:r>
                <a:rPr lang="en-US" sz="1050" b="1" i="1" dirty="0">
                  <a:latin typeface="Corbel" pitchFamily="34" charset="0"/>
                </a:rPr>
                <a:t>Computing</a:t>
              </a:r>
              <a:endParaRPr lang="en-US" sz="900" b="1" i="1" dirty="0">
                <a:latin typeface="Corbel" pitchFamily="34" charset="0"/>
              </a:endParaRPr>
            </a:p>
          </p:txBody>
        </p:sp>
        <p:sp>
          <p:nvSpPr>
            <p:cNvPr id="17" name="Magnetic Disk 16"/>
            <p:cNvSpPr/>
            <p:nvPr/>
          </p:nvSpPr>
          <p:spPr>
            <a:xfrm flipH="1">
              <a:off x="6805628" y="2500439"/>
              <a:ext cx="762000" cy="612648"/>
            </a:xfrm>
            <a:prstGeom prst="flowChartMagneticDisk">
              <a:avLst/>
            </a:prstGeom>
            <a:solidFill>
              <a:schemeClr val="tx2">
                <a:lumMod val="60000"/>
                <a:lumOff val="40000"/>
              </a:schemeClr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3418</TotalTime>
  <Words>3561</Words>
  <Application>Microsoft Macintosh PowerPoint</Application>
  <PresentationFormat>On-screen Show (4:3)</PresentationFormat>
  <Paragraphs>425</Paragraphs>
  <Slides>40</Slides>
  <Notes>19</Notes>
  <HiddenSlides>1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ASTERIX: Towards a Scalable, Semistructured Data Platform  for Evolving World Models</vt:lpstr>
      <vt:lpstr>Today’s Presentation</vt:lpstr>
      <vt:lpstr>Context: Information-Rich Times</vt:lpstr>
      <vt:lpstr>Context: Cloud DB Bandwagons</vt:lpstr>
      <vt:lpstr>Let’s Approach This Stuff “Right”!</vt:lpstr>
      <vt:lpstr>So What If We’d Meant To Do This?</vt:lpstr>
      <vt:lpstr>ASTERIX Project Overview</vt:lpstr>
      <vt:lpstr>The ASTERIX Project</vt:lpstr>
      <vt:lpstr>ASTERIX Project Objectives</vt:lpstr>
      <vt:lpstr>“Mass Quantities”?  Really??</vt:lpstr>
      <vt:lpstr>Use Case: OC “Event Warehouse”</vt:lpstr>
      <vt:lpstr>ASTERIX Data Model (ADM) </vt:lpstr>
      <vt:lpstr>ADM (cont.) </vt:lpstr>
      <vt:lpstr>Note: ADM Spans the Full Range!</vt:lpstr>
      <vt:lpstr>ASTERIX Query Language (AQL)</vt:lpstr>
      <vt:lpstr>AQL (cont.)</vt:lpstr>
      <vt:lpstr>AQL (cont.)</vt:lpstr>
      <vt:lpstr>AQL (cont.)</vt:lpstr>
      <vt:lpstr>AQL (cont.)</vt:lpstr>
      <vt:lpstr>AQL (cont.)</vt:lpstr>
      <vt:lpstr>ASTERIX System Architecture</vt:lpstr>
      <vt:lpstr>AQL Query Processing</vt:lpstr>
      <vt:lpstr>ASTERIX Research Issue Sampler</vt:lpstr>
      <vt:lpstr>ASTERIX and Hyracks</vt:lpstr>
      <vt:lpstr>First some optional background (if needed)… MapReduce in a Nutshell</vt:lpstr>
      <vt:lpstr>MapReduce Parallelism</vt:lpstr>
      <vt:lpstr>Joins in MapReduce</vt:lpstr>
      <vt:lpstr>Hyracks: ASTERIX’s Underbelly</vt:lpstr>
      <vt:lpstr>Hyracks In a Nutshell</vt:lpstr>
      <vt:lpstr>Hyracks: Operator Activities</vt:lpstr>
      <vt:lpstr>Hyracks: Runtime Task Graph</vt:lpstr>
      <vt:lpstr>Hyracks Library (Growing…)</vt:lpstr>
      <vt:lpstr>Hadoop Compatibility Layer</vt:lpstr>
      <vt:lpstr>Hadoop Compatibility Layer (cont.)</vt:lpstr>
      <vt:lpstr>Hyracks Performance (On a cluster with 40 cores &amp; 40 disks)</vt:lpstr>
      <vt:lpstr>Hyracks Performance Gains</vt:lpstr>
      <vt:lpstr>Hyracks – Next Steps</vt:lpstr>
      <vt:lpstr>Large NSF project for 3 SoCal UCs</vt:lpstr>
      <vt:lpstr>In Summary</vt:lpstr>
      <vt:lpstr>Partial Cast List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Directions: Opportunities &amp; Roadblocks</dc:title>
  <dc:creator>carey</dc:creator>
  <cp:lastModifiedBy>Michael Carey</cp:lastModifiedBy>
  <cp:revision>161</cp:revision>
  <cp:lastPrinted>2011-04-08T16:53:05Z</cp:lastPrinted>
  <dcterms:created xsi:type="dcterms:W3CDTF">2011-04-08T18:04:43Z</dcterms:created>
  <dcterms:modified xsi:type="dcterms:W3CDTF">2011-04-08T18:22:15Z</dcterms:modified>
</cp:coreProperties>
</file>