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8"/>
  </p:notesMasterIdLst>
  <p:handoutMasterIdLst>
    <p:handoutMasterId r:id="rId79"/>
  </p:handoutMasterIdLst>
  <p:sldIdLst>
    <p:sldId id="492" r:id="rId2"/>
    <p:sldId id="493" r:id="rId3"/>
    <p:sldId id="494" r:id="rId4"/>
    <p:sldId id="495" r:id="rId5"/>
    <p:sldId id="525" r:id="rId6"/>
    <p:sldId id="522" r:id="rId7"/>
    <p:sldId id="523" r:id="rId8"/>
    <p:sldId id="524" r:id="rId9"/>
    <p:sldId id="521" r:id="rId10"/>
    <p:sldId id="526" r:id="rId11"/>
    <p:sldId id="497" r:id="rId12"/>
    <p:sldId id="527" r:id="rId13"/>
    <p:sldId id="528" r:id="rId14"/>
    <p:sldId id="529" r:id="rId15"/>
    <p:sldId id="530" r:id="rId16"/>
    <p:sldId id="432" r:id="rId17"/>
    <p:sldId id="531" r:id="rId18"/>
    <p:sldId id="532" r:id="rId19"/>
    <p:sldId id="533" r:id="rId20"/>
    <p:sldId id="534" r:id="rId21"/>
    <p:sldId id="565" r:id="rId22"/>
    <p:sldId id="326" r:id="rId23"/>
    <p:sldId id="386" r:id="rId24"/>
    <p:sldId id="327" r:id="rId25"/>
    <p:sldId id="413" r:id="rId26"/>
    <p:sldId id="304" r:id="rId27"/>
    <p:sldId id="415" r:id="rId28"/>
    <p:sldId id="352" r:id="rId29"/>
    <p:sldId id="499" r:id="rId30"/>
    <p:sldId id="484" r:id="rId31"/>
    <p:sldId id="552" r:id="rId32"/>
    <p:sldId id="553" r:id="rId33"/>
    <p:sldId id="554" r:id="rId34"/>
    <p:sldId id="551" r:id="rId35"/>
    <p:sldId id="555" r:id="rId36"/>
    <p:sldId id="427" r:id="rId37"/>
    <p:sldId id="537" r:id="rId38"/>
    <p:sldId id="543" r:id="rId39"/>
    <p:sldId id="542" r:id="rId40"/>
    <p:sldId id="544" r:id="rId41"/>
    <p:sldId id="455" r:id="rId42"/>
    <p:sldId id="568" r:id="rId43"/>
    <p:sldId id="569" r:id="rId44"/>
    <p:sldId id="387" r:id="rId45"/>
    <p:sldId id="392" r:id="rId46"/>
    <p:sldId id="359" r:id="rId47"/>
    <p:sldId id="501" r:id="rId48"/>
    <p:sldId id="460" r:id="rId49"/>
    <p:sldId id="376" r:id="rId50"/>
    <p:sldId id="461" r:id="rId51"/>
    <p:sldId id="566" r:id="rId52"/>
    <p:sldId id="372" r:id="rId53"/>
    <p:sldId id="562" r:id="rId54"/>
    <p:sldId id="563" r:id="rId55"/>
    <p:sldId id="502" r:id="rId56"/>
    <p:sldId id="503" r:id="rId57"/>
    <p:sldId id="504" r:id="rId58"/>
    <p:sldId id="505" r:id="rId59"/>
    <p:sldId id="506" r:id="rId60"/>
    <p:sldId id="507" r:id="rId61"/>
    <p:sldId id="508" r:id="rId62"/>
    <p:sldId id="509" r:id="rId63"/>
    <p:sldId id="510" r:id="rId64"/>
    <p:sldId id="511" r:id="rId65"/>
    <p:sldId id="549" r:id="rId66"/>
    <p:sldId id="512" r:id="rId67"/>
    <p:sldId id="513" r:id="rId68"/>
    <p:sldId id="514" r:id="rId69"/>
    <p:sldId id="515" r:id="rId70"/>
    <p:sldId id="516" r:id="rId71"/>
    <p:sldId id="517" r:id="rId72"/>
    <p:sldId id="520" r:id="rId73"/>
    <p:sldId id="519" r:id="rId74"/>
    <p:sldId id="550" r:id="rId75"/>
    <p:sldId id="518" r:id="rId76"/>
    <p:sldId id="395"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C8D7D3"/>
    <a:srgbClr val="464646"/>
    <a:srgbClr val="D9EBE7"/>
    <a:srgbClr val="A8E4D7"/>
    <a:srgbClr val="E0DEDA"/>
    <a:srgbClr val="FFFF00"/>
    <a:srgbClr val="C5581C"/>
    <a:srgbClr val="90421D"/>
    <a:srgbClr val="660066"/>
    <a:srgbClr val="929F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78" autoAdjust="0"/>
    <p:restoredTop sz="99308" autoAdjust="0"/>
  </p:normalViewPr>
  <p:slideViewPr>
    <p:cSldViewPr snapToGrid="0" snapToObjects="1" showGuides="1">
      <p:cViewPr>
        <p:scale>
          <a:sx n="75" d="100"/>
          <a:sy n="75" d="100"/>
        </p:scale>
        <p:origin x="-1680" y="-640"/>
      </p:cViewPr>
      <p:guideLst>
        <p:guide orient="horz" pos="3319"/>
        <p:guide/>
      </p:guideLst>
    </p:cSldViewPr>
  </p:slideViewPr>
  <p:notesTextViewPr>
    <p:cViewPr>
      <p:scale>
        <a:sx n="75" d="100"/>
        <a:sy n="75" d="100"/>
      </p:scale>
      <p:origin x="0" y="0"/>
    </p:cViewPr>
  </p:notesTextViewPr>
  <p:sorterViewPr>
    <p:cViewPr>
      <p:scale>
        <a:sx n="150" d="100"/>
        <a:sy n="150" d="100"/>
      </p:scale>
      <p:origin x="0" y="15944"/>
    </p:cViewPr>
  </p:sorterViewPr>
  <p:notesViewPr>
    <p:cSldViewPr snapToGrid="0" snapToObjects="1" showGuides="1">
      <p:cViewPr varScale="1">
        <p:scale>
          <a:sx n="72" d="100"/>
          <a:sy n="72" d="100"/>
        </p:scale>
        <p:origin x="-28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15900" y="0"/>
            <a:ext cx="2971800" cy="457200"/>
          </a:xfrm>
          <a:prstGeom prst="rect">
            <a:avLst/>
          </a:prstGeom>
        </p:spPr>
        <p:txBody>
          <a:bodyPr vert="horz" lIns="91440" tIns="45720" rIns="91440" bIns="45720" rtlCol="0"/>
          <a:lstStyle>
            <a:lvl1pPr algn="l">
              <a:defRPr sz="1200"/>
            </a:lvl1pPr>
          </a:lstStyle>
          <a:p>
            <a:r>
              <a:rPr lang="en-US" dirty="0" smtClean="0"/>
              <a:t>Microsoft Research Asia</a:t>
            </a:r>
            <a:endParaRPr lang="en-US" dirty="0"/>
          </a:p>
        </p:txBody>
      </p:sp>
      <p:sp>
        <p:nvSpPr>
          <p:cNvPr id="3" name="Date Placeholder 2"/>
          <p:cNvSpPr>
            <a:spLocks noGrp="1"/>
          </p:cNvSpPr>
          <p:nvPr>
            <p:ph type="dt" sz="quarter" idx="1"/>
          </p:nvPr>
        </p:nvSpPr>
        <p:spPr>
          <a:xfrm>
            <a:off x="3630613" y="0"/>
            <a:ext cx="2971800" cy="457200"/>
          </a:xfrm>
          <a:prstGeom prst="rect">
            <a:avLst/>
          </a:prstGeom>
        </p:spPr>
        <p:txBody>
          <a:bodyPr vert="horz" lIns="91440" tIns="45720" rIns="91440" bIns="45720" rtlCol="0"/>
          <a:lstStyle>
            <a:lvl1pPr algn="r">
              <a:defRPr sz="1200"/>
            </a:lvl1pPr>
          </a:lstStyle>
          <a:p>
            <a:fld id="{80379CCD-E784-1E4F-AF17-E5A642EB7CB7}" type="datetime9">
              <a:rPr lang="en-US" smtClean="0"/>
              <a:pPr/>
              <a:t>6/30/11 2:48 PM</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C041F9-257A-D44D-B916-051886E0074A}" type="slidenum">
              <a:rPr/>
              <a:pPr/>
              <a:t>‹#›</a:t>
            </a:fld>
            <a:endParaRPr lang="en-US"/>
          </a:p>
        </p:txBody>
      </p:sp>
    </p:spTree>
    <p:extLst>
      <p:ext uri="{BB962C8B-B14F-4D97-AF65-F5344CB8AC3E}">
        <p14:creationId xmlns:p14="http://schemas.microsoft.com/office/powerpoint/2010/main" val="3660470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61BD7B-8B89-554E-941F-28F715E5561A}" type="datetimeFigureOut">
              <a:rPr lang="en-US"/>
              <a:pPr/>
              <a:t>6/30/11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72F14B-FBD5-114B-A43E-C4631C82E7CC}" type="slidenum">
              <a:rPr/>
              <a:pPr/>
              <a:t>‹#›</a:t>
            </a:fld>
            <a:endParaRPr lang="en-US"/>
          </a:p>
        </p:txBody>
      </p:sp>
    </p:spTree>
    <p:extLst>
      <p:ext uri="{BB962C8B-B14F-4D97-AF65-F5344CB8AC3E}">
        <p14:creationId xmlns:p14="http://schemas.microsoft.com/office/powerpoint/2010/main" val="288473898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3000" kern="1200">
        <a:solidFill>
          <a:schemeClr val="tx1"/>
        </a:solidFill>
        <a:latin typeface="+mn-lt"/>
        <a:ea typeface="+mn-ea"/>
        <a:cs typeface="+mn-cs"/>
      </a:defRPr>
    </a:lvl1pPr>
    <a:lvl2pPr marL="457200" algn="l" defTabSz="457200" rtl="0" eaLnBrk="1" latinLnBrk="0" hangingPunct="1">
      <a:defRPr sz="2000" kern="1200">
        <a:solidFill>
          <a:schemeClr val="tx1"/>
        </a:solidFill>
        <a:latin typeface="+mn-lt"/>
        <a:ea typeface="+mn-ea"/>
        <a:cs typeface="+mn-cs"/>
      </a:defRPr>
    </a:lvl2pPr>
    <a:lvl3pPr marL="914400" algn="l" defTabSz="457200" rtl="0" eaLnBrk="1" latinLnBrk="0" hangingPunct="1">
      <a:defRPr sz="2000" kern="1200">
        <a:solidFill>
          <a:schemeClr val="tx1"/>
        </a:solidFill>
        <a:latin typeface="+mn-lt"/>
        <a:ea typeface="+mn-ea"/>
        <a:cs typeface="+mn-cs"/>
      </a:defRPr>
    </a:lvl3pPr>
    <a:lvl4pPr marL="1371600" algn="l" defTabSz="457200" rtl="0" eaLnBrk="1" latinLnBrk="0" hangingPunct="1">
      <a:defRPr sz="2000" kern="1200">
        <a:solidFill>
          <a:schemeClr val="tx1"/>
        </a:solidFill>
        <a:latin typeface="+mn-lt"/>
        <a:ea typeface="+mn-ea"/>
        <a:cs typeface="+mn-cs"/>
      </a:defRPr>
    </a:lvl4pPr>
    <a:lvl5pPr marL="1828800" algn="l" defTabSz="457200" rtl="0" eaLnBrk="1" latinLnBrk="0" hangingPunct="1">
      <a:defRPr sz="20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p:cNvSpPr>
          <p:nvPr>
            <p:ph type="sldImg"/>
          </p:nvPr>
        </p:nvSpPr>
        <p:spPr>
          <a:ln/>
        </p:spPr>
      </p:sp>
      <p:sp>
        <p:nvSpPr>
          <p:cNvPr id="7171" name="Notes Placeholder 2"/>
          <p:cNvSpPr>
            <a:spLocks noGrp="1"/>
          </p:cNvSpPr>
          <p:nvPr>
            <p:ph type="body" idx="1"/>
          </p:nvPr>
        </p:nvSpPr>
        <p:spPr>
          <a:noFill/>
          <a:ln/>
        </p:spPr>
        <p:txBody>
          <a:bodyPr/>
          <a:lstStyle/>
          <a:p>
            <a:r>
              <a:rPr lang="en-US" baseline="0" dirty="0" smtClean="0">
                <a:latin typeface="Times" charset="0"/>
              </a:rPr>
              <a:t>Berra:  predicting is hard</a:t>
            </a:r>
          </a:p>
          <a:p>
            <a:r>
              <a:rPr lang="en-US" baseline="0" dirty="0" smtClean="0">
                <a:latin typeface="Times" charset="0"/>
              </a:rPr>
              <a:t>Techno-optimist</a:t>
            </a:r>
          </a:p>
          <a:p>
            <a:r>
              <a:rPr lang="en-US" baseline="0" dirty="0" smtClean="0">
                <a:latin typeface="Times" charset="0"/>
              </a:rPr>
              <a:t>Too opt on hypertext and e-books</a:t>
            </a:r>
          </a:p>
          <a:p>
            <a:r>
              <a:rPr lang="en-US" baseline="0" dirty="0" smtClean="0">
                <a:latin typeface="Times" charset="0"/>
              </a:rPr>
              <a:t>Didn’t see personal comp, games, GPUs</a:t>
            </a:r>
          </a:p>
          <a:p>
            <a:endParaRPr lang="en-US" baseline="0" dirty="0" smtClean="0">
              <a:latin typeface="Times" charset="0"/>
            </a:endParaRPr>
          </a:p>
          <a:p>
            <a:r>
              <a:rPr lang="en-US" baseline="0" dirty="0" smtClean="0">
                <a:latin typeface="Times" charset="0"/>
              </a:rPr>
              <a:t>FEEL FREE TO INTERRUPT</a:t>
            </a:r>
            <a:endParaRPr lang="en-US" dirty="0">
              <a:latin typeface="Times" charset="0"/>
            </a:endParaRPr>
          </a:p>
        </p:txBody>
      </p:sp>
      <p:sp>
        <p:nvSpPr>
          <p:cNvPr id="7172" name="Slide Number Placeholder 3"/>
          <p:cNvSpPr>
            <a:spLocks noGrp="1"/>
          </p:cNvSpPr>
          <p:nvPr>
            <p:ph type="sldNum" sz="quarter" idx="5"/>
          </p:nvPr>
        </p:nvSpPr>
        <p:spPr>
          <a:noFill/>
        </p:spPr>
        <p:txBody>
          <a:bodyPr/>
          <a:lstStyle/>
          <a:p>
            <a:fld id="{9FACE087-ED40-8E41-9AAC-3B0422539FC1}" type="slidenum">
              <a:rPr lang="en-US"/>
              <a:pPr/>
              <a:t>1</a:t>
            </a:fld>
            <a:endParaRPr lang="en-US"/>
          </a:p>
        </p:txBody>
      </p:sp>
      <p:sp>
        <p:nvSpPr>
          <p:cNvPr id="7173" name="Date Placeholder 4"/>
          <p:cNvSpPr>
            <a:spLocks noGrp="1"/>
          </p:cNvSpPr>
          <p:nvPr>
            <p:ph type="dt" sz="quarter" idx="1"/>
          </p:nvPr>
        </p:nvSpPr>
        <p:spPr>
          <a:noFill/>
        </p:spPr>
        <p:txBody>
          <a:bodyPr/>
          <a:lstStyle/>
          <a:p>
            <a:fld id="{D3778121-FFED-F64E-B0B4-001EDC10269F}" type="datetime9">
              <a:rPr lang="en-US"/>
              <a:pPr/>
              <a:t>6/30/11 2:48 PM</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Someone</a:t>
            </a:r>
            <a:r>
              <a:rPr lang="en-US" baseline="0" dirty="0" smtClean="0"/>
              <a:t> implemented some of these using the </a:t>
            </a:r>
            <a:r>
              <a:rPr lang="en-US" baseline="0" dirty="0" err="1" smtClean="0"/>
              <a:t>Kinect</a:t>
            </a:r>
            <a:endParaRPr lang="en-US" baseline="0" dirty="0" smtClean="0"/>
          </a:p>
          <a:p>
            <a:endParaRPr lang="en-US" baseline="0" dirty="0" smtClean="0"/>
          </a:p>
          <a:p>
            <a:r>
              <a:rPr lang="en-US" baseline="0" dirty="0" smtClean="0"/>
              <a:t>Tom Cruise in Minority report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3</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Alon</a:t>
            </a:r>
            <a:r>
              <a:rPr lang="en-US" dirty="0" smtClean="0"/>
              <a:t> Halevy, Peter </a:t>
            </a:r>
            <a:r>
              <a:rPr lang="en-US" dirty="0" err="1" smtClean="0"/>
              <a:t>Norvig</a:t>
            </a:r>
            <a:r>
              <a:rPr lang="en-US" dirty="0" smtClean="0"/>
              <a:t>, and Fernando Pereira.</a:t>
            </a:r>
            <a:r>
              <a:rPr lang="en-US" baseline="0" dirty="0" smtClean="0"/>
              <a:t> </a:t>
            </a:r>
            <a:r>
              <a:rPr lang="en-US" dirty="0" smtClean="0"/>
              <a:t>"The Unreasonable Effectiveness of Data," Intelligent Systems, IEEE , vol.24, no.2, pp.8-12, March-April 2009</a:t>
            </a:r>
          </a:p>
          <a:p>
            <a:r>
              <a:rPr lang="en-US" dirty="0" err="1" smtClean="0"/>
              <a:t>doi</a:t>
            </a:r>
            <a:r>
              <a:rPr lang="en-US" dirty="0" smtClean="0"/>
              <a:t>: 10.1109/MIS.2009.36</a:t>
            </a:r>
          </a:p>
          <a:p>
            <a:r>
              <a:rPr lang="en-US" dirty="0" smtClean="0"/>
              <a:t>URL: http://</a:t>
            </a:r>
            <a:r>
              <a:rPr lang="en-US" dirty="0" err="1" smtClean="0"/>
              <a:t>ieeexplore.ieee.org</a:t>
            </a:r>
            <a:r>
              <a:rPr lang="en-US" dirty="0" smtClean="0"/>
              <a:t>/stamp/</a:t>
            </a:r>
            <a:r>
              <a:rPr lang="en-US" dirty="0" err="1" smtClean="0"/>
              <a:t>stamp.jsp?tp</a:t>
            </a:r>
            <a:r>
              <a:rPr lang="en-US" dirty="0" smtClean="0"/>
              <a:t>=&amp;</a:t>
            </a:r>
            <a:r>
              <a:rPr lang="en-US" dirty="0" err="1" smtClean="0"/>
              <a:t>arnumber</a:t>
            </a:r>
            <a:r>
              <a:rPr lang="en-US" dirty="0" smtClean="0"/>
              <a:t>=4804817&amp;isnumber=4804812</a:t>
            </a:r>
          </a:p>
          <a:p>
            <a:endParaRPr lang="en-US" dirty="0" smtClean="0"/>
          </a:p>
          <a:p>
            <a:r>
              <a:rPr lang="en-US" sz="3000" kern="1200" dirty="0" smtClean="0">
                <a:solidFill>
                  <a:schemeClr val="tx1"/>
                </a:solidFill>
                <a:latin typeface="+mn-lt"/>
                <a:ea typeface="+mn-ea"/>
                <a:cs typeface="+mn-cs"/>
              </a:rPr>
              <a:t>How Billions of Trivial Data Points can Lead to Understanding  Peter </a:t>
            </a:r>
            <a:r>
              <a:rPr lang="en-US" sz="3000" kern="1200" dirty="0" err="1" smtClean="0">
                <a:solidFill>
                  <a:schemeClr val="tx1"/>
                </a:solidFill>
                <a:latin typeface="+mn-lt"/>
                <a:ea typeface="+mn-ea"/>
                <a:cs typeface="+mn-cs"/>
              </a:rPr>
              <a:t>Norvig</a:t>
            </a:r>
            <a:r>
              <a:rPr lang="en-US" sz="3000" kern="1200" dirty="0" smtClean="0">
                <a:solidFill>
                  <a:schemeClr val="tx1"/>
                </a:solidFill>
                <a:latin typeface="+mn-lt"/>
                <a:ea typeface="+mn-ea"/>
                <a:cs typeface="+mn-cs"/>
              </a:rPr>
              <a:t> (Director of Research, Google) presents as part of the UBC Department of Computer Science's Distinguished Lecture Series, September 23, 2010.  In decades past, models of human language were wrought from the sweat and pencils of linguists. In the modern day, it is more common to think of language modeling as an exercise in probabilistic inference from data: we observe how words and combinations of words are used, and from that build computer models of what the phrases mean. This approach is hopeless with a small amount of data, but somewhere in the range of millions or billions of examples, we pass a threshold, and the hopeless suddenly becomes effective, and computer models sometimes meet or exceed human performance. This talk gives examples of the data available in large repositories of text, images, and videos, and shows some tasks that can be accomplished with the resulting models.</a:t>
            </a:r>
          </a:p>
          <a:p>
            <a:endParaRPr lang="en-US" dirty="0" smtClean="0"/>
          </a:p>
          <a:p>
            <a:r>
              <a:rPr lang="pl-PL" dirty="0" smtClean="0"/>
              <a:t>http://</a:t>
            </a:r>
            <a:r>
              <a:rPr lang="pl-PL" dirty="0" err="1" smtClean="0"/>
              <a:t>www.youtube.com</a:t>
            </a:r>
            <a:r>
              <a:rPr lang="pl-PL" dirty="0" smtClean="0"/>
              <a:t>/</a:t>
            </a:r>
            <a:r>
              <a:rPr lang="pl-PL" dirty="0" err="1" smtClean="0"/>
              <a:t>watch?v</a:t>
            </a:r>
            <a:r>
              <a:rPr lang="pl-PL" dirty="0" smtClean="0"/>
              <a:t>=9vR8Vddf7-s</a:t>
            </a:r>
            <a:endParaRPr lang="en-US" dirty="0" smtClean="0"/>
          </a:p>
          <a:p>
            <a:r>
              <a:rPr lang="en-US" dirty="0" smtClean="0"/>
              <a:t>(homage to Wigner and Hamming)</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a:r>
            <a:r>
              <a:rPr lang="en-US" sz="1200" kern="1200" dirty="0">
                <a:solidFill>
                  <a:schemeClr val="tx1"/>
                </a:solidFill>
                <a:latin typeface="+mn-lt"/>
                <a:ea typeface="+mn-ea"/>
                <a:cs typeface="+mn-cs"/>
              </a:rPr>
              <a:t>The Unreasonable Effectiveness of Mathematics in the Natural Sciences," in Communications in Pure</a:t>
            </a:r>
          </a:p>
          <a:p>
            <a:r>
              <a:rPr lang="en-US" sz="1200" kern="1200" dirty="0">
                <a:solidFill>
                  <a:schemeClr val="tx1"/>
                </a:solidFill>
                <a:latin typeface="+mn-lt"/>
                <a:ea typeface="+mn-ea"/>
                <a:cs typeface="+mn-cs"/>
              </a:rPr>
              <a:t>and Applied Mathematics, vol. 13, No. I (February 1960). New York: John Wiley &amp; Sons, Inc.</a:t>
            </a:r>
          </a:p>
          <a:p>
            <a:r>
              <a:rPr lang="en-US" sz="1200" kern="1200" dirty="0">
                <a:solidFill>
                  <a:schemeClr val="tx1"/>
                </a:solidFill>
                <a:latin typeface="+mn-lt"/>
                <a:ea typeface="+mn-ea"/>
                <a:cs typeface="+mn-cs"/>
              </a:rPr>
              <a:t>Copyright © 1960 by John Wiley &amp; Sons, Inc.</a:t>
            </a:r>
          </a:p>
          <a:p>
            <a:r>
              <a:rPr lang="en-US" sz="1200" kern="1200" dirty="0">
                <a:solidFill>
                  <a:schemeClr val="tx1"/>
                </a:solidFill>
                <a:latin typeface="+mn-lt"/>
                <a:ea typeface="+mn-ea"/>
                <a:cs typeface="+mn-cs"/>
              </a:rPr>
              <a:t>"The Unreasonable Effectiveness of Mathematics" by R. W. HAMMING, The American Mathematical Monthly Volume 87 Number 2 February </a:t>
            </a:r>
            <a:r>
              <a:rPr lang="en-US" sz="1200" kern="1200" dirty="0" smtClean="0">
                <a:solidFill>
                  <a:schemeClr val="tx1"/>
                </a:solidFill>
                <a:latin typeface="+mn-lt"/>
                <a:ea typeface="+mn-ea"/>
                <a:cs typeface="+mn-cs"/>
              </a:rPr>
              <a:t>1980</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Mark Weiser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172F14B-FBD5-114B-A43E-C4631C82E7CC}" type="slidenum">
              <a:rPr lang="en-US"/>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olidFill>
                  <a:schemeClr val="tx1"/>
                </a:solidFill>
              </a:rPr>
              <a:t>Mark Weiser as father of </a:t>
            </a:r>
            <a:r>
              <a:rPr lang="en-US" baseline="0" dirty="0" err="1" smtClean="0">
                <a:solidFill>
                  <a:schemeClr val="tx1"/>
                </a:solidFill>
              </a:rPr>
              <a:t>Ubicomp</a:t>
            </a:r>
            <a:endParaRPr lang="en-US" baseline="0" dirty="0" smtClean="0">
              <a:solidFill>
                <a:schemeClr val="tx1"/>
              </a:solidFill>
            </a:endParaRPr>
          </a:p>
          <a:p>
            <a:r>
              <a:rPr lang="en-US" baseline="0" dirty="0" smtClean="0">
                <a:solidFill>
                  <a:schemeClr val="tx1"/>
                </a:solidFill>
              </a:rPr>
              <a:t>Very influential paper in 1981  knew where you were when you approached a whiteboard.</a:t>
            </a:r>
          </a:p>
          <a:p>
            <a:r>
              <a:rPr lang="en-US" dirty="0" smtClean="0">
                <a:solidFill>
                  <a:schemeClr val="tx1"/>
                </a:solidFill>
              </a:rPr>
              <a:t> </a:t>
            </a:r>
          </a:p>
          <a:p>
            <a:r>
              <a:rPr lang="en-US" dirty="0" smtClean="0">
                <a:solidFill>
                  <a:schemeClr val="tx1"/>
                </a:solidFill>
              </a:rPr>
              <a:t>*******</a:t>
            </a:r>
          </a:p>
          <a:p>
            <a:r>
              <a:rPr lang="en-US" dirty="0" smtClean="0">
                <a:solidFill>
                  <a:schemeClr val="tx1"/>
                </a:solidFill>
              </a:rPr>
              <a:t>evolution </a:t>
            </a:r>
            <a:r>
              <a:rPr lang="en-US" dirty="0">
                <a:solidFill>
                  <a:schemeClr val="tx1"/>
                </a:solidFill>
              </a:rPr>
              <a:t>of desktop to mobile (iPhone /smartphone, </a:t>
            </a:r>
            <a:r>
              <a:rPr lang="en-US" dirty="0" err="1">
                <a:solidFill>
                  <a:schemeClr val="tx1"/>
                </a:solidFill>
              </a:rPr>
              <a:t>iPad</a:t>
            </a:r>
            <a:r>
              <a:rPr lang="en-US" dirty="0">
                <a:solidFill>
                  <a:schemeClr val="tx1"/>
                </a:solidFill>
              </a:rPr>
              <a:t>, , ...); embedded computing in devices, appliances, vehicles, and buildings</a:t>
            </a:r>
          </a:p>
          <a:p>
            <a:r>
              <a:rPr lang="en-US" dirty="0">
                <a:solidFill>
                  <a:schemeClr val="tx1"/>
                </a:solidFill>
              </a:rPr>
              <a:t>-o all online	</a:t>
            </a:r>
          </a:p>
          <a:p>
            <a:r>
              <a:rPr lang="en-US" dirty="0">
                <a:solidFill>
                  <a:schemeClr val="tx1"/>
                </a:solidFill>
              </a:rPr>
              <a:t>o especially </a:t>
            </a:r>
            <a:r>
              <a:rPr lang="en-US" dirty="0" err="1">
                <a:solidFill>
                  <a:schemeClr val="tx1"/>
                </a:solidFill>
              </a:rPr>
              <a:t>wrt</a:t>
            </a:r>
            <a:r>
              <a:rPr lang="en-US" dirty="0">
                <a:solidFill>
                  <a:schemeClr val="tx1"/>
                </a:solidFill>
              </a:rPr>
              <a:t> UI/UX</a:t>
            </a:r>
          </a:p>
          <a:p>
            <a:r>
              <a:rPr lang="en-US" dirty="0">
                <a:solidFill>
                  <a:schemeClr val="tx1"/>
                </a:solidFill>
              </a:rPr>
              <a:t>o cloud</a:t>
            </a:r>
          </a:p>
          <a:p>
            <a:r>
              <a:rPr lang="en-US" dirty="0">
                <a:solidFill>
                  <a:schemeClr val="tx1"/>
                </a:solidFill>
              </a:rPr>
              <a:t>o game controllers, </a:t>
            </a:r>
            <a:r>
              <a:rPr lang="en-US" dirty="0" err="1">
                <a:solidFill>
                  <a:schemeClr val="tx1"/>
                </a:solidFill>
              </a:rPr>
              <a:t>Kinect</a:t>
            </a:r>
            <a:endParaRPr lang="en-US" dirty="0">
              <a:solidFill>
                <a:schemeClr val="tx1"/>
              </a:solidFill>
            </a:endParaRPr>
          </a:p>
          <a:p>
            <a:r>
              <a:rPr lang="en-US" dirty="0">
                <a:solidFill>
                  <a:schemeClr val="tx1"/>
                </a:solidFill>
              </a:rPr>
              <a:t>o iPhones/smartphones and </a:t>
            </a:r>
            <a:r>
              <a:rPr lang="en-US" dirty="0" err="1">
                <a:solidFill>
                  <a:schemeClr val="tx1"/>
                </a:solidFill>
              </a:rPr>
              <a:t>iPads</a:t>
            </a:r>
            <a:endParaRPr lang="en-US" dirty="0">
              <a:solidFill>
                <a:schemeClr val="tx1"/>
              </a:solidFill>
            </a:endParaRPr>
          </a:p>
          <a:p>
            <a:r>
              <a:rPr lang="en-US" dirty="0">
                <a:solidFill>
                  <a:schemeClr val="tx1"/>
                </a:solidFill>
              </a:rPr>
              <a:t>o sensors (RFID chips) - smart environment</a:t>
            </a:r>
          </a:p>
          <a:p>
            <a:r>
              <a:rPr lang="en-US" dirty="0">
                <a:solidFill>
                  <a:schemeClr val="tx1"/>
                </a:solidFill>
              </a:rPr>
              <a:t>- cloud computing</a:t>
            </a:r>
          </a:p>
          <a:p>
            <a:r>
              <a:rPr lang="en-US" dirty="0">
                <a:solidFill>
                  <a:schemeClr val="tx1"/>
                </a:solidFill>
              </a:rPr>
              <a:t>o monolithic apps in shrink-wrapped suites -&gt; cloud, lightweight apps -&gt; AJAX and Web 2.0 tech -&gt; </a:t>
            </a:r>
            <a:r>
              <a:rPr lang="en-US" dirty="0" err="1">
                <a:solidFill>
                  <a:schemeClr val="tx1"/>
                </a:solidFill>
              </a:rPr>
              <a:t>mashups</a:t>
            </a:r>
            <a:endParaRPr lang="en-US" dirty="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olidFill>
                  <a:schemeClr val="tx1"/>
                </a:solidFill>
              </a:rPr>
              <a:t>Mark Weiser as father of </a:t>
            </a:r>
            <a:r>
              <a:rPr lang="en-US" baseline="0" dirty="0" err="1" smtClean="0">
                <a:solidFill>
                  <a:schemeClr val="tx1"/>
                </a:solidFill>
              </a:rPr>
              <a:t>Ubicomp</a:t>
            </a:r>
            <a:endParaRPr lang="en-US" baseline="0" dirty="0" smtClean="0">
              <a:solidFill>
                <a:schemeClr val="tx1"/>
              </a:solidFill>
            </a:endParaRPr>
          </a:p>
          <a:p>
            <a:r>
              <a:rPr lang="en-US" baseline="0" dirty="0" smtClean="0">
                <a:solidFill>
                  <a:schemeClr val="tx1"/>
                </a:solidFill>
              </a:rPr>
              <a:t>Very influential paper in 1981  knew where you were when you approached a whiteboard.</a:t>
            </a:r>
          </a:p>
          <a:p>
            <a:r>
              <a:rPr lang="en-US" dirty="0" smtClean="0">
                <a:solidFill>
                  <a:schemeClr val="tx1"/>
                </a:solidFill>
              </a:rPr>
              <a:t> </a:t>
            </a:r>
          </a:p>
          <a:p>
            <a:r>
              <a:rPr lang="en-US" dirty="0" smtClean="0">
                <a:solidFill>
                  <a:schemeClr val="tx1"/>
                </a:solidFill>
              </a:rPr>
              <a:t>*******</a:t>
            </a:r>
          </a:p>
          <a:p>
            <a:r>
              <a:rPr lang="en-US" dirty="0" smtClean="0">
                <a:solidFill>
                  <a:schemeClr val="tx1"/>
                </a:solidFill>
              </a:rPr>
              <a:t>evolution of desktop to mobile (iPhone /smartphone, </a:t>
            </a:r>
            <a:r>
              <a:rPr lang="en-US" dirty="0" err="1" smtClean="0">
                <a:solidFill>
                  <a:schemeClr val="tx1"/>
                </a:solidFill>
              </a:rPr>
              <a:t>iPad</a:t>
            </a:r>
            <a:r>
              <a:rPr lang="en-US" dirty="0" smtClean="0">
                <a:solidFill>
                  <a:schemeClr val="tx1"/>
                </a:solidFill>
              </a:rPr>
              <a:t>, , ...); embedded computing in devices, appliances, vehicles, and buildings</a:t>
            </a:r>
          </a:p>
          <a:p>
            <a:r>
              <a:rPr lang="en-US" dirty="0" smtClean="0">
                <a:solidFill>
                  <a:schemeClr val="tx1"/>
                </a:solidFill>
              </a:rPr>
              <a:t>-o all online	</a:t>
            </a:r>
          </a:p>
          <a:p>
            <a:r>
              <a:rPr lang="en-US" dirty="0" smtClean="0">
                <a:solidFill>
                  <a:schemeClr val="tx1"/>
                </a:solidFill>
              </a:rPr>
              <a:t>o especially </a:t>
            </a:r>
            <a:r>
              <a:rPr lang="en-US" dirty="0" err="1" smtClean="0">
                <a:solidFill>
                  <a:schemeClr val="tx1"/>
                </a:solidFill>
              </a:rPr>
              <a:t>wrt</a:t>
            </a:r>
            <a:r>
              <a:rPr lang="en-US" dirty="0" smtClean="0">
                <a:solidFill>
                  <a:schemeClr val="tx1"/>
                </a:solidFill>
              </a:rPr>
              <a:t> UI/UX</a:t>
            </a:r>
          </a:p>
          <a:p>
            <a:r>
              <a:rPr lang="en-US" dirty="0" smtClean="0">
                <a:solidFill>
                  <a:schemeClr val="tx1"/>
                </a:solidFill>
              </a:rPr>
              <a:t>o cloud</a:t>
            </a:r>
          </a:p>
          <a:p>
            <a:r>
              <a:rPr lang="en-US" dirty="0" smtClean="0">
                <a:solidFill>
                  <a:schemeClr val="tx1"/>
                </a:solidFill>
              </a:rPr>
              <a:t>o game controllers, </a:t>
            </a:r>
            <a:r>
              <a:rPr lang="en-US" dirty="0" err="1" smtClean="0">
                <a:solidFill>
                  <a:schemeClr val="tx1"/>
                </a:solidFill>
              </a:rPr>
              <a:t>Kinect</a:t>
            </a:r>
            <a:endParaRPr lang="en-US" dirty="0" smtClean="0">
              <a:solidFill>
                <a:schemeClr val="tx1"/>
              </a:solidFill>
            </a:endParaRPr>
          </a:p>
          <a:p>
            <a:r>
              <a:rPr lang="en-US" dirty="0" smtClean="0">
                <a:solidFill>
                  <a:schemeClr val="tx1"/>
                </a:solidFill>
              </a:rPr>
              <a:t>o iPhones/smartphones and </a:t>
            </a:r>
            <a:r>
              <a:rPr lang="en-US" dirty="0" err="1" smtClean="0">
                <a:solidFill>
                  <a:schemeClr val="tx1"/>
                </a:solidFill>
              </a:rPr>
              <a:t>iPads</a:t>
            </a:r>
            <a:endParaRPr lang="en-US" dirty="0" smtClean="0">
              <a:solidFill>
                <a:schemeClr val="tx1"/>
              </a:solidFill>
            </a:endParaRPr>
          </a:p>
          <a:p>
            <a:r>
              <a:rPr lang="en-US" dirty="0" smtClean="0">
                <a:solidFill>
                  <a:schemeClr val="tx1"/>
                </a:solidFill>
              </a:rPr>
              <a:t>o sensors (RFID chips) - smart environment</a:t>
            </a:r>
          </a:p>
          <a:p>
            <a:r>
              <a:rPr lang="en-US" dirty="0" smtClean="0">
                <a:solidFill>
                  <a:schemeClr val="tx1"/>
                </a:solidFill>
              </a:rPr>
              <a:t>- cloud computing</a:t>
            </a:r>
          </a:p>
          <a:p>
            <a:r>
              <a:rPr lang="en-US" dirty="0" smtClean="0">
                <a:solidFill>
                  <a:schemeClr val="tx1"/>
                </a:solidFill>
              </a:rPr>
              <a:t>o monolithic apps in shrink-wrapped suites -&gt; cloud, lightweight apps -&gt; AJAX and Web 2.0 tech -&gt; </a:t>
            </a:r>
            <a:r>
              <a:rPr lang="en-US" dirty="0" err="1" smtClean="0">
                <a:solidFill>
                  <a:schemeClr val="tx1"/>
                </a:solidFill>
              </a:rPr>
              <a:t>mashups</a:t>
            </a:r>
            <a:endParaRPr lang="en-US"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olidFill>
                  <a:schemeClr val="tx1"/>
                </a:solidFill>
              </a:rPr>
              <a:t>Mark Weiser as father of </a:t>
            </a:r>
            <a:r>
              <a:rPr lang="en-US" baseline="0" dirty="0" err="1" smtClean="0">
                <a:solidFill>
                  <a:schemeClr val="tx1"/>
                </a:solidFill>
              </a:rPr>
              <a:t>Ubicomp</a:t>
            </a:r>
            <a:endParaRPr lang="en-US" baseline="0" dirty="0" smtClean="0">
              <a:solidFill>
                <a:schemeClr val="tx1"/>
              </a:solidFill>
            </a:endParaRPr>
          </a:p>
          <a:p>
            <a:r>
              <a:rPr lang="en-US" baseline="0" dirty="0" smtClean="0">
                <a:solidFill>
                  <a:schemeClr val="tx1"/>
                </a:solidFill>
              </a:rPr>
              <a:t>Very influential paper in 1981  knew where you were when you approached a whiteboard.</a:t>
            </a:r>
          </a:p>
          <a:p>
            <a:r>
              <a:rPr lang="en-US" dirty="0" smtClean="0">
                <a:solidFill>
                  <a:schemeClr val="tx1"/>
                </a:solidFill>
              </a:rPr>
              <a:t> </a:t>
            </a:r>
          </a:p>
          <a:p>
            <a:r>
              <a:rPr lang="en-US" dirty="0" smtClean="0">
                <a:solidFill>
                  <a:schemeClr val="tx1"/>
                </a:solidFill>
              </a:rPr>
              <a:t>*******</a:t>
            </a:r>
          </a:p>
          <a:p>
            <a:r>
              <a:rPr lang="en-US" dirty="0" smtClean="0">
                <a:solidFill>
                  <a:schemeClr val="tx1"/>
                </a:solidFill>
              </a:rPr>
              <a:t>evolution of desktop to mobile (iPhone /smartphone, </a:t>
            </a:r>
            <a:r>
              <a:rPr lang="en-US" dirty="0" err="1" smtClean="0">
                <a:solidFill>
                  <a:schemeClr val="tx1"/>
                </a:solidFill>
              </a:rPr>
              <a:t>iPad</a:t>
            </a:r>
            <a:r>
              <a:rPr lang="en-US" dirty="0" smtClean="0">
                <a:solidFill>
                  <a:schemeClr val="tx1"/>
                </a:solidFill>
              </a:rPr>
              <a:t>, , ...); embedded computing in devices, appliances, vehicles, and buildings</a:t>
            </a:r>
          </a:p>
          <a:p>
            <a:r>
              <a:rPr lang="en-US" dirty="0" smtClean="0">
                <a:solidFill>
                  <a:schemeClr val="tx1"/>
                </a:solidFill>
              </a:rPr>
              <a:t>-o all online	</a:t>
            </a:r>
          </a:p>
          <a:p>
            <a:r>
              <a:rPr lang="en-US" dirty="0" smtClean="0">
                <a:solidFill>
                  <a:schemeClr val="tx1"/>
                </a:solidFill>
              </a:rPr>
              <a:t>o especially </a:t>
            </a:r>
            <a:r>
              <a:rPr lang="en-US" dirty="0" err="1" smtClean="0">
                <a:solidFill>
                  <a:schemeClr val="tx1"/>
                </a:solidFill>
              </a:rPr>
              <a:t>wrt</a:t>
            </a:r>
            <a:r>
              <a:rPr lang="en-US" dirty="0" smtClean="0">
                <a:solidFill>
                  <a:schemeClr val="tx1"/>
                </a:solidFill>
              </a:rPr>
              <a:t> UI/UX</a:t>
            </a:r>
          </a:p>
          <a:p>
            <a:r>
              <a:rPr lang="en-US" dirty="0" smtClean="0">
                <a:solidFill>
                  <a:schemeClr val="tx1"/>
                </a:solidFill>
              </a:rPr>
              <a:t>o cloud</a:t>
            </a:r>
          </a:p>
          <a:p>
            <a:r>
              <a:rPr lang="en-US" dirty="0" smtClean="0">
                <a:solidFill>
                  <a:schemeClr val="tx1"/>
                </a:solidFill>
              </a:rPr>
              <a:t>o game controllers, </a:t>
            </a:r>
            <a:r>
              <a:rPr lang="en-US" dirty="0" err="1" smtClean="0">
                <a:solidFill>
                  <a:schemeClr val="tx1"/>
                </a:solidFill>
              </a:rPr>
              <a:t>Kinect</a:t>
            </a:r>
            <a:endParaRPr lang="en-US" dirty="0" smtClean="0">
              <a:solidFill>
                <a:schemeClr val="tx1"/>
              </a:solidFill>
            </a:endParaRPr>
          </a:p>
          <a:p>
            <a:r>
              <a:rPr lang="en-US" dirty="0" smtClean="0">
                <a:solidFill>
                  <a:schemeClr val="tx1"/>
                </a:solidFill>
              </a:rPr>
              <a:t>o iPhones/smartphones and </a:t>
            </a:r>
            <a:r>
              <a:rPr lang="en-US" dirty="0" err="1" smtClean="0">
                <a:solidFill>
                  <a:schemeClr val="tx1"/>
                </a:solidFill>
              </a:rPr>
              <a:t>iPads</a:t>
            </a:r>
            <a:endParaRPr lang="en-US" dirty="0" smtClean="0">
              <a:solidFill>
                <a:schemeClr val="tx1"/>
              </a:solidFill>
            </a:endParaRPr>
          </a:p>
          <a:p>
            <a:r>
              <a:rPr lang="en-US" dirty="0" smtClean="0">
                <a:solidFill>
                  <a:schemeClr val="tx1"/>
                </a:solidFill>
              </a:rPr>
              <a:t>o sensors (RFID chips) - smart environment</a:t>
            </a:r>
          </a:p>
          <a:p>
            <a:r>
              <a:rPr lang="en-US" dirty="0" smtClean="0">
                <a:solidFill>
                  <a:schemeClr val="tx1"/>
                </a:solidFill>
              </a:rPr>
              <a:t>- cloud computing</a:t>
            </a:r>
          </a:p>
          <a:p>
            <a:r>
              <a:rPr lang="en-US" dirty="0" smtClean="0">
                <a:solidFill>
                  <a:schemeClr val="tx1"/>
                </a:solidFill>
              </a:rPr>
              <a:t>o monolithic apps in shrink-wrapped suites -&gt; cloud, lightweight apps -&gt; AJAX and Web 2.0 tech -&gt; </a:t>
            </a:r>
            <a:r>
              <a:rPr lang="en-US" dirty="0" err="1" smtClean="0">
                <a:solidFill>
                  <a:schemeClr val="tx1"/>
                </a:solidFill>
              </a:rPr>
              <a:t>mashups</a:t>
            </a:r>
            <a:endParaRPr lang="en-US"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olidFill>
                  <a:schemeClr val="tx1"/>
                </a:solidFill>
              </a:rPr>
              <a:t>Mark Weiser as father of </a:t>
            </a:r>
            <a:r>
              <a:rPr lang="en-US" baseline="0" dirty="0" err="1" smtClean="0">
                <a:solidFill>
                  <a:schemeClr val="tx1"/>
                </a:solidFill>
              </a:rPr>
              <a:t>Ubicomp</a:t>
            </a:r>
            <a:endParaRPr lang="en-US" baseline="0" dirty="0" smtClean="0">
              <a:solidFill>
                <a:schemeClr val="tx1"/>
              </a:solidFill>
            </a:endParaRPr>
          </a:p>
          <a:p>
            <a:r>
              <a:rPr lang="en-US" baseline="0" dirty="0" smtClean="0">
                <a:solidFill>
                  <a:schemeClr val="tx1"/>
                </a:solidFill>
              </a:rPr>
              <a:t>Very influential paper in 1981  knew where you were when you approached a whiteboard.</a:t>
            </a:r>
          </a:p>
          <a:p>
            <a:r>
              <a:rPr lang="en-US" dirty="0" smtClean="0">
                <a:solidFill>
                  <a:schemeClr val="tx1"/>
                </a:solidFill>
              </a:rPr>
              <a:t> </a:t>
            </a:r>
          </a:p>
          <a:p>
            <a:r>
              <a:rPr lang="en-US" dirty="0" smtClean="0">
                <a:solidFill>
                  <a:schemeClr val="tx1"/>
                </a:solidFill>
              </a:rPr>
              <a:t>*******</a:t>
            </a:r>
          </a:p>
          <a:p>
            <a:r>
              <a:rPr lang="en-US" dirty="0" smtClean="0">
                <a:solidFill>
                  <a:schemeClr val="tx1"/>
                </a:solidFill>
              </a:rPr>
              <a:t>evolution of desktop to mobile (iPhone /smartphone, </a:t>
            </a:r>
            <a:r>
              <a:rPr lang="en-US" dirty="0" err="1" smtClean="0">
                <a:solidFill>
                  <a:schemeClr val="tx1"/>
                </a:solidFill>
              </a:rPr>
              <a:t>iPad</a:t>
            </a:r>
            <a:r>
              <a:rPr lang="en-US" dirty="0" smtClean="0">
                <a:solidFill>
                  <a:schemeClr val="tx1"/>
                </a:solidFill>
              </a:rPr>
              <a:t>, , ...); embedded computing in devices, appliances, vehicles, and buildings</a:t>
            </a:r>
          </a:p>
          <a:p>
            <a:r>
              <a:rPr lang="en-US" dirty="0" smtClean="0">
                <a:solidFill>
                  <a:schemeClr val="tx1"/>
                </a:solidFill>
              </a:rPr>
              <a:t>-o all online	</a:t>
            </a:r>
          </a:p>
          <a:p>
            <a:r>
              <a:rPr lang="en-US" dirty="0" smtClean="0">
                <a:solidFill>
                  <a:schemeClr val="tx1"/>
                </a:solidFill>
              </a:rPr>
              <a:t>o especially </a:t>
            </a:r>
            <a:r>
              <a:rPr lang="en-US" dirty="0" err="1" smtClean="0">
                <a:solidFill>
                  <a:schemeClr val="tx1"/>
                </a:solidFill>
              </a:rPr>
              <a:t>wrt</a:t>
            </a:r>
            <a:r>
              <a:rPr lang="en-US" dirty="0" smtClean="0">
                <a:solidFill>
                  <a:schemeClr val="tx1"/>
                </a:solidFill>
              </a:rPr>
              <a:t> UI/UX</a:t>
            </a:r>
          </a:p>
          <a:p>
            <a:r>
              <a:rPr lang="en-US" dirty="0" smtClean="0">
                <a:solidFill>
                  <a:schemeClr val="tx1"/>
                </a:solidFill>
              </a:rPr>
              <a:t>o cloud</a:t>
            </a:r>
          </a:p>
          <a:p>
            <a:r>
              <a:rPr lang="en-US" dirty="0" smtClean="0">
                <a:solidFill>
                  <a:schemeClr val="tx1"/>
                </a:solidFill>
              </a:rPr>
              <a:t>o game controllers, </a:t>
            </a:r>
            <a:r>
              <a:rPr lang="en-US" dirty="0" err="1" smtClean="0">
                <a:solidFill>
                  <a:schemeClr val="tx1"/>
                </a:solidFill>
              </a:rPr>
              <a:t>Kinect</a:t>
            </a:r>
            <a:endParaRPr lang="en-US" dirty="0" smtClean="0">
              <a:solidFill>
                <a:schemeClr val="tx1"/>
              </a:solidFill>
            </a:endParaRPr>
          </a:p>
          <a:p>
            <a:r>
              <a:rPr lang="en-US" dirty="0" smtClean="0">
                <a:solidFill>
                  <a:schemeClr val="tx1"/>
                </a:solidFill>
              </a:rPr>
              <a:t>o iPhones/smartphones and </a:t>
            </a:r>
            <a:r>
              <a:rPr lang="en-US" dirty="0" err="1" smtClean="0">
                <a:solidFill>
                  <a:schemeClr val="tx1"/>
                </a:solidFill>
              </a:rPr>
              <a:t>iPads</a:t>
            </a:r>
            <a:endParaRPr lang="en-US" dirty="0" smtClean="0">
              <a:solidFill>
                <a:schemeClr val="tx1"/>
              </a:solidFill>
            </a:endParaRPr>
          </a:p>
          <a:p>
            <a:r>
              <a:rPr lang="en-US" dirty="0" smtClean="0">
                <a:solidFill>
                  <a:schemeClr val="tx1"/>
                </a:solidFill>
              </a:rPr>
              <a:t>o sensors (RFID chips) - smart environment</a:t>
            </a:r>
          </a:p>
          <a:p>
            <a:r>
              <a:rPr lang="en-US" dirty="0" smtClean="0">
                <a:solidFill>
                  <a:schemeClr val="tx1"/>
                </a:solidFill>
              </a:rPr>
              <a:t>- cloud computing</a:t>
            </a:r>
          </a:p>
          <a:p>
            <a:r>
              <a:rPr lang="en-US" dirty="0" smtClean="0">
                <a:solidFill>
                  <a:schemeClr val="tx1"/>
                </a:solidFill>
              </a:rPr>
              <a:t>o monolithic apps in shrink-wrapped suites -&gt; cloud, lightweight apps -&gt; AJAX and Web 2.0 tech -&gt; </a:t>
            </a:r>
            <a:r>
              <a:rPr lang="en-US" dirty="0" err="1" smtClean="0">
                <a:solidFill>
                  <a:schemeClr val="tx1"/>
                </a:solidFill>
              </a:rPr>
              <a:t>mashups</a:t>
            </a:r>
            <a:endParaRPr lang="en-US"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olidFill>
                  <a:schemeClr val="tx1"/>
                </a:solidFill>
              </a:rPr>
              <a:t>Mark Weiser as father of </a:t>
            </a:r>
            <a:r>
              <a:rPr lang="en-US" baseline="0" dirty="0" err="1" smtClean="0">
                <a:solidFill>
                  <a:schemeClr val="tx1"/>
                </a:solidFill>
              </a:rPr>
              <a:t>Ubicomp</a:t>
            </a:r>
            <a:endParaRPr lang="en-US" baseline="0" dirty="0" smtClean="0">
              <a:solidFill>
                <a:schemeClr val="tx1"/>
              </a:solidFill>
            </a:endParaRPr>
          </a:p>
          <a:p>
            <a:r>
              <a:rPr lang="en-US" baseline="0" dirty="0" smtClean="0">
                <a:solidFill>
                  <a:schemeClr val="tx1"/>
                </a:solidFill>
              </a:rPr>
              <a:t>Very influential paper in 1981  knew where you were when you approached a whiteboard.</a:t>
            </a:r>
          </a:p>
          <a:p>
            <a:r>
              <a:rPr lang="en-US" dirty="0" smtClean="0">
                <a:solidFill>
                  <a:schemeClr val="tx1"/>
                </a:solidFill>
              </a:rPr>
              <a:t> </a:t>
            </a:r>
          </a:p>
          <a:p>
            <a:r>
              <a:rPr lang="en-US" dirty="0" smtClean="0">
                <a:solidFill>
                  <a:schemeClr val="tx1"/>
                </a:solidFill>
              </a:rPr>
              <a:t>*******</a:t>
            </a:r>
          </a:p>
          <a:p>
            <a:r>
              <a:rPr lang="en-US" dirty="0" smtClean="0">
                <a:solidFill>
                  <a:schemeClr val="tx1"/>
                </a:solidFill>
              </a:rPr>
              <a:t>evolution of desktop to mobile (iPhone /smartphone, </a:t>
            </a:r>
            <a:r>
              <a:rPr lang="en-US" dirty="0" err="1" smtClean="0">
                <a:solidFill>
                  <a:schemeClr val="tx1"/>
                </a:solidFill>
              </a:rPr>
              <a:t>iPad</a:t>
            </a:r>
            <a:r>
              <a:rPr lang="en-US" dirty="0" smtClean="0">
                <a:solidFill>
                  <a:schemeClr val="tx1"/>
                </a:solidFill>
              </a:rPr>
              <a:t>, , ...); embedded computing in devices, appliances, vehicles, and buildings</a:t>
            </a:r>
          </a:p>
          <a:p>
            <a:r>
              <a:rPr lang="en-US" dirty="0" smtClean="0">
                <a:solidFill>
                  <a:schemeClr val="tx1"/>
                </a:solidFill>
              </a:rPr>
              <a:t>-o all online	</a:t>
            </a:r>
          </a:p>
          <a:p>
            <a:r>
              <a:rPr lang="en-US" dirty="0" smtClean="0">
                <a:solidFill>
                  <a:schemeClr val="tx1"/>
                </a:solidFill>
              </a:rPr>
              <a:t>o especially </a:t>
            </a:r>
            <a:r>
              <a:rPr lang="en-US" dirty="0" err="1" smtClean="0">
                <a:solidFill>
                  <a:schemeClr val="tx1"/>
                </a:solidFill>
              </a:rPr>
              <a:t>wrt</a:t>
            </a:r>
            <a:r>
              <a:rPr lang="en-US" dirty="0" smtClean="0">
                <a:solidFill>
                  <a:schemeClr val="tx1"/>
                </a:solidFill>
              </a:rPr>
              <a:t> UI/UX</a:t>
            </a:r>
          </a:p>
          <a:p>
            <a:r>
              <a:rPr lang="en-US" dirty="0" smtClean="0">
                <a:solidFill>
                  <a:schemeClr val="tx1"/>
                </a:solidFill>
              </a:rPr>
              <a:t>o cloud</a:t>
            </a:r>
          </a:p>
          <a:p>
            <a:r>
              <a:rPr lang="en-US" dirty="0" smtClean="0">
                <a:solidFill>
                  <a:schemeClr val="tx1"/>
                </a:solidFill>
              </a:rPr>
              <a:t>o game controllers, </a:t>
            </a:r>
            <a:r>
              <a:rPr lang="en-US" dirty="0" err="1" smtClean="0">
                <a:solidFill>
                  <a:schemeClr val="tx1"/>
                </a:solidFill>
              </a:rPr>
              <a:t>Kinect</a:t>
            </a:r>
            <a:endParaRPr lang="en-US" dirty="0" smtClean="0">
              <a:solidFill>
                <a:schemeClr val="tx1"/>
              </a:solidFill>
            </a:endParaRPr>
          </a:p>
          <a:p>
            <a:r>
              <a:rPr lang="en-US" dirty="0" smtClean="0">
                <a:solidFill>
                  <a:schemeClr val="tx1"/>
                </a:solidFill>
              </a:rPr>
              <a:t>o iPhones/smartphones and </a:t>
            </a:r>
            <a:r>
              <a:rPr lang="en-US" dirty="0" err="1" smtClean="0">
                <a:solidFill>
                  <a:schemeClr val="tx1"/>
                </a:solidFill>
              </a:rPr>
              <a:t>iPads</a:t>
            </a:r>
            <a:endParaRPr lang="en-US" dirty="0" smtClean="0">
              <a:solidFill>
                <a:schemeClr val="tx1"/>
              </a:solidFill>
            </a:endParaRPr>
          </a:p>
          <a:p>
            <a:r>
              <a:rPr lang="en-US" dirty="0" smtClean="0">
                <a:solidFill>
                  <a:schemeClr val="tx1"/>
                </a:solidFill>
              </a:rPr>
              <a:t>o sensors (RFID chips) - smart environment</a:t>
            </a:r>
          </a:p>
          <a:p>
            <a:r>
              <a:rPr lang="en-US" dirty="0" smtClean="0">
                <a:solidFill>
                  <a:schemeClr val="tx1"/>
                </a:solidFill>
              </a:rPr>
              <a:t>- cloud computing</a:t>
            </a:r>
          </a:p>
          <a:p>
            <a:r>
              <a:rPr lang="en-US" dirty="0" smtClean="0">
                <a:solidFill>
                  <a:schemeClr val="tx1"/>
                </a:solidFill>
              </a:rPr>
              <a:t>o monolithic apps in shrink-wrapped suites -&gt; cloud, lightweight apps -&gt; AJAX and Web 2.0 tech -&gt; </a:t>
            </a:r>
            <a:r>
              <a:rPr lang="en-US" dirty="0" err="1" smtClean="0">
                <a:solidFill>
                  <a:schemeClr val="tx1"/>
                </a:solidFill>
              </a:rPr>
              <a:t>mashups</a:t>
            </a:r>
            <a:endParaRPr lang="en-US"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olidFill>
                  <a:schemeClr val="tx1"/>
                </a:solidFill>
              </a:rPr>
              <a:t>Mark Weiser as father of </a:t>
            </a:r>
            <a:r>
              <a:rPr lang="en-US" baseline="0" dirty="0" err="1" smtClean="0">
                <a:solidFill>
                  <a:schemeClr val="tx1"/>
                </a:solidFill>
              </a:rPr>
              <a:t>Ubicomp</a:t>
            </a:r>
            <a:endParaRPr lang="en-US" baseline="0" dirty="0" smtClean="0">
              <a:solidFill>
                <a:schemeClr val="tx1"/>
              </a:solidFill>
            </a:endParaRPr>
          </a:p>
          <a:p>
            <a:r>
              <a:rPr lang="en-US" baseline="0" dirty="0" smtClean="0">
                <a:solidFill>
                  <a:schemeClr val="tx1"/>
                </a:solidFill>
              </a:rPr>
              <a:t>Very influential paper in 1981  knew where you were when you approached a whiteboard.</a:t>
            </a:r>
          </a:p>
          <a:p>
            <a:r>
              <a:rPr lang="en-US" dirty="0" smtClean="0">
                <a:solidFill>
                  <a:schemeClr val="tx1"/>
                </a:solidFill>
              </a:rPr>
              <a:t> </a:t>
            </a:r>
          </a:p>
          <a:p>
            <a:r>
              <a:rPr lang="en-US" dirty="0" smtClean="0">
                <a:solidFill>
                  <a:schemeClr val="tx1"/>
                </a:solidFill>
              </a:rPr>
              <a:t>*******</a:t>
            </a:r>
          </a:p>
          <a:p>
            <a:r>
              <a:rPr lang="en-US" dirty="0" smtClean="0">
                <a:solidFill>
                  <a:schemeClr val="tx1"/>
                </a:solidFill>
              </a:rPr>
              <a:t>evolution of desktop to mobile (iPhone /smartphone, </a:t>
            </a:r>
            <a:r>
              <a:rPr lang="en-US" dirty="0" err="1" smtClean="0">
                <a:solidFill>
                  <a:schemeClr val="tx1"/>
                </a:solidFill>
              </a:rPr>
              <a:t>iPad</a:t>
            </a:r>
            <a:r>
              <a:rPr lang="en-US" dirty="0" smtClean="0">
                <a:solidFill>
                  <a:schemeClr val="tx1"/>
                </a:solidFill>
              </a:rPr>
              <a:t>, , ...); embedded computing in devices, appliances, vehicles, and buildings</a:t>
            </a:r>
          </a:p>
          <a:p>
            <a:r>
              <a:rPr lang="en-US" dirty="0" smtClean="0">
                <a:solidFill>
                  <a:schemeClr val="tx1"/>
                </a:solidFill>
              </a:rPr>
              <a:t>-o all online	</a:t>
            </a:r>
          </a:p>
          <a:p>
            <a:r>
              <a:rPr lang="en-US" dirty="0" smtClean="0">
                <a:solidFill>
                  <a:schemeClr val="tx1"/>
                </a:solidFill>
              </a:rPr>
              <a:t>o especially </a:t>
            </a:r>
            <a:r>
              <a:rPr lang="en-US" dirty="0" err="1" smtClean="0">
                <a:solidFill>
                  <a:schemeClr val="tx1"/>
                </a:solidFill>
              </a:rPr>
              <a:t>wrt</a:t>
            </a:r>
            <a:r>
              <a:rPr lang="en-US" dirty="0" smtClean="0">
                <a:solidFill>
                  <a:schemeClr val="tx1"/>
                </a:solidFill>
              </a:rPr>
              <a:t> UI/UX</a:t>
            </a:r>
          </a:p>
          <a:p>
            <a:r>
              <a:rPr lang="en-US" dirty="0" smtClean="0">
                <a:solidFill>
                  <a:schemeClr val="tx1"/>
                </a:solidFill>
              </a:rPr>
              <a:t>o cloud</a:t>
            </a:r>
          </a:p>
          <a:p>
            <a:r>
              <a:rPr lang="en-US" dirty="0" smtClean="0">
                <a:solidFill>
                  <a:schemeClr val="tx1"/>
                </a:solidFill>
              </a:rPr>
              <a:t>o game controllers, </a:t>
            </a:r>
            <a:r>
              <a:rPr lang="en-US" dirty="0" err="1" smtClean="0">
                <a:solidFill>
                  <a:schemeClr val="tx1"/>
                </a:solidFill>
              </a:rPr>
              <a:t>Kinect</a:t>
            </a:r>
            <a:endParaRPr lang="en-US" dirty="0" smtClean="0">
              <a:solidFill>
                <a:schemeClr val="tx1"/>
              </a:solidFill>
            </a:endParaRPr>
          </a:p>
          <a:p>
            <a:r>
              <a:rPr lang="en-US" dirty="0" smtClean="0">
                <a:solidFill>
                  <a:schemeClr val="tx1"/>
                </a:solidFill>
              </a:rPr>
              <a:t>o iPhones/smartphones and </a:t>
            </a:r>
            <a:r>
              <a:rPr lang="en-US" dirty="0" err="1" smtClean="0">
                <a:solidFill>
                  <a:schemeClr val="tx1"/>
                </a:solidFill>
              </a:rPr>
              <a:t>iPads</a:t>
            </a:r>
            <a:endParaRPr lang="en-US" dirty="0" smtClean="0">
              <a:solidFill>
                <a:schemeClr val="tx1"/>
              </a:solidFill>
            </a:endParaRPr>
          </a:p>
          <a:p>
            <a:r>
              <a:rPr lang="en-US" dirty="0" smtClean="0">
                <a:solidFill>
                  <a:schemeClr val="tx1"/>
                </a:solidFill>
              </a:rPr>
              <a:t>o sensors (RFID chips) - smart environment</a:t>
            </a:r>
          </a:p>
          <a:p>
            <a:r>
              <a:rPr lang="en-US" dirty="0" smtClean="0">
                <a:solidFill>
                  <a:schemeClr val="tx1"/>
                </a:solidFill>
              </a:rPr>
              <a:t>- cloud computing</a:t>
            </a:r>
          </a:p>
          <a:p>
            <a:r>
              <a:rPr lang="en-US" dirty="0" smtClean="0">
                <a:solidFill>
                  <a:schemeClr val="tx1"/>
                </a:solidFill>
              </a:rPr>
              <a:t>o monolithic apps in shrink-wrapped suites -&gt; cloud, lightweight apps -&gt; AJAX and Web 2.0 tech -&gt; </a:t>
            </a:r>
            <a:r>
              <a:rPr lang="en-US" dirty="0" err="1" smtClean="0">
                <a:solidFill>
                  <a:schemeClr val="tx1"/>
                </a:solidFill>
              </a:rPr>
              <a:t>mashups</a:t>
            </a:r>
            <a:endParaRPr lang="en-US"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Many of these are classified as AI, but hard to define.  </a:t>
            </a:r>
          </a:p>
          <a:p>
            <a:r>
              <a:rPr lang="en-US" sz="1200" dirty="0" smtClean="0"/>
              <a:t>They</a:t>
            </a:r>
          </a:p>
          <a:p>
            <a:endParaRPr lang="en-US" sz="1200" dirty="0" smtClean="0"/>
          </a:p>
          <a:p>
            <a:r>
              <a:rPr lang="en-US" sz="1200" dirty="0" smtClean="0"/>
              <a:t>(homage to Wigner and Hamming) – put papers</a:t>
            </a:r>
            <a:r>
              <a:rPr lang="en-US" sz="1200" baseline="0" dirty="0" smtClean="0"/>
              <a:t> in notes</a:t>
            </a:r>
          </a:p>
          <a:p>
            <a:r>
              <a:rPr lang="en-US" sz="1200" b="1"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r>
              <a:rPr lang="en-US" sz="1200" b="1" kern="1200" dirty="0">
                <a:solidFill>
                  <a:schemeClr val="tx1"/>
                </a:solidFill>
                <a:latin typeface="+mn-lt"/>
                <a:ea typeface="+mn-ea"/>
                <a:cs typeface="+mn-cs"/>
              </a:rPr>
              <a:t>unreasonable effectiveness of large data (homage to Wigner and Hamming)</a:t>
            </a:r>
          </a:p>
          <a:p>
            <a:r>
              <a:rPr lang="en-US" sz="1200" b="1" kern="1200" dirty="0">
                <a:solidFill>
                  <a:schemeClr val="tx1"/>
                </a:solidFill>
                <a:latin typeface="+mn-lt"/>
                <a:ea typeface="+mn-ea"/>
                <a:cs typeface="+mn-cs"/>
              </a:rPr>
              <a:t>- data mining, machine learning, pattern detection and recognition, e.g., fraud detection</a:t>
            </a:r>
          </a:p>
          <a:p>
            <a:r>
              <a:rPr lang="en-US" sz="1200" b="1" kern="1200" dirty="0">
                <a:solidFill>
                  <a:schemeClr val="tx1"/>
                </a:solidFill>
                <a:latin typeface="+mn-lt"/>
                <a:ea typeface="+mn-ea"/>
                <a:cs typeface="+mn-cs"/>
              </a:rPr>
              <a:t>o voice </a:t>
            </a:r>
            <a:r>
              <a:rPr lang="en-US" sz="1200" b="1" kern="1200" dirty="0" err="1">
                <a:solidFill>
                  <a:schemeClr val="tx1"/>
                </a:solidFill>
                <a:latin typeface="+mn-lt"/>
                <a:ea typeface="+mn-ea"/>
                <a:cs typeface="+mn-cs"/>
              </a:rPr>
              <a:t>reco</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o hand writing </a:t>
            </a:r>
            <a:r>
              <a:rPr lang="en-US" sz="1200" b="1" kern="1200" dirty="0" err="1">
                <a:solidFill>
                  <a:schemeClr val="tx1"/>
                </a:solidFill>
                <a:latin typeface="+mn-lt"/>
                <a:ea typeface="+mn-ea"/>
                <a:cs typeface="+mn-cs"/>
              </a:rPr>
              <a:t>reco</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o machine translation</a:t>
            </a:r>
          </a:p>
          <a:p>
            <a:r>
              <a:rPr lang="en-US" sz="1200" b="1" kern="1200" dirty="0">
                <a:solidFill>
                  <a:schemeClr val="tx1"/>
                </a:solidFill>
                <a:latin typeface="+mn-lt"/>
                <a:ea typeface="+mn-ea"/>
                <a:cs typeface="+mn-cs"/>
              </a:rPr>
              <a:t>o question answering and Jeopardy/Watson: great progress, yet a beginning</a:t>
            </a:r>
          </a:p>
          <a:p>
            <a:r>
              <a:rPr lang="en-US" sz="1200" b="1" kern="1200" dirty="0">
                <a:solidFill>
                  <a:schemeClr val="tx1"/>
                </a:solidFill>
                <a:latin typeface="+mn-lt"/>
                <a:ea typeface="+mn-ea"/>
                <a:cs typeface="+mn-cs"/>
              </a:rPr>
              <a:t>o Wolfram Alpha</a:t>
            </a:r>
          </a:p>
          <a:p>
            <a:r>
              <a:rPr lang="en-US" sz="1200" b="1" kern="1200" dirty="0">
                <a:solidFill>
                  <a:schemeClr val="tx1"/>
                </a:solidFill>
                <a:latin typeface="+mn-lt"/>
                <a:ea typeface="+mn-ea"/>
                <a:cs typeface="+mn-cs"/>
              </a:rPr>
              <a:t>o agents, e.g., e-commerce</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Many of these are classified as AI, but hard to define.  </a:t>
            </a:r>
          </a:p>
          <a:p>
            <a:r>
              <a:rPr lang="en-US" sz="1200" dirty="0" smtClean="0"/>
              <a:t>They</a:t>
            </a:r>
          </a:p>
          <a:p>
            <a:endParaRPr lang="en-US" sz="1200" dirty="0" smtClean="0"/>
          </a:p>
          <a:p>
            <a:r>
              <a:rPr lang="en-US" sz="1200" dirty="0" smtClean="0"/>
              <a:t>(homage to Wigner and Hamming) – put papers</a:t>
            </a:r>
            <a:r>
              <a:rPr lang="en-US" sz="1200" baseline="0" dirty="0" smtClean="0"/>
              <a:t> in notes</a:t>
            </a:r>
          </a:p>
          <a:p>
            <a:r>
              <a:rPr lang="en-US" sz="1200" b="1"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r>
              <a:rPr lang="en-US" sz="1200" b="1" kern="1200" dirty="0">
                <a:solidFill>
                  <a:schemeClr val="tx1"/>
                </a:solidFill>
                <a:latin typeface="+mn-lt"/>
                <a:ea typeface="+mn-ea"/>
                <a:cs typeface="+mn-cs"/>
              </a:rPr>
              <a:t>unreasonable effectiveness of large data (homage to Wigner and Hamming)</a:t>
            </a:r>
          </a:p>
          <a:p>
            <a:r>
              <a:rPr lang="en-US" sz="1200" b="1" kern="1200" dirty="0">
                <a:solidFill>
                  <a:schemeClr val="tx1"/>
                </a:solidFill>
                <a:latin typeface="+mn-lt"/>
                <a:ea typeface="+mn-ea"/>
                <a:cs typeface="+mn-cs"/>
              </a:rPr>
              <a:t>- data mining, machine learning, pattern detection and recognition, e.g., fraud detection</a:t>
            </a:r>
          </a:p>
          <a:p>
            <a:r>
              <a:rPr lang="en-US" sz="1200" b="1" kern="1200" dirty="0">
                <a:solidFill>
                  <a:schemeClr val="tx1"/>
                </a:solidFill>
                <a:latin typeface="+mn-lt"/>
                <a:ea typeface="+mn-ea"/>
                <a:cs typeface="+mn-cs"/>
              </a:rPr>
              <a:t>o voice </a:t>
            </a:r>
            <a:r>
              <a:rPr lang="en-US" sz="1200" b="1" kern="1200" dirty="0" err="1">
                <a:solidFill>
                  <a:schemeClr val="tx1"/>
                </a:solidFill>
                <a:latin typeface="+mn-lt"/>
                <a:ea typeface="+mn-ea"/>
                <a:cs typeface="+mn-cs"/>
              </a:rPr>
              <a:t>reco</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o hand writing </a:t>
            </a:r>
            <a:r>
              <a:rPr lang="en-US" sz="1200" b="1" kern="1200" dirty="0" err="1">
                <a:solidFill>
                  <a:schemeClr val="tx1"/>
                </a:solidFill>
                <a:latin typeface="+mn-lt"/>
                <a:ea typeface="+mn-ea"/>
                <a:cs typeface="+mn-cs"/>
              </a:rPr>
              <a:t>reco</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o machine translation</a:t>
            </a:r>
          </a:p>
          <a:p>
            <a:r>
              <a:rPr lang="en-US" sz="1200" b="1" kern="1200" dirty="0">
                <a:solidFill>
                  <a:schemeClr val="tx1"/>
                </a:solidFill>
                <a:latin typeface="+mn-lt"/>
                <a:ea typeface="+mn-ea"/>
                <a:cs typeface="+mn-cs"/>
              </a:rPr>
              <a:t>o question answering and Jeopardy/Watson: great progress, yet a beginning</a:t>
            </a:r>
          </a:p>
          <a:p>
            <a:r>
              <a:rPr lang="en-US" sz="1200" b="1" kern="1200" dirty="0">
                <a:solidFill>
                  <a:schemeClr val="tx1"/>
                </a:solidFill>
                <a:latin typeface="+mn-lt"/>
                <a:ea typeface="+mn-ea"/>
                <a:cs typeface="+mn-cs"/>
              </a:rPr>
              <a:t>o Wolfram Alpha</a:t>
            </a:r>
          </a:p>
          <a:p>
            <a:r>
              <a:rPr lang="en-US" sz="1200" b="1" kern="1200" dirty="0">
                <a:solidFill>
                  <a:schemeClr val="tx1"/>
                </a:solidFill>
                <a:latin typeface="+mn-lt"/>
                <a:ea typeface="+mn-ea"/>
                <a:cs typeface="+mn-cs"/>
              </a:rPr>
              <a:t>o agents, e.g., e-commerce</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Many of these are classified as AI, but hard to define.  </a:t>
            </a:r>
          </a:p>
          <a:p>
            <a:r>
              <a:rPr lang="en-US" sz="1200" dirty="0" smtClean="0"/>
              <a:t>They</a:t>
            </a:r>
          </a:p>
          <a:p>
            <a:endParaRPr lang="en-US" sz="1200" dirty="0" smtClean="0"/>
          </a:p>
          <a:p>
            <a:r>
              <a:rPr lang="en-US" sz="1200" dirty="0" smtClean="0"/>
              <a:t>(homage to Wigner and Hamming) – put papers</a:t>
            </a:r>
            <a:r>
              <a:rPr lang="en-US" sz="1200" baseline="0" dirty="0" smtClean="0"/>
              <a:t> in notes</a:t>
            </a:r>
          </a:p>
          <a:p>
            <a:r>
              <a:rPr lang="en-US" sz="1200" b="1"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r>
              <a:rPr lang="en-US" sz="1200" b="1" kern="1200" dirty="0">
                <a:solidFill>
                  <a:schemeClr val="tx1"/>
                </a:solidFill>
                <a:latin typeface="+mn-lt"/>
                <a:ea typeface="+mn-ea"/>
                <a:cs typeface="+mn-cs"/>
              </a:rPr>
              <a:t>unreasonable effectiveness of large data (homage to Wigner and Hamming)</a:t>
            </a:r>
          </a:p>
          <a:p>
            <a:r>
              <a:rPr lang="en-US" sz="1200" b="1" kern="1200" dirty="0">
                <a:solidFill>
                  <a:schemeClr val="tx1"/>
                </a:solidFill>
                <a:latin typeface="+mn-lt"/>
                <a:ea typeface="+mn-ea"/>
                <a:cs typeface="+mn-cs"/>
              </a:rPr>
              <a:t>- data mining, machine learning, pattern detection and recognition, e.g., fraud detection</a:t>
            </a:r>
          </a:p>
          <a:p>
            <a:r>
              <a:rPr lang="en-US" sz="1200" b="1" kern="1200" dirty="0">
                <a:solidFill>
                  <a:schemeClr val="tx1"/>
                </a:solidFill>
                <a:latin typeface="+mn-lt"/>
                <a:ea typeface="+mn-ea"/>
                <a:cs typeface="+mn-cs"/>
              </a:rPr>
              <a:t>o voice </a:t>
            </a:r>
            <a:r>
              <a:rPr lang="en-US" sz="1200" b="1" kern="1200" dirty="0" err="1">
                <a:solidFill>
                  <a:schemeClr val="tx1"/>
                </a:solidFill>
                <a:latin typeface="+mn-lt"/>
                <a:ea typeface="+mn-ea"/>
                <a:cs typeface="+mn-cs"/>
              </a:rPr>
              <a:t>reco</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o hand writing </a:t>
            </a:r>
            <a:r>
              <a:rPr lang="en-US" sz="1200" b="1" kern="1200" dirty="0" err="1">
                <a:solidFill>
                  <a:schemeClr val="tx1"/>
                </a:solidFill>
                <a:latin typeface="+mn-lt"/>
                <a:ea typeface="+mn-ea"/>
                <a:cs typeface="+mn-cs"/>
              </a:rPr>
              <a:t>reco</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o machine translation</a:t>
            </a:r>
          </a:p>
          <a:p>
            <a:r>
              <a:rPr lang="en-US" sz="1200" b="1" kern="1200" dirty="0">
                <a:solidFill>
                  <a:schemeClr val="tx1"/>
                </a:solidFill>
                <a:latin typeface="+mn-lt"/>
                <a:ea typeface="+mn-ea"/>
                <a:cs typeface="+mn-cs"/>
              </a:rPr>
              <a:t>o question answering and Jeopardy/Watson: great progress, yet a beginning</a:t>
            </a:r>
          </a:p>
          <a:p>
            <a:r>
              <a:rPr lang="en-US" sz="1200" b="1" kern="1200" dirty="0">
                <a:solidFill>
                  <a:schemeClr val="tx1"/>
                </a:solidFill>
                <a:latin typeface="+mn-lt"/>
                <a:ea typeface="+mn-ea"/>
                <a:cs typeface="+mn-cs"/>
              </a:rPr>
              <a:t>o Wolfram Alpha</a:t>
            </a:r>
          </a:p>
          <a:p>
            <a:r>
              <a:rPr lang="en-US" sz="1200" b="1" kern="1200" dirty="0">
                <a:solidFill>
                  <a:schemeClr val="tx1"/>
                </a:solidFill>
                <a:latin typeface="+mn-lt"/>
                <a:ea typeface="+mn-ea"/>
                <a:cs typeface="+mn-cs"/>
              </a:rPr>
              <a:t>o agents, e.g., e-commerce</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search and browsing</a:t>
            </a:r>
          </a:p>
          <a:p>
            <a:r>
              <a:rPr lang="en-US" dirty="0"/>
              <a:t>relate to pattern recognize</a:t>
            </a:r>
          </a:p>
          <a:p>
            <a:r>
              <a:rPr lang="en-US" dirty="0"/>
              <a:t>corner</a:t>
            </a:r>
            <a:r>
              <a:rPr lang="en-US" baseline="0" dirty="0"/>
              <a:t> of the eye seeing</a:t>
            </a:r>
          </a:p>
          <a:p>
            <a:r>
              <a:rPr lang="en-US" baseline="0" dirty="0" smtClean="0"/>
              <a:t>spatial </a:t>
            </a:r>
            <a:r>
              <a:rPr lang="en-US" baseline="0" dirty="0"/>
              <a:t>work</a:t>
            </a:r>
          </a:p>
          <a:p>
            <a:r>
              <a:rPr lang="en-US" baseline="0" dirty="0"/>
              <a:t>QR codes</a:t>
            </a:r>
          </a:p>
          <a:p>
            <a:r>
              <a:rPr lang="en-US" baseline="0" dirty="0"/>
              <a:t>fuzzy search</a:t>
            </a:r>
          </a:p>
          <a:p>
            <a:r>
              <a:rPr lang="en-US" baseline="0" dirty="0"/>
              <a:t>context-driven search </a:t>
            </a:r>
          </a:p>
          <a:p>
            <a:r>
              <a:rPr lang="en-US" baseline="0" dirty="0"/>
              <a:t>recall vs. recognize</a:t>
            </a:r>
          </a:p>
          <a:p>
            <a:r>
              <a:rPr lang="en-US" sz="3200" dirty="0" smtClean="0"/>
              <a:t>James Fogarty, </a:t>
            </a:r>
            <a:r>
              <a:rPr lang="en-US" sz="3200" dirty="0" err="1" smtClean="0"/>
              <a:t>Desney</a:t>
            </a:r>
            <a:r>
              <a:rPr lang="en-US" sz="3200" dirty="0" smtClean="0"/>
              <a:t> Tan, </a:t>
            </a:r>
            <a:r>
              <a:rPr lang="en-US" sz="3200" dirty="0" err="1" smtClean="0"/>
              <a:t>Ashish</a:t>
            </a:r>
            <a:r>
              <a:rPr lang="en-US" sz="3200" dirty="0" smtClean="0"/>
              <a:t> </a:t>
            </a:r>
            <a:r>
              <a:rPr lang="en-US" sz="3200" dirty="0" err="1" smtClean="0"/>
              <a:t>Kapoor</a:t>
            </a:r>
            <a:r>
              <a:rPr lang="en-US" sz="3200" dirty="0" smtClean="0"/>
              <a:t>, and Simon Winder. "</a:t>
            </a:r>
            <a:r>
              <a:rPr lang="en-US" sz="3200" dirty="0" err="1" smtClean="0"/>
              <a:t>CueFlik</a:t>
            </a:r>
            <a:r>
              <a:rPr lang="en-US" sz="3200" dirty="0" smtClean="0"/>
              <a:t>: interactive concept learning in image search" in ACM CHI '08,  pp. 29-38. 2008</a:t>
            </a:r>
          </a:p>
          <a:p>
            <a:r>
              <a:rPr lang="en-US" sz="3000" kern="1200" dirty="0" smtClean="0">
                <a:solidFill>
                  <a:schemeClr val="tx1"/>
                </a:solidFill>
                <a:effectLst/>
                <a:latin typeface="+mn-lt"/>
                <a:ea typeface="+mn-ea"/>
                <a:cs typeface="+mn-cs"/>
              </a:rPr>
              <a:t>ABSTRACT</a:t>
            </a:r>
          </a:p>
          <a:p>
            <a:r>
              <a:rPr lang="en-US" sz="3000" kern="1200" dirty="0" smtClean="0">
                <a:solidFill>
                  <a:schemeClr val="tx1"/>
                </a:solidFill>
                <a:effectLst/>
                <a:latin typeface="+mn-lt"/>
                <a:ea typeface="+mn-ea"/>
                <a:cs typeface="+mn-cs"/>
              </a:rPr>
              <a:t>Web image search is difficult in part because a handful of keywords are generally insufficient for characterizing the visual properties of an image.</a:t>
            </a:r>
          </a:p>
          <a:p>
            <a:r>
              <a:rPr lang="en-US" sz="3000" kern="1200" dirty="0" smtClean="0">
                <a:solidFill>
                  <a:schemeClr val="tx1"/>
                </a:solidFill>
                <a:effectLst/>
                <a:latin typeface="+mn-lt"/>
                <a:ea typeface="+mn-ea"/>
                <a:cs typeface="+mn-cs"/>
              </a:rPr>
              <a:t> Popular engines have begun to provide tags based on simple characteristics of images (such as tags for black and white images or images</a:t>
            </a:r>
          </a:p>
          <a:p>
            <a:r>
              <a:rPr lang="en-US" sz="3000" kern="1200" dirty="0" smtClean="0">
                <a:solidFill>
                  <a:schemeClr val="tx1"/>
                </a:solidFill>
                <a:effectLst/>
                <a:latin typeface="+mn-lt"/>
                <a:ea typeface="+mn-ea"/>
                <a:cs typeface="+mn-cs"/>
              </a:rPr>
              <a:t> that contain a face), but such approaches are limited by the fact that it is unclear what tags end-users want to be able to use</a:t>
            </a:r>
          </a:p>
          <a:p>
            <a:r>
              <a:rPr lang="en-US" sz="3000" kern="1200" dirty="0" smtClean="0">
                <a:solidFill>
                  <a:schemeClr val="tx1"/>
                </a:solidFill>
                <a:effectLst/>
                <a:latin typeface="+mn-lt"/>
                <a:ea typeface="+mn-ea"/>
                <a:cs typeface="+mn-cs"/>
              </a:rPr>
              <a:t> in examining Web image search results. This paper presents </a:t>
            </a:r>
            <a:r>
              <a:rPr lang="en-US" sz="3000" kern="1200" dirty="0" err="1" smtClean="0">
                <a:solidFill>
                  <a:schemeClr val="tx1"/>
                </a:solidFill>
                <a:effectLst/>
                <a:latin typeface="+mn-lt"/>
                <a:ea typeface="+mn-ea"/>
                <a:cs typeface="+mn-cs"/>
              </a:rPr>
              <a:t>CueFlik</a:t>
            </a:r>
            <a:r>
              <a:rPr lang="en-US" sz="3000" kern="1200" dirty="0" smtClean="0">
                <a:solidFill>
                  <a:schemeClr val="tx1"/>
                </a:solidFill>
                <a:effectLst/>
                <a:latin typeface="+mn-lt"/>
                <a:ea typeface="+mn-ea"/>
                <a:cs typeface="+mn-cs"/>
              </a:rPr>
              <a:t>, a Web image search application that allows</a:t>
            </a:r>
          </a:p>
          <a:p>
            <a:r>
              <a:rPr lang="en-US" sz="3000" kern="1200" dirty="0" smtClean="0">
                <a:solidFill>
                  <a:schemeClr val="tx1"/>
                </a:solidFill>
                <a:effectLst/>
                <a:latin typeface="+mn-lt"/>
                <a:ea typeface="+mn-ea"/>
                <a:cs typeface="+mn-cs"/>
              </a:rPr>
              <a:t> end-users to quickly create their own rules for re-ranking images based on their visual characteristics. End-users can</a:t>
            </a:r>
          </a:p>
          <a:p>
            <a:r>
              <a:rPr lang="en-US" sz="3000" kern="1200" dirty="0" smtClean="0">
                <a:solidFill>
                  <a:schemeClr val="tx1"/>
                </a:solidFill>
                <a:effectLst/>
                <a:latin typeface="+mn-lt"/>
                <a:ea typeface="+mn-ea"/>
                <a:cs typeface="+mn-cs"/>
              </a:rPr>
              <a:t> then re-rank any future Web image search results according to their rule. In an experiment we present in this paper,</a:t>
            </a:r>
          </a:p>
          <a:p>
            <a:r>
              <a:rPr lang="en-US" sz="3000" kern="1200" dirty="0" smtClean="0">
                <a:solidFill>
                  <a:schemeClr val="tx1"/>
                </a:solidFill>
                <a:effectLst/>
                <a:latin typeface="+mn-lt"/>
                <a:ea typeface="+mn-ea"/>
                <a:cs typeface="+mn-cs"/>
              </a:rPr>
              <a:t> end-users quickly create effective rules for such concepts as “product photos”, “portraits of people”, and “clipart”. </a:t>
            </a:r>
          </a:p>
          <a:p>
            <a:r>
              <a:rPr lang="en-US" sz="3000" kern="1200" dirty="0" smtClean="0">
                <a:solidFill>
                  <a:schemeClr val="tx1"/>
                </a:solidFill>
                <a:effectLst/>
                <a:latin typeface="+mn-lt"/>
                <a:ea typeface="+mn-ea"/>
                <a:cs typeface="+mn-cs"/>
              </a:rPr>
              <a:t>When asked to conceive of and create their own rules, participants create such rules as “sports action shot” with images from queries for “basketball” and “football”. </a:t>
            </a:r>
          </a:p>
          <a:p>
            <a:r>
              <a:rPr lang="en-US" sz="3000" kern="1200" dirty="0" err="1" smtClean="0">
                <a:solidFill>
                  <a:schemeClr val="tx1"/>
                </a:solidFill>
                <a:effectLst/>
                <a:latin typeface="+mn-lt"/>
                <a:ea typeface="+mn-ea"/>
                <a:cs typeface="+mn-cs"/>
              </a:rPr>
              <a:t>CueFlik</a:t>
            </a:r>
            <a:r>
              <a:rPr lang="en-US" sz="3000" kern="1200" dirty="0" smtClean="0">
                <a:solidFill>
                  <a:schemeClr val="tx1"/>
                </a:solidFill>
                <a:effectLst/>
                <a:latin typeface="+mn-lt"/>
                <a:ea typeface="+mn-ea"/>
                <a:cs typeface="+mn-cs"/>
              </a:rPr>
              <a:t> represents both a promising new approach to Web image search and an important study in end-user interactive machine learning.</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search and browsing</a:t>
            </a:r>
          </a:p>
          <a:p>
            <a:r>
              <a:rPr lang="en-US" dirty="0"/>
              <a:t>relate to pattern recognize</a:t>
            </a:r>
          </a:p>
          <a:p>
            <a:r>
              <a:rPr lang="en-US" dirty="0"/>
              <a:t>corner</a:t>
            </a:r>
            <a:r>
              <a:rPr lang="en-US" baseline="0" dirty="0"/>
              <a:t> of the eye seeing</a:t>
            </a:r>
          </a:p>
          <a:p>
            <a:r>
              <a:rPr lang="en-US" baseline="0" dirty="0" smtClean="0"/>
              <a:t>spatial </a:t>
            </a:r>
            <a:r>
              <a:rPr lang="en-US" baseline="0" dirty="0"/>
              <a:t>work</a:t>
            </a:r>
          </a:p>
          <a:p>
            <a:r>
              <a:rPr lang="en-US" baseline="0" dirty="0"/>
              <a:t>QR codes</a:t>
            </a:r>
          </a:p>
          <a:p>
            <a:r>
              <a:rPr lang="en-US" baseline="0" dirty="0"/>
              <a:t>fuzzy search</a:t>
            </a:r>
          </a:p>
          <a:p>
            <a:r>
              <a:rPr lang="en-US" baseline="0" dirty="0"/>
              <a:t>context-driven search </a:t>
            </a:r>
          </a:p>
          <a:p>
            <a:r>
              <a:rPr lang="en-US" baseline="0" dirty="0"/>
              <a:t>recall vs. recognize</a:t>
            </a:r>
          </a:p>
          <a:p>
            <a:r>
              <a:rPr lang="en-US" sz="3200" dirty="0" smtClean="0"/>
              <a:t>James Fogarty, </a:t>
            </a:r>
            <a:r>
              <a:rPr lang="en-US" sz="3200" dirty="0" err="1" smtClean="0"/>
              <a:t>Desney</a:t>
            </a:r>
            <a:r>
              <a:rPr lang="en-US" sz="3200" dirty="0" smtClean="0"/>
              <a:t> Tan, </a:t>
            </a:r>
            <a:r>
              <a:rPr lang="en-US" sz="3200" dirty="0" err="1" smtClean="0"/>
              <a:t>Ashish</a:t>
            </a:r>
            <a:r>
              <a:rPr lang="en-US" sz="3200" dirty="0" smtClean="0"/>
              <a:t> </a:t>
            </a:r>
            <a:r>
              <a:rPr lang="en-US" sz="3200" dirty="0" err="1" smtClean="0"/>
              <a:t>Kapoor</a:t>
            </a:r>
            <a:r>
              <a:rPr lang="en-US" sz="3200" dirty="0" smtClean="0"/>
              <a:t>, and Simon Winder. "</a:t>
            </a:r>
            <a:r>
              <a:rPr lang="en-US" sz="3200" dirty="0" err="1" smtClean="0"/>
              <a:t>CueFlik</a:t>
            </a:r>
            <a:r>
              <a:rPr lang="en-US" sz="3200" dirty="0" smtClean="0"/>
              <a:t>: interactive concept learning in image search" in ACM CHI '08,  pp. 29-38. 2008</a:t>
            </a:r>
          </a:p>
          <a:p>
            <a:r>
              <a:rPr lang="en-US" sz="3000" kern="1200" dirty="0" smtClean="0">
                <a:solidFill>
                  <a:schemeClr val="tx1"/>
                </a:solidFill>
                <a:effectLst/>
                <a:latin typeface="+mn-lt"/>
                <a:ea typeface="+mn-ea"/>
                <a:cs typeface="+mn-cs"/>
              </a:rPr>
              <a:t>ABSTRACT</a:t>
            </a:r>
          </a:p>
          <a:p>
            <a:r>
              <a:rPr lang="en-US" sz="3000" kern="1200" dirty="0" smtClean="0">
                <a:solidFill>
                  <a:schemeClr val="tx1"/>
                </a:solidFill>
                <a:effectLst/>
                <a:latin typeface="+mn-lt"/>
                <a:ea typeface="+mn-ea"/>
                <a:cs typeface="+mn-cs"/>
              </a:rPr>
              <a:t>Web image search is difficult in part because a handful of keywords are generally insufficient for characterizing the visual properties of an image.</a:t>
            </a:r>
          </a:p>
          <a:p>
            <a:r>
              <a:rPr lang="en-US" sz="3000" kern="1200" dirty="0" smtClean="0">
                <a:solidFill>
                  <a:schemeClr val="tx1"/>
                </a:solidFill>
                <a:effectLst/>
                <a:latin typeface="+mn-lt"/>
                <a:ea typeface="+mn-ea"/>
                <a:cs typeface="+mn-cs"/>
              </a:rPr>
              <a:t> Popular engines have begun to provide tags based on simple characteristics of images (such as tags for black and white images or images</a:t>
            </a:r>
          </a:p>
          <a:p>
            <a:r>
              <a:rPr lang="en-US" sz="3000" kern="1200" dirty="0" smtClean="0">
                <a:solidFill>
                  <a:schemeClr val="tx1"/>
                </a:solidFill>
                <a:effectLst/>
                <a:latin typeface="+mn-lt"/>
                <a:ea typeface="+mn-ea"/>
                <a:cs typeface="+mn-cs"/>
              </a:rPr>
              <a:t> that contain a face), but such approaches are limited by the fact that it is unclear what tags end-users want to be able to use</a:t>
            </a:r>
          </a:p>
          <a:p>
            <a:r>
              <a:rPr lang="en-US" sz="3000" kern="1200" dirty="0" smtClean="0">
                <a:solidFill>
                  <a:schemeClr val="tx1"/>
                </a:solidFill>
                <a:effectLst/>
                <a:latin typeface="+mn-lt"/>
                <a:ea typeface="+mn-ea"/>
                <a:cs typeface="+mn-cs"/>
              </a:rPr>
              <a:t> in examining Web image search results. This paper presents </a:t>
            </a:r>
            <a:r>
              <a:rPr lang="en-US" sz="3000" kern="1200" dirty="0" err="1" smtClean="0">
                <a:solidFill>
                  <a:schemeClr val="tx1"/>
                </a:solidFill>
                <a:effectLst/>
                <a:latin typeface="+mn-lt"/>
                <a:ea typeface="+mn-ea"/>
                <a:cs typeface="+mn-cs"/>
              </a:rPr>
              <a:t>CueFlik</a:t>
            </a:r>
            <a:r>
              <a:rPr lang="en-US" sz="3000" kern="1200" dirty="0" smtClean="0">
                <a:solidFill>
                  <a:schemeClr val="tx1"/>
                </a:solidFill>
                <a:effectLst/>
                <a:latin typeface="+mn-lt"/>
                <a:ea typeface="+mn-ea"/>
                <a:cs typeface="+mn-cs"/>
              </a:rPr>
              <a:t>, a Web image search application that allows</a:t>
            </a:r>
          </a:p>
          <a:p>
            <a:r>
              <a:rPr lang="en-US" sz="3000" kern="1200" dirty="0" smtClean="0">
                <a:solidFill>
                  <a:schemeClr val="tx1"/>
                </a:solidFill>
                <a:effectLst/>
                <a:latin typeface="+mn-lt"/>
                <a:ea typeface="+mn-ea"/>
                <a:cs typeface="+mn-cs"/>
              </a:rPr>
              <a:t> end-users to quickly create their own rules for re-ranking images based on their visual characteristics. End-users can</a:t>
            </a:r>
          </a:p>
          <a:p>
            <a:r>
              <a:rPr lang="en-US" sz="3000" kern="1200" dirty="0" smtClean="0">
                <a:solidFill>
                  <a:schemeClr val="tx1"/>
                </a:solidFill>
                <a:effectLst/>
                <a:latin typeface="+mn-lt"/>
                <a:ea typeface="+mn-ea"/>
                <a:cs typeface="+mn-cs"/>
              </a:rPr>
              <a:t> then re-rank any future Web image search results according to their rule. In an experiment we present in this paper,</a:t>
            </a:r>
          </a:p>
          <a:p>
            <a:r>
              <a:rPr lang="en-US" sz="3000" kern="1200" dirty="0" smtClean="0">
                <a:solidFill>
                  <a:schemeClr val="tx1"/>
                </a:solidFill>
                <a:effectLst/>
                <a:latin typeface="+mn-lt"/>
                <a:ea typeface="+mn-ea"/>
                <a:cs typeface="+mn-cs"/>
              </a:rPr>
              <a:t> end-users quickly create effective rules for such concepts as “product photos”, “portraits of people”, and “clipart”. </a:t>
            </a:r>
          </a:p>
          <a:p>
            <a:r>
              <a:rPr lang="en-US" sz="3000" kern="1200" dirty="0" smtClean="0">
                <a:solidFill>
                  <a:schemeClr val="tx1"/>
                </a:solidFill>
                <a:effectLst/>
                <a:latin typeface="+mn-lt"/>
                <a:ea typeface="+mn-ea"/>
                <a:cs typeface="+mn-cs"/>
              </a:rPr>
              <a:t>When asked to conceive of and create their own rules, participants create such rules as “sports action shot” with images from queries for “basketball” and “football”. </a:t>
            </a:r>
          </a:p>
          <a:p>
            <a:r>
              <a:rPr lang="en-US" sz="3000" kern="1200" dirty="0" err="1" smtClean="0">
                <a:solidFill>
                  <a:schemeClr val="tx1"/>
                </a:solidFill>
                <a:effectLst/>
                <a:latin typeface="+mn-lt"/>
                <a:ea typeface="+mn-ea"/>
                <a:cs typeface="+mn-cs"/>
              </a:rPr>
              <a:t>CueFlik</a:t>
            </a:r>
            <a:r>
              <a:rPr lang="en-US" sz="3000" kern="1200" dirty="0" smtClean="0">
                <a:solidFill>
                  <a:schemeClr val="tx1"/>
                </a:solidFill>
                <a:effectLst/>
                <a:latin typeface="+mn-lt"/>
                <a:ea typeface="+mn-ea"/>
                <a:cs typeface="+mn-cs"/>
              </a:rPr>
              <a:t> represents both a promising new approach to Web image search and an important study in end-user interactive machine learning.</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16</a:t>
            </a:fld>
            <a:endParaRPr lang="en-US"/>
          </a:p>
        </p:txBody>
      </p:sp>
    </p:spTree>
    <p:extLst>
      <p:ext uri="{BB962C8B-B14F-4D97-AF65-F5344CB8AC3E}">
        <p14:creationId xmlns:p14="http://schemas.microsoft.com/office/powerpoint/2010/main" val="417618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17</a:t>
            </a:fld>
            <a:endParaRPr lang="en-US"/>
          </a:p>
        </p:txBody>
      </p:sp>
    </p:spTree>
    <p:extLst>
      <p:ext uri="{BB962C8B-B14F-4D97-AF65-F5344CB8AC3E}">
        <p14:creationId xmlns:p14="http://schemas.microsoft.com/office/powerpoint/2010/main" val="417618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18</a:t>
            </a:fld>
            <a:endParaRPr lang="en-US"/>
          </a:p>
        </p:txBody>
      </p:sp>
    </p:spTree>
    <p:extLst>
      <p:ext uri="{BB962C8B-B14F-4D97-AF65-F5344CB8AC3E}">
        <p14:creationId xmlns:p14="http://schemas.microsoft.com/office/powerpoint/2010/main" val="417618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19</a:t>
            </a:fld>
            <a:endParaRPr lang="en-US"/>
          </a:p>
        </p:txBody>
      </p:sp>
    </p:spTree>
    <p:extLst>
      <p:ext uri="{BB962C8B-B14F-4D97-AF65-F5344CB8AC3E}">
        <p14:creationId xmlns:p14="http://schemas.microsoft.com/office/powerpoint/2010/main" val="417618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20</a:t>
            </a:fld>
            <a:endParaRPr lang="en-US"/>
          </a:p>
        </p:txBody>
      </p:sp>
    </p:spTree>
    <p:extLst>
      <p:ext uri="{BB962C8B-B14F-4D97-AF65-F5344CB8AC3E}">
        <p14:creationId xmlns:p14="http://schemas.microsoft.com/office/powerpoint/2010/main" val="417618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21</a:t>
            </a:fld>
            <a:endParaRPr lang="en-US"/>
          </a:p>
        </p:txBody>
      </p:sp>
    </p:spTree>
    <p:extLst>
      <p:ext uri="{BB962C8B-B14F-4D97-AF65-F5344CB8AC3E}">
        <p14:creationId xmlns:p14="http://schemas.microsoft.com/office/powerpoint/2010/main" val="417618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3200" dirty="0">
                <a:solidFill>
                  <a:schemeClr val="tx1"/>
                </a:solidFill>
              </a:rPr>
              <a:t>Digital natives have a totally different notion of platform, e.g.,  not the PC and its OS and the traditional apps such as email and office suites. </a:t>
            </a:r>
          </a:p>
          <a:p>
            <a:pPr marL="0" marR="0" indent="0" algn="l" defTabSz="457200" rtl="0" eaLnBrk="1" fontAlgn="auto" latinLnBrk="0" hangingPunct="1">
              <a:lnSpc>
                <a:spcPct val="100000"/>
              </a:lnSpc>
              <a:spcBef>
                <a:spcPts val="0"/>
              </a:spcBef>
              <a:spcAft>
                <a:spcPts val="0"/>
              </a:spcAft>
              <a:buClrTx/>
              <a:buSzTx/>
              <a:buFontTx/>
              <a:buNone/>
              <a:tabLst/>
              <a:defRPr/>
            </a:pPr>
            <a:r>
              <a:rPr lang="en-US" sz="3200" dirty="0">
                <a:solidFill>
                  <a:schemeClr val="tx1"/>
                </a:solidFill>
              </a:rPr>
              <a:t> Instead Facebook is the platform from within which they do all their activities. </a:t>
            </a:r>
          </a:p>
          <a:p>
            <a:pPr marL="0" marR="0" indent="0" algn="l" defTabSz="457200" rtl="0" eaLnBrk="1" fontAlgn="auto" latinLnBrk="0" hangingPunct="1">
              <a:lnSpc>
                <a:spcPct val="100000"/>
              </a:lnSpc>
              <a:spcBef>
                <a:spcPts val="0"/>
              </a:spcBef>
              <a:spcAft>
                <a:spcPts val="0"/>
              </a:spcAft>
              <a:buClrTx/>
              <a:buSzTx/>
              <a:buFontTx/>
              <a:buNone/>
              <a:tabLst/>
              <a:defRPr/>
            </a:pPr>
            <a:r>
              <a:rPr lang="en-US" sz="3200" dirty="0">
                <a:solidFill>
                  <a:schemeClr val="tx1"/>
                </a:solidFill>
              </a:rPr>
              <a:t> Even Google and Web browsers are not necessarily the platform of choice for the next generations.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3200" dirty="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3200" dirty="0">
                <a:solidFill>
                  <a:schemeClr val="tx1"/>
                </a:solidFill>
              </a:rPr>
              <a:t>Affective computing, social agents/avatars (</a:t>
            </a:r>
            <a:r>
              <a:rPr lang="en-US" sz="3200" dirty="0" err="1">
                <a:solidFill>
                  <a:schemeClr val="tx1"/>
                </a:solidFill>
              </a:rPr>
              <a:t>Clippy</a:t>
            </a:r>
            <a:r>
              <a:rPr lang="en-US" sz="3200" dirty="0">
                <a:solidFill>
                  <a:schemeClr val="tx1"/>
                </a:solidFill>
              </a:rPr>
              <a:t>!)  observing your interaction.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3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leverage full human sensorium</a:t>
            </a:r>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23</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b="0" dirty="0" smtClean="0">
                <a:solidFill>
                  <a:schemeClr val="tx1"/>
                </a:solidFill>
              </a:rPr>
              <a:t>Does anyone other than </a:t>
            </a:r>
            <a:r>
              <a:rPr lang="en-US" sz="2000" b="0" dirty="0" err="1" smtClean="0">
                <a:solidFill>
                  <a:schemeClr val="tx1"/>
                </a:solidFill>
              </a:rPr>
              <a:t>ms</a:t>
            </a:r>
            <a:r>
              <a:rPr lang="en-US" sz="2000" b="0" dirty="0" smtClean="0">
                <a:solidFill>
                  <a:schemeClr val="tx1"/>
                </a:solidFill>
              </a:rPr>
              <a:t> use the term NUI?</a:t>
            </a:r>
            <a:r>
              <a:rPr lang="en-US" sz="2000" b="0" baseline="0" dirty="0" smtClean="0">
                <a:solidFill>
                  <a:schemeClr val="tx1"/>
                </a:solidFill>
              </a:rPr>
              <a:t> Yes – see </a:t>
            </a:r>
            <a:r>
              <a:rPr lang="en-US" sz="2000" b="0" baseline="0" dirty="0" err="1" smtClean="0">
                <a:solidFill>
                  <a:schemeClr val="tx1"/>
                </a:solidFill>
              </a:rPr>
              <a:t>wikipedia</a:t>
            </a:r>
            <a:r>
              <a:rPr lang="en-US" sz="2000" b="0" baseline="0" dirty="0" smtClean="0">
                <a:solidFill>
                  <a:schemeClr val="tx1"/>
                </a:solidFill>
              </a:rPr>
              <a:t> article</a:t>
            </a:r>
            <a:endParaRPr lang="en-US" sz="2000" b="0" dirty="0" smtClean="0">
              <a:solidFill>
                <a:schemeClr val="tx1"/>
              </a:solidFill>
            </a:endParaRPr>
          </a:p>
          <a:p>
            <a:endParaRPr lang="en-US" sz="2000" b="0" dirty="0" smtClean="0">
              <a:solidFill>
                <a:schemeClr val="tx1"/>
              </a:solidFill>
            </a:endParaRPr>
          </a:p>
          <a:p>
            <a:r>
              <a:rPr lang="en-US" sz="2000" b="0" dirty="0" smtClean="0">
                <a:solidFill>
                  <a:schemeClr val="tx1"/>
                </a:solidFill>
              </a:rPr>
              <a:t>Post-WIMP – perhaps equate</a:t>
            </a:r>
            <a:r>
              <a:rPr lang="en-US" sz="2000" b="0" baseline="0" dirty="0" smtClean="0">
                <a:solidFill>
                  <a:schemeClr val="tx1"/>
                </a:solidFill>
              </a:rPr>
              <a:t> post-WIMP and NUI</a:t>
            </a:r>
            <a:endParaRPr lang="en-US" sz="2000" b="0" dirty="0" smtClean="0">
              <a:solidFill>
                <a:schemeClr val="tx1"/>
              </a:solidFill>
            </a:endParaRPr>
          </a:p>
          <a:p>
            <a:endParaRPr lang="en-US" sz="2000" b="0" dirty="0" smtClean="0">
              <a:solidFill>
                <a:schemeClr val="tx1"/>
              </a:solidFill>
            </a:endParaRPr>
          </a:p>
          <a:p>
            <a:r>
              <a:rPr lang="en-US" sz="2000" b="0" dirty="0" smtClean="0">
                <a:solidFill>
                  <a:schemeClr val="tx1"/>
                </a:solidFill>
              </a:rPr>
              <a:t>*********</a:t>
            </a:r>
          </a:p>
          <a:p>
            <a:endParaRPr lang="en-US" sz="2000" b="0" dirty="0" smtClean="0">
              <a:solidFill>
                <a:schemeClr val="tx1"/>
              </a:solidFill>
            </a:endParaRPr>
          </a:p>
          <a:p>
            <a:r>
              <a:rPr lang="en-US" sz="2000" b="0" dirty="0" smtClean="0">
                <a:solidFill>
                  <a:schemeClr val="tx1"/>
                </a:solidFill>
              </a:rPr>
              <a:t>Affective </a:t>
            </a:r>
            <a:r>
              <a:rPr lang="en-US" sz="2000" b="0" dirty="0">
                <a:solidFill>
                  <a:schemeClr val="tx1"/>
                </a:solidFill>
              </a:rPr>
              <a:t>computing, </a:t>
            </a:r>
          </a:p>
          <a:p>
            <a:r>
              <a:rPr lang="en-US" sz="2000" b="0" kern="1200" dirty="0">
                <a:solidFill>
                  <a:schemeClr val="tx1"/>
                </a:solidFill>
                <a:latin typeface="+mn-lt"/>
                <a:ea typeface="+mn-ea"/>
                <a:cs typeface="+mn-cs"/>
              </a:rPr>
              <a:t>Importance and Brief History of UI/UX</a:t>
            </a:r>
          </a:p>
          <a:p>
            <a:r>
              <a:rPr lang="en-US" sz="2000" b="0" kern="1200" dirty="0">
                <a:solidFill>
                  <a:schemeClr val="tx1"/>
                </a:solidFill>
                <a:latin typeface="+mn-lt"/>
                <a:ea typeface="+mn-ea"/>
                <a:cs typeface="+mn-cs"/>
              </a:rPr>
              <a:t> </a:t>
            </a:r>
          </a:p>
          <a:p>
            <a:r>
              <a:rPr lang="en-US" sz="2000" b="0" kern="1200" dirty="0">
                <a:solidFill>
                  <a:schemeClr val="tx1"/>
                </a:solidFill>
                <a:latin typeface="+mn-lt"/>
                <a:ea typeface="+mn-ea"/>
                <a:cs typeface="+mn-cs"/>
              </a:rPr>
              <a:t>* Importance of UI/UX</a:t>
            </a:r>
          </a:p>
          <a:p>
            <a:r>
              <a:rPr lang="en-US" sz="2000" b="0" kern="1200" dirty="0">
                <a:solidFill>
                  <a:schemeClr val="tx1"/>
                </a:solidFill>
                <a:latin typeface="+mn-lt"/>
                <a:ea typeface="+mn-ea"/>
                <a:cs typeface="+mn-cs"/>
              </a:rPr>
              <a:t>- key to productivity and differentiator</a:t>
            </a:r>
          </a:p>
          <a:p>
            <a:r>
              <a:rPr lang="en-US" sz="2000" b="0" kern="1200" dirty="0">
                <a:solidFill>
                  <a:schemeClr val="tx1"/>
                </a:solidFill>
                <a:latin typeface="+mn-lt"/>
                <a:ea typeface="+mn-ea"/>
                <a:cs typeface="+mn-cs"/>
              </a:rPr>
              <a:t>o often the bulk of an app's code</a:t>
            </a:r>
          </a:p>
          <a:p>
            <a:r>
              <a:rPr lang="en-US" sz="2000" b="0" kern="1200" dirty="0">
                <a:solidFill>
                  <a:schemeClr val="tx1"/>
                </a:solidFill>
                <a:latin typeface="+mn-lt"/>
                <a:ea typeface="+mn-ea"/>
                <a:cs typeface="+mn-cs"/>
              </a:rPr>
              <a:t>- "Moore's law" for CPUs vs. constant for human compute power</a:t>
            </a:r>
          </a:p>
          <a:p>
            <a:r>
              <a:rPr lang="en-US" sz="2000" b="0" kern="1200" dirty="0">
                <a:solidFill>
                  <a:schemeClr val="tx1"/>
                </a:solidFill>
                <a:latin typeface="+mn-lt"/>
                <a:ea typeface="+mn-ea"/>
                <a:cs typeface="+mn-cs"/>
              </a:rPr>
              <a:t>o use UI to increase bandwidth to the brain</a:t>
            </a:r>
          </a:p>
          <a:p>
            <a:r>
              <a:rPr lang="en-US" sz="2000" b="0" kern="1200" dirty="0">
                <a:solidFill>
                  <a:schemeClr val="tx1"/>
                </a:solidFill>
                <a:latin typeface="+mn-lt"/>
                <a:ea typeface="+mn-ea"/>
                <a:cs typeface="+mn-cs"/>
              </a:rPr>
              <a:t>- UI's much too hard (to create and to use) - </a:t>
            </a:r>
          </a:p>
          <a:p>
            <a:r>
              <a:rPr lang="en-US" sz="2000" b="0" kern="1200" dirty="0">
                <a:solidFill>
                  <a:schemeClr val="tx1"/>
                </a:solidFill>
                <a:latin typeface="+mn-lt"/>
                <a:ea typeface="+mn-ea"/>
                <a:cs typeface="+mn-cs"/>
              </a:rPr>
              <a:t>- controlled environment of </a:t>
            </a:r>
            <a:r>
              <a:rPr lang="en-US" sz="2000" b="0" kern="1200" dirty="0" err="1">
                <a:solidFill>
                  <a:schemeClr val="tx1"/>
                </a:solidFill>
                <a:latin typeface="+mn-lt"/>
                <a:ea typeface="+mn-ea"/>
                <a:cs typeface="+mn-cs"/>
              </a:rPr>
              <a:t>MacApp</a:t>
            </a:r>
            <a:r>
              <a:rPr lang="en-US" sz="2000" b="0" kern="1200" dirty="0">
                <a:solidFill>
                  <a:schemeClr val="tx1"/>
                </a:solidFill>
                <a:latin typeface="+mn-lt"/>
                <a:ea typeface="+mn-ea"/>
                <a:cs typeface="+mn-cs"/>
              </a:rPr>
              <a:t> - &gt; wild wild west, where every app has a different UI.</a:t>
            </a:r>
          </a:p>
          <a:p>
            <a:r>
              <a:rPr lang="en-US" sz="2000" b="0" kern="1200" dirty="0">
                <a:solidFill>
                  <a:schemeClr val="tx1"/>
                </a:solidFill>
                <a:latin typeface="+mn-lt"/>
                <a:ea typeface="+mn-ea"/>
                <a:cs typeface="+mn-cs"/>
              </a:rPr>
              <a:t> </a:t>
            </a:r>
          </a:p>
          <a:p>
            <a:r>
              <a:rPr lang="en-US" sz="2000" b="0" kern="1200" dirty="0">
                <a:solidFill>
                  <a:schemeClr val="tx1"/>
                </a:solidFill>
                <a:latin typeface="+mn-lt"/>
                <a:ea typeface="+mn-ea"/>
                <a:cs typeface="+mn-cs"/>
              </a:rPr>
              <a:t>* Is there an ideal user interface?</a:t>
            </a:r>
          </a:p>
          <a:p>
            <a:r>
              <a:rPr lang="en-US" sz="2000" b="0" kern="1200" dirty="0">
                <a:solidFill>
                  <a:schemeClr val="tx1"/>
                </a:solidFill>
                <a:latin typeface="+mn-lt"/>
                <a:ea typeface="+mn-ea"/>
                <a:cs typeface="+mn-cs"/>
              </a:rPr>
              <a:t>- why not</a:t>
            </a:r>
          </a:p>
          <a:p>
            <a:r>
              <a:rPr lang="en-US" sz="2000" b="0" kern="1200" dirty="0">
                <a:solidFill>
                  <a:schemeClr val="tx1"/>
                </a:solidFill>
                <a:latin typeface="+mn-lt"/>
                <a:ea typeface="+mn-ea"/>
                <a:cs typeface="+mn-cs"/>
              </a:rPr>
              <a:t>- the importance of context in the: user, task, platform, environment, history, social, ...</a:t>
            </a:r>
          </a:p>
          <a:p>
            <a:r>
              <a:rPr lang="en-US" sz="2000" b="0" kern="1200" dirty="0">
                <a:solidFill>
                  <a:schemeClr val="tx1"/>
                </a:solidFill>
                <a:latin typeface="+mn-lt"/>
                <a:ea typeface="+mn-ea"/>
                <a:cs typeface="+mn-cs"/>
              </a:rPr>
              <a:t>- even in a simple situation there will be a combination of direct control and indirect control through agents i.e. Jeeves.  </a:t>
            </a:r>
          </a:p>
          <a:p>
            <a:r>
              <a:rPr lang="en-US" sz="2000" b="0" kern="1200" dirty="0">
                <a:solidFill>
                  <a:schemeClr val="tx1"/>
                </a:solidFill>
                <a:latin typeface="+mn-lt"/>
                <a:ea typeface="+mn-ea"/>
                <a:cs typeface="+mn-cs"/>
              </a:rPr>
              <a:t> </a:t>
            </a:r>
          </a:p>
          <a:p>
            <a:r>
              <a:rPr lang="en-US" sz="2000" b="0" kern="1200" dirty="0">
                <a:solidFill>
                  <a:schemeClr val="tx1"/>
                </a:solidFill>
                <a:latin typeface="+mn-lt"/>
                <a:ea typeface="+mn-ea"/>
                <a:cs typeface="+mn-cs"/>
              </a:rPr>
              <a:t>* Punctuated equilibrium</a:t>
            </a:r>
          </a:p>
          <a:p>
            <a:r>
              <a:rPr lang="en-US" sz="2000" b="0" kern="1200" dirty="0">
                <a:solidFill>
                  <a:schemeClr val="tx1"/>
                </a:solidFill>
                <a:latin typeface="+mn-lt"/>
                <a:ea typeface="+mn-ea"/>
                <a:cs typeface="+mn-cs"/>
              </a:rPr>
              <a:t>- batch cards</a:t>
            </a:r>
          </a:p>
          <a:p>
            <a:r>
              <a:rPr lang="en-US" sz="2000" b="0" kern="1200" dirty="0">
                <a:solidFill>
                  <a:schemeClr val="tx1"/>
                </a:solidFill>
                <a:latin typeface="+mn-lt"/>
                <a:ea typeface="+mn-ea"/>
                <a:cs typeface="+mn-cs"/>
              </a:rPr>
              <a:t>- alpha-numeric terminals</a:t>
            </a:r>
          </a:p>
          <a:p>
            <a:r>
              <a:rPr lang="en-US" sz="2000" b="0" kern="1200" dirty="0">
                <a:solidFill>
                  <a:schemeClr val="tx1"/>
                </a:solidFill>
                <a:latin typeface="+mn-lt"/>
                <a:ea typeface="+mn-ea"/>
                <a:cs typeface="+mn-cs"/>
              </a:rPr>
              <a:t>- WIMP GUIs - PARC Alto, commercialization via Mac and PC, Windows</a:t>
            </a:r>
          </a:p>
          <a:p>
            <a:r>
              <a:rPr lang="en-US" sz="2000" b="0" kern="1200" dirty="0">
                <a:solidFill>
                  <a:schemeClr val="tx1"/>
                </a:solidFill>
                <a:latin typeface="+mn-lt"/>
                <a:ea typeface="+mn-ea"/>
                <a:cs typeface="+mn-cs"/>
              </a:rPr>
              <a:t>- post-wimp - </a:t>
            </a:r>
          </a:p>
          <a:p>
            <a:r>
              <a:rPr lang="en-US" sz="2000" b="0" kern="1200" dirty="0">
                <a:solidFill>
                  <a:schemeClr val="tx1"/>
                </a:solidFill>
                <a:latin typeface="+mn-lt"/>
                <a:ea typeface="+mn-ea"/>
                <a:cs typeface="+mn-cs"/>
              </a:rPr>
              <a:t>	o Google's April fools clip.</a:t>
            </a:r>
          </a:p>
          <a:p>
            <a:r>
              <a:rPr lang="en-US" sz="2000" b="0" kern="1200" dirty="0">
                <a:solidFill>
                  <a:schemeClr val="tx1"/>
                </a:solidFill>
                <a:latin typeface="+mn-lt"/>
                <a:ea typeface="+mn-ea"/>
                <a:cs typeface="+mn-cs"/>
              </a:rPr>
              <a:t>	o Corning clip</a:t>
            </a:r>
          </a:p>
          <a:p>
            <a:r>
              <a:rPr lang="en-US" sz="2000" b="0" kern="1200" dirty="0">
                <a:solidFill>
                  <a:schemeClr val="tx1"/>
                </a:solidFill>
                <a:latin typeface="+mn-lt"/>
                <a:ea typeface="+mn-ea"/>
                <a:cs typeface="+mn-cs"/>
              </a:rPr>
              <a:t>	o Apple's Knowledge Navigator </a:t>
            </a:r>
          </a:p>
          <a:p>
            <a:r>
              <a:rPr lang="en-US" sz="2000" b="0" kern="1200" dirty="0">
                <a:solidFill>
                  <a:schemeClr val="tx1"/>
                </a:solidFill>
                <a:latin typeface="+mn-lt"/>
                <a:ea typeface="+mn-ea"/>
                <a:cs typeface="+mn-cs"/>
              </a:rPr>
              <a:t> </a:t>
            </a:r>
          </a:p>
          <a:p>
            <a:r>
              <a:rPr lang="en-US" sz="2000" b="0" kern="1200" dirty="0">
                <a:solidFill>
                  <a:schemeClr val="tx1"/>
                </a:solidFill>
                <a:latin typeface="+mn-lt"/>
                <a:ea typeface="+mn-ea"/>
                <a:cs typeface="+mn-cs"/>
              </a:rPr>
              <a:t>* Projects and their legacies (Choose zero, one, or two)</a:t>
            </a:r>
          </a:p>
          <a:p>
            <a:r>
              <a:rPr lang="en-US" sz="2000" b="0" kern="1200" dirty="0">
                <a:solidFill>
                  <a:schemeClr val="tx1"/>
                </a:solidFill>
                <a:latin typeface="+mn-lt"/>
                <a:ea typeface="+mn-ea"/>
                <a:cs typeface="+mn-cs"/>
              </a:rPr>
              <a:t>- Memex -&gt; annotation, hypertext</a:t>
            </a:r>
          </a:p>
          <a:p>
            <a:r>
              <a:rPr lang="en-US" sz="2000" b="0" kern="1200" dirty="0">
                <a:solidFill>
                  <a:schemeClr val="tx1"/>
                </a:solidFill>
                <a:latin typeface="+mn-lt"/>
                <a:ea typeface="+mn-ea"/>
                <a:cs typeface="+mn-cs"/>
              </a:rPr>
              <a:t>- Engelbart demo -&gt; GUI, teleconferencing</a:t>
            </a:r>
          </a:p>
          <a:p>
            <a:r>
              <a:rPr lang="en-US" sz="2000" b="0" kern="1200" dirty="0">
                <a:solidFill>
                  <a:schemeClr val="tx1"/>
                </a:solidFill>
                <a:latin typeface="+mn-lt"/>
                <a:ea typeface="+mn-ea"/>
                <a:cs typeface="+mn-cs"/>
              </a:rPr>
              <a:t>- Video Place -&gt; </a:t>
            </a:r>
            <a:r>
              <a:rPr lang="en-US" sz="2000" b="0" kern="1200" dirty="0" err="1">
                <a:solidFill>
                  <a:schemeClr val="tx1"/>
                </a:solidFill>
                <a:latin typeface="+mn-lt"/>
                <a:ea typeface="+mn-ea"/>
                <a:cs typeface="+mn-cs"/>
              </a:rPr>
              <a:t>Kinect</a:t>
            </a:r>
            <a:endParaRPr lang="en-US" sz="2000" b="0" kern="1200" dirty="0">
              <a:solidFill>
                <a:schemeClr val="tx1"/>
              </a:solidFill>
              <a:latin typeface="+mn-lt"/>
              <a:ea typeface="+mn-ea"/>
              <a:cs typeface="+mn-cs"/>
            </a:endParaRPr>
          </a:p>
          <a:p>
            <a:r>
              <a:rPr lang="en-US" sz="2000" b="0" kern="1200" dirty="0">
                <a:solidFill>
                  <a:schemeClr val="tx1"/>
                </a:solidFill>
                <a:latin typeface="+mn-lt"/>
                <a:ea typeface="+mn-ea"/>
                <a:cs typeface="+mn-cs"/>
              </a:rPr>
              <a:t>- PLATO –&gt; touch screens</a:t>
            </a:r>
          </a:p>
          <a:p>
            <a:r>
              <a:rPr lang="en-US" sz="2000" b="0" kern="1200" dirty="0">
                <a:solidFill>
                  <a:schemeClr val="tx1"/>
                </a:solidFill>
                <a:latin typeface="+mn-lt"/>
                <a:ea typeface="+mn-ea"/>
                <a:cs typeface="+mn-cs"/>
              </a:rPr>
              <a:t>- *Put That There (MIT 1979)–&gt; multimodal UI: gesture, voice commands, graphical and audio feedback</a:t>
            </a:r>
          </a:p>
          <a:p>
            <a:r>
              <a:rPr lang="en-US" sz="2000" b="0" kern="1200" dirty="0">
                <a:solidFill>
                  <a:schemeClr val="tx1"/>
                </a:solidFill>
                <a:latin typeface="+mn-lt"/>
                <a:ea typeface="+mn-ea"/>
                <a:cs typeface="+mn-cs"/>
              </a:rPr>
              <a:t>- Anderson –&gt; pen, math</a:t>
            </a:r>
          </a:p>
          <a:p>
            <a:r>
              <a:rPr lang="en-US" sz="2000" b="0" kern="1200" dirty="0">
                <a:solidFill>
                  <a:schemeClr val="tx1"/>
                </a:solidFill>
                <a:latin typeface="+mn-lt"/>
                <a:ea typeface="+mn-ea"/>
                <a:cs typeface="+mn-cs"/>
              </a:rPr>
              <a:t>- </a:t>
            </a:r>
            <a:r>
              <a:rPr lang="en-US" sz="2000" b="0" kern="1200" dirty="0" err="1">
                <a:solidFill>
                  <a:schemeClr val="tx1"/>
                </a:solidFill>
                <a:latin typeface="+mn-lt"/>
                <a:ea typeface="+mn-ea"/>
                <a:cs typeface="+mn-cs"/>
              </a:rPr>
              <a:t>SketchPad</a:t>
            </a:r>
            <a:r>
              <a:rPr lang="en-US" sz="2000" b="0" kern="1200" dirty="0">
                <a:solidFill>
                  <a:schemeClr val="tx1"/>
                </a:solidFill>
                <a:latin typeface="+mn-lt"/>
                <a:ea typeface="+mn-ea"/>
                <a:cs typeface="+mn-cs"/>
              </a:rPr>
              <a:t> -&gt; interactive graphics</a:t>
            </a:r>
          </a:p>
          <a:p>
            <a:r>
              <a:rPr lang="en-US" sz="2000" b="0" kern="1200" dirty="0">
                <a:solidFill>
                  <a:schemeClr val="tx1"/>
                </a:solidFill>
                <a:latin typeface="+mn-lt"/>
                <a:ea typeface="+mn-ea"/>
                <a:cs typeface="+mn-cs"/>
              </a:rPr>
              <a:t>- DynaBook -&gt; tablet</a:t>
            </a:r>
          </a:p>
          <a:p>
            <a:r>
              <a:rPr lang="en-US" sz="2000" b="0" kern="1200" dirty="0">
                <a:solidFill>
                  <a:schemeClr val="tx1"/>
                </a:solidFill>
                <a:latin typeface="+mn-lt"/>
                <a:ea typeface="+mn-ea"/>
                <a:cs typeface="+mn-cs"/>
              </a:rPr>
              <a:t> </a:t>
            </a:r>
          </a:p>
          <a:p>
            <a:r>
              <a:rPr lang="en-US" sz="2000" b="0" kern="1200" dirty="0">
                <a:solidFill>
                  <a:schemeClr val="tx1"/>
                </a:solidFill>
                <a:latin typeface="+mn-lt"/>
                <a:ea typeface="+mn-ea"/>
                <a:cs typeface="+mn-cs"/>
              </a:rPr>
              <a:t>* NUI (natural user interface)</a:t>
            </a:r>
          </a:p>
          <a:p>
            <a:r>
              <a:rPr lang="en-US" sz="2000" b="0" kern="1200" dirty="0">
                <a:solidFill>
                  <a:schemeClr val="tx1"/>
                </a:solidFill>
                <a:latin typeface="+mn-lt"/>
                <a:ea typeface="+mn-ea"/>
                <a:cs typeface="+mn-cs"/>
              </a:rPr>
              <a:t>- focus on bi-directional, intuitive control</a:t>
            </a:r>
          </a:p>
          <a:p>
            <a:r>
              <a:rPr lang="en-US" sz="2000" b="0" kern="1200" dirty="0">
                <a:solidFill>
                  <a:schemeClr val="tx1"/>
                </a:solidFill>
                <a:latin typeface="+mn-lt"/>
                <a:ea typeface="+mn-ea"/>
                <a:cs typeface="+mn-cs"/>
              </a:rPr>
              <a:t>- multi-model human interaction combined with intelligent machine responsiveness</a:t>
            </a:r>
          </a:p>
          <a:p>
            <a:r>
              <a:rPr lang="en-US" sz="2000" b="0" kern="1200" dirty="0">
                <a:solidFill>
                  <a:schemeClr val="tx1"/>
                </a:solidFill>
                <a:latin typeface="+mn-lt"/>
                <a:ea typeface="+mn-ea"/>
                <a:cs typeface="+mn-cs"/>
              </a:rPr>
              <a:t>- shared machine initiative and human initiative</a:t>
            </a:r>
          </a:p>
          <a:p>
            <a:r>
              <a:rPr lang="en-US" sz="2000" b="0" kern="1200" dirty="0">
                <a:solidFill>
                  <a:schemeClr val="tx1"/>
                </a:solidFill>
                <a:latin typeface="+mn-lt"/>
                <a:ea typeface="+mn-ea"/>
                <a:cs typeface="+mn-cs"/>
              </a:rPr>
              <a:t>- smart environment becomes an extension of the human mind-body system</a:t>
            </a:r>
          </a:p>
          <a:p>
            <a:endParaRPr lang="en-US" b="0" dirty="0"/>
          </a:p>
        </p:txBody>
      </p:sp>
      <p:sp>
        <p:nvSpPr>
          <p:cNvPr id="4" name="Slide Number Placeholder 3"/>
          <p:cNvSpPr>
            <a:spLocks noGrp="1"/>
          </p:cNvSpPr>
          <p:nvPr>
            <p:ph type="sldNum" sz="quarter" idx="10"/>
          </p:nvPr>
        </p:nvSpPr>
        <p:spPr/>
        <p:txBody>
          <a:bodyPr/>
          <a:lstStyle/>
          <a:p>
            <a:fld id="{0172F14B-FBD5-114B-A43E-C4631C82E7CC}" type="slidenum">
              <a:rPr lang="en-US"/>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25</a:t>
            </a:fld>
            <a:endParaRPr lang="en-US"/>
          </a:p>
        </p:txBody>
      </p:sp>
    </p:spTree>
    <p:extLst>
      <p:ext uri="{BB962C8B-B14F-4D97-AF65-F5344CB8AC3E}">
        <p14:creationId xmlns:p14="http://schemas.microsoft.com/office/powerpoint/2010/main" val="1335829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p:cNvSpPr>
          <p:nvPr>
            <p:ph type="sldImg"/>
          </p:nvPr>
        </p:nvSpPr>
        <p:spPr>
          <a:xfrm>
            <a:off x="1146175" y="685800"/>
            <a:ext cx="4568825" cy="3427413"/>
          </a:xfrm>
          <a:solidFill>
            <a:srgbClr val="FFFFFF"/>
          </a:solidFill>
          <a:ln/>
        </p:spPr>
      </p:sp>
      <p:sp>
        <p:nvSpPr>
          <p:cNvPr id="52227" name="Rectangle 3"/>
          <p:cNvSpPr>
            <a:spLocks noGrp="1" noChangeArrowheads="1"/>
          </p:cNvSpPr>
          <p:nvPr>
            <p:ph type="body" idx="1"/>
          </p:nvPr>
        </p:nvSpPr>
        <p:spPr>
          <a:xfrm>
            <a:off x="912813" y="4341813"/>
            <a:ext cx="5032375" cy="4116387"/>
          </a:xfrm>
          <a:solidFill>
            <a:srgbClr val="FFFFFF"/>
          </a:solidFill>
          <a:ln>
            <a:solidFill>
              <a:srgbClr val="000000"/>
            </a:solidFill>
          </a:ln>
        </p:spPr>
        <p:txBody>
          <a:bodyPr lIns="91645" tIns="45822" rIns="91645" bIns="45822"/>
          <a:lstStyle/>
          <a:p>
            <a:r>
              <a:rPr lang="en-US" dirty="0" smtClean="0">
                <a:latin typeface="Times" charset="0"/>
              </a:rPr>
              <a:t>Just the diagram – no title – merging</a:t>
            </a:r>
          </a:p>
          <a:p>
            <a:endParaRPr lang="en-US" dirty="0" smtClean="0">
              <a:latin typeface="Times" charset="0"/>
            </a:endParaRPr>
          </a:p>
          <a:p>
            <a:r>
              <a:rPr lang="en-US" dirty="0" smtClean="0">
                <a:latin typeface="Times" charset="0"/>
              </a:rPr>
              <a:t>To </a:t>
            </a:r>
            <a:r>
              <a:rPr lang="en-US" dirty="0">
                <a:latin typeface="Times" charset="0"/>
              </a:rPr>
              <a:t>a first approximation, we have enough computing for most productivity applications.  </a:t>
            </a:r>
          </a:p>
          <a:p>
            <a:endParaRPr lang="en-US" dirty="0">
              <a:latin typeface="Times" charset="0"/>
            </a:endParaRPr>
          </a:p>
          <a:p>
            <a:r>
              <a:rPr lang="en-US" dirty="0">
                <a:latin typeface="Times" charset="0"/>
              </a:rPr>
              <a:t>Its human performance, not computer performance that now matters most.</a:t>
            </a:r>
          </a:p>
          <a:p>
            <a:endParaRPr lang="en-US" dirty="0">
              <a:latin typeface="Times" charset="0"/>
            </a:endParaRPr>
          </a:p>
          <a:p>
            <a:r>
              <a:rPr lang="en-US" dirty="0">
                <a:latin typeface="Times" charset="0"/>
              </a:rPr>
              <a:t>Therefore, throw most of the extra computing power at the user interface.</a:t>
            </a:r>
          </a:p>
          <a:p>
            <a:endParaRPr lang="en-US" dirty="0">
              <a:latin typeface="Times" charset="0"/>
            </a:endParaRPr>
          </a:p>
          <a:p>
            <a:r>
              <a:rPr lang="en-US" dirty="0">
                <a:latin typeface="Times" charset="0"/>
              </a:rPr>
              <a:t>In fact, GUIs already are major consumers of both code and computing power.</a:t>
            </a:r>
          </a:p>
          <a:p>
            <a:endParaRPr lang="en-US" dirty="0">
              <a:latin typeface="Times" charset="0"/>
            </a:endParaRPr>
          </a:p>
          <a:p>
            <a:r>
              <a:rPr lang="en-US" dirty="0">
                <a:latin typeface="Times" charset="0"/>
              </a:rPr>
              <a:t>Need to go way beyond today’s GUIs.  That’s what this talk is about!</a:t>
            </a:r>
            <a:r>
              <a:rPr lang="en-US" sz="2000" b="0" kern="1200" dirty="0">
                <a:solidFill>
                  <a:schemeClr val="tx1"/>
                </a:solidFill>
                <a:latin typeface="+mn-lt"/>
                <a:ea typeface="+mn-ea"/>
                <a:cs typeface="+mn-cs"/>
              </a:rPr>
              <a:t> * Punctuated equilibrium</a:t>
            </a:r>
          </a:p>
          <a:p>
            <a:r>
              <a:rPr lang="en-US" sz="2000" b="0" kern="1200" dirty="0">
                <a:solidFill>
                  <a:schemeClr val="tx1"/>
                </a:solidFill>
                <a:latin typeface="+mn-lt"/>
                <a:ea typeface="+mn-ea"/>
                <a:cs typeface="+mn-cs"/>
              </a:rPr>
              <a:t>- batch cards</a:t>
            </a:r>
          </a:p>
          <a:p>
            <a:r>
              <a:rPr lang="en-US" sz="2000" b="0" kern="1200" dirty="0">
                <a:solidFill>
                  <a:schemeClr val="tx1"/>
                </a:solidFill>
                <a:latin typeface="+mn-lt"/>
                <a:ea typeface="+mn-ea"/>
                <a:cs typeface="+mn-cs"/>
              </a:rPr>
              <a:t>- alpha-numeric terminals</a:t>
            </a:r>
          </a:p>
          <a:p>
            <a:r>
              <a:rPr lang="en-US" sz="2000" b="0" kern="1200" dirty="0">
                <a:solidFill>
                  <a:schemeClr val="tx1"/>
                </a:solidFill>
                <a:latin typeface="+mn-lt"/>
                <a:ea typeface="+mn-ea"/>
                <a:cs typeface="+mn-cs"/>
              </a:rPr>
              <a:t>- WIMP GUIs - PARC Alto, commercialization via Mac and PC, Windows</a:t>
            </a:r>
          </a:p>
          <a:p>
            <a:r>
              <a:rPr lang="en-US" sz="2000" b="0" kern="1200" dirty="0">
                <a:solidFill>
                  <a:schemeClr val="tx1"/>
                </a:solidFill>
                <a:latin typeface="+mn-lt"/>
                <a:ea typeface="+mn-ea"/>
                <a:cs typeface="+mn-cs"/>
              </a:rPr>
              <a:t>- post-wimp - </a:t>
            </a:r>
          </a:p>
          <a:p>
            <a:r>
              <a:rPr lang="en-US" sz="2000" b="0" kern="1200" dirty="0">
                <a:solidFill>
                  <a:schemeClr val="tx1"/>
                </a:solidFill>
                <a:latin typeface="+mn-lt"/>
                <a:ea typeface="+mn-ea"/>
                <a:cs typeface="+mn-cs"/>
              </a:rPr>
              <a:t>	o Google's April fools clip.</a:t>
            </a:r>
          </a:p>
          <a:p>
            <a:r>
              <a:rPr lang="en-US" sz="2000" b="0" kern="1200" dirty="0">
                <a:solidFill>
                  <a:schemeClr val="tx1"/>
                </a:solidFill>
                <a:latin typeface="+mn-lt"/>
                <a:ea typeface="+mn-ea"/>
                <a:cs typeface="+mn-cs"/>
              </a:rPr>
              <a:t>	o Corning clip</a:t>
            </a:r>
          </a:p>
          <a:p>
            <a:r>
              <a:rPr lang="en-US" sz="2000" b="0" kern="1200" dirty="0">
                <a:solidFill>
                  <a:schemeClr val="tx1"/>
                </a:solidFill>
                <a:latin typeface="+mn-lt"/>
                <a:ea typeface="+mn-ea"/>
                <a:cs typeface="+mn-cs"/>
              </a:rPr>
              <a:t>	o Apple's Knowledge Navigator </a:t>
            </a:r>
          </a:p>
          <a:p>
            <a:endParaRPr lang="en-US" dirty="0">
              <a:latin typeface="Times" charset="0"/>
            </a:endParaRPr>
          </a:p>
        </p:txBody>
      </p:sp>
      <p:sp>
        <p:nvSpPr>
          <p:cNvPr id="52228" name="Date Placeholder 3"/>
          <p:cNvSpPr>
            <a:spLocks noGrp="1"/>
          </p:cNvSpPr>
          <p:nvPr>
            <p:ph type="dt" sz="quarter" idx="1"/>
          </p:nvPr>
        </p:nvSpPr>
        <p:spPr>
          <a:noFill/>
        </p:spPr>
        <p:txBody>
          <a:bodyPr/>
          <a:lstStyle/>
          <a:p>
            <a:fld id="{5C51C40A-FA90-7B42-A438-799242998CC6}" type="datetime9">
              <a:rPr lang="en-US"/>
              <a:pPr/>
              <a:t>6/30/11 2:48 PM</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27</a:t>
            </a:fld>
            <a:endParaRPr lang="en-US"/>
          </a:p>
        </p:txBody>
      </p:sp>
    </p:spTree>
    <p:extLst>
      <p:ext uri="{BB962C8B-B14F-4D97-AF65-F5344CB8AC3E}">
        <p14:creationId xmlns:p14="http://schemas.microsoft.com/office/powerpoint/2010/main" val="1335829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Leigh R. Hochberg, </a:t>
            </a:r>
            <a:r>
              <a:rPr lang="en-US" dirty="0" err="1" smtClean="0"/>
              <a:t>Mijail</a:t>
            </a:r>
            <a:r>
              <a:rPr lang="en-US" dirty="0" smtClean="0"/>
              <a:t> D. </a:t>
            </a:r>
            <a:r>
              <a:rPr lang="en-US" dirty="0" err="1" smtClean="0"/>
              <a:t>Serruya</a:t>
            </a:r>
            <a:r>
              <a:rPr lang="en-US" dirty="0" smtClean="0"/>
              <a:t>, Gerhard M. </a:t>
            </a:r>
            <a:r>
              <a:rPr lang="en-US" dirty="0" err="1" smtClean="0"/>
              <a:t>Friehs</a:t>
            </a:r>
            <a:r>
              <a:rPr lang="en-US" dirty="0" smtClean="0"/>
              <a:t>, Jon A. </a:t>
            </a:r>
            <a:r>
              <a:rPr lang="en-US" dirty="0" err="1" smtClean="0"/>
              <a:t>Mukand</a:t>
            </a:r>
            <a:r>
              <a:rPr lang="en-US" dirty="0" smtClean="0"/>
              <a:t>, Maryam </a:t>
            </a:r>
            <a:r>
              <a:rPr lang="en-US" dirty="0" err="1" smtClean="0"/>
              <a:t>Saleh</a:t>
            </a:r>
            <a:r>
              <a:rPr lang="en-US" dirty="0" smtClean="0"/>
              <a:t>,  Abraham H. </a:t>
            </a:r>
            <a:r>
              <a:rPr lang="en-US" dirty="0" err="1" smtClean="0"/>
              <a:t>Caplan</a:t>
            </a:r>
            <a:r>
              <a:rPr lang="en-US" dirty="0" smtClean="0"/>
              <a:t>, </a:t>
            </a:r>
            <a:r>
              <a:rPr lang="en-US" dirty="0" err="1" smtClean="0"/>
              <a:t>Almut</a:t>
            </a:r>
            <a:r>
              <a:rPr lang="en-US" dirty="0" smtClean="0"/>
              <a:t> </a:t>
            </a:r>
            <a:r>
              <a:rPr lang="en-US" dirty="0" err="1" smtClean="0"/>
              <a:t>Branner</a:t>
            </a:r>
            <a:r>
              <a:rPr lang="en-US" dirty="0" smtClean="0"/>
              <a:t>, David Chen, Richard D. Penn, and John P. Donoghue. " Neuronal ensemble control of prosthetic devices by a human with tetraplegia" in Nature 442, 164-171, 13 July 2006.</a:t>
            </a:r>
          </a:p>
          <a:p>
            <a:endParaRPr lang="en-US" dirty="0" smtClean="0"/>
          </a:p>
          <a:p>
            <a:r>
              <a:rPr lang="en-US" dirty="0" smtClean="0"/>
              <a:t>http://</a:t>
            </a:r>
            <a:r>
              <a:rPr lang="en-US" dirty="0" err="1" smtClean="0"/>
              <a:t>www.guardian.co.uk</a:t>
            </a:r>
            <a:r>
              <a:rPr lang="en-US" dirty="0" smtClean="0"/>
              <a:t>/science/2011/</a:t>
            </a:r>
            <a:r>
              <a:rPr lang="en-US" dirty="0" err="1" smtClean="0"/>
              <a:t>apr</a:t>
            </a:r>
            <a:r>
              <a:rPr lang="en-US" dirty="0" smtClean="0"/>
              <a:t>/17/brain-implant-paralysis-movement</a:t>
            </a:r>
          </a:p>
          <a:p>
            <a:endParaRPr lang="en-US" dirty="0" smtClean="0"/>
          </a:p>
          <a:p>
            <a:r>
              <a:rPr lang="en-US" dirty="0" smtClean="0"/>
              <a:t>http://</a:t>
            </a:r>
            <a:r>
              <a:rPr lang="en-US" dirty="0" err="1" smtClean="0"/>
              <a:t>news.brown.edu</a:t>
            </a:r>
            <a:r>
              <a:rPr lang="en-US" dirty="0" smtClean="0"/>
              <a:t>/</a:t>
            </a:r>
            <a:r>
              <a:rPr lang="en-US" dirty="0" err="1" smtClean="0"/>
              <a:t>pressreleases</a:t>
            </a:r>
            <a:r>
              <a:rPr lang="en-US" dirty="0" smtClean="0"/>
              <a:t>/2011/03/</a:t>
            </a:r>
            <a:r>
              <a:rPr lang="en-US" dirty="0" err="1" smtClean="0"/>
              <a:t>braingate</a:t>
            </a:r>
            <a:endParaRPr lang="en-US" dirty="0" smtClean="0"/>
          </a:p>
          <a:p>
            <a:endParaRPr lang="en-US" dirty="0" smtClean="0"/>
          </a:p>
          <a:p>
            <a:r>
              <a:rPr lang="pl-PL" dirty="0" smtClean="0"/>
              <a:t>http://</a:t>
            </a:r>
            <a:r>
              <a:rPr lang="pl-PL" dirty="0" err="1" smtClean="0"/>
              <a:t>iopscience.iop.org</a:t>
            </a:r>
            <a:r>
              <a:rPr lang="pl-PL" dirty="0" smtClean="0"/>
              <a:t>/1741-2552/8/2/025027</a:t>
            </a:r>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29</a:t>
            </a:fld>
            <a:endParaRPr lang="en-US"/>
          </a:p>
        </p:txBody>
      </p:sp>
    </p:spTree>
    <p:extLst>
      <p:ext uri="{BB962C8B-B14F-4D97-AF65-F5344CB8AC3E}">
        <p14:creationId xmlns:p14="http://schemas.microsoft.com/office/powerpoint/2010/main" val="1865457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ate Placeholder 1"/>
          <p:cNvSpPr>
            <a:spLocks noGrp="1"/>
          </p:cNvSpPr>
          <p:nvPr>
            <p:ph type="dt" sz="quarter" idx="1"/>
          </p:nvPr>
        </p:nvSpPr>
        <p:spPr>
          <a:noFill/>
        </p:spPr>
        <p:txBody>
          <a:bodyPr/>
          <a:lstStyle/>
          <a:p>
            <a:fld id="{93B0422D-3C8C-0A4A-8D82-3B5305FD1832}" type="datetime9">
              <a:rPr lang="en-US"/>
              <a:pPr/>
              <a:t>6/30/11 2:48 PM</a:t>
            </a:fld>
            <a:endParaRPr lang="en-US"/>
          </a:p>
        </p:txBody>
      </p:sp>
      <p:sp>
        <p:nvSpPr>
          <p:cNvPr id="3" name="Notes Placeholder 2"/>
          <p:cNvSpPr>
            <a:spLocks noGrp="1"/>
          </p:cNvSpPr>
          <p:nvPr>
            <p:ph type="body" idx="1"/>
          </p:nvPr>
        </p:nvSpPr>
        <p:spPr/>
        <p:txBody>
          <a:bodyPr>
            <a:normAutofit/>
          </a:bodyPr>
          <a:lstStyle/>
          <a:p>
            <a:r>
              <a:rPr lang="en-US" dirty="0" smtClean="0"/>
              <a:t>NUI/post-</a:t>
            </a:r>
            <a:r>
              <a:rPr lang="en-US" dirty="0" err="1" smtClean="0"/>
              <a:t>WIMPwill</a:t>
            </a:r>
            <a:r>
              <a:rPr lang="en-US" dirty="0" smtClean="0"/>
              <a:t> be </a:t>
            </a:r>
            <a:r>
              <a:rPr lang="en-US" dirty="0" err="1" smtClean="0"/>
              <a:t>expanced</a:t>
            </a:r>
            <a:r>
              <a:rPr lang="en-US" dirty="0" smtClean="0"/>
              <a:t> on </a:t>
            </a:r>
          </a:p>
          <a:p>
            <a:r>
              <a:rPr lang="en-US" dirty="0" smtClean="0"/>
              <a:t>gesture,</a:t>
            </a:r>
            <a:r>
              <a:rPr lang="en-US" baseline="0" dirty="0" smtClean="0"/>
              <a:t> speech, </a:t>
            </a:r>
            <a:r>
              <a:rPr lang="en-US" baseline="0" dirty="0" err="1" smtClean="0"/>
              <a:t>eg</a:t>
            </a:r>
            <a:r>
              <a:rPr lang="en-US" baseline="0" dirty="0" smtClean="0"/>
              <a:t> not </a:t>
            </a:r>
            <a:r>
              <a:rPr lang="en-US" baseline="0" dirty="0" err="1" smtClean="0"/>
              <a:t>invovling</a:t>
            </a:r>
            <a:r>
              <a:rPr lang="en-US" baseline="0" dirty="0" smtClean="0"/>
              <a:t> mice and keyboard</a:t>
            </a:r>
            <a:endParaRPr lang="en-US" dirty="0" smtClean="0"/>
          </a:p>
          <a:p>
            <a:endParaRPr lang="en-US" dirty="0" smtClean="0"/>
          </a:p>
          <a:p>
            <a:r>
              <a:rPr lang="en-US" dirty="0" smtClean="0"/>
              <a:t>all these continue to exist.  but</a:t>
            </a:r>
          </a:p>
          <a:p>
            <a:endParaRPr lang="en-US" dirty="0" smtClean="0"/>
          </a:p>
          <a:p>
            <a:r>
              <a:rPr lang="en-US" dirty="0" smtClean="0"/>
              <a:t>Timeline</a:t>
            </a:r>
            <a:r>
              <a:rPr lang="en-US" baseline="0" dirty="0" smtClean="0"/>
              <a:t> progressive disclosure of time line points with images from 1999 and </a:t>
            </a:r>
          </a:p>
          <a:p>
            <a:r>
              <a:rPr lang="en-US" baseline="0" dirty="0" smtClean="0"/>
              <a:t>then the left-hand bullet points.</a:t>
            </a:r>
          </a:p>
          <a:p>
            <a:endParaRPr lang="en-US" dirty="0"/>
          </a:p>
          <a:p>
            <a:r>
              <a:rPr lang="en-US" baseline="0" dirty="0" smtClean="0"/>
              <a:t>just images from page 3 of 1999 talk.</a:t>
            </a:r>
          </a:p>
          <a:p>
            <a:r>
              <a:rPr lang="en-US" baseline="0" dirty="0" smtClean="0"/>
              <a:t>dos after glass </a:t>
            </a:r>
            <a:r>
              <a:rPr lang="en-US" baseline="0" dirty="0" err="1" smtClean="0"/>
              <a:t>tty</a:t>
            </a:r>
            <a:endParaRPr lang="en-US" baseline="0" dirty="0" smtClean="0"/>
          </a:p>
          <a:p>
            <a:r>
              <a:rPr lang="en-US" baseline="0" dirty="0" smtClean="0"/>
              <a:t>wimp </a:t>
            </a:r>
            <a:r>
              <a:rPr lang="en-US" baseline="0" dirty="0" err="1" smtClean="0"/>
              <a:t>gui</a:t>
            </a:r>
            <a:endParaRPr lang="en-US" baseline="0" dirty="0" smtClean="0"/>
          </a:p>
          <a:p>
            <a:r>
              <a:rPr lang="en-US" baseline="0" dirty="0" smtClean="0"/>
              <a:t>and the three </a:t>
            </a:r>
            <a:r>
              <a:rPr lang="en-US" baseline="0" dirty="0" err="1" smtClean="0"/>
              <a:t>gui</a:t>
            </a:r>
            <a:r>
              <a:rPr lang="en-US" baseline="0" dirty="0" smtClean="0"/>
              <a:t> images, left of the timeline</a:t>
            </a:r>
          </a:p>
          <a:p>
            <a:r>
              <a:rPr lang="en-US" baseline="0" dirty="0" smtClean="0"/>
              <a:t>post wimp</a:t>
            </a:r>
          </a:p>
          <a:p>
            <a:r>
              <a:rPr lang="en-US" baseline="0" dirty="0" err="1" smtClean="0"/>
              <a:t>andy</a:t>
            </a:r>
            <a:r>
              <a:rPr lang="en-US" baseline="0" dirty="0" smtClean="0"/>
              <a:t> in cave holding </a:t>
            </a:r>
            <a:r>
              <a:rPr lang="en-US" baseline="0" dirty="0" err="1" smtClean="0"/>
              <a:t>pda</a:t>
            </a:r>
            <a:endParaRPr lang="en-US" baseline="0" dirty="0" smtClean="0"/>
          </a:p>
          <a:p>
            <a:r>
              <a:rPr lang="en-US" baseline="0" dirty="0" smtClean="0"/>
              <a:t>then bullets</a:t>
            </a:r>
          </a:p>
          <a:p>
            <a:endParaRPr lang="en-US" baseline="0" dirty="0" smtClean="0"/>
          </a:p>
          <a:p>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ate Placeholder 1"/>
          <p:cNvSpPr>
            <a:spLocks noGrp="1"/>
          </p:cNvSpPr>
          <p:nvPr>
            <p:ph type="dt" sz="quarter" idx="1"/>
          </p:nvPr>
        </p:nvSpPr>
        <p:spPr>
          <a:noFill/>
        </p:spPr>
        <p:txBody>
          <a:bodyPr/>
          <a:lstStyle/>
          <a:p>
            <a:fld id="{93B0422D-3C8C-0A4A-8D82-3B5305FD1832}" type="datetime9">
              <a:rPr lang="en-US"/>
              <a:pPr/>
              <a:t>6/30/11 2:48 PM</a:t>
            </a:fld>
            <a:endParaRPr lang="en-US"/>
          </a:p>
        </p:txBody>
      </p:sp>
      <p:sp>
        <p:nvSpPr>
          <p:cNvPr id="3" name="Notes Placeholder 2"/>
          <p:cNvSpPr>
            <a:spLocks noGrp="1"/>
          </p:cNvSpPr>
          <p:nvPr>
            <p:ph type="body" idx="1"/>
          </p:nvPr>
        </p:nvSpPr>
        <p:spPr/>
        <p:txBody>
          <a:bodyPr>
            <a:normAutofit/>
          </a:bodyPr>
          <a:lstStyle/>
          <a:p>
            <a:r>
              <a:rPr lang="en-US" dirty="0" smtClean="0"/>
              <a:t>NUI/post-</a:t>
            </a:r>
            <a:r>
              <a:rPr lang="en-US" dirty="0" err="1" smtClean="0"/>
              <a:t>WIMPwill</a:t>
            </a:r>
            <a:r>
              <a:rPr lang="en-US" dirty="0" smtClean="0"/>
              <a:t> be </a:t>
            </a:r>
            <a:r>
              <a:rPr lang="en-US" dirty="0" err="1" smtClean="0"/>
              <a:t>expanced</a:t>
            </a:r>
            <a:r>
              <a:rPr lang="en-US" dirty="0" smtClean="0"/>
              <a:t> on </a:t>
            </a:r>
          </a:p>
          <a:p>
            <a:r>
              <a:rPr lang="en-US" dirty="0" smtClean="0"/>
              <a:t>gesture,</a:t>
            </a:r>
            <a:r>
              <a:rPr lang="en-US" baseline="0" dirty="0" smtClean="0"/>
              <a:t> speech, </a:t>
            </a:r>
            <a:r>
              <a:rPr lang="en-US" baseline="0" dirty="0" err="1" smtClean="0"/>
              <a:t>eg</a:t>
            </a:r>
            <a:r>
              <a:rPr lang="en-US" baseline="0" dirty="0" smtClean="0"/>
              <a:t> not </a:t>
            </a:r>
            <a:r>
              <a:rPr lang="en-US" baseline="0" dirty="0" err="1" smtClean="0"/>
              <a:t>invovling</a:t>
            </a:r>
            <a:r>
              <a:rPr lang="en-US" baseline="0" dirty="0" smtClean="0"/>
              <a:t> mice and keyboard</a:t>
            </a:r>
            <a:endParaRPr lang="en-US" dirty="0" smtClean="0"/>
          </a:p>
          <a:p>
            <a:endParaRPr lang="en-US" dirty="0" smtClean="0"/>
          </a:p>
          <a:p>
            <a:r>
              <a:rPr lang="en-US" dirty="0" smtClean="0"/>
              <a:t>all these continue to exist.  but</a:t>
            </a:r>
          </a:p>
          <a:p>
            <a:endParaRPr lang="en-US" dirty="0" smtClean="0"/>
          </a:p>
          <a:p>
            <a:r>
              <a:rPr lang="en-US" dirty="0" smtClean="0"/>
              <a:t>Timeline</a:t>
            </a:r>
            <a:r>
              <a:rPr lang="en-US" baseline="0" dirty="0" smtClean="0"/>
              <a:t> progressive disclosure of time line points with images from 1999 and </a:t>
            </a:r>
          </a:p>
          <a:p>
            <a:r>
              <a:rPr lang="en-US" baseline="0" dirty="0" smtClean="0"/>
              <a:t>then the left-hand bullet points.</a:t>
            </a:r>
          </a:p>
          <a:p>
            <a:endParaRPr lang="en-US" dirty="0"/>
          </a:p>
          <a:p>
            <a:r>
              <a:rPr lang="en-US" baseline="0" dirty="0" smtClean="0"/>
              <a:t>just images from page 3 of 1999 talk.</a:t>
            </a:r>
          </a:p>
          <a:p>
            <a:r>
              <a:rPr lang="en-US" baseline="0" dirty="0" smtClean="0"/>
              <a:t>dos after glass </a:t>
            </a:r>
            <a:r>
              <a:rPr lang="en-US" baseline="0" dirty="0" err="1" smtClean="0"/>
              <a:t>tty</a:t>
            </a:r>
            <a:endParaRPr lang="en-US" baseline="0" dirty="0" smtClean="0"/>
          </a:p>
          <a:p>
            <a:r>
              <a:rPr lang="en-US" baseline="0" dirty="0" smtClean="0"/>
              <a:t>wimp </a:t>
            </a:r>
            <a:r>
              <a:rPr lang="en-US" baseline="0" dirty="0" err="1" smtClean="0"/>
              <a:t>gui</a:t>
            </a:r>
            <a:endParaRPr lang="en-US" baseline="0" dirty="0" smtClean="0"/>
          </a:p>
          <a:p>
            <a:r>
              <a:rPr lang="en-US" baseline="0" dirty="0" smtClean="0"/>
              <a:t>and the three </a:t>
            </a:r>
            <a:r>
              <a:rPr lang="en-US" baseline="0" dirty="0" err="1" smtClean="0"/>
              <a:t>gui</a:t>
            </a:r>
            <a:r>
              <a:rPr lang="en-US" baseline="0" dirty="0" smtClean="0"/>
              <a:t> images, left of the timeline</a:t>
            </a:r>
          </a:p>
          <a:p>
            <a:r>
              <a:rPr lang="en-US" baseline="0" dirty="0" smtClean="0"/>
              <a:t>post wimp</a:t>
            </a:r>
          </a:p>
          <a:p>
            <a:r>
              <a:rPr lang="en-US" baseline="0" dirty="0" err="1" smtClean="0"/>
              <a:t>andy</a:t>
            </a:r>
            <a:r>
              <a:rPr lang="en-US" baseline="0" dirty="0" smtClean="0"/>
              <a:t> in cave holding </a:t>
            </a:r>
            <a:r>
              <a:rPr lang="en-US" baseline="0" dirty="0" err="1" smtClean="0"/>
              <a:t>pda</a:t>
            </a:r>
            <a:endParaRPr lang="en-US" baseline="0" dirty="0" smtClean="0"/>
          </a:p>
          <a:p>
            <a:r>
              <a:rPr lang="en-US" baseline="0" dirty="0" smtClean="0"/>
              <a:t>then bullets</a:t>
            </a:r>
          </a:p>
          <a:p>
            <a:endParaRPr lang="en-US" baseline="0" dirty="0" smtClean="0"/>
          </a:p>
          <a:p>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ate Placeholder 1"/>
          <p:cNvSpPr>
            <a:spLocks noGrp="1"/>
          </p:cNvSpPr>
          <p:nvPr>
            <p:ph type="dt" sz="quarter" idx="1"/>
          </p:nvPr>
        </p:nvSpPr>
        <p:spPr>
          <a:noFill/>
        </p:spPr>
        <p:txBody>
          <a:bodyPr/>
          <a:lstStyle/>
          <a:p>
            <a:fld id="{93B0422D-3C8C-0A4A-8D82-3B5305FD1832}" type="datetime9">
              <a:rPr lang="en-US"/>
              <a:pPr/>
              <a:t>6/30/11 2:48 PM</a:t>
            </a:fld>
            <a:endParaRPr lang="en-US"/>
          </a:p>
        </p:txBody>
      </p:sp>
      <p:sp>
        <p:nvSpPr>
          <p:cNvPr id="3" name="Notes Placeholder 2"/>
          <p:cNvSpPr>
            <a:spLocks noGrp="1"/>
          </p:cNvSpPr>
          <p:nvPr>
            <p:ph type="body" idx="1"/>
          </p:nvPr>
        </p:nvSpPr>
        <p:spPr/>
        <p:txBody>
          <a:bodyPr>
            <a:normAutofit/>
          </a:bodyPr>
          <a:lstStyle/>
          <a:p>
            <a:r>
              <a:rPr lang="en-US" dirty="0" smtClean="0"/>
              <a:t>NUI/post-</a:t>
            </a:r>
            <a:r>
              <a:rPr lang="en-US" dirty="0" err="1" smtClean="0"/>
              <a:t>WIMPwill</a:t>
            </a:r>
            <a:r>
              <a:rPr lang="en-US" dirty="0" smtClean="0"/>
              <a:t> be </a:t>
            </a:r>
            <a:r>
              <a:rPr lang="en-US" dirty="0" err="1" smtClean="0"/>
              <a:t>expanced</a:t>
            </a:r>
            <a:r>
              <a:rPr lang="en-US" dirty="0" smtClean="0"/>
              <a:t> on </a:t>
            </a:r>
          </a:p>
          <a:p>
            <a:r>
              <a:rPr lang="en-US" dirty="0" smtClean="0"/>
              <a:t>gesture,</a:t>
            </a:r>
            <a:r>
              <a:rPr lang="en-US" baseline="0" dirty="0" smtClean="0"/>
              <a:t> speech, </a:t>
            </a:r>
            <a:r>
              <a:rPr lang="en-US" baseline="0" dirty="0" err="1" smtClean="0"/>
              <a:t>eg</a:t>
            </a:r>
            <a:r>
              <a:rPr lang="en-US" baseline="0" dirty="0" smtClean="0"/>
              <a:t> not </a:t>
            </a:r>
            <a:r>
              <a:rPr lang="en-US" baseline="0" dirty="0" err="1" smtClean="0"/>
              <a:t>invovling</a:t>
            </a:r>
            <a:r>
              <a:rPr lang="en-US" baseline="0" dirty="0" smtClean="0"/>
              <a:t> mice and keyboard</a:t>
            </a:r>
            <a:endParaRPr lang="en-US" dirty="0" smtClean="0"/>
          </a:p>
          <a:p>
            <a:endParaRPr lang="en-US" dirty="0" smtClean="0"/>
          </a:p>
          <a:p>
            <a:r>
              <a:rPr lang="en-US" dirty="0" smtClean="0"/>
              <a:t>all these continue to exist.  but</a:t>
            </a:r>
          </a:p>
          <a:p>
            <a:endParaRPr lang="en-US" dirty="0" smtClean="0"/>
          </a:p>
          <a:p>
            <a:r>
              <a:rPr lang="en-US" dirty="0" smtClean="0"/>
              <a:t>Timeline</a:t>
            </a:r>
            <a:r>
              <a:rPr lang="en-US" baseline="0" dirty="0" smtClean="0"/>
              <a:t> progressive disclosure of time line points with images from 1999 and </a:t>
            </a:r>
          </a:p>
          <a:p>
            <a:r>
              <a:rPr lang="en-US" baseline="0" dirty="0" smtClean="0"/>
              <a:t>then the left-hand bullet points.</a:t>
            </a:r>
          </a:p>
          <a:p>
            <a:endParaRPr lang="en-US" dirty="0"/>
          </a:p>
          <a:p>
            <a:r>
              <a:rPr lang="en-US" baseline="0" dirty="0" smtClean="0"/>
              <a:t>just images from page 3 of 1999 talk.</a:t>
            </a:r>
          </a:p>
          <a:p>
            <a:r>
              <a:rPr lang="en-US" baseline="0" dirty="0" smtClean="0"/>
              <a:t>dos after glass </a:t>
            </a:r>
            <a:r>
              <a:rPr lang="en-US" baseline="0" dirty="0" err="1" smtClean="0"/>
              <a:t>tty</a:t>
            </a:r>
            <a:endParaRPr lang="en-US" baseline="0" dirty="0" smtClean="0"/>
          </a:p>
          <a:p>
            <a:r>
              <a:rPr lang="en-US" baseline="0" dirty="0" smtClean="0"/>
              <a:t>wimp </a:t>
            </a:r>
            <a:r>
              <a:rPr lang="en-US" baseline="0" dirty="0" err="1" smtClean="0"/>
              <a:t>gui</a:t>
            </a:r>
            <a:endParaRPr lang="en-US" baseline="0" dirty="0" smtClean="0"/>
          </a:p>
          <a:p>
            <a:r>
              <a:rPr lang="en-US" baseline="0" dirty="0" smtClean="0"/>
              <a:t>and the three </a:t>
            </a:r>
            <a:r>
              <a:rPr lang="en-US" baseline="0" dirty="0" err="1" smtClean="0"/>
              <a:t>gui</a:t>
            </a:r>
            <a:r>
              <a:rPr lang="en-US" baseline="0" dirty="0" smtClean="0"/>
              <a:t> images, left of the timeline</a:t>
            </a:r>
          </a:p>
          <a:p>
            <a:r>
              <a:rPr lang="en-US" baseline="0" dirty="0" smtClean="0"/>
              <a:t>post wimp</a:t>
            </a:r>
          </a:p>
          <a:p>
            <a:r>
              <a:rPr lang="en-US" baseline="0" dirty="0" err="1" smtClean="0"/>
              <a:t>andy</a:t>
            </a:r>
            <a:r>
              <a:rPr lang="en-US" baseline="0" dirty="0" smtClean="0"/>
              <a:t> in cave holding </a:t>
            </a:r>
            <a:r>
              <a:rPr lang="en-US" baseline="0" dirty="0" err="1" smtClean="0"/>
              <a:t>pda</a:t>
            </a:r>
            <a:endParaRPr lang="en-US" baseline="0" dirty="0" smtClean="0"/>
          </a:p>
          <a:p>
            <a:r>
              <a:rPr lang="en-US" baseline="0" dirty="0" smtClean="0"/>
              <a:t>then bullets</a:t>
            </a:r>
          </a:p>
          <a:p>
            <a:endParaRPr lang="en-US" baseline="0" dirty="0" smtClean="0"/>
          </a:p>
          <a:p>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ate Placeholder 1"/>
          <p:cNvSpPr>
            <a:spLocks noGrp="1"/>
          </p:cNvSpPr>
          <p:nvPr>
            <p:ph type="dt" sz="quarter" idx="1"/>
          </p:nvPr>
        </p:nvSpPr>
        <p:spPr>
          <a:noFill/>
        </p:spPr>
        <p:txBody>
          <a:bodyPr/>
          <a:lstStyle/>
          <a:p>
            <a:fld id="{93B0422D-3C8C-0A4A-8D82-3B5305FD1832}" type="datetime9">
              <a:rPr lang="en-US"/>
              <a:pPr/>
              <a:t>6/30/11 2:48 PM</a:t>
            </a:fld>
            <a:endParaRPr lang="en-US"/>
          </a:p>
        </p:txBody>
      </p:sp>
      <p:sp>
        <p:nvSpPr>
          <p:cNvPr id="3" name="Notes Placeholder 2"/>
          <p:cNvSpPr>
            <a:spLocks noGrp="1"/>
          </p:cNvSpPr>
          <p:nvPr>
            <p:ph type="body" idx="1"/>
          </p:nvPr>
        </p:nvSpPr>
        <p:spPr/>
        <p:txBody>
          <a:bodyPr>
            <a:normAutofit/>
          </a:bodyPr>
          <a:lstStyle/>
          <a:p>
            <a:r>
              <a:rPr lang="en-US" dirty="0" smtClean="0"/>
              <a:t>NUI/post-</a:t>
            </a:r>
            <a:r>
              <a:rPr lang="en-US" dirty="0" err="1" smtClean="0"/>
              <a:t>WIMPwill</a:t>
            </a:r>
            <a:r>
              <a:rPr lang="en-US" dirty="0" smtClean="0"/>
              <a:t> be </a:t>
            </a:r>
            <a:r>
              <a:rPr lang="en-US" dirty="0" err="1" smtClean="0"/>
              <a:t>expanced</a:t>
            </a:r>
            <a:r>
              <a:rPr lang="en-US" dirty="0" smtClean="0"/>
              <a:t> on </a:t>
            </a:r>
          </a:p>
          <a:p>
            <a:r>
              <a:rPr lang="en-US" dirty="0" smtClean="0"/>
              <a:t>gesture,</a:t>
            </a:r>
            <a:r>
              <a:rPr lang="en-US" baseline="0" dirty="0" smtClean="0"/>
              <a:t> speech, </a:t>
            </a:r>
            <a:r>
              <a:rPr lang="en-US" baseline="0" dirty="0" err="1" smtClean="0"/>
              <a:t>eg</a:t>
            </a:r>
            <a:r>
              <a:rPr lang="en-US" baseline="0" dirty="0" smtClean="0"/>
              <a:t> not </a:t>
            </a:r>
            <a:r>
              <a:rPr lang="en-US" baseline="0" dirty="0" err="1" smtClean="0"/>
              <a:t>invovling</a:t>
            </a:r>
            <a:r>
              <a:rPr lang="en-US" baseline="0" dirty="0" smtClean="0"/>
              <a:t> mice and keyboard</a:t>
            </a:r>
            <a:endParaRPr lang="en-US" dirty="0" smtClean="0"/>
          </a:p>
          <a:p>
            <a:endParaRPr lang="en-US" dirty="0" smtClean="0"/>
          </a:p>
          <a:p>
            <a:r>
              <a:rPr lang="en-US" dirty="0" smtClean="0"/>
              <a:t>all these continue to exist.  but</a:t>
            </a:r>
          </a:p>
          <a:p>
            <a:endParaRPr lang="en-US" dirty="0" smtClean="0"/>
          </a:p>
          <a:p>
            <a:r>
              <a:rPr lang="en-US" dirty="0" smtClean="0"/>
              <a:t>Timeline</a:t>
            </a:r>
            <a:r>
              <a:rPr lang="en-US" baseline="0" dirty="0" smtClean="0"/>
              <a:t> progressive disclosure of time line points with images from 1999 and </a:t>
            </a:r>
          </a:p>
          <a:p>
            <a:r>
              <a:rPr lang="en-US" baseline="0" dirty="0" smtClean="0"/>
              <a:t>then the left-hand bullet points.</a:t>
            </a:r>
          </a:p>
          <a:p>
            <a:endParaRPr lang="en-US" dirty="0"/>
          </a:p>
          <a:p>
            <a:r>
              <a:rPr lang="en-US" baseline="0" dirty="0" smtClean="0"/>
              <a:t>just images from page 3 of 1999 talk.</a:t>
            </a:r>
          </a:p>
          <a:p>
            <a:r>
              <a:rPr lang="en-US" baseline="0" dirty="0" smtClean="0"/>
              <a:t>dos after glass </a:t>
            </a:r>
            <a:r>
              <a:rPr lang="en-US" baseline="0" dirty="0" err="1" smtClean="0"/>
              <a:t>tty</a:t>
            </a:r>
            <a:endParaRPr lang="en-US" baseline="0" dirty="0" smtClean="0"/>
          </a:p>
          <a:p>
            <a:r>
              <a:rPr lang="en-US" baseline="0" dirty="0" smtClean="0"/>
              <a:t>wimp </a:t>
            </a:r>
            <a:r>
              <a:rPr lang="en-US" baseline="0" dirty="0" err="1" smtClean="0"/>
              <a:t>gui</a:t>
            </a:r>
            <a:endParaRPr lang="en-US" baseline="0" dirty="0" smtClean="0"/>
          </a:p>
          <a:p>
            <a:r>
              <a:rPr lang="en-US" baseline="0" dirty="0" smtClean="0"/>
              <a:t>and the three </a:t>
            </a:r>
            <a:r>
              <a:rPr lang="en-US" baseline="0" dirty="0" err="1" smtClean="0"/>
              <a:t>gui</a:t>
            </a:r>
            <a:r>
              <a:rPr lang="en-US" baseline="0" dirty="0" smtClean="0"/>
              <a:t> images, left of the timeline</a:t>
            </a:r>
          </a:p>
          <a:p>
            <a:r>
              <a:rPr lang="en-US" baseline="0" dirty="0" smtClean="0"/>
              <a:t>post wimp</a:t>
            </a:r>
          </a:p>
          <a:p>
            <a:r>
              <a:rPr lang="en-US" baseline="0" dirty="0" err="1" smtClean="0"/>
              <a:t>andy</a:t>
            </a:r>
            <a:r>
              <a:rPr lang="en-US" baseline="0" dirty="0" smtClean="0"/>
              <a:t> in cave holding </a:t>
            </a:r>
            <a:r>
              <a:rPr lang="en-US" baseline="0" dirty="0" err="1" smtClean="0"/>
              <a:t>pda</a:t>
            </a:r>
            <a:endParaRPr lang="en-US" baseline="0" dirty="0" smtClean="0"/>
          </a:p>
          <a:p>
            <a:r>
              <a:rPr lang="en-US" baseline="0" dirty="0" smtClean="0"/>
              <a:t>then bullets</a:t>
            </a:r>
          </a:p>
          <a:p>
            <a:endParaRPr lang="en-US" baseline="0" dirty="0" smtClean="0"/>
          </a:p>
          <a:p>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ate Placeholder 1"/>
          <p:cNvSpPr>
            <a:spLocks noGrp="1"/>
          </p:cNvSpPr>
          <p:nvPr>
            <p:ph type="dt" sz="quarter" idx="1"/>
          </p:nvPr>
        </p:nvSpPr>
        <p:spPr>
          <a:noFill/>
        </p:spPr>
        <p:txBody>
          <a:bodyPr/>
          <a:lstStyle/>
          <a:p>
            <a:fld id="{93B0422D-3C8C-0A4A-8D82-3B5305FD1832}" type="datetime9">
              <a:rPr lang="en-US"/>
              <a:pPr/>
              <a:t>6/30/11 2:48 PM</a:t>
            </a:fld>
            <a:endParaRPr lang="en-US"/>
          </a:p>
        </p:txBody>
      </p:sp>
      <p:sp>
        <p:nvSpPr>
          <p:cNvPr id="3" name="Notes Placeholder 2"/>
          <p:cNvSpPr>
            <a:spLocks noGrp="1"/>
          </p:cNvSpPr>
          <p:nvPr>
            <p:ph type="body" idx="1"/>
          </p:nvPr>
        </p:nvSpPr>
        <p:spPr/>
        <p:txBody>
          <a:bodyPr>
            <a:normAutofit/>
          </a:bodyPr>
          <a:lstStyle/>
          <a:p>
            <a:r>
              <a:rPr lang="en-US" dirty="0" smtClean="0"/>
              <a:t>NUI/post-</a:t>
            </a:r>
            <a:r>
              <a:rPr lang="en-US" dirty="0" err="1" smtClean="0"/>
              <a:t>WIMPwill</a:t>
            </a:r>
            <a:r>
              <a:rPr lang="en-US" dirty="0" smtClean="0"/>
              <a:t> be </a:t>
            </a:r>
            <a:r>
              <a:rPr lang="en-US" dirty="0" err="1" smtClean="0"/>
              <a:t>expanced</a:t>
            </a:r>
            <a:r>
              <a:rPr lang="en-US" dirty="0" smtClean="0"/>
              <a:t> on </a:t>
            </a:r>
          </a:p>
          <a:p>
            <a:r>
              <a:rPr lang="en-US" dirty="0" smtClean="0"/>
              <a:t>gesture,</a:t>
            </a:r>
            <a:r>
              <a:rPr lang="en-US" baseline="0" dirty="0" smtClean="0"/>
              <a:t> speech, </a:t>
            </a:r>
            <a:r>
              <a:rPr lang="en-US" baseline="0" dirty="0" err="1" smtClean="0"/>
              <a:t>eg</a:t>
            </a:r>
            <a:r>
              <a:rPr lang="en-US" baseline="0" dirty="0" smtClean="0"/>
              <a:t> not </a:t>
            </a:r>
            <a:r>
              <a:rPr lang="en-US" baseline="0" dirty="0" err="1" smtClean="0"/>
              <a:t>invovling</a:t>
            </a:r>
            <a:r>
              <a:rPr lang="en-US" baseline="0" dirty="0" smtClean="0"/>
              <a:t> mice and keyboard</a:t>
            </a:r>
            <a:endParaRPr lang="en-US" dirty="0" smtClean="0"/>
          </a:p>
          <a:p>
            <a:endParaRPr lang="en-US" dirty="0" smtClean="0"/>
          </a:p>
          <a:p>
            <a:r>
              <a:rPr lang="en-US" dirty="0" smtClean="0"/>
              <a:t>all these continue to exist.  but</a:t>
            </a:r>
          </a:p>
          <a:p>
            <a:endParaRPr lang="en-US" dirty="0" smtClean="0"/>
          </a:p>
          <a:p>
            <a:r>
              <a:rPr lang="en-US" dirty="0" smtClean="0"/>
              <a:t>Timeline</a:t>
            </a:r>
            <a:r>
              <a:rPr lang="en-US" baseline="0" dirty="0" smtClean="0"/>
              <a:t> progressive disclosure of time line points with images from 1999 and </a:t>
            </a:r>
          </a:p>
          <a:p>
            <a:r>
              <a:rPr lang="en-US" baseline="0" dirty="0" smtClean="0"/>
              <a:t>then the left-hand bullet points.</a:t>
            </a:r>
          </a:p>
          <a:p>
            <a:endParaRPr lang="en-US" dirty="0"/>
          </a:p>
          <a:p>
            <a:r>
              <a:rPr lang="en-US" baseline="0" dirty="0" smtClean="0"/>
              <a:t>just images from page 3 of 1999 talk.</a:t>
            </a:r>
          </a:p>
          <a:p>
            <a:r>
              <a:rPr lang="en-US" baseline="0" dirty="0" smtClean="0"/>
              <a:t>dos after glass </a:t>
            </a:r>
            <a:r>
              <a:rPr lang="en-US" baseline="0" dirty="0" err="1" smtClean="0"/>
              <a:t>tty</a:t>
            </a:r>
            <a:endParaRPr lang="en-US" baseline="0" dirty="0" smtClean="0"/>
          </a:p>
          <a:p>
            <a:r>
              <a:rPr lang="en-US" baseline="0" dirty="0" smtClean="0"/>
              <a:t>wimp </a:t>
            </a:r>
            <a:r>
              <a:rPr lang="en-US" baseline="0" dirty="0" err="1" smtClean="0"/>
              <a:t>gui</a:t>
            </a:r>
            <a:endParaRPr lang="en-US" baseline="0" dirty="0" smtClean="0"/>
          </a:p>
          <a:p>
            <a:r>
              <a:rPr lang="en-US" baseline="0" dirty="0" smtClean="0"/>
              <a:t>and the three </a:t>
            </a:r>
            <a:r>
              <a:rPr lang="en-US" baseline="0" dirty="0" err="1" smtClean="0"/>
              <a:t>gui</a:t>
            </a:r>
            <a:r>
              <a:rPr lang="en-US" baseline="0" dirty="0" smtClean="0"/>
              <a:t> images, left of the timeline</a:t>
            </a:r>
          </a:p>
          <a:p>
            <a:r>
              <a:rPr lang="en-US" baseline="0" dirty="0" smtClean="0"/>
              <a:t>post wimp</a:t>
            </a:r>
          </a:p>
          <a:p>
            <a:r>
              <a:rPr lang="en-US" baseline="0" dirty="0" err="1" smtClean="0"/>
              <a:t>andy</a:t>
            </a:r>
            <a:r>
              <a:rPr lang="en-US" baseline="0" dirty="0" smtClean="0"/>
              <a:t> in cave holding </a:t>
            </a:r>
            <a:r>
              <a:rPr lang="en-US" baseline="0" dirty="0" err="1" smtClean="0"/>
              <a:t>pda</a:t>
            </a:r>
            <a:endParaRPr lang="en-US" baseline="0" dirty="0" smtClean="0"/>
          </a:p>
          <a:p>
            <a:r>
              <a:rPr lang="en-US" baseline="0" dirty="0" smtClean="0"/>
              <a:t>then bullets</a:t>
            </a:r>
          </a:p>
          <a:p>
            <a:endParaRPr lang="en-US" baseline="0" dirty="0" smtClean="0"/>
          </a:p>
          <a:p>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leverage full human sensorium</a:t>
            </a:r>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44</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relative notion – what is natural to one is not to another.  spectrum.</a:t>
            </a:r>
          </a:p>
          <a:p>
            <a:r>
              <a:rPr lang="en-US" dirty="0" smtClean="0"/>
              <a:t>as usual a context-sensitive spectrum</a:t>
            </a:r>
          </a:p>
          <a:p>
            <a:endParaRPr lang="en-US" sz="3000" kern="1200" dirty="0" smtClean="0">
              <a:solidFill>
                <a:schemeClr val="tx1"/>
              </a:solidFill>
              <a:latin typeface="+mn-lt"/>
              <a:ea typeface="+mn-ea"/>
              <a:cs typeface="+mn-cs"/>
            </a:endParaRPr>
          </a:p>
          <a:p>
            <a:r>
              <a:rPr lang="en-US" sz="3000" kern="1200" dirty="0" smtClean="0">
                <a:solidFill>
                  <a:schemeClr val="tx1"/>
                </a:solidFill>
                <a:latin typeface="+mn-lt"/>
                <a:ea typeface="+mn-ea"/>
                <a:cs typeface="+mn-cs"/>
              </a:rPr>
              <a:t>Motor-sensory - cognitive - social</a:t>
            </a:r>
          </a:p>
          <a:p>
            <a:endParaRPr lang="en-US" sz="3000" kern="1200" dirty="0" smtClean="0">
              <a:solidFill>
                <a:schemeClr val="tx1"/>
              </a:solidFill>
              <a:latin typeface="+mn-lt"/>
              <a:ea typeface="+mn-ea"/>
              <a:cs typeface="+mn-cs"/>
            </a:endParaRPr>
          </a:p>
          <a:p>
            <a:r>
              <a:rPr lang="en-US" sz="3000" kern="1200" dirty="0" smtClean="0">
                <a:solidFill>
                  <a:schemeClr val="tx1"/>
                </a:solidFill>
                <a:latin typeface="+mn-lt"/>
                <a:ea typeface="+mn-ea"/>
                <a:cs typeface="+mn-cs"/>
              </a:rPr>
              <a:t>One-handed pan/zoom on real camera </a:t>
            </a:r>
            <a:r>
              <a:rPr lang="en-US" sz="3000" kern="1200" dirty="0" err="1" smtClean="0">
                <a:solidFill>
                  <a:schemeClr val="tx1"/>
                </a:solidFill>
                <a:latin typeface="+mn-lt"/>
                <a:ea typeface="+mn-ea"/>
                <a:cs typeface="+mn-cs"/>
              </a:rPr>
              <a:t>vs</a:t>
            </a:r>
            <a:r>
              <a:rPr lang="en-US" sz="3000" kern="1200" dirty="0" smtClean="0">
                <a:solidFill>
                  <a:schemeClr val="tx1"/>
                </a:solidFill>
                <a:latin typeface="+mn-lt"/>
                <a:ea typeface="+mn-ea"/>
                <a:cs typeface="+mn-cs"/>
              </a:rPr>
              <a:t> pan-zoom with one hand holding and</a:t>
            </a:r>
          </a:p>
          <a:p>
            <a:r>
              <a:rPr lang="en-US" sz="3000" kern="1200" dirty="0" smtClean="0">
                <a:solidFill>
                  <a:schemeClr val="tx1"/>
                </a:solidFill>
                <a:latin typeface="+mn-lt"/>
                <a:ea typeface="+mn-ea"/>
                <a:cs typeface="+mn-cs"/>
              </a:rPr>
              <a:t>the other either panning or pinch-zooming, and no ability to use muscle</a:t>
            </a:r>
          </a:p>
          <a:p>
            <a:r>
              <a:rPr lang="en-US" sz="3000" kern="1200" dirty="0" smtClean="0">
                <a:solidFill>
                  <a:schemeClr val="tx1"/>
                </a:solidFill>
                <a:latin typeface="+mn-lt"/>
                <a:ea typeface="+mn-ea"/>
                <a:cs typeface="+mn-cs"/>
              </a:rPr>
              <a:t>memory to get back to a previous view</a:t>
            </a:r>
          </a:p>
          <a:p>
            <a:endParaRPr lang="en-US" sz="3000" kern="1200" dirty="0" smtClean="0">
              <a:solidFill>
                <a:schemeClr val="tx1"/>
              </a:solidFill>
              <a:latin typeface="+mn-lt"/>
              <a:ea typeface="+mn-ea"/>
              <a:cs typeface="+mn-cs"/>
            </a:endParaRPr>
          </a:p>
          <a:p>
            <a:r>
              <a:rPr lang="en-US" sz="3000" kern="1200" dirty="0" smtClean="0">
                <a:solidFill>
                  <a:schemeClr val="tx1"/>
                </a:solidFill>
                <a:latin typeface="+mn-lt"/>
                <a:ea typeface="+mn-ea"/>
                <a:cs typeface="+mn-cs"/>
              </a:rPr>
              <a:t>Panning/zooming + marking + voice together to give map directions via</a:t>
            </a:r>
          </a:p>
          <a:p>
            <a:r>
              <a:rPr lang="en-US" sz="3000" kern="1200" dirty="0" smtClean="0">
                <a:solidFill>
                  <a:schemeClr val="tx1"/>
                </a:solidFill>
                <a:latin typeface="+mn-lt"/>
                <a:ea typeface="+mn-ea"/>
                <a:cs typeface="+mn-cs"/>
              </a:rPr>
              <a:t>mail.</a:t>
            </a:r>
          </a:p>
          <a:p>
            <a:endParaRPr lang="en-US" sz="3000" kern="1200" dirty="0" smtClean="0">
              <a:solidFill>
                <a:schemeClr val="tx1"/>
              </a:solidFill>
              <a:latin typeface="+mn-lt"/>
              <a:ea typeface="+mn-ea"/>
              <a:cs typeface="+mn-cs"/>
            </a:endParaRPr>
          </a:p>
          <a:p>
            <a:r>
              <a:rPr lang="en-US" sz="3000" kern="1200" dirty="0" smtClean="0">
                <a:solidFill>
                  <a:schemeClr val="tx1"/>
                </a:solidFill>
                <a:latin typeface="+mn-lt"/>
                <a:ea typeface="+mn-ea"/>
                <a:cs typeface="+mn-cs"/>
              </a:rPr>
              <a:t>Can send it to car and its </a:t>
            </a:r>
            <a:r>
              <a:rPr lang="en-US" sz="3000" kern="1200" dirty="0" err="1" smtClean="0">
                <a:solidFill>
                  <a:schemeClr val="tx1"/>
                </a:solidFill>
                <a:latin typeface="+mn-lt"/>
                <a:ea typeface="+mn-ea"/>
                <a:cs typeface="+mn-cs"/>
              </a:rPr>
              <a:t>nav</a:t>
            </a:r>
            <a:r>
              <a:rPr lang="en-US" sz="3000" kern="1200" dirty="0" smtClean="0">
                <a:solidFill>
                  <a:schemeClr val="tx1"/>
                </a:solidFill>
                <a:latin typeface="+mn-lt"/>
                <a:ea typeface="+mn-ea"/>
                <a:cs typeface="+mn-cs"/>
              </a:rPr>
              <a:t> system - combine </a:t>
            </a:r>
            <a:r>
              <a:rPr lang="en-US" sz="3000" kern="1200" dirty="0" err="1" smtClean="0">
                <a:solidFill>
                  <a:schemeClr val="tx1"/>
                </a:solidFill>
                <a:latin typeface="+mn-lt"/>
                <a:ea typeface="+mn-ea"/>
                <a:cs typeface="+mn-cs"/>
              </a:rPr>
              <a:t>nav</a:t>
            </a:r>
            <a:r>
              <a:rPr lang="en-US" sz="3000" kern="1200" dirty="0" smtClean="0">
                <a:solidFill>
                  <a:schemeClr val="tx1"/>
                </a:solidFill>
                <a:latin typeface="+mn-lt"/>
                <a:ea typeface="+mn-ea"/>
                <a:cs typeface="+mn-cs"/>
              </a:rPr>
              <a:t> voice and your voice</a:t>
            </a:r>
          </a:p>
          <a:p>
            <a:endParaRPr lang="en-US" sz="3000" kern="1200" dirty="0" smtClean="0">
              <a:solidFill>
                <a:schemeClr val="tx1"/>
              </a:solidFill>
              <a:latin typeface="+mn-lt"/>
              <a:ea typeface="+mn-ea"/>
              <a:cs typeface="+mn-cs"/>
            </a:endParaRPr>
          </a:p>
          <a:p>
            <a:r>
              <a:rPr lang="en-US" sz="3000" kern="1200" dirty="0" smtClean="0">
                <a:solidFill>
                  <a:schemeClr val="tx1"/>
                </a:solidFill>
                <a:latin typeface="+mn-lt"/>
                <a:ea typeface="+mn-ea"/>
                <a:cs typeface="+mn-cs"/>
              </a:rPr>
              <a:t>Society of appliances work together to reduce complexity for users</a:t>
            </a:r>
          </a:p>
          <a:p>
            <a:endParaRPr lang="en-US" sz="3000" kern="1200" dirty="0" smtClean="0">
              <a:solidFill>
                <a:schemeClr val="tx1"/>
              </a:solidFill>
              <a:latin typeface="+mn-lt"/>
              <a:ea typeface="+mn-ea"/>
              <a:cs typeface="+mn-cs"/>
            </a:endParaRPr>
          </a:p>
          <a:p>
            <a:r>
              <a:rPr lang="en-US" sz="3000" kern="1200" dirty="0" smtClean="0">
                <a:solidFill>
                  <a:schemeClr val="tx1"/>
                </a:solidFill>
                <a:latin typeface="+mn-lt"/>
                <a:ea typeface="+mn-ea"/>
                <a:cs typeface="+mn-cs"/>
              </a:rPr>
              <a:t>Sensor networks, ambient intelligence</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50</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52</a:t>
            </a:fld>
            <a:endParaRPr lang="en-US"/>
          </a:p>
        </p:txBody>
      </p:sp>
    </p:spTree>
    <p:extLst>
      <p:ext uri="{BB962C8B-B14F-4D97-AF65-F5344CB8AC3E}">
        <p14:creationId xmlns:p14="http://schemas.microsoft.com/office/powerpoint/2010/main" val="20497850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55</a:t>
            </a:fld>
            <a:endParaRPr lang="en-US"/>
          </a:p>
        </p:txBody>
      </p:sp>
    </p:spTree>
    <p:extLst>
      <p:ext uri="{BB962C8B-B14F-4D97-AF65-F5344CB8AC3E}">
        <p14:creationId xmlns:p14="http://schemas.microsoft.com/office/powerpoint/2010/main" val="20497850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56</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humans have to be part of it.  agents can’t do it all.</a:t>
            </a:r>
          </a:p>
          <a:p>
            <a:r>
              <a:rPr lang="en-US" dirty="0" smtClean="0"/>
              <a:t>need for </a:t>
            </a:r>
            <a:r>
              <a:rPr lang="en-US" dirty="0" err="1" smtClean="0"/>
              <a:t>postwimp</a:t>
            </a:r>
            <a:r>
              <a:rPr lang="en-US" dirty="0" smtClean="0"/>
              <a:t> </a:t>
            </a:r>
            <a:r>
              <a:rPr lang="en-US" dirty="0" err="1" smtClean="0"/>
              <a:t>uis</a:t>
            </a:r>
            <a:r>
              <a:rPr lang="en-US" dirty="0" smtClean="0"/>
              <a:t> </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57</a:t>
            </a:fld>
            <a:endParaRPr lang="en-US"/>
          </a:p>
        </p:txBody>
      </p:sp>
    </p:spTree>
    <p:extLst>
      <p:ext uri="{BB962C8B-B14F-4D97-AF65-F5344CB8AC3E}">
        <p14:creationId xmlns:p14="http://schemas.microsoft.com/office/powerpoint/2010/main" val="37088575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58</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b="1" kern="1200" dirty="0">
                <a:solidFill>
                  <a:schemeClr val="tx1"/>
                </a:solidFill>
                <a:latin typeface="+mn-lt"/>
                <a:ea typeface="+mn-ea"/>
                <a:cs typeface="+mn-cs"/>
              </a:rPr>
              <a:t>context</a:t>
            </a:r>
          </a:p>
          <a:p>
            <a:r>
              <a:rPr lang="en-US" sz="2000" b="1" kern="1200" dirty="0">
                <a:solidFill>
                  <a:schemeClr val="tx1"/>
                </a:solidFill>
                <a:latin typeface="+mn-lt"/>
                <a:ea typeface="+mn-ea"/>
                <a:cs typeface="+mn-cs"/>
              </a:rPr>
              <a:t>o home</a:t>
            </a:r>
          </a:p>
          <a:p>
            <a:r>
              <a:rPr lang="en-US" sz="2000" b="1" kern="1200" dirty="0">
                <a:solidFill>
                  <a:schemeClr val="tx1"/>
                </a:solidFill>
                <a:latin typeface="+mn-lt"/>
                <a:ea typeface="+mn-ea"/>
                <a:cs typeface="+mn-cs"/>
              </a:rPr>
              <a:t>~ shower with one whole wall of shower fog-resistant mirror-like voice-activated glass.</a:t>
            </a:r>
          </a:p>
          <a:p>
            <a:r>
              <a:rPr lang="en-US" sz="2000" b="1" kern="1200" dirty="0">
                <a:solidFill>
                  <a:schemeClr val="tx1"/>
                </a:solidFill>
                <a:latin typeface="+mn-lt"/>
                <a:ea typeface="+mn-ea"/>
                <a:cs typeface="+mn-cs"/>
              </a:rPr>
              <a:t>~ study</a:t>
            </a:r>
          </a:p>
          <a:p>
            <a:r>
              <a:rPr lang="en-US" sz="2000" b="1" kern="1200" dirty="0">
                <a:solidFill>
                  <a:schemeClr val="tx1"/>
                </a:solidFill>
                <a:latin typeface="+mn-lt"/>
                <a:ea typeface="+mn-ea"/>
                <a:cs typeface="+mn-cs"/>
              </a:rPr>
              <a:t>~ kitchen</a:t>
            </a:r>
          </a:p>
          <a:p>
            <a:r>
              <a:rPr lang="en-US" sz="2000" b="1" kern="1200" dirty="0">
                <a:solidFill>
                  <a:schemeClr val="tx1"/>
                </a:solidFill>
                <a:latin typeface="+mn-lt"/>
                <a:ea typeface="+mn-ea"/>
                <a:cs typeface="+mn-cs"/>
              </a:rPr>
              <a:t>~ bedroom</a:t>
            </a:r>
          </a:p>
          <a:p>
            <a:r>
              <a:rPr lang="en-US" sz="2000" b="1" kern="1200" dirty="0">
                <a:solidFill>
                  <a:schemeClr val="tx1"/>
                </a:solidFill>
                <a:latin typeface="+mn-lt"/>
                <a:ea typeface="+mn-ea"/>
                <a:cs typeface="+mn-cs"/>
              </a:rPr>
              <a:t>o mobile</a:t>
            </a:r>
          </a:p>
          <a:p>
            <a:r>
              <a:rPr lang="en-US" sz="2000" b="1" kern="1200" dirty="0">
                <a:solidFill>
                  <a:schemeClr val="tx1"/>
                </a:solidFill>
                <a:latin typeface="+mn-lt"/>
                <a:ea typeface="+mn-ea"/>
                <a:cs typeface="+mn-cs"/>
              </a:rPr>
              <a:t>o vehicle</a:t>
            </a:r>
          </a:p>
          <a:p>
            <a:r>
              <a:rPr lang="en-US" sz="2000" b="1" kern="1200" dirty="0">
                <a:solidFill>
                  <a:schemeClr val="tx1"/>
                </a:solidFill>
                <a:latin typeface="+mn-lt"/>
                <a:ea typeface="+mn-ea"/>
                <a:cs typeface="+mn-cs"/>
              </a:rPr>
              <a:t>o office</a:t>
            </a:r>
          </a:p>
          <a:p>
            <a:r>
              <a:rPr lang="en-US" sz="2000" b="1" kern="1200" dirty="0">
                <a:solidFill>
                  <a:schemeClr val="tx1"/>
                </a:solidFill>
                <a:latin typeface="+mn-lt"/>
                <a:ea typeface="+mn-ea"/>
                <a:cs typeface="+mn-cs"/>
              </a:rPr>
              <a:t>o solo vs. small team vs. crowd</a:t>
            </a:r>
          </a:p>
          <a:p>
            <a:r>
              <a:rPr lang="en-US" sz="2000" b="1" kern="1200" dirty="0">
                <a:solidFill>
                  <a:schemeClr val="tx1"/>
                </a:solidFill>
                <a:latin typeface="+mn-lt"/>
                <a:ea typeface="+mn-ea"/>
                <a:cs typeface="+mn-cs"/>
              </a:rPr>
              <a:t>o co-located vs. telecollaboration</a:t>
            </a:r>
          </a:p>
          <a:p>
            <a:r>
              <a:rPr lang="en-US" sz="2000" b="1" kern="1200" dirty="0">
                <a:solidFill>
                  <a:schemeClr val="tx1"/>
                </a:solidFill>
                <a:latin typeface="+mn-lt"/>
                <a:ea typeface="+mn-ea"/>
                <a:cs typeface="+mn-cs"/>
              </a:rPr>
              <a:t>- tasks</a:t>
            </a:r>
          </a:p>
          <a:p>
            <a:r>
              <a:rPr lang="en-US" sz="2000" b="1" kern="1200" dirty="0">
                <a:solidFill>
                  <a:schemeClr val="tx1"/>
                </a:solidFill>
                <a:latin typeface="+mn-lt"/>
                <a:ea typeface="+mn-ea"/>
                <a:cs typeface="+mn-cs"/>
              </a:rPr>
              <a:t>o type of task and data that is involved</a:t>
            </a:r>
          </a:p>
          <a:p>
            <a:r>
              <a:rPr lang="en-US" sz="2000" b="1" kern="1200" dirty="0">
                <a:solidFill>
                  <a:schemeClr val="tx1"/>
                </a:solidFill>
                <a:latin typeface="+mn-lt"/>
                <a:ea typeface="+mn-ea"/>
                <a:cs typeface="+mn-cs"/>
              </a:rPr>
              <a:t>o dedicated or shifting </a:t>
            </a:r>
          </a:p>
          <a:p>
            <a:r>
              <a:rPr lang="en-US" sz="2000" b="1" kern="1200" dirty="0">
                <a:solidFill>
                  <a:schemeClr val="tx1"/>
                </a:solidFill>
                <a:latin typeface="+mn-lt"/>
                <a:ea typeface="+mn-ea"/>
                <a:cs typeface="+mn-cs"/>
              </a:rPr>
              <a:t>~ searching</a:t>
            </a:r>
          </a:p>
          <a:p>
            <a:r>
              <a:rPr lang="en-US" sz="2000" b="1" kern="1200" dirty="0">
                <a:solidFill>
                  <a:schemeClr val="tx1"/>
                </a:solidFill>
                <a:latin typeface="+mn-lt"/>
                <a:ea typeface="+mn-ea"/>
                <a:cs typeface="+mn-cs"/>
              </a:rPr>
              <a:t>~ scholarly work</a:t>
            </a:r>
          </a:p>
          <a:p>
            <a:r>
              <a:rPr lang="en-US" sz="2000" b="1" kern="1200" dirty="0">
                <a:solidFill>
                  <a:schemeClr val="tx1"/>
                </a:solidFill>
                <a:latin typeface="+mn-lt"/>
                <a:ea typeface="+mn-ea"/>
                <a:cs typeface="+mn-cs"/>
              </a:rPr>
              <a:t>~ analysis vs. synthesis</a:t>
            </a:r>
          </a:p>
          <a:p>
            <a:r>
              <a:rPr lang="en-US" sz="2000" b="1" kern="1200" dirty="0">
                <a:solidFill>
                  <a:schemeClr val="tx1"/>
                </a:solidFill>
                <a:latin typeface="+mn-lt"/>
                <a:ea typeface="+mn-ea"/>
                <a:cs typeface="+mn-cs"/>
              </a:rPr>
              <a:t>~ level of abstraction, moving from data to interpretation to knowledge</a:t>
            </a:r>
          </a:p>
          <a:p>
            <a:r>
              <a:rPr lang="en-US" sz="2000" b="1" kern="1200" dirty="0">
                <a:solidFill>
                  <a:schemeClr val="tx1"/>
                </a:solidFill>
                <a:latin typeface="+mn-lt"/>
                <a:ea typeface="+mn-ea"/>
                <a:cs typeface="+mn-cs"/>
              </a:rPr>
              <a:t>o size (measure of complexity, duration, degree of having to save and restore state, ...)</a:t>
            </a:r>
          </a:p>
          <a:p>
            <a:r>
              <a:rPr lang="en-US" sz="2000" b="1" kern="1200" dirty="0">
                <a:solidFill>
                  <a:schemeClr val="tx1"/>
                </a:solidFill>
                <a:latin typeface="+mn-lt"/>
                <a:ea typeface="+mn-ea"/>
                <a:cs typeface="+mn-cs"/>
              </a:rPr>
              <a:t>o structured/formal/well-defined vs. exploratory/unstructured</a:t>
            </a:r>
          </a:p>
          <a:p>
            <a:r>
              <a:rPr lang="en-US" sz="2000" b="1" kern="1200" dirty="0">
                <a:solidFill>
                  <a:schemeClr val="tx1"/>
                </a:solidFill>
                <a:latin typeface="+mn-lt"/>
                <a:ea typeface="+mn-ea"/>
                <a:cs typeface="+mn-cs"/>
              </a:rPr>
              <a:t>o examples</a:t>
            </a:r>
          </a:p>
          <a:p>
            <a:r>
              <a:rPr lang="en-US" sz="2000" b="1" kern="1200" dirty="0">
                <a:solidFill>
                  <a:schemeClr val="tx1"/>
                </a:solidFill>
                <a:latin typeface="+mn-lt"/>
                <a:ea typeface="+mn-ea"/>
                <a:cs typeface="+mn-cs"/>
              </a:rPr>
              <a:t>~ data entry and form-filling</a:t>
            </a:r>
          </a:p>
          <a:p>
            <a:r>
              <a:rPr lang="en-US" sz="2000" b="1" kern="1200" dirty="0">
                <a:solidFill>
                  <a:schemeClr val="tx1"/>
                </a:solidFill>
                <a:latin typeface="+mn-lt"/>
                <a:ea typeface="+mn-ea"/>
                <a:cs typeface="+mn-cs"/>
              </a:rPr>
              <a:t>~ data mining</a:t>
            </a:r>
          </a:p>
          <a:p>
            <a:r>
              <a:rPr lang="en-US" sz="2000" b="1" kern="1200" dirty="0">
                <a:solidFill>
                  <a:schemeClr val="tx1"/>
                </a:solidFill>
                <a:latin typeface="+mn-lt"/>
                <a:ea typeface="+mn-ea"/>
                <a:cs typeface="+mn-cs"/>
              </a:rPr>
              <a:t>~ brainstorming</a:t>
            </a:r>
          </a:p>
          <a:p>
            <a:r>
              <a:rPr lang="en-US" sz="2000" b="1" kern="1200" dirty="0">
                <a:solidFill>
                  <a:schemeClr val="tx1"/>
                </a:solidFill>
                <a:latin typeface="+mn-lt"/>
                <a:ea typeface="+mn-ea"/>
                <a:cs typeface="+mn-cs"/>
              </a:rPr>
              <a:t>~ pattern searching</a:t>
            </a:r>
          </a:p>
          <a:p>
            <a:r>
              <a:rPr lang="en-US" sz="2000" b="1" kern="1200" dirty="0">
                <a:solidFill>
                  <a:schemeClr val="tx1"/>
                </a:solidFill>
                <a:latin typeface="+mn-lt"/>
                <a:ea typeface="+mn-ea"/>
                <a:cs typeface="+mn-cs"/>
              </a:rPr>
              <a:t>~ problem solving</a:t>
            </a:r>
          </a:p>
          <a:p>
            <a:r>
              <a:rPr lang="en-US" sz="2000" b="1" kern="1200" dirty="0">
                <a:solidFill>
                  <a:schemeClr val="tx1"/>
                </a:solidFill>
                <a:latin typeface="+mn-lt"/>
                <a:ea typeface="+mn-ea"/>
                <a:cs typeface="+mn-cs"/>
              </a:rPr>
              <a:t>~ document composition</a:t>
            </a:r>
          </a:p>
          <a:p>
            <a:r>
              <a:rPr lang="en-US" sz="2000" b="1" kern="1200" dirty="0">
                <a:solidFill>
                  <a:schemeClr val="tx1"/>
                </a:solidFill>
                <a:latin typeface="+mn-lt"/>
                <a:ea typeface="+mn-ea"/>
                <a:cs typeface="+mn-cs"/>
              </a:rPr>
              <a:t>- time</a:t>
            </a:r>
          </a:p>
          <a:p>
            <a:r>
              <a:rPr lang="en-US" sz="2000" b="1" kern="1200" dirty="0">
                <a:solidFill>
                  <a:schemeClr val="tx1"/>
                </a:solidFill>
                <a:latin typeface="+mn-lt"/>
                <a:ea typeface="+mn-ea"/>
                <a:cs typeface="+mn-cs"/>
              </a:rPr>
              <a:t>o frequency of interaction</a:t>
            </a:r>
          </a:p>
          <a:p>
            <a:r>
              <a:rPr lang="en-US" sz="2000" b="1" kern="1200" dirty="0">
                <a:solidFill>
                  <a:schemeClr val="tx1"/>
                </a:solidFill>
                <a:latin typeface="+mn-lt"/>
                <a:ea typeface="+mn-ea"/>
                <a:cs typeface="+mn-cs"/>
              </a:rPr>
              <a:t>o synchronous vs. asynchronous </a:t>
            </a:r>
          </a:p>
          <a:p>
            <a:r>
              <a:rPr lang="en-US" sz="2000" b="1" kern="1200" dirty="0">
                <a:solidFill>
                  <a:schemeClr val="tx1"/>
                </a:solidFill>
                <a:latin typeface="+mn-lt"/>
                <a:ea typeface="+mn-ea"/>
                <a:cs typeface="+mn-cs"/>
              </a:rPr>
              <a:t>o defining, capturing, restoring, forking state/context </a:t>
            </a:r>
          </a:p>
          <a:p>
            <a:r>
              <a:rPr lang="en-US" sz="2000" b="1" kern="1200" dirty="0">
                <a:solidFill>
                  <a:schemeClr val="tx1"/>
                </a:solidFill>
                <a:latin typeface="+mn-lt"/>
                <a:ea typeface="+mn-ea"/>
                <a:cs typeface="+mn-cs"/>
              </a:rPr>
              <a:t>- roles</a:t>
            </a:r>
          </a:p>
          <a:p>
            <a:r>
              <a:rPr lang="en-US" sz="2000" b="1" kern="1200" dirty="0">
                <a:solidFill>
                  <a:schemeClr val="tx1"/>
                </a:solidFill>
                <a:latin typeface="+mn-lt"/>
                <a:ea typeface="+mn-ea"/>
                <a:cs typeface="+mn-cs"/>
              </a:rPr>
              <a:t>o occasional vs. expert</a:t>
            </a:r>
          </a:p>
          <a:p>
            <a:r>
              <a:rPr lang="en-US" sz="2000" b="1" kern="1200" dirty="0">
                <a:solidFill>
                  <a:schemeClr val="tx1"/>
                </a:solidFill>
                <a:latin typeface="+mn-lt"/>
                <a:ea typeface="+mn-ea"/>
                <a:cs typeface="+mn-cs"/>
              </a:rPr>
              <a:t>o research vs. ad-hoc</a:t>
            </a:r>
          </a:p>
          <a:p>
            <a:r>
              <a:rPr lang="en-US" sz="2000" b="1" kern="1200" dirty="0">
                <a:solidFill>
                  <a:schemeClr val="tx1"/>
                </a:solidFill>
                <a:latin typeface="+mn-lt"/>
                <a:ea typeface="+mn-ea"/>
                <a:cs typeface="+mn-cs"/>
              </a:rPr>
              <a:t>o dynamically changing within session</a:t>
            </a:r>
          </a:p>
          <a:p>
            <a:r>
              <a:rPr lang="en-US" sz="2000" b="1" kern="1200" dirty="0">
                <a:solidFill>
                  <a:schemeClr val="tx1"/>
                </a:solidFill>
                <a:latin typeface="+mn-lt"/>
                <a:ea typeface="+mn-ea"/>
                <a:cs typeface="+mn-cs"/>
              </a:rPr>
              <a:t>- input and output, i.e., what do you need and why</a:t>
            </a:r>
          </a:p>
          <a:p>
            <a:r>
              <a:rPr lang="en-US" sz="2000" b="1" kern="1200" dirty="0">
                <a:solidFill>
                  <a:schemeClr val="tx1"/>
                </a:solidFill>
                <a:latin typeface="+mn-lt"/>
                <a:ea typeface="+mn-ea"/>
                <a:cs typeface="+mn-cs"/>
              </a:rPr>
              <a:t>o data formats</a:t>
            </a:r>
          </a:p>
          <a:p>
            <a:r>
              <a:rPr lang="en-US" sz="2000" b="1" kern="1200" dirty="0">
                <a:solidFill>
                  <a:schemeClr val="tx1"/>
                </a:solidFill>
                <a:latin typeface="+mn-lt"/>
                <a:ea typeface="+mn-ea"/>
                <a:cs typeface="+mn-cs"/>
              </a:rPr>
              <a:t>o </a:t>
            </a:r>
            <a:r>
              <a:rPr lang="en-US" sz="2000" b="1" kern="1200" dirty="0" err="1">
                <a:solidFill>
                  <a:schemeClr val="tx1"/>
                </a:solidFill>
                <a:latin typeface="+mn-lt"/>
                <a:ea typeface="+mn-ea"/>
                <a:cs typeface="+mn-cs"/>
              </a:rPr>
              <a:t>lossage</a:t>
            </a:r>
            <a:r>
              <a:rPr lang="en-US" sz="2000" b="1" kern="1200" dirty="0">
                <a:solidFill>
                  <a:schemeClr val="tx1"/>
                </a:solidFill>
                <a:latin typeface="+mn-lt"/>
                <a:ea typeface="+mn-ea"/>
                <a:cs typeface="+mn-cs"/>
              </a:rPr>
              <a:t> of data, structures, semantics</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59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importance of context in the: user, task, platform, environment, history, social, …</a:t>
            </a: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60</a:t>
            </a:fld>
            <a:endParaRPr lang="en-US"/>
          </a:p>
        </p:txBody>
      </p:sp>
    </p:spTree>
    <p:extLst>
      <p:ext uri="{BB962C8B-B14F-4D97-AF65-F5344CB8AC3E}">
        <p14:creationId xmlns:p14="http://schemas.microsoft.com/office/powerpoint/2010/main" val="40997876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importance of context in the: user, task, platform,                          environment, history, social, …</a:t>
            </a:r>
          </a:p>
          <a:p>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with one whole wall of shower fog-resistant touch mirror and voice-activated glass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61</a:t>
            </a:fld>
            <a:endParaRPr lang="en-US"/>
          </a:p>
        </p:txBody>
      </p:sp>
    </p:spTree>
    <p:extLst>
      <p:ext uri="{BB962C8B-B14F-4D97-AF65-F5344CB8AC3E}">
        <p14:creationId xmlns:p14="http://schemas.microsoft.com/office/powerpoint/2010/main" val="40997876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63</a:t>
            </a:fld>
            <a:endParaRPr lang="en-US"/>
          </a:p>
        </p:txBody>
      </p:sp>
    </p:spTree>
    <p:extLst>
      <p:ext uri="{BB962C8B-B14F-4D97-AF65-F5344CB8AC3E}">
        <p14:creationId xmlns:p14="http://schemas.microsoft.com/office/powerpoint/2010/main" val="7510666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0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172F14B-FBD5-114B-A43E-C4631C82E7CC}" type="slidenum">
              <a:rPr lang="en-US"/>
              <a:pPr/>
              <a:t>64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0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172F14B-FBD5-114B-A43E-C4631C82E7CC}" type="slidenum">
              <a:rPr lang="en-US"/>
              <a:pPr/>
              <a:t>65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b="1" kern="1200" dirty="0">
                <a:solidFill>
                  <a:schemeClr val="tx1"/>
                </a:solidFill>
                <a:latin typeface="+mn-lt"/>
                <a:ea typeface="+mn-ea"/>
                <a:cs typeface="+mn-cs"/>
              </a:rPr>
              <a:t>o </a:t>
            </a:r>
            <a:r>
              <a:rPr lang="en-US" sz="2000" b="1" kern="1200" dirty="0" smtClean="0">
                <a:solidFill>
                  <a:schemeClr val="tx1"/>
                </a:solidFill>
                <a:latin typeface="+mn-lt"/>
                <a:ea typeface="+mn-ea"/>
                <a:cs typeface="+mn-cs"/>
              </a:rPr>
              <a:t> </a:t>
            </a:r>
            <a:r>
              <a:rPr lang="en-US" sz="2000" dirty="0" err="1" smtClean="0"/>
              <a:t>Visioneer</a:t>
            </a:r>
            <a:endParaRPr lang="en-US" sz="2000" dirty="0" smtClean="0"/>
          </a:p>
          <a:p>
            <a:r>
              <a:rPr lang="en-US" sz="2000" dirty="0" smtClean="0"/>
              <a:t>Trainee</a:t>
            </a:r>
          </a:p>
          <a:p>
            <a:r>
              <a:rPr lang="en-US" sz="2000" dirty="0" smtClean="0"/>
              <a:t>Customer service rep</a:t>
            </a:r>
          </a:p>
          <a:p>
            <a:r>
              <a:rPr lang="en-US" sz="2000" dirty="0" smtClean="0"/>
              <a:t>Manager/leader</a:t>
            </a:r>
          </a:p>
          <a:p>
            <a:r>
              <a:rPr lang="en-US" sz="2000" dirty="0" err="1" smtClean="0"/>
              <a:t>Marketeer</a:t>
            </a:r>
            <a:endParaRPr lang="en-US" sz="2000" dirty="0" smtClean="0"/>
          </a:p>
          <a:p>
            <a:endParaRPr lang="en-US" sz="2000" b="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a:pPr/>
              <a:t>66</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68</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b="1" kern="1200" dirty="0" err="1" smtClean="0">
                <a:solidFill>
                  <a:schemeClr val="tx1"/>
                </a:solidFill>
                <a:latin typeface="+mn-lt"/>
                <a:ea typeface="+mn-ea"/>
                <a:cs typeface="+mn-cs"/>
              </a:rPr>
              <a:t>conceirge</a:t>
            </a:r>
            <a:r>
              <a:rPr lang="en-US" sz="2000" b="1" kern="1200" baseline="0" dirty="0" smtClean="0">
                <a:solidFill>
                  <a:schemeClr val="tx1"/>
                </a:solidFill>
                <a:latin typeface="+mn-lt"/>
                <a:ea typeface="+mn-ea"/>
                <a:cs typeface="+mn-cs"/>
              </a:rPr>
              <a:t> –</a:t>
            </a:r>
          </a:p>
          <a:p>
            <a:r>
              <a:rPr lang="en-US" sz="2000" b="1" kern="1200" baseline="0" dirty="0" smtClean="0">
                <a:solidFill>
                  <a:schemeClr val="tx1"/>
                </a:solidFill>
                <a:latin typeface="+mn-lt"/>
                <a:ea typeface="+mn-ea"/>
                <a:cs typeface="+mn-cs"/>
              </a:rPr>
              <a:t>personal assistant – infers intent.</a:t>
            </a:r>
          </a:p>
          <a:p>
            <a:r>
              <a:rPr lang="en-US" sz="2000" b="1" kern="1200" baseline="0" dirty="0" smtClean="0">
                <a:solidFill>
                  <a:schemeClr val="tx1"/>
                </a:solidFill>
                <a:latin typeface="+mn-lt"/>
                <a:ea typeface="+mn-ea"/>
                <a:cs typeface="+mn-cs"/>
              </a:rPr>
              <a:t>see notes from drive – the exact wording</a:t>
            </a:r>
            <a:endParaRPr lang="en-US" sz="20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172F14B-FBD5-114B-A43E-C4631C82E7CC}" type="slidenum">
              <a:rPr lang="en-US"/>
              <a:pPr/>
              <a:t>69</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70</a:t>
            </a:fld>
            <a:endParaRPr lang="en-US"/>
          </a:p>
        </p:txBody>
      </p:sp>
    </p:spTree>
    <p:extLst>
      <p:ext uri="{BB962C8B-B14F-4D97-AF65-F5344CB8AC3E}">
        <p14:creationId xmlns:p14="http://schemas.microsoft.com/office/powerpoint/2010/main" val="20091477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t>Note – simplifying</a:t>
            </a:r>
            <a:r>
              <a:rPr lang="en-US" sz="2000" baseline="0" dirty="0" smtClean="0"/>
              <a:t> for </a:t>
            </a:r>
            <a:r>
              <a:rPr lang="en-US" sz="2000" baseline="0" dirty="0" err="1" smtClean="0"/>
              <a:t>na</a:t>
            </a:r>
            <a:r>
              <a:rPr lang="fr-FR" sz="2000" baseline="0" dirty="0" err="1" smtClean="0"/>
              <a:t>ï</a:t>
            </a:r>
            <a:r>
              <a:rPr lang="en-US" sz="2000" baseline="0" dirty="0" err="1" smtClean="0"/>
              <a:t>ve</a:t>
            </a:r>
            <a:r>
              <a:rPr lang="en-US" sz="2000" baseline="0" dirty="0" smtClean="0"/>
              <a:t> user by removing power user capabilities</a:t>
            </a:r>
          </a:p>
          <a:p>
            <a:r>
              <a:rPr lang="en-US" sz="2000" baseline="0" dirty="0" smtClean="0"/>
              <a:t>is a bad design decision</a:t>
            </a:r>
            <a:endParaRPr lang="en-US" sz="2000"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71</a:t>
            </a:fld>
            <a:endParaRPr lang="en-US"/>
          </a:p>
        </p:txBody>
      </p:sp>
    </p:spTree>
    <p:extLst>
      <p:ext uri="{BB962C8B-B14F-4D97-AF65-F5344CB8AC3E}">
        <p14:creationId xmlns:p14="http://schemas.microsoft.com/office/powerpoint/2010/main" val="28325709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3000" kern="1200" dirty="0" smtClean="0">
                <a:solidFill>
                  <a:schemeClr val="tx1"/>
                </a:solidFill>
                <a:latin typeface="+mn-lt"/>
                <a:ea typeface="+mn-ea"/>
                <a:cs typeface="+mn-cs"/>
              </a:rPr>
              <a:t>TEI, the conference on Tangible, Embedded, and Embodied Interaction, is about </a:t>
            </a:r>
          </a:p>
          <a:p>
            <a:r>
              <a:rPr lang="en-US" sz="3000" kern="1200" dirty="0" smtClean="0">
                <a:solidFill>
                  <a:schemeClr val="tx1"/>
                </a:solidFill>
                <a:latin typeface="+mn-lt"/>
                <a:ea typeface="+mn-ea"/>
                <a:cs typeface="+mn-cs"/>
              </a:rPr>
              <a:t>creating compelling experiences that bridge bits and atoms through research in HCI, design, interactive arts, tools and technologies.</a:t>
            </a:r>
          </a:p>
          <a:p>
            <a:r>
              <a:rPr lang="pl-PL" dirty="0" smtClean="0"/>
              <a:t>http://</a:t>
            </a:r>
            <a:r>
              <a:rPr lang="pl-PL" dirty="0" err="1" smtClean="0"/>
              <a:t>www.acm.org</a:t>
            </a:r>
            <a:r>
              <a:rPr lang="pl-PL" dirty="0" smtClean="0"/>
              <a:t>/</a:t>
            </a:r>
            <a:r>
              <a:rPr lang="pl-PL" dirty="0" err="1" smtClean="0"/>
              <a:t>icmi</a:t>
            </a:r>
            <a:r>
              <a:rPr lang="pl-PL" smtClean="0"/>
              <a:t>/2011/</a:t>
            </a:r>
            <a:endParaRPr lang="en-US" dirty="0"/>
          </a:p>
        </p:txBody>
      </p:sp>
      <p:sp>
        <p:nvSpPr>
          <p:cNvPr id="4" name="Slide Number Placeholder 3"/>
          <p:cNvSpPr>
            <a:spLocks noGrp="1"/>
          </p:cNvSpPr>
          <p:nvPr>
            <p:ph type="sldNum" sz="quarter" idx="10"/>
          </p:nvPr>
        </p:nvSpPr>
        <p:spPr/>
        <p:txBody>
          <a:bodyPr/>
          <a:lstStyle/>
          <a:p>
            <a:fld id="{0172F14B-FBD5-114B-A43E-C4631C82E7CC}" type="slidenum">
              <a:rPr lang="en-US" smtClean="0"/>
              <a:pPr/>
              <a:t>72</a:t>
            </a:fld>
            <a:endParaRPr lang="en-US"/>
          </a:p>
        </p:txBody>
      </p:sp>
    </p:spTree>
    <p:extLst>
      <p:ext uri="{BB962C8B-B14F-4D97-AF65-F5344CB8AC3E}">
        <p14:creationId xmlns:p14="http://schemas.microsoft.com/office/powerpoint/2010/main" val="2460719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9474"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val="1"/>
            </a:ext>
          </a:extLst>
        </p:spPr>
      </p:sp>
      <p:sp>
        <p:nvSpPr>
          <p:cNvPr id="2409475" name="Rectangle 3"/>
          <p:cNvSpPr>
            <a:spLocks noGrp="1" noChangeArrowheads="1"/>
          </p:cNvSpPr>
          <p:nvPr>
            <p:ph type="body" idx="1"/>
          </p:nvPr>
        </p:nvSpPr>
        <p:spPr>
          <a:xfrm>
            <a:off x="914920" y="4343713"/>
            <a:ext cx="5028161" cy="4113862"/>
          </a:xfrm>
        </p:spPr>
        <p:txBody>
          <a:bodyPr lIns="89831" tIns="44916" rIns="89831" bIns="44916"/>
          <a:lstStyle/>
          <a:p>
            <a:r>
              <a:rPr lang="en-US"/>
              <a:t>Where - Ktty Hawk, NC</a:t>
            </a:r>
          </a:p>
          <a:p>
            <a:r>
              <a:rPr lang="en-US"/>
              <a:t>When – December 17, 1903</a:t>
            </a:r>
          </a:p>
          <a:p>
            <a:r>
              <a:rPr lang="en-US"/>
              <a:t>Plane name – Flyer</a:t>
            </a:r>
          </a:p>
          <a:p>
            <a:r>
              <a:rPr lang="en-US"/>
              <a:t>Who – Orville Wright</a:t>
            </a:r>
          </a:p>
          <a:p>
            <a:endParaRPr lang="en-US"/>
          </a:p>
          <a:p>
            <a:r>
              <a:rPr lang="en-US"/>
              <a:t>Almost beat him:</a:t>
            </a:r>
          </a:p>
          <a:p>
            <a:r>
              <a:rPr lang="en-US"/>
              <a:t>Samuel Pierpont Langley in his Aerodrome – October, 1903 – failed to lift off.</a:t>
            </a:r>
          </a:p>
          <a:p>
            <a:r>
              <a:rPr lang="en-US"/>
              <a:t>Santos Dumont in his Canard at Paris – October, 1906 – flew 197 feet to become the first flyer to cover 25 meters.</a:t>
            </a:r>
          </a:p>
          <a:p>
            <a:r>
              <a:rPr lang="en-US"/>
              <a:t>Louis Bleriot was the first to fly an aircraft across the English channel – in 1909.</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vd-background3-ppt_grn_med.jpg"/>
          <p:cNvPicPr>
            <a:picLocks noChangeAspect="1"/>
          </p:cNvPicPr>
          <p:nvPr userDrawn="1"/>
        </p:nvPicPr>
        <p:blipFill>
          <a:blip r:embed="rId2"/>
          <a:stretch>
            <a:fillRect/>
          </a:stretch>
        </p:blipFill>
        <p:spPr>
          <a:xfrm>
            <a:off x="0" y="0"/>
            <a:ext cx="9144000" cy="6858000"/>
          </a:xfrm>
          <a:prstGeom prst="rect">
            <a:avLst/>
          </a:prstGeom>
        </p:spPr>
      </p:pic>
      <p:pic>
        <p:nvPicPr>
          <p:cNvPr id="8" name="Picture 7" descr="From Clipboard.jpg"/>
          <p:cNvPicPr>
            <a:picLocks noChangeAspect="1"/>
          </p:cNvPicPr>
          <p:nvPr userDrawn="1"/>
        </p:nvPicPr>
        <p:blipFill>
          <a:blip r:embed="rId3"/>
          <a:stretch>
            <a:fillRect/>
          </a:stretch>
        </p:blipFill>
        <p:spPr>
          <a:xfrm>
            <a:off x="-64146" y="0"/>
            <a:ext cx="9313987" cy="3748787"/>
          </a:xfrm>
          <a:prstGeom prst="rect">
            <a:avLst/>
          </a:prstGeom>
        </p:spPr>
      </p:pic>
      <p:sp>
        <p:nvSpPr>
          <p:cNvPr id="2" name="Title 1"/>
          <p:cNvSpPr>
            <a:spLocks noGrp="1"/>
          </p:cNvSpPr>
          <p:nvPr>
            <p:ph type="ctrTitle"/>
          </p:nvPr>
        </p:nvSpPr>
        <p:spPr>
          <a:xfrm>
            <a:off x="685800" y="2130425"/>
            <a:ext cx="7772400" cy="1470025"/>
          </a:xfrm>
        </p:spPr>
        <p:txBody>
          <a:bodyPr/>
          <a:lstStyle>
            <a:lvl1pPr>
              <a:defRPr>
                <a:solidFill>
                  <a:srgbClr val="FFFF00"/>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with footer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Content Placeholder 2"/>
          <p:cNvSpPr>
            <a:spLocks noGrp="1"/>
          </p:cNvSpPr>
          <p:nvPr>
            <p:ph idx="1"/>
          </p:nvPr>
        </p:nvSpPr>
        <p:spPr>
          <a:xfrm>
            <a:off x="141122" y="1346908"/>
            <a:ext cx="8836875" cy="4779256"/>
          </a:xfrm>
        </p:spPr>
        <p:txBody>
          <a:bodyPr/>
          <a:lstStyle>
            <a:lvl1pPr>
              <a:defRPr>
                <a:solidFill>
                  <a:srgbClr val="464646"/>
                </a:solidFill>
              </a:defRPr>
            </a:lvl1pPr>
            <a:lvl2pPr>
              <a:defRPr>
                <a:solidFill>
                  <a:srgbClr val="464646"/>
                </a:solidFill>
              </a:defRPr>
            </a:lvl2pPr>
            <a:lvl3pPr>
              <a:defRPr>
                <a:solidFill>
                  <a:srgbClr val="464646"/>
                </a:solidFill>
              </a:defRPr>
            </a:lvl3pPr>
            <a:lvl4pPr>
              <a:defRPr>
                <a:solidFill>
                  <a:srgbClr val="464646"/>
                </a:solidFill>
              </a:defRPr>
            </a:lvl4pPr>
            <a:lvl5pPr>
              <a:defRPr>
                <a:solidFill>
                  <a:srgbClr val="46464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US" smtClean="0"/>
              <a:t>4/25/2011</a:t>
            </a:r>
            <a:endParaRPr lang="en-US"/>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Slide Number Placeholder 5"/>
          <p:cNvSpPr>
            <a:spLocks noGrp="1"/>
          </p:cNvSpPr>
          <p:nvPr>
            <p:ph type="sldNum" sz="quarter" idx="12"/>
          </p:nvPr>
        </p:nvSpPr>
        <p:spPr>
          <a:xfrm>
            <a:off x="6553200" y="6491814"/>
            <a:ext cx="2133600" cy="365125"/>
          </a:xfrm>
        </p:spPr>
        <p:txBody>
          <a:bodyPr/>
          <a:lstStyle/>
          <a:p>
            <a:fld id="{08D23C9D-4E39-1A44-8713-CA353EC9AECF}" type="slidenum">
              <a: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vd-background3-ppt_grn_med.jpg"/>
          <p:cNvPicPr>
            <a:picLocks noChangeAspect="1"/>
          </p:cNvPicPr>
          <p:nvPr userDrawn="1"/>
        </p:nvPicPr>
        <p:blipFill>
          <a:blip r:embed="rId4"/>
          <a:stretch>
            <a:fillRect/>
          </a:stretch>
        </p:blipFill>
        <p:spPr>
          <a:xfrm>
            <a:off x="0" y="0"/>
            <a:ext cx="9144000" cy="6858000"/>
          </a:xfrm>
          <a:prstGeom prst="rect">
            <a:avLst/>
          </a:prstGeom>
        </p:spPr>
      </p:pic>
      <p:sp>
        <p:nvSpPr>
          <p:cNvPr id="7" name="Rectangle 3"/>
          <p:cNvSpPr>
            <a:spLocks noChangeArrowheads="1"/>
          </p:cNvSpPr>
          <p:nvPr userDrawn="1"/>
        </p:nvSpPr>
        <p:spPr bwMode="auto">
          <a:xfrm>
            <a:off x="-65734" y="0"/>
            <a:ext cx="9315575" cy="1066800"/>
          </a:xfrm>
          <a:prstGeom prst="rect">
            <a:avLst/>
          </a:prstGeom>
          <a:solidFill>
            <a:srgbClr val="1D957B"/>
          </a:solidFill>
          <a:ln w="12700">
            <a:noFill/>
            <a:miter lim="800000"/>
            <a:headEnd/>
            <a:tailEnd/>
          </a:ln>
          <a:effectLst/>
        </p:spPr>
        <p:txBody>
          <a:bodyPr wrap="none" anchor="ctr">
            <a:prstTxWarp prst="textNoShape">
              <a:avLst/>
            </a:prstTxWarp>
          </a:bodyPr>
          <a:lstStyle/>
          <a:p>
            <a:pPr>
              <a:defRPr/>
            </a:pPr>
            <a:endParaRPr lang="en-US"/>
          </a:p>
        </p:txBody>
      </p:sp>
      <p:sp>
        <p:nvSpPr>
          <p:cNvPr id="2" name="Title Placeholder 1"/>
          <p:cNvSpPr>
            <a:spLocks noGrp="1"/>
          </p:cNvSpPr>
          <p:nvPr>
            <p:ph type="title"/>
          </p:nvPr>
        </p:nvSpPr>
        <p:spPr>
          <a:xfrm>
            <a:off x="149304" y="-2960"/>
            <a:ext cx="8994696"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2400" y="1346908"/>
            <a:ext cx="8839200" cy="477925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7488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4/25/2011</a:t>
            </a:r>
            <a:endParaRPr lang="en-US"/>
          </a:p>
        </p:txBody>
      </p:sp>
      <p:sp>
        <p:nvSpPr>
          <p:cNvPr id="5" name="Footer Placeholder 4"/>
          <p:cNvSpPr>
            <a:spLocks noGrp="1"/>
          </p:cNvSpPr>
          <p:nvPr>
            <p:ph type="ftr" sz="quarter" idx="3"/>
          </p:nvPr>
        </p:nvSpPr>
        <p:spPr>
          <a:xfrm>
            <a:off x="3124200" y="647488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Microsoft Research Asia - April 2011</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23C9D-4E39-1A44-8713-CA353EC9AECF}" type="slidenum">
              <a:rPr/>
              <a:pPr/>
              <a:t>‹#›</a:t>
            </a:fld>
            <a:endParaRPr lang="en-US"/>
          </a:p>
        </p:txBody>
      </p:sp>
      <p:sp>
        <p:nvSpPr>
          <p:cNvPr id="8" name="Line 5"/>
          <p:cNvSpPr>
            <a:spLocks noChangeShapeType="1"/>
          </p:cNvSpPr>
          <p:nvPr userDrawn="1"/>
        </p:nvSpPr>
        <p:spPr bwMode="auto">
          <a:xfrm>
            <a:off x="152400" y="1143000"/>
            <a:ext cx="8839200" cy="0"/>
          </a:xfrm>
          <a:prstGeom prst="line">
            <a:avLst/>
          </a:prstGeom>
          <a:noFill/>
          <a:ln w="28575">
            <a:solidFill>
              <a:srgbClr val="21873E"/>
            </a:solidFill>
            <a:round/>
            <a:headEnd/>
            <a:tailEnd/>
          </a:ln>
          <a:effectLst/>
        </p:spPr>
        <p:txBody>
          <a:bodyPr wrap="none" anchor="ctr"/>
          <a:lstStyle/>
          <a:p>
            <a:pPr>
              <a:defRPr/>
            </a:pPr>
            <a:endParaRPr lang="en-US">
              <a:latin typeface="Comic Sans MS" pitchFamily="112"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p:txStyles>
    <p:titleStyle>
      <a:lvl1pPr algn="l" defTabSz="457200" rtl="0" eaLnBrk="1" latinLnBrk="0" hangingPunct="1">
        <a:spcBef>
          <a:spcPct val="0"/>
        </a:spcBef>
        <a:buNone/>
        <a:defRPr sz="3600" kern="1200">
          <a:solidFill>
            <a:srgbClr val="FFFF00"/>
          </a:solidFill>
          <a:latin typeface="+mj-lt"/>
          <a:ea typeface="+mj-ea"/>
          <a:cs typeface="+mj-cs"/>
        </a:defRPr>
      </a:lvl1pPr>
    </p:titleStyle>
    <p:bodyStyle>
      <a:lvl1pPr marL="342900" indent="-342900" algn="l" defTabSz="457200" rtl="0" eaLnBrk="1" latinLnBrk="0" hangingPunct="1">
        <a:spcBef>
          <a:spcPct val="20000"/>
        </a:spcBef>
        <a:buClr>
          <a:schemeClr val="tx1">
            <a:lumMod val="50000"/>
            <a:lumOff val="50000"/>
          </a:schemeClr>
        </a:buClr>
        <a:buSzPct val="60000"/>
        <a:buFont typeface="Wingdings" charset="2"/>
        <a:buChar char="v"/>
        <a:defRPr sz="3000" kern="1200">
          <a:solidFill>
            <a:srgbClr val="464646"/>
          </a:solidFill>
          <a:latin typeface="+mn-lt"/>
          <a:ea typeface="+mn-ea"/>
          <a:cs typeface="+mn-cs"/>
        </a:defRPr>
      </a:lvl1pPr>
      <a:lvl2pPr marL="742950" indent="-285750" algn="l" defTabSz="457200" rtl="0" eaLnBrk="1" latinLnBrk="0" hangingPunct="1">
        <a:spcBef>
          <a:spcPct val="20000"/>
        </a:spcBef>
        <a:buClr>
          <a:schemeClr val="tx1">
            <a:lumMod val="50000"/>
            <a:lumOff val="50000"/>
          </a:schemeClr>
        </a:buClr>
        <a:buFont typeface="Arial"/>
        <a:buChar char="–"/>
        <a:defRPr sz="2800" kern="1200">
          <a:solidFill>
            <a:srgbClr val="464646"/>
          </a:solidFill>
          <a:latin typeface="+mn-lt"/>
          <a:ea typeface="+mn-ea"/>
          <a:cs typeface="Andale Mono"/>
        </a:defRPr>
      </a:lvl2pPr>
      <a:lvl3pPr marL="1143000" indent="-228600" algn="l" defTabSz="457200" rtl="0" eaLnBrk="1" latinLnBrk="0" hangingPunct="1">
        <a:spcBef>
          <a:spcPct val="20000"/>
        </a:spcBef>
        <a:buClr>
          <a:schemeClr val="tx1">
            <a:lumMod val="50000"/>
            <a:lumOff val="50000"/>
          </a:schemeClr>
        </a:buClr>
        <a:buSzPct val="75000"/>
        <a:buFont typeface="Wingdings" charset="2"/>
        <a:buChar char="²"/>
        <a:defRPr sz="2400" kern="1200">
          <a:solidFill>
            <a:srgbClr val="464646"/>
          </a:solidFill>
          <a:latin typeface="+mn-lt"/>
          <a:ea typeface="+mn-ea"/>
          <a:cs typeface="+mn-cs"/>
        </a:defRPr>
      </a:lvl3pPr>
      <a:lvl4pPr marL="1600200" indent="-228600" algn="l" defTabSz="457200" rtl="0" eaLnBrk="1" latinLnBrk="0" hangingPunct="1">
        <a:spcBef>
          <a:spcPct val="20000"/>
        </a:spcBef>
        <a:buClr>
          <a:schemeClr val="tx1">
            <a:lumMod val="50000"/>
            <a:lumOff val="50000"/>
          </a:schemeClr>
        </a:buClr>
        <a:buFont typeface="Wingdings" charset="2"/>
        <a:buChar char="§"/>
        <a:defRPr sz="2000" kern="1200">
          <a:solidFill>
            <a:srgbClr val="464646"/>
          </a:solidFill>
          <a:latin typeface="+mn-lt"/>
          <a:ea typeface="+mn-ea"/>
          <a:cs typeface="+mn-cs"/>
        </a:defRPr>
      </a:lvl4pPr>
      <a:lvl5pPr marL="2057400" indent="-228600" algn="l" defTabSz="457200" rtl="0" eaLnBrk="1" latinLnBrk="0" hangingPunct="1">
        <a:spcBef>
          <a:spcPct val="20000"/>
        </a:spcBef>
        <a:buClr>
          <a:schemeClr val="tx1">
            <a:lumMod val="50000"/>
            <a:lumOff val="50000"/>
          </a:schemeClr>
        </a:buClr>
        <a:buFont typeface="Arial"/>
        <a:buChar char="»"/>
        <a:defRPr sz="2000" kern="1200">
          <a:solidFill>
            <a:srgbClr val="46464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hyperlink" Target="http://www.braingate2.org/" TargetMode="External"/><Relationship Id="rId5"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30.jpe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4.gif"/></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2.png"/><Relationship Id="rId1" Type="http://schemas.microsoft.com/office/2007/relationships/media" Target="file://localhost/Users/rosemarymichellesimpson/Desktop/0-ChinaFilesUpload-6.30.2011/Siri.mp4" TargetMode="External"/><Relationship Id="rId2" Type="http://schemas.openxmlformats.org/officeDocument/2006/relationships/video" Target="file://localhost/Users/rosemarymichellesimpson/Desktop/0-ChinaFilesUpload-6.30.2011/Siri.mp4" TargetMode="Externa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3.png"/><Relationship Id="rId1" Type="http://schemas.microsoft.com/office/2007/relationships/media" Target="file://localhost/Users/rosemarymichellesimpson/Desktop/0-ChinaFilesUpload-6.30.2011/Bohus-Horvitz-VirtualReceptionistClip.mov" TargetMode="External"/><Relationship Id="rId2" Type="http://schemas.openxmlformats.org/officeDocument/2006/relationships/video" Target="file://localhost/Users/rosemarymichellesimpson/Desktop/0-ChinaFilesUpload-6.30.2011/Bohus-Horvitz-VirtualReceptionistClip.mov"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2.xml.rels><?xml version="1.0" encoding="UTF-8" standalone="yes"?>
<Relationships xmlns="http://schemas.openxmlformats.org/package/2006/relationships"><Relationship Id="rId3" Type="http://schemas.openxmlformats.org/officeDocument/2006/relationships/hyperlink" Target="http://www.tei-conf.org/11/hm/" TargetMode="External"/><Relationship Id="rId4" Type="http://schemas.openxmlformats.org/officeDocument/2006/relationships/hyperlink" Target="http://www.acm.org/icmi/2011/" TargetMode="External"/><Relationship Id="rId5" Type="http://schemas.openxmlformats.org/officeDocument/2006/relationships/hyperlink" Target="http://www.cs.brown.edu/~avd/UI/" TargetMode="External"/><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 Id="rId3" Type="http://schemas.openxmlformats.org/officeDocument/2006/relationships/image" Target="../media/image46.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76204" y="0"/>
            <a:ext cx="9304871" cy="2743200"/>
          </a:xfrm>
          <a:prstGeom prst="rect">
            <a:avLst/>
          </a:prstGeom>
          <a:solidFill>
            <a:srgbClr val="1D957B"/>
          </a:solidFill>
          <a:ln w="12700">
            <a:noFill/>
            <a:miter lim="800000"/>
            <a:headEnd/>
            <a:tailEnd/>
          </a:ln>
        </p:spPr>
        <p:txBody>
          <a:bodyPr wrap="none" anchor="ctr">
            <a:prstTxWarp prst="textNoShape">
              <a:avLst/>
            </a:prstTxWarp>
          </a:bodyPr>
          <a:lstStyle/>
          <a:p>
            <a:endParaRPr lang="en-US"/>
          </a:p>
        </p:txBody>
      </p:sp>
      <p:sp>
        <p:nvSpPr>
          <p:cNvPr id="6147" name="Rectangle 6"/>
          <p:cNvSpPr>
            <a:spLocks noChangeArrowheads="1"/>
          </p:cNvSpPr>
          <p:nvPr/>
        </p:nvSpPr>
        <p:spPr bwMode="auto">
          <a:xfrm>
            <a:off x="-228600" y="114300"/>
            <a:ext cx="9525000" cy="2677656"/>
          </a:xfrm>
          <a:prstGeom prst="rect">
            <a:avLst/>
          </a:prstGeom>
          <a:noFill/>
          <a:ln w="9525">
            <a:noFill/>
            <a:miter lim="800000"/>
            <a:headEnd/>
            <a:tailEnd/>
          </a:ln>
        </p:spPr>
        <p:txBody>
          <a:bodyPr>
            <a:prstTxWarp prst="textNoShape">
              <a:avLst/>
            </a:prstTxWarp>
            <a:spAutoFit/>
          </a:bodyPr>
          <a:lstStyle/>
          <a:p>
            <a:pPr algn="ctr">
              <a:defRPr/>
            </a:pPr>
            <a:r>
              <a:rPr kumimoji="1" lang="en-US" sz="7200" dirty="0">
                <a:solidFill>
                  <a:srgbClr val="FFFF00"/>
                </a:solidFill>
                <a:latin typeface="+mj-lt"/>
              </a:rPr>
              <a:t>User Interfaces:</a:t>
            </a:r>
          </a:p>
          <a:p>
            <a:pPr algn="ctr">
              <a:defRPr/>
            </a:pPr>
            <a:r>
              <a:rPr kumimoji="1" lang="en-US" sz="4800" dirty="0" smtClean="0">
                <a:solidFill>
                  <a:srgbClr val="FFFF00"/>
                </a:solidFill>
                <a:latin typeface="+mj-lt"/>
              </a:rPr>
              <a:t>Evolution and Revolution</a:t>
            </a:r>
          </a:p>
          <a:p>
            <a:pPr algn="ctr">
              <a:defRPr/>
            </a:pPr>
            <a:r>
              <a:rPr kumimoji="1" lang="en-US" sz="4800" dirty="0" smtClean="0">
                <a:solidFill>
                  <a:srgbClr val="FFFF00"/>
                </a:solidFill>
                <a:latin typeface="+mj-lt"/>
              </a:rPr>
              <a:t>Part One</a:t>
            </a:r>
            <a:endParaRPr kumimoji="1" lang="en-US" sz="4800" dirty="0">
              <a:solidFill>
                <a:srgbClr val="FFFF00"/>
              </a:solidFill>
              <a:latin typeface="+mj-lt"/>
            </a:endParaRPr>
          </a:p>
        </p:txBody>
      </p:sp>
      <p:sp>
        <p:nvSpPr>
          <p:cNvPr id="8" name="Rectangle 3"/>
          <p:cNvSpPr txBox="1">
            <a:spLocks noChangeArrowheads="1"/>
          </p:cNvSpPr>
          <p:nvPr/>
        </p:nvSpPr>
        <p:spPr bwMode="auto">
          <a:xfrm>
            <a:off x="1600200" y="3124200"/>
            <a:ext cx="5943600" cy="1905000"/>
          </a:xfrm>
          <a:prstGeom prst="rect">
            <a:avLst/>
          </a:prstGeom>
          <a:noFill/>
          <a:ln w="9525">
            <a:noFill/>
            <a:miter lim="800000"/>
            <a:headEnd/>
            <a:tailEnd/>
          </a:ln>
        </p:spPr>
        <p:txBody>
          <a:bodyPr>
            <a:prstTxWarp prst="textNoShape">
              <a:avLst/>
            </a:prstTxWarp>
          </a:bodyPr>
          <a:lstStyle/>
          <a:p>
            <a:pPr algn="ctr" eaLnBrk="1" hangingPunct="1">
              <a:spcBef>
                <a:spcPct val="20000"/>
              </a:spcBef>
              <a:buClr>
                <a:schemeClr val="hlink"/>
              </a:buClr>
              <a:buSzPct val="75000"/>
              <a:buFont typeface="Wingdings" charset="2"/>
              <a:buNone/>
              <a:defRPr/>
            </a:pPr>
            <a:r>
              <a:rPr kumimoji="1" lang="en-US" sz="3600" kern="0" dirty="0">
                <a:solidFill>
                  <a:srgbClr val="4B4B4B"/>
                </a:solidFill>
                <a:latin typeface="+mn-lt"/>
                <a:ea typeface="ＭＳ Ｐゴシック" charset="-128"/>
                <a:cs typeface="ＭＳ Ｐゴシック" charset="-128"/>
              </a:rPr>
              <a:t>Andy van Dam</a:t>
            </a:r>
          </a:p>
          <a:p>
            <a:pPr algn="ctr" eaLnBrk="1" hangingPunct="1">
              <a:spcBef>
                <a:spcPct val="20000"/>
              </a:spcBef>
              <a:buClr>
                <a:schemeClr val="hlink"/>
              </a:buClr>
              <a:buSzPct val="75000"/>
              <a:buFont typeface="Wingdings" charset="2"/>
              <a:buNone/>
              <a:defRPr/>
            </a:pPr>
            <a:r>
              <a:rPr kumimoji="1" lang="en-US" sz="3600" kern="0" dirty="0">
                <a:solidFill>
                  <a:srgbClr val="4B4B4B"/>
                </a:solidFill>
                <a:latin typeface="+mn-lt"/>
                <a:ea typeface="ＭＳ Ｐゴシック" charset="-128"/>
                <a:cs typeface="ＭＳ Ｐゴシック" charset="-128"/>
              </a:rPr>
              <a:t>Brown University</a:t>
            </a:r>
          </a:p>
          <a:p>
            <a:pPr algn="ctr" eaLnBrk="1" hangingPunct="1">
              <a:spcBef>
                <a:spcPct val="20000"/>
              </a:spcBef>
              <a:buClr>
                <a:schemeClr val="hlink"/>
              </a:buClr>
              <a:buSzPct val="75000"/>
              <a:buFont typeface="Wingdings" charset="2"/>
              <a:buNone/>
              <a:defRPr/>
            </a:pPr>
            <a:r>
              <a:rPr kumimoji="1" lang="en-US" sz="3200" kern="0" dirty="0">
                <a:solidFill>
                  <a:srgbClr val="4B4B4B"/>
                </a:solidFill>
                <a:latin typeface="+mn-lt"/>
                <a:ea typeface="ＭＳ Ｐゴシック" charset="-128"/>
                <a:cs typeface="ＭＳ Ｐゴシック" charset="-128"/>
              </a:rPr>
              <a:t>April </a:t>
            </a:r>
            <a:r>
              <a:rPr kumimoji="1" lang="en-US" sz="3200" kern="0" dirty="0" smtClean="0">
                <a:solidFill>
                  <a:srgbClr val="4B4B4B"/>
                </a:solidFill>
                <a:latin typeface="+mn-lt"/>
                <a:ea typeface="ＭＳ Ｐゴシック" charset="-128"/>
                <a:cs typeface="ＭＳ Ｐゴシック" charset="-128"/>
              </a:rPr>
              <a:t>25, </a:t>
            </a:r>
            <a:r>
              <a:rPr kumimoji="1" lang="en-US" sz="3200" kern="0" dirty="0">
                <a:solidFill>
                  <a:srgbClr val="4B4B4B"/>
                </a:solidFill>
                <a:latin typeface="+mn-lt"/>
                <a:ea typeface="ＭＳ Ｐゴシック" charset="-128"/>
                <a:cs typeface="ＭＳ Ｐゴシック" charset="-128"/>
              </a:rPr>
              <a:t>2011</a:t>
            </a:r>
          </a:p>
        </p:txBody>
      </p:sp>
      <p:pic>
        <p:nvPicPr>
          <p:cNvPr id="5" name="Picture 4" descr="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69863" y="5397500"/>
            <a:ext cx="1023937" cy="1143000"/>
          </a:xfrm>
          <a:prstGeom prst="rect">
            <a:avLst/>
          </a:prstGeom>
          <a:noFill/>
          <a:ln w="9525">
            <a:noFill/>
            <a:miter lim="800000"/>
            <a:headEnd/>
            <a:tailEnd/>
          </a:ln>
        </p:spPr>
      </p:pic>
      <p:pic>
        <p:nvPicPr>
          <p:cNvPr id="6" name="Picture 10" descr="MSpccLogoTrans-3"/>
          <p:cNvPicPr>
            <a:picLocks noChangeAspect="1" noChangeArrowheads="1"/>
          </p:cNvPicPr>
          <p:nvPr/>
        </p:nvPicPr>
        <p:blipFill>
          <a:blip r:embed="rId4"/>
          <a:srcRect/>
          <a:stretch>
            <a:fillRect/>
          </a:stretch>
        </p:blipFill>
        <p:spPr bwMode="auto">
          <a:xfrm>
            <a:off x="7035800" y="6019800"/>
            <a:ext cx="1828800" cy="50800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smtClean="0"/>
              <a:t>4/25/2011</a:t>
            </a:r>
            <a:endParaRPr lang="en-US"/>
          </a:p>
        </p:txBody>
      </p:sp>
      <p:sp>
        <p:nvSpPr>
          <p:cNvPr id="9" name="Slide Number Placeholder 8"/>
          <p:cNvSpPr>
            <a:spLocks noGrp="1"/>
          </p:cNvSpPr>
          <p:nvPr>
            <p:ph type="sldNum" sz="quarter" idx="12"/>
          </p:nvPr>
        </p:nvSpPr>
        <p:spPr/>
        <p:txBody>
          <a:bodyPr/>
          <a:lstStyle/>
          <a:p>
            <a:fld id="{08D23C9D-4E39-1A44-8713-CA353EC9AECF}" type="slidenum">
              <a:rPr lang="en-US" smtClean="0"/>
              <a:pPr/>
              <a:t>1</a:t>
            </a:fld>
            <a:endParaRPr lang="en-US"/>
          </a:p>
        </p:txBody>
      </p:sp>
      <p:sp>
        <p:nvSpPr>
          <p:cNvPr id="10" name="Footer Placeholder 9"/>
          <p:cNvSpPr>
            <a:spLocks noGrp="1"/>
          </p:cNvSpPr>
          <p:nvPr>
            <p:ph type="ftr" sz="quarter" idx="11"/>
          </p:nvPr>
        </p:nvSpPr>
        <p:spPr/>
        <p:txBody>
          <a:bodyPr/>
          <a:lstStyle/>
          <a:p>
            <a:r>
              <a:rPr lang="en-US" smtClean="0"/>
              <a:t>Microsoft Research Asia - April 2011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background</a:t>
            </a:r>
            <a:endParaRPr lang="en-US" dirty="0"/>
          </a:p>
        </p:txBody>
      </p:sp>
      <p:sp>
        <p:nvSpPr>
          <p:cNvPr id="3" name="Content Placeholder 2"/>
          <p:cNvSpPr>
            <a:spLocks noGrp="1"/>
          </p:cNvSpPr>
          <p:nvPr>
            <p:ph idx="1"/>
          </p:nvPr>
        </p:nvSpPr>
        <p:spPr>
          <a:xfrm>
            <a:off x="0" y="1147946"/>
            <a:ext cx="9144000" cy="5798954"/>
          </a:xfrm>
        </p:spPr>
        <p:txBody>
          <a:bodyPr>
            <a:noAutofit/>
          </a:bodyPr>
          <a:lstStyle/>
          <a:p>
            <a:pPr>
              <a:lnSpc>
                <a:spcPct val="90000"/>
              </a:lnSpc>
            </a:pPr>
            <a:r>
              <a:rPr lang="en-US" sz="2000" dirty="0" smtClean="0"/>
              <a:t>1964 </a:t>
            </a:r>
          </a:p>
          <a:p>
            <a:pPr lvl="1">
              <a:lnSpc>
                <a:spcPct val="90000"/>
              </a:lnSpc>
            </a:pPr>
            <a:r>
              <a:rPr lang="en-US" sz="2000" dirty="0" smtClean="0"/>
              <a:t>epiphany seeing Sketchpad movie</a:t>
            </a:r>
          </a:p>
          <a:p>
            <a:pPr>
              <a:lnSpc>
                <a:spcPct val="90000"/>
              </a:lnSpc>
            </a:pPr>
            <a:r>
              <a:rPr lang="en-US" sz="2000" dirty="0" smtClean="0"/>
              <a:t>1966 </a:t>
            </a:r>
            <a:endParaRPr lang="en-US" sz="2000" dirty="0"/>
          </a:p>
          <a:p>
            <a:pPr lvl="1">
              <a:lnSpc>
                <a:spcPct val="90000"/>
              </a:lnSpc>
            </a:pPr>
            <a:r>
              <a:rPr lang="en-US" sz="2000" dirty="0" smtClean="0"/>
              <a:t>“Computer-Driven Displays and their Use in Man-Machine Interaction”</a:t>
            </a:r>
          </a:p>
          <a:p>
            <a:pPr>
              <a:lnSpc>
                <a:spcPct val="90000"/>
              </a:lnSpc>
            </a:pPr>
            <a:r>
              <a:rPr lang="en-US" sz="2000" dirty="0" smtClean="0"/>
              <a:t>1971- 86</a:t>
            </a:r>
          </a:p>
          <a:p>
            <a:pPr lvl="1">
              <a:lnSpc>
                <a:spcPct val="90000"/>
              </a:lnSpc>
            </a:pPr>
            <a:r>
              <a:rPr lang="en-US" sz="2000" dirty="0" smtClean="0"/>
              <a:t>work on graphics standards (SIGGRAPH Core, ISO PHIGS++); my group invented in logical (abstract)   interaction devices:  tasks such as inputting text strings, scalars, positions, picking/selection with pick path</a:t>
            </a:r>
          </a:p>
          <a:p>
            <a:pPr>
              <a:lnSpc>
                <a:spcPct val="90000"/>
              </a:lnSpc>
            </a:pPr>
            <a:r>
              <a:rPr lang="en-US" sz="2000" dirty="0" smtClean="0"/>
              <a:t>Early 90s on:  </a:t>
            </a:r>
          </a:p>
          <a:p>
            <a:pPr lvl="1">
              <a:lnSpc>
                <a:spcPct val="90000"/>
              </a:lnSpc>
            </a:pPr>
            <a:r>
              <a:rPr lang="en-US" sz="2000" dirty="0" smtClean="0"/>
              <a:t>desktop 3D widgets, </a:t>
            </a:r>
            <a:r>
              <a:rPr lang="en-US" sz="2000" dirty="0" smtClean="0">
                <a:solidFill>
                  <a:srgbClr val="C00000"/>
                </a:solidFill>
              </a:rPr>
              <a:t>post-WIMP UI’s</a:t>
            </a:r>
            <a:r>
              <a:rPr lang="en-US" sz="2000" dirty="0" smtClean="0"/>
              <a:t>, VR (BOOM, CAVE™) – interaction with wands, gloves, trackers on body parts (feet), speech, pens on tablets, etc..   Also </a:t>
            </a:r>
            <a:r>
              <a:rPr lang="en-US" sz="2000" dirty="0" err="1" smtClean="0"/>
              <a:t>haptics</a:t>
            </a:r>
            <a:r>
              <a:rPr lang="en-US" sz="2000" dirty="0" smtClean="0"/>
              <a:t> for 3D GUI’s</a:t>
            </a:r>
          </a:p>
          <a:p>
            <a:pPr>
              <a:lnSpc>
                <a:spcPct val="90000"/>
              </a:lnSpc>
            </a:pPr>
            <a:r>
              <a:rPr lang="en-US" sz="2000" dirty="0" smtClean="0"/>
              <a:t>1996 </a:t>
            </a:r>
          </a:p>
          <a:p>
            <a:pPr lvl="1">
              <a:lnSpc>
                <a:spcPct val="90000"/>
              </a:lnSpc>
            </a:pPr>
            <a:r>
              <a:rPr lang="en-US" sz="2000" dirty="0" smtClean="0"/>
              <a:t>3D sketching w/ </a:t>
            </a:r>
            <a:r>
              <a:rPr lang="en-US" sz="2000" dirty="0" err="1" smtClean="0"/>
              <a:t>inferencing</a:t>
            </a:r>
            <a:r>
              <a:rPr lang="en-US" sz="2000" dirty="0" smtClean="0"/>
              <a:t>, mouse, then bi-</a:t>
            </a:r>
            <a:r>
              <a:rPr lang="en-US" sz="2000" dirty="0" err="1" smtClean="0"/>
              <a:t>mannual</a:t>
            </a:r>
            <a:r>
              <a:rPr lang="en-US" sz="2000" dirty="0" smtClean="0"/>
              <a:t> pen + “puck”</a:t>
            </a:r>
          </a:p>
          <a:p>
            <a:pPr lvl="1">
              <a:lnSpc>
                <a:spcPct val="90000"/>
              </a:lnSpc>
            </a:pPr>
            <a:r>
              <a:rPr lang="en-US" sz="2000" dirty="0" err="1" smtClean="0"/>
              <a:t>tabletPC</a:t>
            </a:r>
            <a:r>
              <a:rPr lang="en-US" sz="2000" dirty="0" smtClean="0"/>
              <a:t> apps for </a:t>
            </a:r>
            <a:r>
              <a:rPr lang="en-US" sz="2000" dirty="0" smtClean="0">
                <a:solidFill>
                  <a:srgbClr val="FF0000"/>
                </a:solidFill>
              </a:rPr>
              <a:t>2D visual languages</a:t>
            </a:r>
            <a:r>
              <a:rPr lang="en-US" sz="2000" dirty="0" smtClean="0"/>
              <a:t>: music, math, </a:t>
            </a:r>
            <a:r>
              <a:rPr lang="en-US" sz="2000" dirty="0" err="1" smtClean="0"/>
              <a:t>chem</a:t>
            </a:r>
            <a:r>
              <a:rPr lang="en-US" sz="2000" dirty="0" smtClean="0"/>
              <a:t>,  2D sketching </a:t>
            </a:r>
          </a:p>
          <a:p>
            <a:pPr>
              <a:lnSpc>
                <a:spcPct val="90000"/>
              </a:lnSpc>
            </a:pPr>
            <a:r>
              <a:rPr lang="en-US" sz="2000" dirty="0" smtClean="0"/>
              <a:t>Current - Surface apps as driving apps, primarily in educational space:          students and scholars.  Useful apps, interesting new interaction techniques</a:t>
            </a:r>
          </a:p>
          <a:p>
            <a:pPr>
              <a:lnSpc>
                <a:spcPct val="90000"/>
              </a:lnSpc>
            </a:pPr>
            <a:endParaRPr lang="en-US" sz="2000" dirty="0"/>
          </a:p>
        </p:txBody>
      </p:sp>
      <p:sp>
        <p:nvSpPr>
          <p:cNvPr id="4" name="Footer Placeholder 3"/>
          <p:cNvSpPr>
            <a:spLocks noGrp="1"/>
          </p:cNvSpPr>
          <p:nvPr>
            <p:ph type="ftr" sz="quarter" idx="11"/>
          </p:nvPr>
        </p:nvSpPr>
        <p:spPr/>
        <p:txBody>
          <a:bodyPr/>
          <a:lstStyle/>
          <a:p>
            <a:r>
              <a:rPr lang="en-US" dirty="0" smtClean="0"/>
              <a:t>Microsoft Research Asia - April 2011</a:t>
            </a:r>
            <a:endParaRPr lang="en-US" dirty="0"/>
          </a:p>
        </p:txBody>
      </p:sp>
      <p:sp>
        <p:nvSpPr>
          <p:cNvPr id="5" name="Date Placeholder 4"/>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2</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Roadmap</a:t>
            </a:r>
          </a:p>
        </p:txBody>
      </p:sp>
      <p:sp>
        <p:nvSpPr>
          <p:cNvPr id="3" name="Content Placeholder 2"/>
          <p:cNvSpPr>
            <a:spLocks noGrp="1"/>
          </p:cNvSpPr>
          <p:nvPr>
            <p:ph idx="1"/>
          </p:nvPr>
        </p:nvSpPr>
        <p:spPr/>
        <p:txBody>
          <a:bodyPr/>
          <a:lstStyle/>
          <a:p>
            <a:pPr marL="0" indent="0">
              <a:lnSpc>
                <a:spcPct val="110000"/>
              </a:lnSpc>
              <a:buNone/>
            </a:pPr>
            <a:r>
              <a:rPr lang="en-US" dirty="0" smtClean="0">
                <a:solidFill>
                  <a:srgbClr val="FF0000"/>
                </a:solidFill>
              </a:rPr>
              <a:t>1 </a:t>
            </a:r>
            <a:r>
              <a:rPr lang="en-US" dirty="0">
                <a:solidFill>
                  <a:srgbClr val="FF0000"/>
                </a:solidFill>
              </a:rPr>
              <a:t>- Current context – developments underway</a:t>
            </a:r>
          </a:p>
          <a:p>
            <a:pPr marL="0" indent="0">
              <a:lnSpc>
                <a:spcPct val="110000"/>
              </a:lnSpc>
              <a:buNone/>
            </a:pPr>
            <a:r>
              <a:rPr lang="en-US" dirty="0"/>
              <a:t>2 - Importance and brief history of UI/</a:t>
            </a:r>
            <a:r>
              <a:rPr lang="en-US" dirty="0" smtClean="0"/>
              <a:t>UX</a:t>
            </a:r>
          </a:p>
          <a:p>
            <a:pPr marL="0" indent="0">
              <a:lnSpc>
                <a:spcPct val="110000"/>
              </a:lnSpc>
              <a:buNone/>
            </a:pPr>
            <a:r>
              <a:rPr lang="en-US" dirty="0" smtClean="0"/>
              <a:t>3 – WIMP         post-WIMP/NUI</a:t>
            </a:r>
            <a:endParaRPr lang="en-US" dirty="0"/>
          </a:p>
          <a:p>
            <a:pPr marL="0" indent="0">
              <a:lnSpc>
                <a:spcPct val="110000"/>
              </a:lnSpc>
              <a:buNone/>
            </a:pPr>
            <a:r>
              <a:rPr lang="en-US" dirty="0" smtClean="0"/>
              <a:t>4 </a:t>
            </a:r>
            <a:r>
              <a:rPr lang="en-US" dirty="0"/>
              <a:t>– Invariants</a:t>
            </a:r>
          </a:p>
          <a:p>
            <a:pPr marL="0" indent="0">
              <a:lnSpc>
                <a:spcPct val="110000"/>
              </a:lnSpc>
              <a:buNone/>
            </a:pPr>
            <a:r>
              <a:rPr lang="en-US" dirty="0" smtClean="0"/>
              <a:t>5 </a:t>
            </a:r>
            <a:r>
              <a:rPr lang="en-US" dirty="0"/>
              <a:t>– Aspects of </a:t>
            </a:r>
            <a:r>
              <a:rPr lang="en-US" dirty="0" smtClean="0"/>
              <a:t>NUIs</a:t>
            </a:r>
            <a:endParaRPr lang="en-US" dirty="0"/>
          </a:p>
          <a:p>
            <a:pPr marL="0" indent="0">
              <a:lnSpc>
                <a:spcPct val="110000"/>
              </a:lnSpc>
              <a:buNone/>
            </a:pPr>
            <a:r>
              <a:rPr lang="en-US" dirty="0" smtClean="0"/>
              <a:t>6 </a:t>
            </a:r>
            <a:r>
              <a:rPr lang="en-US" dirty="0"/>
              <a:t>– </a:t>
            </a:r>
            <a:r>
              <a:rPr lang="en-US" dirty="0" smtClean="0"/>
              <a:t>Research Issues (</a:t>
            </a:r>
            <a:r>
              <a:rPr lang="en-US" smtClean="0"/>
              <a:t>a preview)</a:t>
            </a:r>
            <a:endParaRPr lang="en-US" dirty="0"/>
          </a:p>
          <a:p>
            <a:pPr marL="0" indent="0">
              <a:lnSpc>
                <a:spcPct val="110000"/>
              </a:lnSpc>
              <a:buNone/>
            </a:pPr>
            <a:r>
              <a:rPr lang="en-US" dirty="0" smtClean="0"/>
              <a:t>7 </a:t>
            </a:r>
            <a:r>
              <a:rPr lang="en-US" dirty="0"/>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cxnSp>
        <p:nvCxnSpPr>
          <p:cNvPr id="8" name="Straight Arrow Connector 7"/>
          <p:cNvCxnSpPr/>
          <p:nvPr/>
        </p:nvCxnSpPr>
        <p:spPr>
          <a:xfrm>
            <a:off x="1811867" y="2895599"/>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3</a:t>
            </a:fld>
            <a:endParaRPr lang="en-US"/>
          </a:p>
        </p:txBody>
      </p:sp>
    </p:spTree>
    <p:extLst>
      <p:ext uri="{BB962C8B-B14F-4D97-AF65-F5344CB8AC3E}">
        <p14:creationId xmlns:p14="http://schemas.microsoft.com/office/powerpoint/2010/main" val="40784640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3" y="30906"/>
            <a:ext cx="9238007" cy="1143000"/>
          </a:xfrm>
        </p:spPr>
        <p:txBody>
          <a:bodyPr/>
          <a:lstStyle/>
          <a:p>
            <a:r>
              <a:rPr lang="en-US" dirty="0"/>
              <a:t>1 - Current context – developments underway</a:t>
            </a:r>
          </a:p>
        </p:txBody>
      </p:sp>
      <p:sp>
        <p:nvSpPr>
          <p:cNvPr id="3" name="Content Placeholder 2"/>
          <p:cNvSpPr>
            <a:spLocks noGrp="1"/>
          </p:cNvSpPr>
          <p:nvPr>
            <p:ph idx="1"/>
          </p:nvPr>
        </p:nvSpPr>
        <p:spPr/>
        <p:txBody>
          <a:bodyPr/>
          <a:lstStyle/>
          <a:p>
            <a:r>
              <a:rPr lang="en-US" dirty="0"/>
              <a:t>Evolution of desktop to mobile to ubiquitous computing</a:t>
            </a:r>
          </a:p>
          <a:p>
            <a:pPr>
              <a:lnSpc>
                <a:spcPct val="130000"/>
              </a:lnSpc>
            </a:pPr>
            <a:r>
              <a:rPr lang="en-US" dirty="0" smtClean="0"/>
              <a:t>“Unreasonable </a:t>
            </a:r>
            <a:r>
              <a:rPr lang="en-US" dirty="0"/>
              <a:t>effectiveness of </a:t>
            </a:r>
            <a:r>
              <a:rPr lang="en-US" dirty="0" smtClean="0"/>
              <a:t>data”</a:t>
            </a:r>
            <a:endParaRPr lang="en-US" dirty="0"/>
          </a:p>
          <a:p>
            <a:pPr>
              <a:lnSpc>
                <a:spcPct val="130000"/>
              </a:lnSpc>
            </a:pPr>
            <a:r>
              <a:rPr lang="en-US" dirty="0"/>
              <a:t>Search</a:t>
            </a:r>
          </a:p>
          <a:p>
            <a:pPr>
              <a:lnSpc>
                <a:spcPct val="130000"/>
              </a:lnSpc>
            </a:pPr>
            <a:r>
              <a:rPr lang="en-US" dirty="0"/>
              <a:t>Augmented reality/mixed reality</a:t>
            </a:r>
          </a:p>
          <a:p>
            <a:pPr>
              <a:lnSpc>
                <a:spcPct val="130000"/>
              </a:lnSpc>
            </a:pPr>
            <a:r>
              <a:rPr lang="en-US" dirty="0"/>
              <a:t>Social 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4</a:t>
            </a:fld>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1" y="1143712"/>
            <a:ext cx="9341542" cy="5511092"/>
          </a:xfrm>
        </p:spPr>
        <p:txBody>
          <a:bodyPr>
            <a:normAutofit/>
          </a:bodyPr>
          <a:lstStyle/>
          <a:p>
            <a:r>
              <a:rPr lang="en-US" sz="2800" dirty="0">
                <a:solidFill>
                  <a:schemeClr val="tx1"/>
                </a:solidFill>
              </a:rPr>
              <a:t>Continuation of "Moore's law" even by other means</a:t>
            </a:r>
          </a:p>
          <a:p>
            <a:pPr lvl="1"/>
            <a:r>
              <a:rPr lang="en-US" sz="2400" dirty="0">
                <a:solidFill>
                  <a:schemeClr val="tx1"/>
                </a:solidFill>
              </a:rPr>
              <a:t>multicore implies more </a:t>
            </a:r>
            <a:r>
              <a:rPr lang="en-US" sz="2400" dirty="0" smtClean="0">
                <a:solidFill>
                  <a:schemeClr val="tx1"/>
                </a:solidFill>
              </a:rPr>
              <a:t>CPUs, integrated GPUs and controllers</a:t>
            </a:r>
            <a:endParaRPr lang="en-US" sz="2400" dirty="0">
              <a:solidFill>
                <a:schemeClr val="tx1"/>
              </a:solidFill>
            </a:endParaRPr>
          </a:p>
          <a:p>
            <a:pPr lvl="1"/>
            <a:endParaRPr lang="en-US" sz="2400" dirty="0">
              <a:solidFill>
                <a:schemeClr val="tx1"/>
              </a:solidFill>
            </a:endParaRPr>
          </a:p>
          <a:p>
            <a:pPr lvl="1"/>
            <a:endParaRPr lang="en-US" sz="2600" dirty="0">
              <a:solidFill>
                <a:schemeClr val="tx1"/>
              </a:solidFill>
            </a:endParaRPr>
          </a:p>
        </p:txBody>
      </p:sp>
      <p:sp>
        <p:nvSpPr>
          <p:cNvPr id="2" name="Title 1"/>
          <p:cNvSpPr>
            <a:spLocks noGrp="1"/>
          </p:cNvSpPr>
          <p:nvPr>
            <p:ph type="title"/>
          </p:nvPr>
        </p:nvSpPr>
        <p:spPr>
          <a:xfrm>
            <a:off x="457200" y="-36826"/>
            <a:ext cx="8520797" cy="1143000"/>
          </a:xfrm>
        </p:spPr>
        <p:txBody>
          <a:bodyPr>
            <a:normAutofit/>
          </a:bodyPr>
          <a:lstStyle/>
          <a:p>
            <a:r>
              <a:rPr lang="en-US" sz="3200" dirty="0"/>
              <a:t>Evolution of desktop: </a:t>
            </a:r>
            <a:br>
              <a:rPr lang="en-US" sz="3200" dirty="0"/>
            </a:br>
            <a:r>
              <a:rPr lang="en-US" sz="3200" dirty="0"/>
              <a:t>to mobile </a:t>
            </a:r>
            <a:r>
              <a:rPr lang="en-US" sz="3200" dirty="0" smtClean="0"/>
              <a:t>and ubiquitous </a:t>
            </a:r>
            <a:r>
              <a:rPr lang="en-US" sz="3200" dirty="0"/>
              <a:t>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pic>
        <p:nvPicPr>
          <p:cNvPr id="8" name="Picture 7" descr="IntelCoreI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8582" y="2197096"/>
            <a:ext cx="3289300" cy="2463800"/>
          </a:xfrm>
          <a:prstGeom prst="rect">
            <a:avLst/>
          </a:prstGeom>
        </p:spPr>
      </p:pic>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5</a:t>
            </a:fld>
            <a:endParaRPr lang="en-US"/>
          </a:p>
        </p:txBody>
      </p:sp>
    </p:spTree>
    <p:extLst>
      <p:ext uri="{BB962C8B-B14F-4D97-AF65-F5344CB8AC3E}">
        <p14:creationId xmlns:p14="http://schemas.microsoft.com/office/powerpoint/2010/main" val="242247162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1" y="1143712"/>
            <a:ext cx="9341542" cy="5511092"/>
          </a:xfrm>
        </p:spPr>
        <p:txBody>
          <a:bodyPr>
            <a:normAutofit/>
          </a:bodyPr>
          <a:lstStyle/>
          <a:p>
            <a:r>
              <a:rPr lang="en-US" sz="2800" dirty="0">
                <a:solidFill>
                  <a:schemeClr val="tx1"/>
                </a:solidFill>
              </a:rPr>
              <a:t>Continuation of "Moore's law" even by other means</a:t>
            </a:r>
          </a:p>
          <a:p>
            <a:pPr lvl="1"/>
            <a:r>
              <a:rPr lang="en-US" sz="2400" dirty="0">
                <a:solidFill>
                  <a:schemeClr val="tx1"/>
                </a:solidFill>
              </a:rPr>
              <a:t>multicore implies more </a:t>
            </a:r>
            <a:r>
              <a:rPr lang="en-US" sz="2400" dirty="0" smtClean="0">
                <a:solidFill>
                  <a:schemeClr val="tx1"/>
                </a:solidFill>
              </a:rPr>
              <a:t>CPUs, integrated GPUs and controllers</a:t>
            </a:r>
            <a:endParaRPr lang="en-US" sz="2400" dirty="0">
              <a:solidFill>
                <a:schemeClr val="tx1"/>
              </a:solidFill>
            </a:endParaRPr>
          </a:p>
          <a:p>
            <a:pPr lvl="1"/>
            <a:r>
              <a:rPr lang="en-US" sz="2400" dirty="0">
                <a:solidFill>
                  <a:schemeClr val="tx1"/>
                </a:solidFill>
              </a:rPr>
              <a:t>GPUs are </a:t>
            </a:r>
            <a:r>
              <a:rPr lang="en-US" sz="2400" dirty="0" smtClean="0">
                <a:solidFill>
                  <a:schemeClr val="tx1"/>
                </a:solidFill>
              </a:rPr>
              <a:t>game</a:t>
            </a:r>
            <a:r>
              <a:rPr lang="en-US" sz="2400" dirty="0">
                <a:solidFill>
                  <a:schemeClr val="tx1"/>
                </a:solidFill>
              </a:rPr>
              <a:t>-changing</a:t>
            </a:r>
          </a:p>
          <a:p>
            <a:pPr lvl="1"/>
            <a:endParaRPr lang="en-US" sz="2400" dirty="0">
              <a:solidFill>
                <a:schemeClr val="tx1"/>
              </a:solidFill>
            </a:endParaRPr>
          </a:p>
          <a:p>
            <a:pPr lvl="1"/>
            <a:endParaRPr lang="en-US" sz="2600" dirty="0">
              <a:solidFill>
                <a:schemeClr val="tx1"/>
              </a:solidFill>
            </a:endParaRPr>
          </a:p>
        </p:txBody>
      </p:sp>
      <p:sp>
        <p:nvSpPr>
          <p:cNvPr id="2" name="Title 1"/>
          <p:cNvSpPr>
            <a:spLocks noGrp="1"/>
          </p:cNvSpPr>
          <p:nvPr>
            <p:ph type="title"/>
          </p:nvPr>
        </p:nvSpPr>
        <p:spPr>
          <a:xfrm>
            <a:off x="457200" y="-36826"/>
            <a:ext cx="8520797" cy="1143000"/>
          </a:xfrm>
        </p:spPr>
        <p:txBody>
          <a:bodyPr>
            <a:normAutofit/>
          </a:bodyPr>
          <a:lstStyle/>
          <a:p>
            <a:r>
              <a:rPr lang="en-US" sz="3200" dirty="0"/>
              <a:t>Evolution of desktop: </a:t>
            </a:r>
            <a:br>
              <a:rPr lang="en-US" sz="3200" dirty="0"/>
            </a:br>
            <a:r>
              <a:rPr lang="en-US" sz="3200" dirty="0"/>
              <a:t>to mobile </a:t>
            </a:r>
            <a:r>
              <a:rPr lang="en-US" sz="3200" dirty="0" smtClean="0"/>
              <a:t>and ubiquitous </a:t>
            </a:r>
            <a:r>
              <a:rPr lang="en-US" sz="3200" dirty="0"/>
              <a:t>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pic>
        <p:nvPicPr>
          <p:cNvPr id="10" name="Picture 9" descr="cud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9282" y="2175929"/>
            <a:ext cx="2768600" cy="2768600"/>
          </a:xfrm>
          <a:prstGeom prst="rect">
            <a:avLst/>
          </a:prstGeom>
        </p:spPr>
      </p:pic>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a:t>
            </a:fld>
            <a:endParaRPr lang="en-US"/>
          </a:p>
        </p:txBody>
      </p:sp>
    </p:spTree>
    <p:extLst>
      <p:ext uri="{BB962C8B-B14F-4D97-AF65-F5344CB8AC3E}">
        <p14:creationId xmlns:p14="http://schemas.microsoft.com/office/powerpoint/2010/main" val="12982881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1" y="1143712"/>
            <a:ext cx="9341542" cy="5511092"/>
          </a:xfrm>
        </p:spPr>
        <p:txBody>
          <a:bodyPr>
            <a:normAutofit/>
          </a:bodyPr>
          <a:lstStyle/>
          <a:p>
            <a:r>
              <a:rPr lang="en-US" sz="2400" dirty="0">
                <a:solidFill>
                  <a:schemeClr val="tx1"/>
                </a:solidFill>
              </a:rPr>
              <a:t>Continuation of "Moore's law" even by other means</a:t>
            </a:r>
          </a:p>
          <a:p>
            <a:pPr lvl="1"/>
            <a:r>
              <a:rPr lang="en-US" sz="2000" dirty="0">
                <a:solidFill>
                  <a:schemeClr val="tx1"/>
                </a:solidFill>
              </a:rPr>
              <a:t>multicore implies more </a:t>
            </a:r>
            <a:r>
              <a:rPr lang="en-US" sz="2000" dirty="0" smtClean="0">
                <a:solidFill>
                  <a:schemeClr val="tx1"/>
                </a:solidFill>
              </a:rPr>
              <a:t>CPUs, integrated GPUs and controllers</a:t>
            </a:r>
            <a:endParaRPr lang="en-US" sz="2000" dirty="0">
              <a:solidFill>
                <a:schemeClr val="tx1"/>
              </a:solidFill>
            </a:endParaRPr>
          </a:p>
          <a:p>
            <a:pPr lvl="1"/>
            <a:r>
              <a:rPr lang="en-US" sz="2000" dirty="0">
                <a:solidFill>
                  <a:schemeClr val="tx1"/>
                </a:solidFill>
              </a:rPr>
              <a:t>GPUs are </a:t>
            </a:r>
            <a:r>
              <a:rPr lang="en-US" sz="2000" dirty="0" smtClean="0">
                <a:solidFill>
                  <a:schemeClr val="tx1"/>
                </a:solidFill>
              </a:rPr>
              <a:t>game</a:t>
            </a:r>
            <a:r>
              <a:rPr lang="en-US" sz="2000" dirty="0">
                <a:solidFill>
                  <a:schemeClr val="tx1"/>
                </a:solidFill>
              </a:rPr>
              <a:t>-changing</a:t>
            </a:r>
          </a:p>
          <a:p>
            <a:pPr lvl="1"/>
            <a:r>
              <a:rPr lang="en-US" sz="2000" dirty="0">
                <a:solidFill>
                  <a:schemeClr val="tx1"/>
                </a:solidFill>
              </a:rPr>
              <a:t>proliferation of platforms </a:t>
            </a:r>
          </a:p>
          <a:p>
            <a:r>
              <a:rPr lang="en-US" sz="2400" dirty="0" err="1" smtClean="0">
                <a:solidFill>
                  <a:schemeClr val="tx1"/>
                </a:solidFill>
              </a:rPr>
              <a:t>Ubicomp</a:t>
            </a:r>
            <a:r>
              <a:rPr lang="en-US" sz="2400" dirty="0">
                <a:solidFill>
                  <a:schemeClr val="tx1"/>
                </a:solidFill>
              </a:rPr>
              <a:t> </a:t>
            </a:r>
            <a:r>
              <a:rPr lang="en-US" sz="2400" dirty="0" smtClean="0">
                <a:solidFill>
                  <a:schemeClr val="tx1"/>
                </a:solidFill>
              </a:rPr>
              <a:t>– ecology of devices (society of appliances) and people</a:t>
            </a:r>
            <a:endParaRPr lang="en-US" sz="2400" dirty="0">
              <a:solidFill>
                <a:schemeClr val="tx1"/>
              </a:solidFill>
            </a:endParaRPr>
          </a:p>
        </p:txBody>
      </p:sp>
      <p:pic>
        <p:nvPicPr>
          <p:cNvPr id="9" name="Picture 8" descr="WeiserUbicomp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323" y="3286297"/>
            <a:ext cx="4745343" cy="3559008"/>
          </a:xfrm>
          <a:prstGeom prst="rect">
            <a:avLst/>
          </a:prstGeom>
        </p:spPr>
      </p:pic>
      <p:sp>
        <p:nvSpPr>
          <p:cNvPr id="2" name="Title 1"/>
          <p:cNvSpPr>
            <a:spLocks noGrp="1"/>
          </p:cNvSpPr>
          <p:nvPr>
            <p:ph type="title"/>
          </p:nvPr>
        </p:nvSpPr>
        <p:spPr>
          <a:xfrm>
            <a:off x="457200" y="-36826"/>
            <a:ext cx="8520797" cy="1143000"/>
          </a:xfrm>
        </p:spPr>
        <p:txBody>
          <a:bodyPr>
            <a:normAutofit/>
          </a:bodyPr>
          <a:lstStyle/>
          <a:p>
            <a:r>
              <a:rPr lang="en-US" sz="3200" dirty="0"/>
              <a:t>Evolution of desktop: </a:t>
            </a:r>
            <a:br>
              <a:rPr lang="en-US" sz="3200" dirty="0"/>
            </a:br>
            <a:r>
              <a:rPr lang="en-US" sz="3200" dirty="0"/>
              <a:t>to mobile </a:t>
            </a:r>
            <a:r>
              <a:rPr lang="en-US" sz="3200" dirty="0" smtClean="0"/>
              <a:t>and ubiquitous </a:t>
            </a:r>
            <a:r>
              <a:rPr lang="en-US" sz="3200" dirty="0"/>
              <a:t>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7</a:t>
            </a:fld>
            <a:endParaRPr lang="en-US"/>
          </a:p>
        </p:txBody>
      </p:sp>
    </p:spTree>
    <p:extLst>
      <p:ext uri="{BB962C8B-B14F-4D97-AF65-F5344CB8AC3E}">
        <p14:creationId xmlns:p14="http://schemas.microsoft.com/office/powerpoint/2010/main" val="29915546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1" y="1143712"/>
            <a:ext cx="9341542" cy="5511092"/>
          </a:xfrm>
        </p:spPr>
        <p:txBody>
          <a:bodyPr>
            <a:normAutofit/>
          </a:bodyPr>
          <a:lstStyle/>
          <a:p>
            <a:r>
              <a:rPr lang="en-US" sz="2400" dirty="0">
                <a:solidFill>
                  <a:schemeClr val="tx1"/>
                </a:solidFill>
              </a:rPr>
              <a:t>Continuation of "Moore's law" even by other means</a:t>
            </a:r>
          </a:p>
          <a:p>
            <a:pPr lvl="1"/>
            <a:r>
              <a:rPr lang="en-US" sz="2000" dirty="0">
                <a:solidFill>
                  <a:schemeClr val="tx1"/>
                </a:solidFill>
              </a:rPr>
              <a:t>multicore implies more </a:t>
            </a:r>
            <a:r>
              <a:rPr lang="en-US" sz="2000" dirty="0" smtClean="0">
                <a:solidFill>
                  <a:schemeClr val="tx1"/>
                </a:solidFill>
              </a:rPr>
              <a:t>CPUs, integrated GPUs and controllers</a:t>
            </a:r>
            <a:endParaRPr lang="en-US" sz="2000" dirty="0">
              <a:solidFill>
                <a:schemeClr val="tx1"/>
              </a:solidFill>
            </a:endParaRPr>
          </a:p>
          <a:p>
            <a:pPr lvl="1"/>
            <a:r>
              <a:rPr lang="en-US" sz="2000" dirty="0">
                <a:solidFill>
                  <a:schemeClr val="tx1"/>
                </a:solidFill>
              </a:rPr>
              <a:t>GPUs are </a:t>
            </a:r>
            <a:r>
              <a:rPr lang="en-US" sz="2000" dirty="0" smtClean="0">
                <a:solidFill>
                  <a:schemeClr val="tx1"/>
                </a:solidFill>
              </a:rPr>
              <a:t>game</a:t>
            </a:r>
            <a:r>
              <a:rPr lang="en-US" sz="2000" dirty="0">
                <a:solidFill>
                  <a:schemeClr val="tx1"/>
                </a:solidFill>
              </a:rPr>
              <a:t>-changing</a:t>
            </a:r>
          </a:p>
          <a:p>
            <a:pPr lvl="1"/>
            <a:r>
              <a:rPr lang="en-US" sz="2000" dirty="0">
                <a:solidFill>
                  <a:schemeClr val="tx1"/>
                </a:solidFill>
              </a:rPr>
              <a:t>proliferation of platforms </a:t>
            </a:r>
          </a:p>
          <a:p>
            <a:r>
              <a:rPr lang="en-US" sz="2400" dirty="0" err="1" smtClean="0">
                <a:solidFill>
                  <a:schemeClr val="tx1"/>
                </a:solidFill>
              </a:rPr>
              <a:t>Ubicomp</a:t>
            </a:r>
            <a:r>
              <a:rPr lang="en-US" sz="2400" dirty="0">
                <a:solidFill>
                  <a:schemeClr val="tx1"/>
                </a:solidFill>
              </a:rPr>
              <a:t> </a:t>
            </a:r>
            <a:r>
              <a:rPr lang="en-US" sz="2400" dirty="0" smtClean="0">
                <a:solidFill>
                  <a:schemeClr val="tx1"/>
                </a:solidFill>
              </a:rPr>
              <a:t>– ecology of devices (society of appliances) and </a:t>
            </a:r>
            <a:r>
              <a:rPr lang="en-US" sz="2400" dirty="0">
                <a:solidFill>
                  <a:schemeClr val="tx1"/>
                </a:solidFill>
              </a:rPr>
              <a:t>people</a:t>
            </a:r>
          </a:p>
          <a:p>
            <a:pPr lvl="1"/>
            <a:r>
              <a:rPr lang="en-US" sz="2000" dirty="0">
                <a:solidFill>
                  <a:schemeClr val="tx1"/>
                </a:solidFill>
              </a:rPr>
              <a:t>iPhones/smartphones and </a:t>
            </a:r>
            <a:r>
              <a:rPr lang="en-US" sz="2000" dirty="0" err="1">
                <a:solidFill>
                  <a:schemeClr val="tx1"/>
                </a:solidFill>
              </a:rPr>
              <a:t>iPads</a:t>
            </a:r>
            <a:endParaRPr lang="en-US" sz="2000" dirty="0">
              <a:solidFill>
                <a:schemeClr val="tx1"/>
              </a:solidFill>
            </a:endParaRPr>
          </a:p>
          <a:p>
            <a:pPr lvl="1"/>
            <a:r>
              <a:rPr lang="en-US" sz="2000" dirty="0">
                <a:solidFill>
                  <a:schemeClr val="tx1"/>
                </a:solidFill>
              </a:rPr>
              <a:t>game controllers, e.g., </a:t>
            </a:r>
            <a:r>
              <a:rPr lang="en-US" sz="2000" dirty="0" smtClean="0">
                <a:solidFill>
                  <a:schemeClr val="tx1"/>
                </a:solidFill>
              </a:rPr>
              <a:t>Wii and </a:t>
            </a:r>
            <a:r>
              <a:rPr lang="en-US" sz="2000" dirty="0" err="1" smtClean="0">
                <a:solidFill>
                  <a:schemeClr val="tx1"/>
                </a:solidFill>
              </a:rPr>
              <a:t>Kinect</a:t>
            </a:r>
            <a:endParaRPr lang="en-US" sz="2000" dirty="0">
              <a:solidFill>
                <a:schemeClr val="tx1"/>
              </a:solidFill>
            </a:endParaRPr>
          </a:p>
        </p:txBody>
      </p:sp>
      <p:grpSp>
        <p:nvGrpSpPr>
          <p:cNvPr id="7" name="Group 17"/>
          <p:cNvGrpSpPr/>
          <p:nvPr/>
        </p:nvGrpSpPr>
        <p:grpSpPr>
          <a:xfrm>
            <a:off x="1096653" y="4077765"/>
            <a:ext cx="6940907" cy="2332836"/>
            <a:chOff x="842658" y="4534956"/>
            <a:chExt cx="6940907" cy="2332836"/>
          </a:xfrm>
        </p:grpSpPr>
        <p:pic>
          <p:nvPicPr>
            <p:cNvPr id="16" name="Picture 15" descr="Wii-tenn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658" y="4534956"/>
              <a:ext cx="3073400" cy="2305050"/>
            </a:xfrm>
            <a:prstGeom prst="rect">
              <a:avLst/>
            </a:prstGeom>
          </p:spPr>
        </p:pic>
        <p:pic>
          <p:nvPicPr>
            <p:cNvPr id="17" name="Picture 16" descr="Kinect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1952" y="4576231"/>
              <a:ext cx="3431613" cy="2291561"/>
            </a:xfrm>
            <a:prstGeom prst="rect">
              <a:avLst/>
            </a:prstGeom>
          </p:spPr>
        </p:pic>
      </p:grpSp>
      <p:sp>
        <p:nvSpPr>
          <p:cNvPr id="2" name="Title 1"/>
          <p:cNvSpPr>
            <a:spLocks noGrp="1"/>
          </p:cNvSpPr>
          <p:nvPr>
            <p:ph type="title"/>
          </p:nvPr>
        </p:nvSpPr>
        <p:spPr>
          <a:xfrm>
            <a:off x="457200" y="-36826"/>
            <a:ext cx="8520797" cy="1143000"/>
          </a:xfrm>
        </p:spPr>
        <p:txBody>
          <a:bodyPr>
            <a:normAutofit/>
          </a:bodyPr>
          <a:lstStyle/>
          <a:p>
            <a:r>
              <a:rPr lang="en-US" sz="3200" dirty="0"/>
              <a:t>Evolution of desktop: </a:t>
            </a:r>
            <a:br>
              <a:rPr lang="en-US" sz="3200" dirty="0"/>
            </a:br>
            <a:r>
              <a:rPr lang="en-US" sz="3200" dirty="0"/>
              <a:t>to mobile </a:t>
            </a:r>
            <a:r>
              <a:rPr lang="en-US" sz="3200" dirty="0" smtClean="0"/>
              <a:t>and ubiquitous </a:t>
            </a:r>
            <a:r>
              <a:rPr lang="en-US" sz="3200" dirty="0"/>
              <a:t>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8</a:t>
            </a:fld>
            <a:endParaRPr lang="en-US"/>
          </a:p>
        </p:txBody>
      </p:sp>
    </p:spTree>
    <p:extLst>
      <p:ext uri="{BB962C8B-B14F-4D97-AF65-F5344CB8AC3E}">
        <p14:creationId xmlns:p14="http://schemas.microsoft.com/office/powerpoint/2010/main" val="11680508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1" y="1143712"/>
            <a:ext cx="9341542" cy="5511092"/>
          </a:xfrm>
        </p:spPr>
        <p:txBody>
          <a:bodyPr>
            <a:normAutofit/>
          </a:bodyPr>
          <a:lstStyle/>
          <a:p>
            <a:r>
              <a:rPr lang="en-US" sz="2400" dirty="0">
                <a:solidFill>
                  <a:schemeClr val="tx1"/>
                </a:solidFill>
              </a:rPr>
              <a:t>Continuation of "Moore's law" even by other means</a:t>
            </a:r>
          </a:p>
          <a:p>
            <a:pPr lvl="1"/>
            <a:r>
              <a:rPr lang="en-US" sz="2000" dirty="0">
                <a:solidFill>
                  <a:schemeClr val="tx1"/>
                </a:solidFill>
              </a:rPr>
              <a:t>multicore implies more </a:t>
            </a:r>
            <a:r>
              <a:rPr lang="en-US" sz="2000" dirty="0" smtClean="0">
                <a:solidFill>
                  <a:schemeClr val="tx1"/>
                </a:solidFill>
              </a:rPr>
              <a:t>CPUs, integrated GPUs and controllers</a:t>
            </a:r>
            <a:endParaRPr lang="en-US" sz="2000" dirty="0">
              <a:solidFill>
                <a:schemeClr val="tx1"/>
              </a:solidFill>
            </a:endParaRPr>
          </a:p>
          <a:p>
            <a:pPr lvl="1"/>
            <a:r>
              <a:rPr lang="en-US" sz="2000" dirty="0">
                <a:solidFill>
                  <a:schemeClr val="tx1"/>
                </a:solidFill>
              </a:rPr>
              <a:t>GPUs are </a:t>
            </a:r>
            <a:r>
              <a:rPr lang="en-US" sz="2000" dirty="0" smtClean="0">
                <a:solidFill>
                  <a:schemeClr val="tx1"/>
                </a:solidFill>
              </a:rPr>
              <a:t>game</a:t>
            </a:r>
            <a:r>
              <a:rPr lang="en-US" sz="2000" dirty="0">
                <a:solidFill>
                  <a:schemeClr val="tx1"/>
                </a:solidFill>
              </a:rPr>
              <a:t>-changing</a:t>
            </a:r>
          </a:p>
          <a:p>
            <a:pPr lvl="1"/>
            <a:r>
              <a:rPr lang="en-US" sz="2000" dirty="0">
                <a:solidFill>
                  <a:schemeClr val="tx1"/>
                </a:solidFill>
              </a:rPr>
              <a:t>proliferation of platforms </a:t>
            </a:r>
          </a:p>
          <a:p>
            <a:r>
              <a:rPr lang="en-US" sz="2400" dirty="0" err="1" smtClean="0">
                <a:solidFill>
                  <a:schemeClr val="tx1"/>
                </a:solidFill>
              </a:rPr>
              <a:t>Ubicomp</a:t>
            </a:r>
            <a:r>
              <a:rPr lang="en-US" sz="2400" dirty="0">
                <a:solidFill>
                  <a:schemeClr val="tx1"/>
                </a:solidFill>
              </a:rPr>
              <a:t> </a:t>
            </a:r>
            <a:r>
              <a:rPr lang="en-US" sz="2400" dirty="0" smtClean="0">
                <a:solidFill>
                  <a:schemeClr val="tx1"/>
                </a:solidFill>
              </a:rPr>
              <a:t>– ecology of devices (society of appliances) and </a:t>
            </a:r>
            <a:r>
              <a:rPr lang="en-US" sz="2400" dirty="0">
                <a:solidFill>
                  <a:schemeClr val="tx1"/>
                </a:solidFill>
              </a:rPr>
              <a:t>people</a:t>
            </a:r>
          </a:p>
          <a:p>
            <a:pPr lvl="1"/>
            <a:r>
              <a:rPr lang="en-US" sz="2000" dirty="0">
                <a:solidFill>
                  <a:schemeClr val="tx1"/>
                </a:solidFill>
              </a:rPr>
              <a:t>iPhones/smartphones and </a:t>
            </a:r>
            <a:r>
              <a:rPr lang="en-US" sz="2000" dirty="0" err="1">
                <a:solidFill>
                  <a:schemeClr val="tx1"/>
                </a:solidFill>
              </a:rPr>
              <a:t>iPads</a:t>
            </a:r>
            <a:endParaRPr lang="en-US" sz="2000" dirty="0">
              <a:solidFill>
                <a:schemeClr val="tx1"/>
              </a:solidFill>
            </a:endParaRPr>
          </a:p>
          <a:p>
            <a:pPr lvl="1"/>
            <a:r>
              <a:rPr lang="en-US" sz="2000" dirty="0">
                <a:solidFill>
                  <a:schemeClr val="tx1"/>
                </a:solidFill>
              </a:rPr>
              <a:t>game controllers, e.g., </a:t>
            </a:r>
            <a:r>
              <a:rPr lang="en-US" sz="2000" dirty="0" smtClean="0">
                <a:solidFill>
                  <a:schemeClr val="tx1"/>
                </a:solidFill>
              </a:rPr>
              <a:t>Wii and </a:t>
            </a:r>
            <a:r>
              <a:rPr lang="en-US" sz="2000" dirty="0" err="1">
                <a:solidFill>
                  <a:schemeClr val="tx1"/>
                </a:solidFill>
              </a:rPr>
              <a:t>Kinect</a:t>
            </a:r>
            <a:endParaRPr lang="en-US" sz="2000" dirty="0">
              <a:solidFill>
                <a:schemeClr val="tx1"/>
              </a:solidFill>
            </a:endParaRPr>
          </a:p>
          <a:p>
            <a:pPr lvl="1"/>
            <a:r>
              <a:rPr lang="en-US" sz="2000" dirty="0" smtClean="0">
                <a:solidFill>
                  <a:schemeClr val="tx1"/>
                </a:solidFill>
              </a:rPr>
              <a:t>embedded </a:t>
            </a:r>
            <a:r>
              <a:rPr lang="en-US" sz="2000" dirty="0">
                <a:solidFill>
                  <a:schemeClr val="tx1"/>
                </a:solidFill>
              </a:rPr>
              <a:t>computing in devices, appliances, vehicles, and buildings, including sensors (RFID chips), </a:t>
            </a:r>
            <a:r>
              <a:rPr lang="en-US" sz="2000" dirty="0" smtClean="0">
                <a:solidFill>
                  <a:schemeClr val="tx1"/>
                </a:solidFill>
              </a:rPr>
              <a:t>QR (quick response) codes</a:t>
            </a:r>
            <a:r>
              <a:rPr lang="en-US" sz="2000" dirty="0">
                <a:solidFill>
                  <a:schemeClr val="tx1"/>
                </a:solidFill>
              </a:rPr>
              <a:t>, ...</a:t>
            </a:r>
          </a:p>
          <a:p>
            <a:pPr lvl="1"/>
            <a:endParaRPr lang="en-US" sz="2400" dirty="0">
              <a:solidFill>
                <a:schemeClr val="tx1"/>
              </a:solidFill>
            </a:endParaRPr>
          </a:p>
        </p:txBody>
      </p:sp>
      <p:grpSp>
        <p:nvGrpSpPr>
          <p:cNvPr id="14" name="Group 13"/>
          <p:cNvGrpSpPr/>
          <p:nvPr/>
        </p:nvGrpSpPr>
        <p:grpSpPr>
          <a:xfrm>
            <a:off x="842658" y="4781559"/>
            <a:ext cx="7555597" cy="1619250"/>
            <a:chOff x="457200" y="5292458"/>
            <a:chExt cx="7555597" cy="1619250"/>
          </a:xfrm>
        </p:grpSpPr>
        <p:pic>
          <p:nvPicPr>
            <p:cNvPr id="11" name="Picture 10" descr="qr-code-01-300x19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5292458"/>
              <a:ext cx="2353733" cy="1561310"/>
            </a:xfrm>
            <a:prstGeom prst="rect">
              <a:avLst/>
            </a:prstGeom>
          </p:spPr>
        </p:pic>
        <p:pic>
          <p:nvPicPr>
            <p:cNvPr id="12" name="Picture 11" descr="QRcodeTatto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199" y="5292458"/>
              <a:ext cx="2088925" cy="1561310"/>
            </a:xfrm>
            <a:prstGeom prst="rect">
              <a:avLst/>
            </a:prstGeom>
          </p:spPr>
        </p:pic>
        <p:pic>
          <p:nvPicPr>
            <p:cNvPr id="13" name="Picture 12" descr="qr_code_japan08.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3797" y="5292458"/>
              <a:ext cx="2159000" cy="1619250"/>
            </a:xfrm>
            <a:prstGeom prst="rect">
              <a:avLst/>
            </a:prstGeom>
          </p:spPr>
        </p:pic>
      </p:grpSp>
      <p:sp>
        <p:nvSpPr>
          <p:cNvPr id="2" name="Title 1"/>
          <p:cNvSpPr>
            <a:spLocks noGrp="1"/>
          </p:cNvSpPr>
          <p:nvPr>
            <p:ph type="title"/>
          </p:nvPr>
        </p:nvSpPr>
        <p:spPr>
          <a:xfrm>
            <a:off x="457200" y="-36826"/>
            <a:ext cx="8520797" cy="1143000"/>
          </a:xfrm>
        </p:spPr>
        <p:txBody>
          <a:bodyPr>
            <a:normAutofit/>
          </a:bodyPr>
          <a:lstStyle/>
          <a:p>
            <a:r>
              <a:rPr lang="en-US" sz="3200" dirty="0"/>
              <a:t>Evolution of desktop: </a:t>
            </a:r>
            <a:br>
              <a:rPr lang="en-US" sz="3200" dirty="0"/>
            </a:br>
            <a:r>
              <a:rPr lang="en-US" sz="3200" dirty="0"/>
              <a:t>to mobile </a:t>
            </a:r>
            <a:r>
              <a:rPr lang="en-US" sz="3200" dirty="0" smtClean="0"/>
              <a:t>and ubiquitous </a:t>
            </a:r>
            <a:r>
              <a:rPr lang="en-US" sz="3200" dirty="0"/>
              <a:t>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9</a:t>
            </a:fld>
            <a:endParaRPr lang="en-US"/>
          </a:p>
        </p:txBody>
      </p:sp>
    </p:spTree>
    <p:extLst>
      <p:ext uri="{BB962C8B-B14F-4D97-AF65-F5344CB8AC3E}">
        <p14:creationId xmlns:p14="http://schemas.microsoft.com/office/powerpoint/2010/main" val="19397338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1" y="1143712"/>
            <a:ext cx="9341542" cy="5511092"/>
          </a:xfrm>
        </p:spPr>
        <p:txBody>
          <a:bodyPr>
            <a:normAutofit fontScale="92500"/>
          </a:bodyPr>
          <a:lstStyle/>
          <a:p>
            <a:r>
              <a:rPr lang="en-US" sz="2800" dirty="0">
                <a:solidFill>
                  <a:schemeClr val="tx1"/>
                </a:solidFill>
              </a:rPr>
              <a:t>Continuation of "Moore's law" even by other means</a:t>
            </a:r>
          </a:p>
          <a:p>
            <a:pPr lvl="1"/>
            <a:r>
              <a:rPr lang="en-US" sz="2400" dirty="0">
                <a:solidFill>
                  <a:schemeClr val="tx1"/>
                </a:solidFill>
              </a:rPr>
              <a:t>multicore implies more </a:t>
            </a:r>
            <a:r>
              <a:rPr lang="en-US" sz="2400" dirty="0" smtClean="0">
                <a:solidFill>
                  <a:schemeClr val="tx1"/>
                </a:solidFill>
              </a:rPr>
              <a:t>CPUs, integrated GPUs and controllers</a:t>
            </a:r>
            <a:endParaRPr lang="en-US" sz="2400" dirty="0">
              <a:solidFill>
                <a:schemeClr val="tx1"/>
              </a:solidFill>
            </a:endParaRPr>
          </a:p>
          <a:p>
            <a:pPr lvl="1"/>
            <a:r>
              <a:rPr lang="en-US" sz="2400" dirty="0">
                <a:solidFill>
                  <a:schemeClr val="tx1"/>
                </a:solidFill>
              </a:rPr>
              <a:t>GPUs are </a:t>
            </a:r>
            <a:r>
              <a:rPr lang="en-US" sz="2400" dirty="0" smtClean="0">
                <a:solidFill>
                  <a:schemeClr val="tx1"/>
                </a:solidFill>
              </a:rPr>
              <a:t>game</a:t>
            </a:r>
            <a:r>
              <a:rPr lang="en-US" sz="2400" dirty="0">
                <a:solidFill>
                  <a:schemeClr val="tx1"/>
                </a:solidFill>
              </a:rPr>
              <a:t>-changing</a:t>
            </a:r>
          </a:p>
          <a:p>
            <a:pPr lvl="1"/>
            <a:r>
              <a:rPr lang="en-US" sz="2400" dirty="0">
                <a:solidFill>
                  <a:schemeClr val="tx1"/>
                </a:solidFill>
              </a:rPr>
              <a:t>proliferation of platforms </a:t>
            </a:r>
          </a:p>
          <a:p>
            <a:r>
              <a:rPr lang="en-US" sz="2800" dirty="0" err="1" smtClean="0">
                <a:solidFill>
                  <a:schemeClr val="tx1"/>
                </a:solidFill>
              </a:rPr>
              <a:t>Ubicomp</a:t>
            </a:r>
            <a:r>
              <a:rPr lang="en-US" sz="2800" dirty="0">
                <a:solidFill>
                  <a:schemeClr val="tx1"/>
                </a:solidFill>
              </a:rPr>
              <a:t> </a:t>
            </a:r>
            <a:r>
              <a:rPr lang="en-US" sz="2800" dirty="0" smtClean="0">
                <a:solidFill>
                  <a:schemeClr val="tx1"/>
                </a:solidFill>
              </a:rPr>
              <a:t>– ecology of devices (society of appliances) and </a:t>
            </a:r>
            <a:r>
              <a:rPr lang="en-US" sz="2800" dirty="0">
                <a:solidFill>
                  <a:schemeClr val="tx1"/>
                </a:solidFill>
              </a:rPr>
              <a:t>people</a:t>
            </a:r>
          </a:p>
          <a:p>
            <a:pPr lvl="1"/>
            <a:r>
              <a:rPr lang="en-US" sz="2400" dirty="0">
                <a:solidFill>
                  <a:schemeClr val="tx1"/>
                </a:solidFill>
              </a:rPr>
              <a:t>iPhones/smartphones and </a:t>
            </a:r>
            <a:r>
              <a:rPr lang="en-US" sz="2400" dirty="0" err="1">
                <a:solidFill>
                  <a:schemeClr val="tx1"/>
                </a:solidFill>
              </a:rPr>
              <a:t>iPads</a:t>
            </a:r>
            <a:endParaRPr lang="en-US" sz="2400" dirty="0">
              <a:solidFill>
                <a:schemeClr val="tx1"/>
              </a:solidFill>
            </a:endParaRPr>
          </a:p>
          <a:p>
            <a:pPr lvl="1"/>
            <a:r>
              <a:rPr lang="en-US" sz="2400" dirty="0">
                <a:solidFill>
                  <a:schemeClr val="tx1"/>
                </a:solidFill>
              </a:rPr>
              <a:t>game controllers, e.g., </a:t>
            </a:r>
            <a:r>
              <a:rPr lang="en-US" sz="2400" dirty="0" smtClean="0">
                <a:solidFill>
                  <a:schemeClr val="tx1"/>
                </a:solidFill>
              </a:rPr>
              <a:t>Wii and </a:t>
            </a:r>
            <a:r>
              <a:rPr lang="en-US" sz="2400" dirty="0" err="1">
                <a:solidFill>
                  <a:schemeClr val="tx1"/>
                </a:solidFill>
              </a:rPr>
              <a:t>Kinect</a:t>
            </a:r>
            <a:endParaRPr lang="en-US" sz="2400" dirty="0">
              <a:solidFill>
                <a:schemeClr val="tx1"/>
              </a:solidFill>
            </a:endParaRPr>
          </a:p>
          <a:p>
            <a:pPr lvl="1"/>
            <a:r>
              <a:rPr lang="en-US" sz="2400" dirty="0" smtClean="0">
                <a:solidFill>
                  <a:schemeClr val="tx1"/>
                </a:solidFill>
              </a:rPr>
              <a:t>embedded </a:t>
            </a:r>
            <a:r>
              <a:rPr lang="en-US" sz="2400" dirty="0">
                <a:solidFill>
                  <a:schemeClr val="tx1"/>
                </a:solidFill>
              </a:rPr>
              <a:t>computing in devices, appliances, vehicles, and buildings, including sensors (RFID chips), </a:t>
            </a:r>
            <a:r>
              <a:rPr lang="en-US" sz="2400" dirty="0" smtClean="0">
                <a:solidFill>
                  <a:schemeClr val="tx1"/>
                </a:solidFill>
              </a:rPr>
              <a:t>QR (quick response) codes</a:t>
            </a:r>
            <a:r>
              <a:rPr lang="en-US" sz="2400" dirty="0">
                <a:solidFill>
                  <a:schemeClr val="tx1"/>
                </a:solidFill>
              </a:rPr>
              <a:t>, ...</a:t>
            </a:r>
          </a:p>
          <a:p>
            <a:r>
              <a:rPr lang="en-US" sz="2800" dirty="0" smtClean="0">
                <a:solidFill>
                  <a:schemeClr val="tx1"/>
                </a:solidFill>
              </a:rPr>
              <a:t>Browser-based and </a:t>
            </a:r>
            <a:r>
              <a:rPr lang="en-US" sz="2800" dirty="0">
                <a:solidFill>
                  <a:schemeClr val="tx1"/>
                </a:solidFill>
              </a:rPr>
              <a:t>cloud </a:t>
            </a:r>
            <a:r>
              <a:rPr lang="en-US" sz="2800" dirty="0" smtClean="0">
                <a:solidFill>
                  <a:schemeClr val="tx1"/>
                </a:solidFill>
              </a:rPr>
              <a:t>computing</a:t>
            </a:r>
          </a:p>
          <a:p>
            <a:pPr lvl="1"/>
            <a:r>
              <a:rPr lang="en-US" sz="2400" dirty="0">
                <a:solidFill>
                  <a:schemeClr val="tx1"/>
                </a:solidFill>
              </a:rPr>
              <a:t>monolithic shrink-wrapped apps             cloud, with lightweight </a:t>
            </a:r>
            <a:r>
              <a:rPr lang="en-US" sz="2400" dirty="0" smtClean="0">
                <a:solidFill>
                  <a:schemeClr val="tx1"/>
                </a:solidFill>
              </a:rPr>
              <a:t>apps</a:t>
            </a:r>
          </a:p>
          <a:p>
            <a:pPr lvl="1"/>
            <a:r>
              <a:rPr lang="en-US" sz="2400" dirty="0">
                <a:solidFill>
                  <a:schemeClr val="tx1"/>
                </a:solidFill>
              </a:rPr>
              <a:t>AJAX and Web 2.0 </a:t>
            </a:r>
            <a:r>
              <a:rPr lang="en-US" sz="2400" dirty="0" err="1">
                <a:solidFill>
                  <a:schemeClr val="tx1"/>
                </a:solidFill>
              </a:rPr>
              <a:t>mashups</a:t>
            </a:r>
            <a:endParaRPr lang="en-US" sz="2400" dirty="0">
              <a:solidFill>
                <a:schemeClr val="tx1"/>
              </a:solidFill>
            </a:endParaRPr>
          </a:p>
          <a:p>
            <a:pPr lvl="1"/>
            <a:endParaRPr lang="en-US" sz="2400" dirty="0">
              <a:solidFill>
                <a:schemeClr val="tx1"/>
              </a:solidFill>
            </a:endParaRPr>
          </a:p>
          <a:p>
            <a:pPr lvl="1"/>
            <a:endParaRPr lang="en-US" sz="2600" dirty="0">
              <a:solidFill>
                <a:schemeClr val="tx1"/>
              </a:solidFill>
            </a:endParaRPr>
          </a:p>
        </p:txBody>
      </p:sp>
      <p:cxnSp>
        <p:nvCxnSpPr>
          <p:cNvPr id="15" name="Straight Arrow Connector 14"/>
          <p:cNvCxnSpPr/>
          <p:nvPr/>
        </p:nvCxnSpPr>
        <p:spPr>
          <a:xfrm>
            <a:off x="4620457" y="5520275"/>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36826"/>
            <a:ext cx="8520797" cy="1143000"/>
          </a:xfrm>
        </p:spPr>
        <p:txBody>
          <a:bodyPr>
            <a:normAutofit/>
          </a:bodyPr>
          <a:lstStyle/>
          <a:p>
            <a:r>
              <a:rPr lang="en-US" sz="3200" dirty="0"/>
              <a:t>Evolution of desktop: </a:t>
            </a:r>
            <a:br>
              <a:rPr lang="en-US" sz="3200" dirty="0"/>
            </a:br>
            <a:r>
              <a:rPr lang="en-US" sz="3200" dirty="0"/>
              <a:t>to mobile </a:t>
            </a:r>
            <a:r>
              <a:rPr lang="en-US" sz="3200" dirty="0" smtClean="0"/>
              <a:t>and ubiquitous </a:t>
            </a:r>
            <a:r>
              <a:rPr lang="en-US" sz="3200" dirty="0"/>
              <a:t>computing</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10</a:t>
            </a:fld>
            <a:endParaRPr lang="en-US"/>
          </a:p>
        </p:txBody>
      </p:sp>
    </p:spTree>
    <p:extLst>
      <p:ext uri="{BB962C8B-B14F-4D97-AF65-F5344CB8AC3E}">
        <p14:creationId xmlns:p14="http://schemas.microsoft.com/office/powerpoint/2010/main" val="1285288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4" y="-36826"/>
            <a:ext cx="8229600" cy="1143000"/>
          </a:xfrm>
        </p:spPr>
        <p:txBody>
          <a:bodyPr>
            <a:normAutofit/>
          </a:bodyPr>
          <a:lstStyle/>
          <a:p>
            <a:r>
              <a:rPr lang="en-US" sz="3200" dirty="0"/>
              <a:t>Unreasonable effectiveness of </a:t>
            </a:r>
            <a:r>
              <a:rPr lang="en-US" sz="3200" dirty="0" smtClean="0"/>
              <a:t>data</a:t>
            </a:r>
            <a:endParaRPr lang="en-US" sz="3200" dirty="0"/>
          </a:p>
        </p:txBody>
      </p:sp>
      <p:sp>
        <p:nvSpPr>
          <p:cNvPr id="3" name="Content Placeholder 2"/>
          <p:cNvSpPr>
            <a:spLocks noGrp="1"/>
          </p:cNvSpPr>
          <p:nvPr>
            <p:ph idx="1"/>
          </p:nvPr>
        </p:nvSpPr>
        <p:spPr>
          <a:xfrm>
            <a:off x="0" y="1143712"/>
            <a:ext cx="9144000" cy="5646556"/>
          </a:xfrm>
        </p:spPr>
        <p:txBody>
          <a:bodyPr>
            <a:noAutofit/>
          </a:bodyPr>
          <a:lstStyle/>
          <a:p>
            <a:pPr>
              <a:lnSpc>
                <a:spcPct val="80000"/>
              </a:lnSpc>
            </a:pPr>
            <a:r>
              <a:rPr lang="en-US" sz="2800" dirty="0" smtClean="0"/>
              <a:t>Core technologies (many worked on for decades)</a:t>
            </a:r>
            <a:endParaRPr lang="en-US" sz="2800" dirty="0"/>
          </a:p>
          <a:p>
            <a:pPr lvl="1">
              <a:lnSpc>
                <a:spcPct val="80000"/>
              </a:lnSpc>
            </a:pPr>
            <a:r>
              <a:rPr lang="en-US" sz="2400" dirty="0" smtClean="0"/>
              <a:t>voice recognition</a:t>
            </a:r>
            <a:endParaRPr lang="en-US" sz="2400" dirty="0"/>
          </a:p>
          <a:p>
            <a:pPr lvl="1">
              <a:lnSpc>
                <a:spcPct val="80000"/>
              </a:lnSpc>
            </a:pPr>
            <a:r>
              <a:rPr lang="en-US" sz="2400" dirty="0" smtClean="0"/>
              <a:t>hand </a:t>
            </a:r>
            <a:r>
              <a:rPr lang="en-US" sz="2400" dirty="0"/>
              <a:t>writing </a:t>
            </a:r>
            <a:r>
              <a:rPr lang="en-US" sz="2400" dirty="0" smtClean="0"/>
              <a:t>recognition</a:t>
            </a:r>
            <a:endParaRPr lang="en-US" sz="2400" dirty="0"/>
          </a:p>
          <a:p>
            <a:pPr lvl="1">
              <a:lnSpc>
                <a:spcPct val="80000"/>
              </a:lnSpc>
            </a:pPr>
            <a:r>
              <a:rPr lang="en-US" sz="2400" dirty="0"/>
              <a:t>machine learning</a:t>
            </a:r>
          </a:p>
          <a:p>
            <a:pPr lvl="1">
              <a:lnSpc>
                <a:spcPct val="80000"/>
              </a:lnSpc>
              <a:spcAft>
                <a:spcPts val="400"/>
              </a:spcAft>
            </a:pPr>
            <a:r>
              <a:rPr lang="en-US" sz="2400" dirty="0" smtClean="0"/>
              <a:t>agents</a:t>
            </a:r>
            <a:r>
              <a:rPr lang="en-US" sz="2400" dirty="0"/>
              <a:t>, e.g., e-commerce</a:t>
            </a:r>
          </a:p>
          <a:p>
            <a:pPr>
              <a:lnSpc>
                <a:spcPct val="80000"/>
              </a:lnSpc>
              <a:spcBef>
                <a:spcPts val="800"/>
              </a:spcBef>
            </a:pPr>
            <a:r>
              <a:rPr lang="en-US" sz="2800" dirty="0"/>
              <a:t>Applications</a:t>
            </a:r>
          </a:p>
          <a:p>
            <a:pPr lvl="1">
              <a:lnSpc>
                <a:spcPct val="80000"/>
              </a:lnSpc>
            </a:pPr>
            <a:r>
              <a:rPr lang="en-US" sz="2400" dirty="0"/>
              <a:t>data </a:t>
            </a:r>
            <a:r>
              <a:rPr lang="en-US" sz="2400" dirty="0" smtClean="0"/>
              <a:t>mining, visual analytics</a:t>
            </a:r>
            <a:endParaRPr lang="en-US" sz="2400" dirty="0"/>
          </a:p>
          <a:p>
            <a:pPr lvl="1">
              <a:lnSpc>
                <a:spcPct val="80000"/>
              </a:lnSpc>
            </a:pPr>
            <a:r>
              <a:rPr lang="en-US" sz="2400" dirty="0"/>
              <a:t>machine translation</a:t>
            </a:r>
          </a:p>
          <a:p>
            <a:pPr lvl="1">
              <a:lnSpc>
                <a:spcPct val="80000"/>
              </a:lnSpc>
            </a:pPr>
            <a:r>
              <a:rPr lang="en-US" sz="2400" dirty="0" smtClean="0"/>
              <a:t>pattern </a:t>
            </a:r>
            <a:r>
              <a:rPr lang="en-US" sz="2400" dirty="0"/>
              <a:t>detection and </a:t>
            </a:r>
            <a:r>
              <a:rPr lang="en-US" sz="2400" dirty="0" smtClean="0"/>
              <a:t>recognition</a:t>
            </a:r>
          </a:p>
          <a:p>
            <a:pPr lvl="1">
              <a:lnSpc>
                <a:spcPct val="80000"/>
              </a:lnSpc>
            </a:pPr>
            <a:r>
              <a:rPr lang="en-US" sz="2400" dirty="0" smtClean="0"/>
              <a:t>question answering</a:t>
            </a:r>
          </a:p>
          <a:p>
            <a:pPr lvl="2">
              <a:lnSpc>
                <a:spcPct val="80000"/>
              </a:lnSpc>
            </a:pPr>
            <a:r>
              <a:rPr lang="en-US" sz="2000" dirty="0" smtClean="0"/>
              <a:t>Jeopardy</a:t>
            </a:r>
            <a:r>
              <a:rPr lang="en-US" sz="2000" dirty="0"/>
              <a:t>/</a:t>
            </a:r>
            <a:r>
              <a:rPr lang="en-US" sz="2000" dirty="0" smtClean="0"/>
              <a:t>Watson</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pic>
        <p:nvPicPr>
          <p:cNvPr id="8" name="Picture 7" descr="WatsonAndJeopard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9464" y="4587875"/>
            <a:ext cx="3810000" cy="2133600"/>
          </a:xfrm>
          <a:prstGeom prst="rect">
            <a:avLst/>
          </a:prstGeom>
        </p:spPr>
      </p:pic>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11</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4" y="-36826"/>
            <a:ext cx="8229600" cy="1143000"/>
          </a:xfrm>
        </p:spPr>
        <p:txBody>
          <a:bodyPr>
            <a:normAutofit/>
          </a:bodyPr>
          <a:lstStyle/>
          <a:p>
            <a:r>
              <a:rPr lang="en-US" sz="3200" dirty="0"/>
              <a:t>Unreasonable effectiveness of </a:t>
            </a:r>
            <a:r>
              <a:rPr lang="en-US" sz="3200" dirty="0" smtClean="0"/>
              <a:t>data</a:t>
            </a:r>
            <a:endParaRPr lang="en-US" sz="3200" dirty="0"/>
          </a:p>
        </p:txBody>
      </p:sp>
      <p:sp>
        <p:nvSpPr>
          <p:cNvPr id="3" name="Content Placeholder 2"/>
          <p:cNvSpPr>
            <a:spLocks noGrp="1"/>
          </p:cNvSpPr>
          <p:nvPr>
            <p:ph idx="1"/>
          </p:nvPr>
        </p:nvSpPr>
        <p:spPr>
          <a:xfrm>
            <a:off x="0" y="1143712"/>
            <a:ext cx="9144000" cy="5646556"/>
          </a:xfrm>
        </p:spPr>
        <p:txBody>
          <a:bodyPr>
            <a:noAutofit/>
          </a:bodyPr>
          <a:lstStyle/>
          <a:p>
            <a:pPr>
              <a:lnSpc>
                <a:spcPct val="80000"/>
              </a:lnSpc>
            </a:pPr>
            <a:r>
              <a:rPr lang="en-US" sz="2800" dirty="0" smtClean="0"/>
              <a:t>Core technologies (many worked on for decades)</a:t>
            </a:r>
            <a:endParaRPr lang="en-US" sz="2800" dirty="0"/>
          </a:p>
          <a:p>
            <a:pPr lvl="1">
              <a:lnSpc>
                <a:spcPct val="80000"/>
              </a:lnSpc>
            </a:pPr>
            <a:r>
              <a:rPr lang="en-US" sz="2400" dirty="0" smtClean="0"/>
              <a:t>voice recognition</a:t>
            </a:r>
            <a:endParaRPr lang="en-US" sz="2400" dirty="0"/>
          </a:p>
          <a:p>
            <a:pPr lvl="1">
              <a:lnSpc>
                <a:spcPct val="80000"/>
              </a:lnSpc>
            </a:pPr>
            <a:r>
              <a:rPr lang="en-US" sz="2400" dirty="0" smtClean="0"/>
              <a:t>hand </a:t>
            </a:r>
            <a:r>
              <a:rPr lang="en-US" sz="2400" dirty="0"/>
              <a:t>writing </a:t>
            </a:r>
            <a:r>
              <a:rPr lang="en-US" sz="2400" dirty="0" smtClean="0"/>
              <a:t>recognition</a:t>
            </a:r>
            <a:endParaRPr lang="en-US" sz="2400" dirty="0"/>
          </a:p>
          <a:p>
            <a:pPr lvl="1">
              <a:lnSpc>
                <a:spcPct val="80000"/>
              </a:lnSpc>
            </a:pPr>
            <a:r>
              <a:rPr lang="en-US" sz="2400" dirty="0"/>
              <a:t>machine learning</a:t>
            </a:r>
          </a:p>
          <a:p>
            <a:pPr lvl="1">
              <a:lnSpc>
                <a:spcPct val="80000"/>
              </a:lnSpc>
              <a:spcAft>
                <a:spcPts val="400"/>
              </a:spcAft>
            </a:pPr>
            <a:r>
              <a:rPr lang="en-US" sz="2400" dirty="0" smtClean="0"/>
              <a:t>agents</a:t>
            </a:r>
            <a:r>
              <a:rPr lang="en-US" sz="2400" dirty="0"/>
              <a:t>, e.g., e-commerce</a:t>
            </a:r>
          </a:p>
          <a:p>
            <a:pPr>
              <a:lnSpc>
                <a:spcPct val="80000"/>
              </a:lnSpc>
              <a:spcBef>
                <a:spcPts val="800"/>
              </a:spcBef>
            </a:pPr>
            <a:r>
              <a:rPr lang="en-US" sz="2800" dirty="0"/>
              <a:t>Applications</a:t>
            </a:r>
          </a:p>
          <a:p>
            <a:pPr lvl="1">
              <a:lnSpc>
                <a:spcPct val="80000"/>
              </a:lnSpc>
            </a:pPr>
            <a:r>
              <a:rPr lang="en-US" sz="2400" dirty="0"/>
              <a:t>data </a:t>
            </a:r>
            <a:r>
              <a:rPr lang="en-US" sz="2400" dirty="0" smtClean="0"/>
              <a:t>mining, visual analytics</a:t>
            </a:r>
            <a:endParaRPr lang="en-US" sz="2400" dirty="0"/>
          </a:p>
          <a:p>
            <a:pPr lvl="1">
              <a:lnSpc>
                <a:spcPct val="80000"/>
              </a:lnSpc>
            </a:pPr>
            <a:r>
              <a:rPr lang="en-US" sz="2400" dirty="0"/>
              <a:t>machine translation</a:t>
            </a:r>
          </a:p>
          <a:p>
            <a:pPr lvl="1">
              <a:lnSpc>
                <a:spcPct val="80000"/>
              </a:lnSpc>
            </a:pPr>
            <a:r>
              <a:rPr lang="en-US" sz="2400" dirty="0" smtClean="0"/>
              <a:t>pattern </a:t>
            </a:r>
            <a:r>
              <a:rPr lang="en-US" sz="2400" dirty="0"/>
              <a:t>detection and </a:t>
            </a:r>
            <a:r>
              <a:rPr lang="en-US" sz="2400" dirty="0" smtClean="0"/>
              <a:t>recognition</a:t>
            </a:r>
          </a:p>
          <a:p>
            <a:pPr lvl="1">
              <a:lnSpc>
                <a:spcPct val="80000"/>
              </a:lnSpc>
            </a:pPr>
            <a:r>
              <a:rPr lang="en-US" sz="2400" dirty="0" smtClean="0"/>
              <a:t>question answering</a:t>
            </a:r>
          </a:p>
          <a:p>
            <a:pPr lvl="2">
              <a:lnSpc>
                <a:spcPct val="80000"/>
              </a:lnSpc>
            </a:pPr>
            <a:r>
              <a:rPr lang="en-US" sz="2000" dirty="0" smtClean="0"/>
              <a:t>Jeopardy</a:t>
            </a:r>
            <a:r>
              <a:rPr lang="en-US" sz="2000" dirty="0"/>
              <a:t>/</a:t>
            </a:r>
            <a:r>
              <a:rPr lang="en-US" sz="2000" dirty="0" smtClean="0"/>
              <a:t>Watson</a:t>
            </a:r>
          </a:p>
          <a:p>
            <a:pPr lvl="2">
              <a:lnSpc>
                <a:spcPct val="80000"/>
              </a:lnSpc>
              <a:spcAft>
                <a:spcPts val="400"/>
              </a:spcAft>
            </a:pPr>
            <a:r>
              <a:rPr lang="en-US" sz="2000" dirty="0" smtClean="0"/>
              <a:t>Wolfram Alpha</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pic>
        <p:nvPicPr>
          <p:cNvPr id="7" name="Picture 6" descr="wolfram_alph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1783" y="3064930"/>
            <a:ext cx="3596214" cy="3596214"/>
          </a:xfrm>
          <a:prstGeom prst="rect">
            <a:avLst/>
          </a:prstGeom>
        </p:spPr>
      </p:pic>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12</a:t>
            </a:fld>
            <a:endParaRPr lang="en-US"/>
          </a:p>
        </p:txBody>
      </p:sp>
    </p:spTree>
    <p:extLst>
      <p:ext uri="{BB962C8B-B14F-4D97-AF65-F5344CB8AC3E}">
        <p14:creationId xmlns:p14="http://schemas.microsoft.com/office/powerpoint/2010/main" val="103784201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4" y="-36826"/>
            <a:ext cx="8229600" cy="1143000"/>
          </a:xfrm>
        </p:spPr>
        <p:txBody>
          <a:bodyPr>
            <a:normAutofit/>
          </a:bodyPr>
          <a:lstStyle/>
          <a:p>
            <a:r>
              <a:rPr lang="en-US" sz="3200" dirty="0"/>
              <a:t>Unreasonable effectiveness of </a:t>
            </a:r>
            <a:r>
              <a:rPr lang="en-US" sz="3200" dirty="0" smtClean="0"/>
              <a:t>data</a:t>
            </a:r>
            <a:endParaRPr lang="en-US" sz="3200" dirty="0"/>
          </a:p>
        </p:txBody>
      </p:sp>
      <p:sp>
        <p:nvSpPr>
          <p:cNvPr id="3" name="Content Placeholder 2"/>
          <p:cNvSpPr>
            <a:spLocks noGrp="1"/>
          </p:cNvSpPr>
          <p:nvPr>
            <p:ph idx="1"/>
          </p:nvPr>
        </p:nvSpPr>
        <p:spPr>
          <a:xfrm>
            <a:off x="0" y="1143712"/>
            <a:ext cx="9144000" cy="5646556"/>
          </a:xfrm>
        </p:spPr>
        <p:txBody>
          <a:bodyPr>
            <a:noAutofit/>
          </a:bodyPr>
          <a:lstStyle/>
          <a:p>
            <a:pPr>
              <a:lnSpc>
                <a:spcPct val="80000"/>
              </a:lnSpc>
            </a:pPr>
            <a:r>
              <a:rPr lang="en-US" sz="2800" dirty="0" smtClean="0"/>
              <a:t>Core technologies (many worked on for decades)</a:t>
            </a:r>
            <a:endParaRPr lang="en-US" sz="2800" dirty="0"/>
          </a:p>
          <a:p>
            <a:pPr lvl="1">
              <a:lnSpc>
                <a:spcPct val="80000"/>
              </a:lnSpc>
            </a:pPr>
            <a:r>
              <a:rPr lang="en-US" sz="2400" dirty="0" smtClean="0"/>
              <a:t>voice recognition</a:t>
            </a:r>
            <a:endParaRPr lang="en-US" sz="2400" dirty="0"/>
          </a:p>
          <a:p>
            <a:pPr lvl="1">
              <a:lnSpc>
                <a:spcPct val="80000"/>
              </a:lnSpc>
            </a:pPr>
            <a:r>
              <a:rPr lang="en-US" sz="2400" dirty="0" smtClean="0"/>
              <a:t>hand </a:t>
            </a:r>
            <a:r>
              <a:rPr lang="en-US" sz="2400" dirty="0"/>
              <a:t>writing </a:t>
            </a:r>
            <a:r>
              <a:rPr lang="en-US" sz="2400" dirty="0" smtClean="0"/>
              <a:t>recognition</a:t>
            </a:r>
            <a:endParaRPr lang="en-US" sz="2400" dirty="0"/>
          </a:p>
          <a:p>
            <a:pPr lvl="1">
              <a:lnSpc>
                <a:spcPct val="80000"/>
              </a:lnSpc>
            </a:pPr>
            <a:r>
              <a:rPr lang="en-US" sz="2400" dirty="0"/>
              <a:t>machine learning</a:t>
            </a:r>
          </a:p>
          <a:p>
            <a:pPr lvl="1">
              <a:lnSpc>
                <a:spcPct val="80000"/>
              </a:lnSpc>
              <a:spcAft>
                <a:spcPts val="400"/>
              </a:spcAft>
            </a:pPr>
            <a:r>
              <a:rPr lang="en-US" sz="2400" dirty="0" smtClean="0"/>
              <a:t>agents</a:t>
            </a:r>
            <a:r>
              <a:rPr lang="en-US" sz="2400" dirty="0"/>
              <a:t>, e.g., e-commerce</a:t>
            </a:r>
          </a:p>
          <a:p>
            <a:pPr>
              <a:lnSpc>
                <a:spcPct val="80000"/>
              </a:lnSpc>
              <a:spcBef>
                <a:spcPts val="800"/>
              </a:spcBef>
            </a:pPr>
            <a:r>
              <a:rPr lang="en-US" sz="2800" dirty="0"/>
              <a:t>Applications</a:t>
            </a:r>
          </a:p>
          <a:p>
            <a:pPr lvl="1">
              <a:lnSpc>
                <a:spcPct val="80000"/>
              </a:lnSpc>
            </a:pPr>
            <a:r>
              <a:rPr lang="en-US" sz="2400" dirty="0"/>
              <a:t>data </a:t>
            </a:r>
            <a:r>
              <a:rPr lang="en-US" sz="2400" dirty="0" smtClean="0"/>
              <a:t>mining, visual analytics</a:t>
            </a:r>
            <a:endParaRPr lang="en-US" sz="2400" dirty="0"/>
          </a:p>
          <a:p>
            <a:pPr lvl="1">
              <a:lnSpc>
                <a:spcPct val="80000"/>
              </a:lnSpc>
            </a:pPr>
            <a:r>
              <a:rPr lang="en-US" sz="2400" dirty="0"/>
              <a:t>machine translation</a:t>
            </a:r>
          </a:p>
          <a:p>
            <a:pPr lvl="1">
              <a:lnSpc>
                <a:spcPct val="80000"/>
              </a:lnSpc>
            </a:pPr>
            <a:r>
              <a:rPr lang="en-US" sz="2400" dirty="0" smtClean="0"/>
              <a:t>pattern </a:t>
            </a:r>
            <a:r>
              <a:rPr lang="en-US" sz="2400" dirty="0"/>
              <a:t>detection and </a:t>
            </a:r>
            <a:r>
              <a:rPr lang="en-US" sz="2400" dirty="0" smtClean="0"/>
              <a:t>recognition</a:t>
            </a:r>
          </a:p>
          <a:p>
            <a:pPr lvl="1">
              <a:lnSpc>
                <a:spcPct val="80000"/>
              </a:lnSpc>
            </a:pPr>
            <a:r>
              <a:rPr lang="en-US" sz="2400" dirty="0" smtClean="0"/>
              <a:t>question answering</a:t>
            </a:r>
          </a:p>
          <a:p>
            <a:pPr lvl="2">
              <a:lnSpc>
                <a:spcPct val="80000"/>
              </a:lnSpc>
            </a:pPr>
            <a:r>
              <a:rPr lang="en-US" sz="2000" dirty="0" smtClean="0"/>
              <a:t>Jeopardy</a:t>
            </a:r>
            <a:r>
              <a:rPr lang="en-US" sz="2000" dirty="0"/>
              <a:t>/</a:t>
            </a:r>
            <a:r>
              <a:rPr lang="en-US" sz="2000" dirty="0" smtClean="0"/>
              <a:t>Watson</a:t>
            </a:r>
          </a:p>
          <a:p>
            <a:pPr lvl="2">
              <a:lnSpc>
                <a:spcPct val="80000"/>
              </a:lnSpc>
              <a:spcAft>
                <a:spcPts val="400"/>
              </a:spcAft>
            </a:pPr>
            <a:r>
              <a:rPr lang="en-US" sz="2000" dirty="0" smtClean="0"/>
              <a:t>Wolfram </a:t>
            </a:r>
            <a:r>
              <a:rPr lang="en-US" sz="2000" dirty="0"/>
              <a:t>Alpha</a:t>
            </a:r>
          </a:p>
          <a:p>
            <a:pPr>
              <a:lnSpc>
                <a:spcPct val="80000"/>
              </a:lnSpc>
              <a:spcBef>
                <a:spcPts val="900"/>
              </a:spcBef>
            </a:pPr>
            <a:r>
              <a:rPr lang="en-US" sz="2800" dirty="0" smtClean="0"/>
              <a:t>Is this AI?</a:t>
            </a:r>
          </a:p>
          <a:p>
            <a:pPr lvl="1">
              <a:lnSpc>
                <a:spcPct val="80000"/>
              </a:lnSpc>
            </a:pPr>
            <a:r>
              <a:rPr lang="en-US" sz="2400" dirty="0" smtClean="0"/>
              <a:t>when it is in the research lab …</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13</a:t>
            </a:fld>
            <a:endParaRPr lang="en-US"/>
          </a:p>
        </p:txBody>
      </p:sp>
    </p:spTree>
    <p:extLst>
      <p:ext uri="{BB962C8B-B14F-4D97-AF65-F5344CB8AC3E}">
        <p14:creationId xmlns:p14="http://schemas.microsoft.com/office/powerpoint/2010/main" val="21523786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ingSearchExampl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1973"/>
            <a:ext cx="9144000" cy="5176807"/>
          </a:xfrm>
          <a:prstGeom prst="rect">
            <a:avLst/>
          </a:prstGeom>
        </p:spPr>
      </p:pic>
      <p:sp>
        <p:nvSpPr>
          <p:cNvPr id="3" name="Content Placeholder 2"/>
          <p:cNvSpPr>
            <a:spLocks noGrp="1"/>
          </p:cNvSpPr>
          <p:nvPr>
            <p:ph idx="1"/>
          </p:nvPr>
        </p:nvSpPr>
        <p:spPr>
          <a:xfrm>
            <a:off x="141122" y="1194511"/>
            <a:ext cx="9172211" cy="4779256"/>
          </a:xfrm>
        </p:spPr>
        <p:txBody>
          <a:bodyPr>
            <a:normAutofit/>
          </a:bodyPr>
          <a:lstStyle/>
          <a:p>
            <a:pPr>
              <a:lnSpc>
                <a:spcPct val="120000"/>
              </a:lnSpc>
            </a:pPr>
            <a:r>
              <a:rPr lang="en-US" sz="2800" dirty="0"/>
              <a:t>B</a:t>
            </a:r>
            <a:r>
              <a:rPr lang="en-US" sz="2800" dirty="0" smtClean="0"/>
              <a:t>etter output </a:t>
            </a:r>
          </a:p>
          <a:p>
            <a:pPr lvl="1">
              <a:lnSpc>
                <a:spcPct val="120000"/>
              </a:lnSpc>
            </a:pPr>
            <a:r>
              <a:rPr lang="en-US" sz="2400" dirty="0"/>
              <a:t>Bing vs. </a:t>
            </a:r>
            <a:r>
              <a:rPr lang="en-US" sz="2400" dirty="0" smtClean="0"/>
              <a:t>Google</a:t>
            </a:r>
            <a:endParaRPr lang="en-US" sz="2400" dirty="0"/>
          </a:p>
        </p:txBody>
      </p:sp>
      <p:sp>
        <p:nvSpPr>
          <p:cNvPr id="2" name="Title 1"/>
          <p:cNvSpPr>
            <a:spLocks noGrp="1"/>
          </p:cNvSpPr>
          <p:nvPr>
            <p:ph type="title"/>
          </p:nvPr>
        </p:nvSpPr>
        <p:spPr/>
        <p:txBody>
          <a:bodyPr/>
          <a:lstStyle/>
          <a:p>
            <a:r>
              <a:rPr lang="en-US" dirty="0" smtClean="0"/>
              <a:t>Search</a:t>
            </a:r>
            <a:endParaRPr lang="en-US" dirty="0">
              <a:ln>
                <a:solidFill>
                  <a:srgbClr val="FF0000"/>
                </a:solidFill>
              </a:ln>
              <a:solidFill>
                <a:srgbClr val="FF0000"/>
              </a:solidFill>
            </a:endParaRP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14</a:t>
            </a:fld>
            <a:endParaRPr lang="en-US"/>
          </a:p>
        </p:txBody>
      </p:sp>
    </p:spTree>
    <p:extLst>
      <p:ext uri="{BB962C8B-B14F-4D97-AF65-F5344CB8AC3E}">
        <p14:creationId xmlns:p14="http://schemas.microsoft.com/office/powerpoint/2010/main" val="5553148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346908"/>
            <a:ext cx="9172211" cy="4779256"/>
          </a:xfrm>
        </p:spPr>
        <p:txBody>
          <a:bodyPr>
            <a:normAutofit fontScale="77500" lnSpcReduction="20000"/>
          </a:bodyPr>
          <a:lstStyle/>
          <a:p>
            <a:pPr>
              <a:lnSpc>
                <a:spcPct val="120000"/>
              </a:lnSpc>
            </a:pPr>
            <a:r>
              <a:rPr lang="en-US" dirty="0"/>
              <a:t>B</a:t>
            </a:r>
            <a:r>
              <a:rPr lang="en-US" dirty="0" smtClean="0"/>
              <a:t>etter output </a:t>
            </a:r>
          </a:p>
          <a:p>
            <a:pPr lvl="1">
              <a:lnSpc>
                <a:spcPct val="120000"/>
              </a:lnSpc>
            </a:pPr>
            <a:r>
              <a:rPr lang="en-US" dirty="0"/>
              <a:t>Bing vs. </a:t>
            </a:r>
            <a:r>
              <a:rPr lang="en-US" dirty="0" smtClean="0"/>
              <a:t>Google</a:t>
            </a:r>
            <a:endParaRPr lang="en-US" dirty="0"/>
          </a:p>
          <a:p>
            <a:pPr>
              <a:lnSpc>
                <a:spcPct val="120000"/>
              </a:lnSpc>
            </a:pPr>
            <a:r>
              <a:rPr lang="en-US" dirty="0" smtClean="0"/>
              <a:t>Contextualized search </a:t>
            </a:r>
          </a:p>
          <a:p>
            <a:pPr lvl="1">
              <a:lnSpc>
                <a:spcPct val="120000"/>
              </a:lnSpc>
            </a:pPr>
            <a:r>
              <a:rPr lang="en-US" dirty="0" smtClean="0"/>
              <a:t>history</a:t>
            </a:r>
          </a:p>
          <a:p>
            <a:pPr lvl="1">
              <a:lnSpc>
                <a:spcPct val="120000"/>
              </a:lnSpc>
            </a:pPr>
            <a:r>
              <a:rPr lang="en-US" dirty="0" smtClean="0"/>
              <a:t>geospatial location</a:t>
            </a:r>
            <a:endParaRPr lang="en-US" dirty="0"/>
          </a:p>
          <a:p>
            <a:pPr lvl="1">
              <a:lnSpc>
                <a:spcPct val="120000"/>
              </a:lnSpc>
            </a:pPr>
            <a:r>
              <a:rPr lang="en-US" dirty="0" smtClean="0"/>
              <a:t>social network</a:t>
            </a:r>
          </a:p>
          <a:p>
            <a:pPr lvl="1">
              <a:lnSpc>
                <a:spcPct val="120000"/>
              </a:lnSpc>
            </a:pPr>
            <a:r>
              <a:rPr lang="en-US" dirty="0" smtClean="0"/>
              <a:t>…</a:t>
            </a:r>
            <a:endParaRPr lang="en-US" dirty="0"/>
          </a:p>
          <a:p>
            <a:pPr>
              <a:lnSpc>
                <a:spcPct val="120000"/>
              </a:lnSpc>
            </a:pPr>
            <a:r>
              <a:rPr lang="en-US" dirty="0"/>
              <a:t>I</a:t>
            </a:r>
            <a:r>
              <a:rPr lang="en-US" dirty="0" smtClean="0"/>
              <a:t>mage and video search</a:t>
            </a:r>
          </a:p>
          <a:p>
            <a:pPr lvl="1">
              <a:lnSpc>
                <a:spcPct val="120000"/>
              </a:lnSpc>
            </a:pPr>
            <a:r>
              <a:rPr lang="en-US" sz="2600" dirty="0"/>
              <a:t>James Fogarty, </a:t>
            </a:r>
            <a:r>
              <a:rPr lang="en-US" sz="2600" dirty="0" err="1"/>
              <a:t>Desney</a:t>
            </a:r>
            <a:r>
              <a:rPr lang="en-US" sz="2600" dirty="0"/>
              <a:t> Tan, </a:t>
            </a:r>
            <a:r>
              <a:rPr lang="en-US" sz="2600" dirty="0" err="1"/>
              <a:t>Ashish</a:t>
            </a:r>
            <a:r>
              <a:rPr lang="en-US" sz="2600" dirty="0"/>
              <a:t> </a:t>
            </a:r>
            <a:r>
              <a:rPr lang="en-US" sz="2600" dirty="0" err="1"/>
              <a:t>Kapoor</a:t>
            </a:r>
            <a:r>
              <a:rPr lang="en-US" sz="2600" dirty="0"/>
              <a:t>, and Simon Winder. "</a:t>
            </a:r>
            <a:r>
              <a:rPr lang="en-US" sz="2600" dirty="0" err="1"/>
              <a:t>CueFlik</a:t>
            </a:r>
            <a:r>
              <a:rPr lang="en-US" sz="2600" dirty="0"/>
              <a:t>: interactive concept learning in image search" in ACM CHI '08,  pp. 29-38. 2008</a:t>
            </a:r>
            <a:r>
              <a:rPr lang="en-US" sz="2600" dirty="0" smtClean="0"/>
              <a:t>.</a:t>
            </a:r>
            <a:endParaRPr lang="en-US" sz="2600" dirty="0"/>
          </a:p>
          <a:p>
            <a:pPr>
              <a:lnSpc>
                <a:spcPct val="120000"/>
              </a:lnSpc>
            </a:pPr>
            <a:r>
              <a:rPr lang="en-US" dirty="0"/>
              <a:t>V</a:t>
            </a:r>
            <a:r>
              <a:rPr lang="en-US" dirty="0" smtClean="0"/>
              <a:t>oice search</a:t>
            </a:r>
            <a:endParaRPr lang="en-US" dirty="0"/>
          </a:p>
        </p:txBody>
      </p:sp>
      <p:sp>
        <p:nvSpPr>
          <p:cNvPr id="2" name="Title 1"/>
          <p:cNvSpPr>
            <a:spLocks noGrp="1"/>
          </p:cNvSpPr>
          <p:nvPr>
            <p:ph type="title"/>
          </p:nvPr>
        </p:nvSpPr>
        <p:spPr/>
        <p:txBody>
          <a:bodyPr/>
          <a:lstStyle/>
          <a:p>
            <a:r>
              <a:rPr lang="en-US" dirty="0" smtClean="0"/>
              <a:t>Search</a:t>
            </a:r>
            <a:endParaRPr lang="en-US" dirty="0">
              <a:ln>
                <a:solidFill>
                  <a:srgbClr val="FF0000"/>
                </a:solidFill>
              </a:ln>
              <a:solidFill>
                <a:srgbClr val="FF0000"/>
              </a:solidFill>
            </a:endParaRP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15</a:t>
            </a:fld>
            <a:endParaRPr lang="en-US"/>
          </a:p>
        </p:txBody>
      </p:sp>
    </p:spTree>
    <p:extLst>
      <p:ext uri="{BB962C8B-B14F-4D97-AF65-F5344CB8AC3E}">
        <p14:creationId xmlns:p14="http://schemas.microsoft.com/office/powerpoint/2010/main" val="10127630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245310"/>
            <a:ext cx="8836875" cy="5511092"/>
          </a:xfrm>
        </p:spPr>
        <p:txBody>
          <a:bodyPr>
            <a:normAutofit/>
          </a:bodyPr>
          <a:lstStyle/>
          <a:p>
            <a:r>
              <a:rPr lang="en-US" sz="2800" dirty="0"/>
              <a:t>Mechanisms</a:t>
            </a:r>
          </a:p>
          <a:p>
            <a:pPr lvl="1"/>
            <a:r>
              <a:rPr lang="en-US" sz="2400" dirty="0" smtClean="0"/>
              <a:t>superposition of computer-generated information and real world</a:t>
            </a:r>
            <a:endParaRPr lang="en-US" sz="2400" dirty="0"/>
          </a:p>
          <a:p>
            <a:r>
              <a:rPr lang="en-US" sz="2800" dirty="0" smtClean="0"/>
              <a:t>Examples</a:t>
            </a:r>
          </a:p>
          <a:p>
            <a:pPr lvl="1"/>
            <a:r>
              <a:rPr lang="en-US" sz="2400" dirty="0" smtClean="0"/>
              <a:t>Smartphone cameras (</a:t>
            </a:r>
            <a:r>
              <a:rPr lang="en-US" sz="2400" dirty="0" err="1" smtClean="0"/>
              <a:t>Layar’s</a:t>
            </a:r>
            <a:r>
              <a:rPr lang="en-US" sz="2400" dirty="0" smtClean="0"/>
              <a:t> Amsterdam)</a:t>
            </a:r>
            <a:endParaRPr lang="en-US" sz="2400" dirty="0"/>
          </a:p>
        </p:txBody>
      </p:sp>
      <p:sp>
        <p:nvSpPr>
          <p:cNvPr id="2" name="Title 1"/>
          <p:cNvSpPr>
            <a:spLocks noGrp="1"/>
          </p:cNvSpPr>
          <p:nvPr>
            <p:ph type="title"/>
          </p:nvPr>
        </p:nvSpPr>
        <p:spPr/>
        <p:txBody>
          <a:bodyPr>
            <a:normAutofit/>
          </a:bodyPr>
          <a:lstStyle/>
          <a:p>
            <a:r>
              <a:rPr lang="en-US" dirty="0"/>
              <a:t>Augmented reality/mixed reality </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pic>
        <p:nvPicPr>
          <p:cNvPr id="14" name="Content Placeholder 15" descr="overlaying-reality3-Amsterdam.jpg"/>
          <p:cNvPicPr>
            <a:picLocks noChangeAspect="1"/>
          </p:cNvPicPr>
          <p:nvPr/>
        </p:nvPicPr>
        <p:blipFill>
          <a:blip r:embed="rId3">
            <a:extLst>
              <a:ext uri="{28A0092B-C50C-407E-A947-70E740481C1C}">
                <a14:useLocalDpi xmlns:a14="http://schemas.microsoft.com/office/drawing/2010/main" val="0"/>
              </a:ext>
            </a:extLst>
          </a:blip>
          <a:srcRect t="13956" b="13956"/>
          <a:stretch>
            <a:fillRect/>
          </a:stretch>
        </p:blipFill>
        <p:spPr>
          <a:xfrm>
            <a:off x="1477432" y="3478994"/>
            <a:ext cx="6214533" cy="3361012"/>
          </a:xfrm>
          <a:prstGeom prst="rect">
            <a:avLst/>
          </a:prstGeom>
        </p:spPr>
      </p:pic>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16</a:t>
            </a:fld>
            <a:endParaRPr lang="en-US"/>
          </a:p>
        </p:txBody>
      </p:sp>
    </p:spTree>
    <p:extLst>
      <p:ext uri="{BB962C8B-B14F-4D97-AF65-F5344CB8AC3E}">
        <p14:creationId xmlns:p14="http://schemas.microsoft.com/office/powerpoint/2010/main" val="13761771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245310"/>
            <a:ext cx="8836875" cy="5511092"/>
          </a:xfrm>
        </p:spPr>
        <p:txBody>
          <a:bodyPr>
            <a:normAutofit/>
          </a:bodyPr>
          <a:lstStyle/>
          <a:p>
            <a:r>
              <a:rPr lang="en-US" sz="2800" dirty="0"/>
              <a:t>Mechanisms</a:t>
            </a:r>
          </a:p>
          <a:p>
            <a:pPr lvl="1"/>
            <a:r>
              <a:rPr lang="en-US" sz="2400" dirty="0" smtClean="0"/>
              <a:t>superposition of computer-generated information and real world</a:t>
            </a:r>
            <a:endParaRPr lang="en-US" sz="2400" dirty="0"/>
          </a:p>
          <a:p>
            <a:r>
              <a:rPr lang="en-US" sz="2800" dirty="0" smtClean="0"/>
              <a:t>Examples</a:t>
            </a:r>
          </a:p>
          <a:p>
            <a:pPr lvl="1"/>
            <a:r>
              <a:rPr lang="en-US" sz="2400" dirty="0" smtClean="0"/>
              <a:t>Smartphone cameras (</a:t>
            </a:r>
            <a:r>
              <a:rPr lang="en-US" sz="2400" dirty="0" err="1" smtClean="0"/>
              <a:t>Layar’s</a:t>
            </a:r>
            <a:r>
              <a:rPr lang="en-US" sz="2400" dirty="0" smtClean="0"/>
              <a:t> Amsterdam)</a:t>
            </a:r>
            <a:endParaRPr lang="en-US" sz="2400" dirty="0"/>
          </a:p>
          <a:p>
            <a:pPr lvl="1"/>
            <a:r>
              <a:rPr lang="en-US" sz="2400" dirty="0" err="1" smtClean="0"/>
              <a:t>SixthSense</a:t>
            </a:r>
            <a:r>
              <a:rPr lang="en-US" sz="2400" dirty="0" smtClean="0"/>
              <a:t> </a:t>
            </a:r>
            <a:r>
              <a:rPr lang="en-US" sz="2400" dirty="0"/>
              <a:t>(MIT</a:t>
            </a:r>
            <a:r>
              <a:rPr lang="en-US" sz="2400" dirty="0" smtClean="0"/>
              <a:t>)</a:t>
            </a:r>
          </a:p>
          <a:p>
            <a:pPr lvl="2"/>
            <a:r>
              <a:rPr lang="pl-PL" sz="1600" dirty="0"/>
              <a:t>http://</a:t>
            </a:r>
            <a:r>
              <a:rPr lang="pl-PL" sz="1600" dirty="0" err="1"/>
              <a:t>www.cs.brown.edu</a:t>
            </a:r>
            <a:r>
              <a:rPr lang="pl-PL" sz="1600" dirty="0"/>
              <a:t>/~</a:t>
            </a:r>
            <a:r>
              <a:rPr lang="pl-PL" sz="1600" dirty="0" err="1"/>
              <a:t>avd</a:t>
            </a:r>
            <a:r>
              <a:rPr lang="pl-PL" sz="1600" dirty="0"/>
              <a:t>/UI/</a:t>
            </a:r>
            <a:r>
              <a:rPr lang="en-US" sz="1600" dirty="0" smtClean="0"/>
              <a:t>SixthSense</a:t>
            </a:r>
            <a:r>
              <a:rPr lang="en-US" sz="1600" dirty="0"/>
              <a:t>-PranavMistry-part1Clip.mov</a:t>
            </a:r>
          </a:p>
          <a:p>
            <a:pPr lvl="1"/>
            <a:endParaRPr lang="en-US" sz="2400" dirty="0" smtClean="0"/>
          </a:p>
          <a:p>
            <a:pPr lvl="1"/>
            <a:endParaRPr lang="en-US" sz="2400" dirty="0"/>
          </a:p>
        </p:txBody>
      </p:sp>
      <p:sp>
        <p:nvSpPr>
          <p:cNvPr id="2" name="Title 1"/>
          <p:cNvSpPr>
            <a:spLocks noGrp="1"/>
          </p:cNvSpPr>
          <p:nvPr>
            <p:ph type="title"/>
          </p:nvPr>
        </p:nvSpPr>
        <p:spPr/>
        <p:txBody>
          <a:bodyPr>
            <a:normAutofit/>
          </a:bodyPr>
          <a:lstStyle/>
          <a:p>
            <a:r>
              <a:rPr lang="en-US" dirty="0"/>
              <a:t>Augmented reality/mixed reality </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grpSp>
        <p:nvGrpSpPr>
          <p:cNvPr id="20" name="Group 19"/>
          <p:cNvGrpSpPr/>
          <p:nvPr/>
        </p:nvGrpSpPr>
        <p:grpSpPr>
          <a:xfrm>
            <a:off x="728120" y="4276369"/>
            <a:ext cx="7620000" cy="2740199"/>
            <a:chOff x="550333" y="3953927"/>
            <a:chExt cx="8593667" cy="3090336"/>
          </a:xfrm>
        </p:grpSpPr>
        <p:pic>
          <p:nvPicPr>
            <p:cNvPr id="16" name="Picture 15" descr="sixthsenseha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333" y="3973426"/>
              <a:ext cx="4080933" cy="3036973"/>
            </a:xfrm>
            <a:prstGeom prst="rect">
              <a:avLst/>
            </a:prstGeom>
          </p:spPr>
        </p:pic>
        <p:pic>
          <p:nvPicPr>
            <p:cNvPr id="19" name="Picture 18" descr="Sixth-sense-wal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0937" y="3953927"/>
              <a:ext cx="4653063" cy="3090336"/>
            </a:xfrm>
            <a:prstGeom prst="rect">
              <a:avLst/>
            </a:prstGeom>
          </p:spPr>
        </p:pic>
      </p:grpSp>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17</a:t>
            </a:fld>
            <a:endParaRPr lang="en-US"/>
          </a:p>
        </p:txBody>
      </p:sp>
    </p:spTree>
    <p:extLst>
      <p:ext uri="{BB962C8B-B14F-4D97-AF65-F5344CB8AC3E}">
        <p14:creationId xmlns:p14="http://schemas.microsoft.com/office/powerpoint/2010/main" val="5631638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245310"/>
            <a:ext cx="8836875" cy="5511092"/>
          </a:xfrm>
        </p:spPr>
        <p:txBody>
          <a:bodyPr>
            <a:normAutofit/>
          </a:bodyPr>
          <a:lstStyle/>
          <a:p>
            <a:r>
              <a:rPr lang="en-US" sz="2800" dirty="0"/>
              <a:t>Mechanisms</a:t>
            </a:r>
          </a:p>
          <a:p>
            <a:pPr lvl="1"/>
            <a:r>
              <a:rPr lang="en-US" sz="2400" dirty="0" smtClean="0"/>
              <a:t>superposition of computer-generated information and real world</a:t>
            </a:r>
            <a:endParaRPr lang="en-US" sz="2400" dirty="0"/>
          </a:p>
          <a:p>
            <a:r>
              <a:rPr lang="en-US" sz="2800" dirty="0" smtClean="0"/>
              <a:t>Examples</a:t>
            </a:r>
          </a:p>
          <a:p>
            <a:pPr lvl="1"/>
            <a:r>
              <a:rPr lang="en-US" sz="2400" dirty="0" smtClean="0"/>
              <a:t>Smartphone cameras (</a:t>
            </a:r>
            <a:r>
              <a:rPr lang="en-US" sz="2400" dirty="0" err="1" smtClean="0"/>
              <a:t>Layar’s</a:t>
            </a:r>
            <a:r>
              <a:rPr lang="en-US" sz="2400" dirty="0" smtClean="0"/>
              <a:t> Amsterdam)</a:t>
            </a:r>
            <a:endParaRPr lang="en-US" sz="2400" dirty="0"/>
          </a:p>
          <a:p>
            <a:pPr lvl="1"/>
            <a:r>
              <a:rPr lang="en-US" sz="2400" dirty="0" err="1"/>
              <a:t>Sixthsense</a:t>
            </a:r>
            <a:r>
              <a:rPr lang="en-US" sz="2400" dirty="0"/>
              <a:t> (MIT)</a:t>
            </a:r>
          </a:p>
          <a:p>
            <a:pPr lvl="1"/>
            <a:r>
              <a:rPr lang="en-US" sz="2400" dirty="0" err="1" smtClean="0"/>
              <a:t>LeafView</a:t>
            </a:r>
            <a:r>
              <a:rPr lang="en-US" sz="2400" dirty="0" smtClean="0"/>
              <a:t> (Columbia &amp; Smithsonian)</a:t>
            </a:r>
            <a:endParaRPr lang="en-US" sz="2400" dirty="0"/>
          </a:p>
        </p:txBody>
      </p:sp>
      <p:pic>
        <p:nvPicPr>
          <p:cNvPr id="17" name="Picture 16" descr="LeafView-SeanWhite.jpg"/>
          <p:cNvPicPr>
            <a:picLocks noChangeAspect="1"/>
          </p:cNvPicPr>
          <p:nvPr/>
        </p:nvPicPr>
        <p:blipFill rotWithShape="1">
          <a:blip r:embed="rId3">
            <a:extLst>
              <a:ext uri="{28A0092B-C50C-407E-A947-70E740481C1C}">
                <a14:useLocalDpi xmlns:a14="http://schemas.microsoft.com/office/drawing/2010/main" val="0"/>
              </a:ext>
            </a:extLst>
          </a:blip>
          <a:srcRect l="53180" t="45542"/>
          <a:stretch/>
        </p:blipFill>
        <p:spPr>
          <a:xfrm>
            <a:off x="3151905" y="4648432"/>
            <a:ext cx="2442332" cy="1868569"/>
          </a:xfrm>
          <a:prstGeom prst="rect">
            <a:avLst/>
          </a:prstGeom>
        </p:spPr>
      </p:pic>
      <p:sp>
        <p:nvSpPr>
          <p:cNvPr id="2" name="Title 1"/>
          <p:cNvSpPr>
            <a:spLocks noGrp="1"/>
          </p:cNvSpPr>
          <p:nvPr>
            <p:ph type="title"/>
          </p:nvPr>
        </p:nvSpPr>
        <p:spPr/>
        <p:txBody>
          <a:bodyPr>
            <a:normAutofit/>
          </a:bodyPr>
          <a:lstStyle/>
          <a:p>
            <a:r>
              <a:rPr lang="en-US" dirty="0"/>
              <a:t>Augmented reality/mixed reality </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10" name="Date Placeholder 9"/>
          <p:cNvSpPr>
            <a:spLocks noGrp="1"/>
          </p:cNvSpPr>
          <p:nvPr>
            <p:ph type="dt" sz="half" idx="10"/>
          </p:nvPr>
        </p:nvSpPr>
        <p:spPr/>
        <p:txBody>
          <a:bodyPr/>
          <a:lstStyle/>
          <a:p>
            <a:r>
              <a:rPr lang="en-US" smtClean="0"/>
              <a:t>4/25/2011</a:t>
            </a:r>
            <a:endParaRPr lang="en-US"/>
          </a:p>
        </p:txBody>
      </p:sp>
      <p:sp>
        <p:nvSpPr>
          <p:cNvPr id="11" name="Slide Number Placeholder 10"/>
          <p:cNvSpPr>
            <a:spLocks noGrp="1"/>
          </p:cNvSpPr>
          <p:nvPr>
            <p:ph type="sldNum" sz="quarter" idx="12"/>
          </p:nvPr>
        </p:nvSpPr>
        <p:spPr/>
        <p:txBody>
          <a:bodyPr/>
          <a:lstStyle/>
          <a:p>
            <a:fld id="{08D23C9D-4E39-1A44-8713-CA353EC9AECF}" type="slidenum">
              <a:rPr lang="en-US" smtClean="0"/>
              <a:pPr/>
              <a:t>18</a:t>
            </a:fld>
            <a:endParaRPr lang="en-US"/>
          </a:p>
        </p:txBody>
      </p:sp>
    </p:spTree>
    <p:extLst>
      <p:ext uri="{BB962C8B-B14F-4D97-AF65-F5344CB8AC3E}">
        <p14:creationId xmlns:p14="http://schemas.microsoft.com/office/powerpoint/2010/main" val="4105059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245310"/>
            <a:ext cx="8836875" cy="5511092"/>
          </a:xfrm>
        </p:spPr>
        <p:txBody>
          <a:bodyPr>
            <a:normAutofit/>
          </a:bodyPr>
          <a:lstStyle/>
          <a:p>
            <a:r>
              <a:rPr lang="en-US" sz="2800" dirty="0"/>
              <a:t>Mechanisms</a:t>
            </a:r>
          </a:p>
          <a:p>
            <a:pPr lvl="1"/>
            <a:r>
              <a:rPr lang="en-US" sz="2400" dirty="0" smtClean="0"/>
              <a:t>superposition of computer-generated information and real world</a:t>
            </a:r>
            <a:endParaRPr lang="en-US" sz="2400" dirty="0"/>
          </a:p>
          <a:p>
            <a:r>
              <a:rPr lang="en-US" sz="2800" dirty="0" smtClean="0"/>
              <a:t>Examples</a:t>
            </a:r>
          </a:p>
          <a:p>
            <a:pPr lvl="1"/>
            <a:r>
              <a:rPr lang="en-US" sz="2400" dirty="0" smtClean="0"/>
              <a:t>Smartphone cameras (</a:t>
            </a:r>
            <a:r>
              <a:rPr lang="en-US" sz="2400" dirty="0" err="1" smtClean="0"/>
              <a:t>Layar’s</a:t>
            </a:r>
            <a:r>
              <a:rPr lang="en-US" sz="2400" dirty="0" smtClean="0"/>
              <a:t> Amsterdam)</a:t>
            </a:r>
            <a:endParaRPr lang="en-US" sz="2400" dirty="0"/>
          </a:p>
          <a:p>
            <a:pPr lvl="1"/>
            <a:r>
              <a:rPr lang="en-US" sz="2400" dirty="0" err="1"/>
              <a:t>Sixthsense</a:t>
            </a:r>
            <a:r>
              <a:rPr lang="en-US" sz="2400" dirty="0"/>
              <a:t> (MIT)</a:t>
            </a:r>
          </a:p>
          <a:p>
            <a:pPr lvl="1"/>
            <a:r>
              <a:rPr lang="en-US" sz="2400" dirty="0" err="1" smtClean="0"/>
              <a:t>LeafView</a:t>
            </a:r>
            <a:r>
              <a:rPr lang="en-US" sz="2400" dirty="0" smtClean="0"/>
              <a:t> (Columbia &amp; Smithsonian)</a:t>
            </a:r>
            <a:endParaRPr lang="en-US" sz="2400" dirty="0"/>
          </a:p>
          <a:p>
            <a:pPr lvl="1"/>
            <a:r>
              <a:rPr lang="en-US" sz="2400" dirty="0"/>
              <a:t>UNC visions </a:t>
            </a:r>
            <a:r>
              <a:rPr lang="en-US" sz="2400" dirty="0" smtClean="0"/>
              <a:t>– </a:t>
            </a:r>
          </a:p>
        </p:txBody>
      </p:sp>
      <p:sp>
        <p:nvSpPr>
          <p:cNvPr id="2" name="Title 1"/>
          <p:cNvSpPr>
            <a:spLocks noGrp="1"/>
          </p:cNvSpPr>
          <p:nvPr>
            <p:ph type="title"/>
          </p:nvPr>
        </p:nvSpPr>
        <p:spPr/>
        <p:txBody>
          <a:bodyPr>
            <a:normAutofit/>
          </a:bodyPr>
          <a:lstStyle/>
          <a:p>
            <a:r>
              <a:rPr lang="en-US" dirty="0"/>
              <a:t>Augmented reality/mixed reality </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10" name="Date Placeholder 9"/>
          <p:cNvSpPr>
            <a:spLocks noGrp="1"/>
          </p:cNvSpPr>
          <p:nvPr>
            <p:ph type="dt" sz="half" idx="10"/>
          </p:nvPr>
        </p:nvSpPr>
        <p:spPr/>
        <p:txBody>
          <a:bodyPr/>
          <a:lstStyle/>
          <a:p>
            <a:r>
              <a:rPr lang="en-US" smtClean="0"/>
              <a:t>4/25/2011</a:t>
            </a:r>
            <a:endParaRPr lang="en-US"/>
          </a:p>
        </p:txBody>
      </p:sp>
      <p:sp>
        <p:nvSpPr>
          <p:cNvPr id="11" name="Slide Number Placeholder 10"/>
          <p:cNvSpPr>
            <a:spLocks noGrp="1"/>
          </p:cNvSpPr>
          <p:nvPr>
            <p:ph type="sldNum" sz="quarter" idx="12"/>
          </p:nvPr>
        </p:nvSpPr>
        <p:spPr/>
        <p:txBody>
          <a:bodyPr/>
          <a:lstStyle/>
          <a:p>
            <a:fld id="{08D23C9D-4E39-1A44-8713-CA353EC9AECF}" type="slidenum">
              <a:rPr lang="en-US" smtClean="0"/>
              <a:pPr/>
              <a:t>19</a:t>
            </a:fld>
            <a:endParaRPr lang="en-US"/>
          </a:p>
        </p:txBody>
      </p:sp>
    </p:spTree>
    <p:extLst>
      <p:ext uri="{BB962C8B-B14F-4D97-AF65-F5344CB8AC3E}">
        <p14:creationId xmlns:p14="http://schemas.microsoft.com/office/powerpoint/2010/main" val="254040315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245310"/>
            <a:ext cx="8836875" cy="5511092"/>
          </a:xfrm>
        </p:spPr>
        <p:txBody>
          <a:bodyPr>
            <a:normAutofit/>
          </a:bodyPr>
          <a:lstStyle/>
          <a:p>
            <a:r>
              <a:rPr lang="en-US" sz="2800" dirty="0"/>
              <a:t>Mechanisms</a:t>
            </a:r>
          </a:p>
          <a:p>
            <a:pPr lvl="1"/>
            <a:r>
              <a:rPr lang="en-US" sz="2400" dirty="0" smtClean="0"/>
              <a:t>superposition of computer-generated information and real world</a:t>
            </a:r>
            <a:endParaRPr lang="en-US" sz="2400" dirty="0"/>
          </a:p>
          <a:p>
            <a:r>
              <a:rPr lang="en-US" sz="2800" dirty="0" smtClean="0"/>
              <a:t>Examples</a:t>
            </a:r>
          </a:p>
          <a:p>
            <a:pPr lvl="1"/>
            <a:r>
              <a:rPr lang="en-US" sz="2400" dirty="0" smtClean="0"/>
              <a:t>Smartphone cameras (</a:t>
            </a:r>
            <a:r>
              <a:rPr lang="en-US" sz="2400" dirty="0" err="1" smtClean="0"/>
              <a:t>Layar’s</a:t>
            </a:r>
            <a:r>
              <a:rPr lang="en-US" sz="2400" dirty="0" smtClean="0"/>
              <a:t> Amsterdam)</a:t>
            </a:r>
            <a:endParaRPr lang="en-US" sz="2400" dirty="0"/>
          </a:p>
          <a:p>
            <a:pPr lvl="1"/>
            <a:r>
              <a:rPr lang="en-US" sz="2400" dirty="0" err="1"/>
              <a:t>Sixthsense</a:t>
            </a:r>
            <a:r>
              <a:rPr lang="en-US" sz="2400" dirty="0"/>
              <a:t> (MIT)</a:t>
            </a:r>
          </a:p>
          <a:p>
            <a:pPr lvl="1"/>
            <a:r>
              <a:rPr lang="en-US" sz="2400" dirty="0" err="1" smtClean="0"/>
              <a:t>LeafView</a:t>
            </a:r>
            <a:r>
              <a:rPr lang="en-US" sz="2400" dirty="0" smtClean="0"/>
              <a:t> (Columbia &amp; Smithsonian)</a:t>
            </a:r>
            <a:endParaRPr lang="en-US" sz="2400" dirty="0"/>
          </a:p>
          <a:p>
            <a:pPr lvl="1"/>
            <a:r>
              <a:rPr lang="en-US" sz="2400" dirty="0"/>
              <a:t>UNC visions </a:t>
            </a:r>
            <a:r>
              <a:rPr lang="en-US" sz="2400" dirty="0" smtClean="0"/>
              <a:t>– </a:t>
            </a:r>
          </a:p>
          <a:p>
            <a:pPr lvl="2"/>
            <a:r>
              <a:rPr lang="en-US" sz="2000" dirty="0" smtClean="0"/>
              <a:t>airplane repair</a:t>
            </a:r>
            <a:endParaRPr lang="en-US" sz="2000" dirty="0"/>
          </a:p>
        </p:txBody>
      </p:sp>
      <p:grpSp>
        <p:nvGrpSpPr>
          <p:cNvPr id="24" name="Group 23"/>
          <p:cNvGrpSpPr/>
          <p:nvPr/>
        </p:nvGrpSpPr>
        <p:grpSpPr>
          <a:xfrm>
            <a:off x="0" y="-2960"/>
            <a:ext cx="9832579" cy="7278143"/>
            <a:chOff x="414867" y="896162"/>
            <a:chExt cx="7877201" cy="5352249"/>
          </a:xfrm>
        </p:grpSpPr>
        <p:pic>
          <p:nvPicPr>
            <p:cNvPr id="22" name="Picture 4" descr="Y:\pro\graphics\avd\talks\1999\OGI-March\Untitled-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67" y="896162"/>
              <a:ext cx="4762125" cy="354813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WINDOWS\Desktop\Bioinformatics Lecture\WEARABLE.PICT"/>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5158659" y="896162"/>
              <a:ext cx="3133409" cy="5352249"/>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10" name="Date Placeholder 9"/>
          <p:cNvSpPr>
            <a:spLocks noGrp="1"/>
          </p:cNvSpPr>
          <p:nvPr>
            <p:ph type="dt" sz="half" idx="10"/>
          </p:nvPr>
        </p:nvSpPr>
        <p:spPr/>
        <p:txBody>
          <a:bodyPr/>
          <a:lstStyle/>
          <a:p>
            <a:r>
              <a:rPr lang="en-US" smtClean="0"/>
              <a:t>4/25/2011</a:t>
            </a:r>
            <a:endParaRPr lang="en-US"/>
          </a:p>
        </p:txBody>
      </p:sp>
      <p:sp>
        <p:nvSpPr>
          <p:cNvPr id="11" name="Slide Number Placeholder 10"/>
          <p:cNvSpPr>
            <a:spLocks noGrp="1"/>
          </p:cNvSpPr>
          <p:nvPr>
            <p:ph type="sldNum" sz="quarter" idx="12"/>
          </p:nvPr>
        </p:nvSpPr>
        <p:spPr/>
        <p:txBody>
          <a:bodyPr/>
          <a:lstStyle/>
          <a:p>
            <a:fld id="{08D23C9D-4E39-1A44-8713-CA353EC9AECF}" type="slidenum">
              <a:rPr lang="en-US" smtClean="0"/>
              <a:pPr/>
              <a:t>20</a:t>
            </a:fld>
            <a:endParaRPr lang="en-US"/>
          </a:p>
        </p:txBody>
      </p:sp>
    </p:spTree>
    <p:extLst>
      <p:ext uri="{BB962C8B-B14F-4D97-AF65-F5344CB8AC3E}">
        <p14:creationId xmlns:p14="http://schemas.microsoft.com/office/powerpoint/2010/main" val="375009452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122" y="1245310"/>
            <a:ext cx="8836875" cy="5511092"/>
          </a:xfrm>
        </p:spPr>
        <p:txBody>
          <a:bodyPr>
            <a:normAutofit/>
          </a:bodyPr>
          <a:lstStyle/>
          <a:p>
            <a:r>
              <a:rPr lang="en-US" sz="2800" dirty="0"/>
              <a:t>Mechanisms</a:t>
            </a:r>
          </a:p>
          <a:p>
            <a:pPr lvl="1"/>
            <a:r>
              <a:rPr lang="en-US" sz="2400" dirty="0" smtClean="0"/>
              <a:t>superposition of computer-generated information and real world</a:t>
            </a:r>
            <a:endParaRPr lang="en-US" sz="2400" dirty="0"/>
          </a:p>
          <a:p>
            <a:r>
              <a:rPr lang="en-US" sz="2800" dirty="0" smtClean="0"/>
              <a:t>Examples</a:t>
            </a:r>
          </a:p>
          <a:p>
            <a:pPr lvl="1"/>
            <a:r>
              <a:rPr lang="en-US" sz="2400" dirty="0" smtClean="0"/>
              <a:t>Smartphone cameras (</a:t>
            </a:r>
            <a:r>
              <a:rPr lang="en-US" sz="2400" dirty="0" err="1" smtClean="0"/>
              <a:t>Layar’s</a:t>
            </a:r>
            <a:r>
              <a:rPr lang="en-US" sz="2400" dirty="0" smtClean="0"/>
              <a:t> Amsterdam)</a:t>
            </a:r>
            <a:endParaRPr lang="en-US" sz="2400" dirty="0"/>
          </a:p>
          <a:p>
            <a:pPr lvl="1"/>
            <a:r>
              <a:rPr lang="en-US" sz="2400" dirty="0" err="1"/>
              <a:t>Sixthsense</a:t>
            </a:r>
            <a:r>
              <a:rPr lang="en-US" sz="2400" dirty="0"/>
              <a:t> (MIT)</a:t>
            </a:r>
          </a:p>
          <a:p>
            <a:pPr lvl="1"/>
            <a:r>
              <a:rPr lang="en-US" sz="2400" dirty="0" err="1" smtClean="0"/>
              <a:t>LeafView</a:t>
            </a:r>
            <a:r>
              <a:rPr lang="en-US" sz="2400" dirty="0" smtClean="0"/>
              <a:t> (Columbia &amp; Smithsonian)</a:t>
            </a:r>
            <a:endParaRPr lang="en-US" sz="2400" dirty="0"/>
          </a:p>
          <a:p>
            <a:pPr lvl="1"/>
            <a:r>
              <a:rPr lang="en-US" sz="2400" dirty="0"/>
              <a:t>UNC visions </a:t>
            </a:r>
            <a:r>
              <a:rPr lang="en-US" sz="2400" dirty="0" smtClean="0"/>
              <a:t>– </a:t>
            </a:r>
          </a:p>
          <a:p>
            <a:pPr lvl="2"/>
            <a:r>
              <a:rPr lang="en-US" sz="2000" dirty="0" smtClean="0"/>
              <a:t>airplane repair</a:t>
            </a:r>
          </a:p>
          <a:p>
            <a:pPr lvl="2"/>
            <a:r>
              <a:rPr lang="en-US" sz="2000" dirty="0" smtClean="0"/>
              <a:t>Office </a:t>
            </a:r>
            <a:r>
              <a:rPr lang="en-US" sz="2000" dirty="0"/>
              <a:t>of the </a:t>
            </a:r>
            <a:r>
              <a:rPr lang="en-US" sz="2000" dirty="0" smtClean="0"/>
              <a:t>Future – </a:t>
            </a:r>
            <a:r>
              <a:rPr lang="en-US" sz="2000" dirty="0" err="1" smtClean="0"/>
              <a:t>tele</a:t>
            </a:r>
            <a:r>
              <a:rPr lang="en-US" sz="2000" dirty="0" smtClean="0"/>
              <a:t>-presence, </a:t>
            </a:r>
            <a:r>
              <a:rPr lang="en-US" sz="2000" dirty="0" err="1" smtClean="0"/>
              <a:t>tele</a:t>
            </a:r>
            <a:r>
              <a:rPr lang="en-US" sz="2000" dirty="0" smtClean="0"/>
              <a:t>-immersion</a:t>
            </a:r>
            <a:endParaRPr lang="en-US" sz="2000" dirty="0"/>
          </a:p>
        </p:txBody>
      </p:sp>
      <p:sp>
        <p:nvSpPr>
          <p:cNvPr id="2" name="Title 1"/>
          <p:cNvSpPr>
            <a:spLocks noGrp="1"/>
          </p:cNvSpPr>
          <p:nvPr>
            <p:ph type="title"/>
          </p:nvPr>
        </p:nvSpPr>
        <p:spPr/>
        <p:txBody>
          <a:bodyPr>
            <a:normAutofit/>
          </a:bodyPr>
          <a:lstStyle/>
          <a:p>
            <a:r>
              <a:rPr lang="en-US" dirty="0"/>
              <a:t>Augmented reality/mixed reality </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10" name="Date Placeholder 9"/>
          <p:cNvSpPr>
            <a:spLocks noGrp="1"/>
          </p:cNvSpPr>
          <p:nvPr>
            <p:ph type="dt" sz="half" idx="10"/>
          </p:nvPr>
        </p:nvSpPr>
        <p:spPr/>
        <p:txBody>
          <a:bodyPr/>
          <a:lstStyle/>
          <a:p>
            <a:r>
              <a:rPr lang="en-US" smtClean="0"/>
              <a:t>4/25/2011</a:t>
            </a:r>
            <a:endParaRPr lang="en-US"/>
          </a:p>
        </p:txBody>
      </p:sp>
      <p:sp>
        <p:nvSpPr>
          <p:cNvPr id="11" name="Slide Number Placeholder 10"/>
          <p:cNvSpPr>
            <a:spLocks noGrp="1"/>
          </p:cNvSpPr>
          <p:nvPr>
            <p:ph type="sldNum" sz="quarter" idx="12"/>
          </p:nvPr>
        </p:nvSpPr>
        <p:spPr/>
        <p:txBody>
          <a:bodyPr/>
          <a:lstStyle/>
          <a:p>
            <a:fld id="{08D23C9D-4E39-1A44-8713-CA353EC9AECF}" type="slidenum">
              <a:rPr lang="en-US" smtClean="0"/>
              <a:pPr/>
              <a:t>21</a:t>
            </a:fld>
            <a:endParaRPr lang="en-US"/>
          </a:p>
        </p:txBody>
      </p:sp>
      <p:pic>
        <p:nvPicPr>
          <p:cNvPr id="7" name="Picture 4" descr="office4"/>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63500" y="-670981"/>
            <a:ext cx="9144000" cy="8136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5324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computing</a:t>
            </a:r>
            <a:endParaRPr lang="en-US" dirty="0"/>
          </a:p>
        </p:txBody>
      </p:sp>
      <p:sp>
        <p:nvSpPr>
          <p:cNvPr id="3" name="Content Placeholder 2"/>
          <p:cNvSpPr>
            <a:spLocks noGrp="1"/>
          </p:cNvSpPr>
          <p:nvPr>
            <p:ph idx="1"/>
          </p:nvPr>
        </p:nvSpPr>
        <p:spPr>
          <a:xfrm>
            <a:off x="141122" y="1109846"/>
            <a:ext cx="8836875" cy="5748154"/>
          </a:xfrm>
        </p:spPr>
        <p:txBody>
          <a:bodyPr>
            <a:noAutofit/>
          </a:bodyPr>
          <a:lstStyle/>
          <a:p>
            <a:pPr>
              <a:lnSpc>
                <a:spcPct val="110000"/>
              </a:lnSpc>
            </a:pPr>
            <a:r>
              <a:rPr lang="en-US" sz="2800" dirty="0" smtClean="0"/>
              <a:t>Social networking</a:t>
            </a:r>
          </a:p>
          <a:p>
            <a:pPr>
              <a:lnSpc>
                <a:spcPct val="110000"/>
              </a:lnSpc>
            </a:pPr>
            <a:r>
              <a:rPr lang="en-US" sz="2800" dirty="0" smtClean="0"/>
              <a:t>Teams</a:t>
            </a:r>
          </a:p>
          <a:p>
            <a:pPr lvl="1">
              <a:lnSpc>
                <a:spcPct val="110000"/>
              </a:lnSpc>
            </a:pPr>
            <a:r>
              <a:rPr lang="en-US" sz="2400" dirty="0" smtClean="0"/>
              <a:t>spectrum from single user to small team to large team to crowdsourcing</a:t>
            </a:r>
          </a:p>
          <a:p>
            <a:pPr>
              <a:lnSpc>
                <a:spcPct val="110000"/>
              </a:lnSpc>
            </a:pPr>
            <a:r>
              <a:rPr lang="en-US" sz="2800" dirty="0" smtClean="0"/>
              <a:t>Social agents/avatars (</a:t>
            </a:r>
            <a:r>
              <a:rPr lang="en-US" sz="2800" dirty="0" err="1" smtClean="0"/>
              <a:t>Clippy</a:t>
            </a:r>
            <a:r>
              <a:rPr lang="en-US" sz="2800" dirty="0" smtClean="0"/>
              <a:t>!?!)  </a:t>
            </a:r>
          </a:p>
          <a:p>
            <a:pPr lvl="1">
              <a:lnSpc>
                <a:spcPct val="110000"/>
              </a:lnSpc>
            </a:pPr>
            <a:r>
              <a:rPr lang="en-US" sz="2400" dirty="0" smtClean="0"/>
              <a:t>observing and mediating your interaction  </a:t>
            </a:r>
          </a:p>
          <a:p>
            <a:pPr>
              <a:lnSpc>
                <a:spcPct val="110000"/>
              </a:lnSpc>
            </a:pPr>
            <a:r>
              <a:rPr lang="en-US" sz="2800" dirty="0" smtClean="0"/>
              <a:t>Multiple demographics</a:t>
            </a:r>
          </a:p>
          <a:p>
            <a:pPr lvl="1">
              <a:lnSpc>
                <a:spcPct val="110000"/>
              </a:lnSpc>
            </a:pPr>
            <a:r>
              <a:rPr lang="en-US" sz="2400" dirty="0" smtClean="0"/>
              <a:t>digital natives and their expectations vs. aging boomer population</a:t>
            </a:r>
          </a:p>
          <a:p>
            <a:pPr lvl="1">
              <a:lnSpc>
                <a:spcPct val="110000"/>
              </a:lnSpc>
            </a:pPr>
            <a:r>
              <a:rPr lang="en-US" sz="2400" dirty="0" smtClean="0"/>
              <a:t>one size does not fit all</a:t>
            </a:r>
          </a:p>
          <a:p>
            <a:endParaRPr lang="en-US" sz="28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22</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a:t>
            </a:r>
          </a:p>
        </p:txBody>
      </p:sp>
      <p:sp>
        <p:nvSpPr>
          <p:cNvPr id="3" name="Content Placeholder 2"/>
          <p:cNvSpPr>
            <a:spLocks noGrp="1"/>
          </p:cNvSpPr>
          <p:nvPr>
            <p:ph idx="1"/>
          </p:nvPr>
        </p:nvSpPr>
        <p:spPr/>
        <p:txBody>
          <a:bodyPr/>
          <a:lstStyle/>
          <a:p>
            <a:pPr marL="0" indent="0">
              <a:lnSpc>
                <a:spcPct val="110000"/>
              </a:lnSpc>
              <a:buNone/>
            </a:pPr>
            <a:r>
              <a:rPr lang="en-US" dirty="0" smtClean="0"/>
              <a:t>1 </a:t>
            </a:r>
            <a:r>
              <a:rPr lang="en-US" dirty="0"/>
              <a:t>- Current context – developments underway</a:t>
            </a:r>
          </a:p>
          <a:p>
            <a:pPr marL="0" indent="0">
              <a:lnSpc>
                <a:spcPct val="110000"/>
              </a:lnSpc>
              <a:buNone/>
            </a:pPr>
            <a:r>
              <a:rPr lang="en-US" dirty="0">
                <a:solidFill>
                  <a:srgbClr val="FF0000"/>
                </a:solidFill>
              </a:rPr>
              <a:t>2 - Importance and brief history of UI/</a:t>
            </a:r>
            <a:r>
              <a:rPr lang="en-US" dirty="0" smtClean="0">
                <a:solidFill>
                  <a:srgbClr val="FF0000"/>
                </a:solidFill>
              </a:rPr>
              <a:t>UX</a:t>
            </a:r>
          </a:p>
          <a:p>
            <a:pPr marL="0" indent="0">
              <a:lnSpc>
                <a:spcPct val="110000"/>
              </a:lnSpc>
              <a:buNone/>
            </a:pPr>
            <a:r>
              <a:rPr lang="en-US" dirty="0" smtClean="0"/>
              <a:t>3 – WIMP         post-WIMP/NUI</a:t>
            </a:r>
            <a:endParaRPr lang="en-US" dirty="0"/>
          </a:p>
          <a:p>
            <a:pPr marL="0" indent="0">
              <a:lnSpc>
                <a:spcPct val="110000"/>
              </a:lnSpc>
              <a:buNone/>
            </a:pPr>
            <a:r>
              <a:rPr lang="en-US" dirty="0" smtClean="0"/>
              <a:t>4 </a:t>
            </a:r>
            <a:r>
              <a:rPr lang="en-US" dirty="0"/>
              <a:t>– Invariants</a:t>
            </a:r>
          </a:p>
          <a:p>
            <a:pPr marL="0" indent="0">
              <a:lnSpc>
                <a:spcPct val="110000"/>
              </a:lnSpc>
              <a:buNone/>
            </a:pPr>
            <a:r>
              <a:rPr lang="en-US" dirty="0" smtClean="0"/>
              <a:t>5 </a:t>
            </a:r>
            <a:r>
              <a:rPr lang="en-US" dirty="0"/>
              <a:t>– Aspects of </a:t>
            </a:r>
            <a:r>
              <a:rPr lang="en-US" dirty="0" smtClean="0"/>
              <a:t>NUIs</a:t>
            </a:r>
            <a:endParaRPr lang="en-US" dirty="0"/>
          </a:p>
          <a:p>
            <a:pPr marL="0" indent="0">
              <a:lnSpc>
                <a:spcPct val="110000"/>
              </a:lnSpc>
              <a:buNone/>
            </a:pPr>
            <a:r>
              <a:rPr lang="en-US" dirty="0" smtClean="0"/>
              <a:t>6 </a:t>
            </a:r>
            <a:r>
              <a:rPr lang="en-US" dirty="0"/>
              <a:t>– Issues</a:t>
            </a:r>
          </a:p>
          <a:p>
            <a:pPr marL="0" indent="0">
              <a:lnSpc>
                <a:spcPct val="110000"/>
              </a:lnSpc>
              <a:buNone/>
            </a:pPr>
            <a:r>
              <a:rPr lang="en-US" dirty="0" smtClean="0"/>
              <a:t>7 </a:t>
            </a:r>
            <a:r>
              <a:rPr lang="en-US" dirty="0"/>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cxnSp>
        <p:nvCxnSpPr>
          <p:cNvPr id="8" name="Straight Arrow Connector 7"/>
          <p:cNvCxnSpPr/>
          <p:nvPr/>
        </p:nvCxnSpPr>
        <p:spPr>
          <a:xfrm>
            <a:off x="1811867" y="2895599"/>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23</a:t>
            </a:fld>
            <a:endParaRPr lang="en-US"/>
          </a:p>
        </p:txBody>
      </p:sp>
    </p:spTree>
    <p:extLst>
      <p:ext uri="{BB962C8B-B14F-4D97-AF65-F5344CB8AC3E}">
        <p14:creationId xmlns:p14="http://schemas.microsoft.com/office/powerpoint/2010/main" val="25506772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 Importance and brief history of UI/UX</a:t>
            </a:r>
          </a:p>
        </p:txBody>
      </p:sp>
      <p:sp>
        <p:nvSpPr>
          <p:cNvPr id="3" name="Content Placeholder 2"/>
          <p:cNvSpPr>
            <a:spLocks noGrp="1"/>
          </p:cNvSpPr>
          <p:nvPr>
            <p:ph idx="1"/>
          </p:nvPr>
        </p:nvSpPr>
        <p:spPr>
          <a:xfrm>
            <a:off x="141122" y="1346907"/>
            <a:ext cx="8836875" cy="5374567"/>
          </a:xfrm>
        </p:spPr>
        <p:txBody>
          <a:bodyPr/>
          <a:lstStyle/>
          <a:p>
            <a:pPr>
              <a:lnSpc>
                <a:spcPct val="140000"/>
              </a:lnSpc>
            </a:pPr>
            <a:r>
              <a:rPr lang="en-US" sz="3600" dirty="0" smtClean="0"/>
              <a:t>Distinctions between UI</a:t>
            </a:r>
            <a:r>
              <a:rPr lang="en-US" sz="3600" dirty="0"/>
              <a:t> </a:t>
            </a:r>
            <a:r>
              <a:rPr lang="en-US" sz="3600" dirty="0" smtClean="0"/>
              <a:t>and UX</a:t>
            </a:r>
          </a:p>
          <a:p>
            <a:pPr>
              <a:lnSpc>
                <a:spcPct val="140000"/>
              </a:lnSpc>
            </a:pPr>
            <a:r>
              <a:rPr lang="en-US" sz="3600" dirty="0" smtClean="0"/>
              <a:t>Is </a:t>
            </a:r>
            <a:r>
              <a:rPr lang="en-US" sz="3600" dirty="0"/>
              <a:t>there an ideal user interface?</a:t>
            </a:r>
          </a:p>
          <a:p>
            <a:pPr>
              <a:lnSpc>
                <a:spcPct val="140000"/>
              </a:lnSpc>
            </a:pPr>
            <a:r>
              <a:rPr lang="en-US" sz="3600" dirty="0" smtClean="0"/>
              <a:t>Historical trends</a:t>
            </a:r>
            <a:endParaRPr lang="en-US" sz="3600" dirty="0"/>
          </a:p>
          <a:p>
            <a:pPr>
              <a:lnSpc>
                <a:spcPct val="140000"/>
              </a:lnSpc>
            </a:pPr>
            <a:r>
              <a:rPr lang="en-US" sz="3600" dirty="0"/>
              <a:t>P</a:t>
            </a:r>
            <a:r>
              <a:rPr lang="en-US" sz="3600" dirty="0" smtClean="0"/>
              <a:t>rojects </a:t>
            </a:r>
            <a:r>
              <a:rPr lang="en-US" sz="3600" dirty="0"/>
              <a:t>and their </a:t>
            </a:r>
            <a:r>
              <a:rPr lang="en-US" sz="3600" dirty="0" smtClean="0"/>
              <a:t>legacies</a:t>
            </a:r>
            <a:endParaRPr lang="en-US" sz="36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24</a:t>
            </a:fld>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UI/</a:t>
            </a:r>
            <a:r>
              <a:rPr lang="en-US" dirty="0" smtClean="0"/>
              <a:t>UX </a:t>
            </a:r>
            <a:r>
              <a:rPr lang="en-US" sz="2000" dirty="0" smtClean="0"/>
              <a:t>(1/2)</a:t>
            </a:r>
            <a:endParaRPr lang="en-US" sz="2000" dirty="0"/>
          </a:p>
        </p:txBody>
      </p:sp>
      <p:sp>
        <p:nvSpPr>
          <p:cNvPr id="3" name="Content Placeholder 2"/>
          <p:cNvSpPr>
            <a:spLocks noGrp="1"/>
          </p:cNvSpPr>
          <p:nvPr>
            <p:ph idx="1"/>
          </p:nvPr>
        </p:nvSpPr>
        <p:spPr>
          <a:xfrm>
            <a:off x="171893" y="1346908"/>
            <a:ext cx="8836875" cy="4779256"/>
          </a:xfrm>
        </p:spPr>
        <p:txBody>
          <a:bodyPr>
            <a:normAutofit/>
          </a:bodyPr>
          <a:lstStyle/>
          <a:p>
            <a:r>
              <a:rPr lang="en-US" sz="3200" dirty="0"/>
              <a:t>Distinctions between UI and </a:t>
            </a:r>
            <a:r>
              <a:rPr lang="en-US" sz="3200" dirty="0" smtClean="0"/>
              <a:t>UX</a:t>
            </a:r>
            <a:endParaRPr lang="en-US" dirty="0" smtClean="0"/>
          </a:p>
          <a:p>
            <a:pPr lvl="1">
              <a:lnSpc>
                <a:spcPct val="110000"/>
              </a:lnSpc>
            </a:pPr>
            <a:r>
              <a:rPr lang="en-US" sz="3000" dirty="0"/>
              <a:t>UX is more inclusive while UI is often restricted to “look and feel”</a:t>
            </a:r>
          </a:p>
          <a:p>
            <a:r>
              <a:rPr lang="en-US" dirty="0" smtClean="0"/>
              <a:t>Key </a:t>
            </a:r>
            <a:r>
              <a:rPr lang="en-US" dirty="0"/>
              <a:t>to productivity and differentiator</a:t>
            </a:r>
          </a:p>
          <a:p>
            <a:pPr lvl="1"/>
            <a:r>
              <a:rPr lang="en-US" dirty="0"/>
              <a:t>often the bulk of an app's code</a:t>
            </a:r>
          </a:p>
          <a:p>
            <a:endParaRPr lang="en-US" dirty="0"/>
          </a:p>
          <a:p>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25</a:t>
            </a:fld>
            <a:endParaRPr lang="en-US"/>
          </a:p>
        </p:txBody>
      </p:sp>
    </p:spTree>
    <p:extLst>
      <p:ext uri="{BB962C8B-B14F-4D97-AF65-F5344CB8AC3E}">
        <p14:creationId xmlns:p14="http://schemas.microsoft.com/office/powerpoint/2010/main" val="26951656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a:grpSpLocks/>
          </p:cNvGrpSpPr>
          <p:nvPr/>
        </p:nvGrpSpPr>
        <p:grpSpPr bwMode="auto">
          <a:xfrm>
            <a:off x="375360" y="3023142"/>
            <a:ext cx="3823578" cy="3576637"/>
            <a:chOff x="266" y="2299"/>
            <a:chExt cx="2710" cy="2253"/>
          </a:xfrm>
        </p:grpSpPr>
        <p:sp>
          <p:nvSpPr>
            <p:cNvPr id="51244" name="Line 3"/>
            <p:cNvSpPr>
              <a:spLocks noChangeShapeType="1"/>
            </p:cNvSpPr>
            <p:nvPr/>
          </p:nvSpPr>
          <p:spPr bwMode="auto">
            <a:xfrm>
              <a:off x="288" y="2352"/>
              <a:ext cx="0" cy="1296"/>
            </a:xfrm>
            <a:prstGeom prst="line">
              <a:avLst/>
            </a:prstGeom>
            <a:noFill/>
            <a:ln w="28575">
              <a:solidFill>
                <a:schemeClr val="tx1"/>
              </a:solidFill>
              <a:round/>
              <a:headEnd type="triangle" w="med" len="med"/>
              <a:tailEnd/>
            </a:ln>
          </p:spPr>
          <p:txBody>
            <a:bodyPr wrap="none" anchor="ctr">
              <a:prstTxWarp prst="textNoShape">
                <a:avLst/>
              </a:prstTxWarp>
            </a:bodyPr>
            <a:lstStyle/>
            <a:p>
              <a:endParaRPr lang="en-US"/>
            </a:p>
          </p:txBody>
        </p:sp>
        <p:sp>
          <p:nvSpPr>
            <p:cNvPr id="51245" name="Line 5"/>
            <p:cNvSpPr>
              <a:spLocks noChangeShapeType="1"/>
            </p:cNvSpPr>
            <p:nvPr/>
          </p:nvSpPr>
          <p:spPr bwMode="auto">
            <a:xfrm>
              <a:off x="288" y="3648"/>
              <a:ext cx="2448"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en-US"/>
            </a:p>
          </p:txBody>
        </p:sp>
        <p:sp>
          <p:nvSpPr>
            <p:cNvPr id="51246" name="Text Box 7"/>
            <p:cNvSpPr txBox="1">
              <a:spLocks noChangeArrowheads="1"/>
            </p:cNvSpPr>
            <p:nvPr/>
          </p:nvSpPr>
          <p:spPr bwMode="auto">
            <a:xfrm>
              <a:off x="266" y="2299"/>
              <a:ext cx="2416" cy="523"/>
            </a:xfrm>
            <a:prstGeom prst="rect">
              <a:avLst/>
            </a:prstGeom>
            <a:noFill/>
            <a:ln w="12700">
              <a:noFill/>
              <a:miter lim="800000"/>
              <a:headEnd/>
              <a:tailEnd/>
            </a:ln>
          </p:spPr>
          <p:txBody>
            <a:bodyPr wrap="none">
              <a:prstTxWarp prst="textNoShape">
                <a:avLst/>
              </a:prstTxWarp>
              <a:spAutoFit/>
            </a:bodyPr>
            <a:lstStyle/>
            <a:p>
              <a:pPr algn="ctr"/>
              <a:r>
                <a:rPr lang="en-US" sz="2400" dirty="0">
                  <a:latin typeface="Verdana" charset="0"/>
                </a:rPr>
                <a:t>Computing </a:t>
              </a:r>
              <a:r>
                <a:rPr lang="en-US" sz="2400" dirty="0" smtClean="0">
                  <a:latin typeface="Verdana" charset="0"/>
                </a:rPr>
                <a:t>Capacity</a:t>
              </a:r>
            </a:p>
            <a:p>
              <a:pPr algn="ctr"/>
              <a:r>
                <a:rPr lang="en-US" sz="2400" dirty="0" smtClean="0">
                  <a:latin typeface="Verdana" charset="0"/>
                </a:rPr>
                <a:t>“Moore’s Law”</a:t>
              </a:r>
              <a:endParaRPr lang="en-US" sz="2400" dirty="0">
                <a:latin typeface="Verdana" charset="0"/>
              </a:endParaRPr>
            </a:p>
          </p:txBody>
        </p:sp>
        <p:sp>
          <p:nvSpPr>
            <p:cNvPr id="51247" name="Text Box 8"/>
            <p:cNvSpPr txBox="1">
              <a:spLocks noChangeArrowheads="1"/>
            </p:cNvSpPr>
            <p:nvPr/>
          </p:nvSpPr>
          <p:spPr bwMode="auto">
            <a:xfrm>
              <a:off x="2775" y="3408"/>
              <a:ext cx="201" cy="1144"/>
            </a:xfrm>
            <a:prstGeom prst="rect">
              <a:avLst/>
            </a:prstGeom>
            <a:noFill/>
            <a:ln w="12700">
              <a:noFill/>
              <a:miter lim="800000"/>
              <a:headEnd/>
              <a:tailEnd/>
            </a:ln>
          </p:spPr>
          <p:txBody>
            <a:bodyPr>
              <a:prstTxWarp prst="textNoShape">
                <a:avLst/>
              </a:prstTxWarp>
              <a:spAutoFit/>
            </a:bodyPr>
            <a:lstStyle/>
            <a:p>
              <a:pPr algn="r"/>
              <a:r>
                <a:rPr lang="en-US" sz="3200">
                  <a:latin typeface="Verdana" charset="0"/>
                </a:rPr>
                <a:t>t</a:t>
              </a:r>
              <a:endParaRPr lang="en-US" sz="8000">
                <a:latin typeface="Verdana" charset="0"/>
              </a:endParaRPr>
            </a:p>
          </p:txBody>
        </p:sp>
        <p:sp>
          <p:nvSpPr>
            <p:cNvPr id="51248" name="Arc 9"/>
            <p:cNvSpPr>
              <a:spLocks/>
            </p:cNvSpPr>
            <p:nvPr/>
          </p:nvSpPr>
          <p:spPr bwMode="auto">
            <a:xfrm flipV="1">
              <a:off x="288" y="2472"/>
              <a:ext cx="2400" cy="1156"/>
            </a:xfrm>
            <a:custGeom>
              <a:avLst/>
              <a:gdLst>
                <a:gd name="T0" fmla="*/ 0 w 21600"/>
                <a:gd name="T1" fmla="*/ 0 h 22633"/>
                <a:gd name="T2" fmla="*/ 0 w 21600"/>
                <a:gd name="T3" fmla="*/ 0 h 22633"/>
                <a:gd name="T4" fmla="*/ 0 w 21600"/>
                <a:gd name="T5" fmla="*/ 0 h 22633"/>
                <a:gd name="T6" fmla="*/ 0 60000 65536"/>
                <a:gd name="T7" fmla="*/ 0 60000 65536"/>
                <a:gd name="T8" fmla="*/ 0 60000 65536"/>
                <a:gd name="T9" fmla="*/ 0 w 21600"/>
                <a:gd name="T10" fmla="*/ 0 h 22633"/>
                <a:gd name="T11" fmla="*/ 21600 w 21600"/>
                <a:gd name="T12" fmla="*/ 22633 h 22633"/>
              </a:gdLst>
              <a:ahLst/>
              <a:cxnLst>
                <a:cxn ang="T6">
                  <a:pos x="T0" y="T1"/>
                </a:cxn>
                <a:cxn ang="T7">
                  <a:pos x="T2" y="T3"/>
                </a:cxn>
                <a:cxn ang="T8">
                  <a:pos x="T4" y="T5"/>
                </a:cxn>
              </a:cxnLst>
              <a:rect l="T9" t="T10" r="T11" b="T12"/>
              <a:pathLst>
                <a:path w="21600" h="22633" fill="none" extrusionOk="0">
                  <a:moveTo>
                    <a:pt x="0" y="-1"/>
                  </a:moveTo>
                  <a:cubicBezTo>
                    <a:pt x="11929" y="0"/>
                    <a:pt x="21600" y="9670"/>
                    <a:pt x="21600" y="21600"/>
                  </a:cubicBezTo>
                  <a:cubicBezTo>
                    <a:pt x="21600" y="21944"/>
                    <a:pt x="21591" y="22288"/>
                    <a:pt x="21575" y="22633"/>
                  </a:cubicBezTo>
                </a:path>
                <a:path w="21600" h="22633" stroke="0" extrusionOk="0">
                  <a:moveTo>
                    <a:pt x="0" y="-1"/>
                  </a:moveTo>
                  <a:cubicBezTo>
                    <a:pt x="11929" y="0"/>
                    <a:pt x="21600" y="9670"/>
                    <a:pt x="21600" y="21600"/>
                  </a:cubicBezTo>
                  <a:cubicBezTo>
                    <a:pt x="21600" y="21944"/>
                    <a:pt x="21591" y="22288"/>
                    <a:pt x="21575" y="22633"/>
                  </a:cubicBezTo>
                  <a:lnTo>
                    <a:pt x="0" y="21600"/>
                  </a:lnTo>
                  <a:close/>
                </a:path>
              </a:pathLst>
            </a:custGeom>
            <a:noFill/>
            <a:ln w="76200">
              <a:solidFill>
                <a:srgbClr val="036B03"/>
              </a:solidFill>
              <a:round/>
              <a:headEnd/>
              <a:tailEnd type="triangle" w="lg" len="lg"/>
            </a:ln>
          </p:spPr>
          <p:txBody>
            <a:bodyPr wrap="none" anchor="ctr">
              <a:prstTxWarp prst="textNoShape">
                <a:avLst/>
              </a:prstTxWarp>
            </a:bodyPr>
            <a:lstStyle/>
            <a:p>
              <a:endParaRPr lang="en-US"/>
            </a:p>
          </p:txBody>
        </p:sp>
      </p:grpSp>
      <p:sp>
        <p:nvSpPr>
          <p:cNvPr id="51204" name="Text Box 16"/>
          <p:cNvSpPr txBox="1">
            <a:spLocks noChangeArrowheads="1"/>
          </p:cNvSpPr>
          <p:nvPr/>
        </p:nvSpPr>
        <p:spPr bwMode="auto">
          <a:xfrm>
            <a:off x="8374063" y="5070475"/>
            <a:ext cx="184150" cy="1323975"/>
          </a:xfrm>
          <a:prstGeom prst="rect">
            <a:avLst/>
          </a:prstGeom>
          <a:noFill/>
          <a:ln w="12700">
            <a:noFill/>
            <a:miter lim="800000"/>
            <a:headEnd/>
            <a:tailEnd/>
          </a:ln>
        </p:spPr>
        <p:txBody>
          <a:bodyPr wrap="none">
            <a:prstTxWarp prst="textNoShape">
              <a:avLst/>
            </a:prstTxWarp>
            <a:spAutoFit/>
          </a:bodyPr>
          <a:lstStyle/>
          <a:p>
            <a:pPr algn="r"/>
            <a:endParaRPr lang="en-US" sz="8000" b="1"/>
          </a:p>
        </p:txBody>
      </p:sp>
      <p:grpSp>
        <p:nvGrpSpPr>
          <p:cNvPr id="3" name="Group 55"/>
          <p:cNvGrpSpPr>
            <a:grpSpLocks/>
          </p:cNvGrpSpPr>
          <p:nvPr/>
        </p:nvGrpSpPr>
        <p:grpSpPr bwMode="auto">
          <a:xfrm>
            <a:off x="4808538" y="3023142"/>
            <a:ext cx="3806825" cy="3576637"/>
            <a:chOff x="3408" y="2299"/>
            <a:chExt cx="2697" cy="2253"/>
          </a:xfrm>
        </p:grpSpPr>
        <p:sp>
          <p:nvSpPr>
            <p:cNvPr id="51239" name="Text Box 12"/>
            <p:cNvSpPr txBox="1">
              <a:spLocks noChangeArrowheads="1"/>
            </p:cNvSpPr>
            <p:nvPr/>
          </p:nvSpPr>
          <p:spPr bwMode="auto">
            <a:xfrm>
              <a:off x="3472" y="2299"/>
              <a:ext cx="1928" cy="291"/>
            </a:xfrm>
            <a:prstGeom prst="rect">
              <a:avLst/>
            </a:prstGeom>
            <a:noFill/>
            <a:ln w="12700">
              <a:noFill/>
              <a:miter lim="800000"/>
              <a:headEnd/>
              <a:tailEnd/>
            </a:ln>
          </p:spPr>
          <p:txBody>
            <a:bodyPr wrap="none">
              <a:prstTxWarp prst="textNoShape">
                <a:avLst/>
              </a:prstTxWarp>
              <a:spAutoFit/>
            </a:bodyPr>
            <a:lstStyle/>
            <a:p>
              <a:pPr algn="r"/>
              <a:r>
                <a:rPr lang="en-US" sz="2400" dirty="0">
                  <a:latin typeface="Verdana" charset="0"/>
                </a:rPr>
                <a:t>Human Capacity</a:t>
              </a:r>
            </a:p>
          </p:txBody>
        </p:sp>
        <p:sp>
          <p:nvSpPr>
            <p:cNvPr id="51240" name="Line 14"/>
            <p:cNvSpPr>
              <a:spLocks noChangeShapeType="1"/>
            </p:cNvSpPr>
            <p:nvPr/>
          </p:nvSpPr>
          <p:spPr bwMode="auto">
            <a:xfrm>
              <a:off x="3408" y="2352"/>
              <a:ext cx="0" cy="1291"/>
            </a:xfrm>
            <a:prstGeom prst="line">
              <a:avLst/>
            </a:prstGeom>
            <a:noFill/>
            <a:ln w="28575">
              <a:solidFill>
                <a:schemeClr val="tx1"/>
              </a:solidFill>
              <a:round/>
              <a:headEnd type="triangle" w="med" len="med"/>
              <a:tailEnd/>
            </a:ln>
          </p:spPr>
          <p:txBody>
            <a:bodyPr wrap="none" anchor="ctr">
              <a:prstTxWarp prst="textNoShape">
                <a:avLst/>
              </a:prstTxWarp>
            </a:bodyPr>
            <a:lstStyle/>
            <a:p>
              <a:endParaRPr lang="en-US"/>
            </a:p>
          </p:txBody>
        </p:sp>
        <p:sp>
          <p:nvSpPr>
            <p:cNvPr id="51241" name="Line 15"/>
            <p:cNvSpPr>
              <a:spLocks noChangeShapeType="1"/>
            </p:cNvSpPr>
            <p:nvPr/>
          </p:nvSpPr>
          <p:spPr bwMode="auto">
            <a:xfrm>
              <a:off x="3408" y="3648"/>
              <a:ext cx="2448"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en-US"/>
            </a:p>
          </p:txBody>
        </p:sp>
        <p:sp>
          <p:nvSpPr>
            <p:cNvPr id="51242" name="Line 17"/>
            <p:cNvSpPr>
              <a:spLocks noChangeShapeType="1"/>
            </p:cNvSpPr>
            <p:nvPr/>
          </p:nvSpPr>
          <p:spPr bwMode="auto">
            <a:xfrm>
              <a:off x="3408" y="2941"/>
              <a:ext cx="2260" cy="0"/>
            </a:xfrm>
            <a:prstGeom prst="line">
              <a:avLst/>
            </a:prstGeom>
            <a:noFill/>
            <a:ln w="76200">
              <a:solidFill>
                <a:srgbClr val="036B03"/>
              </a:solidFill>
              <a:round/>
              <a:headEnd/>
              <a:tailEnd type="triangle" w="lg" len="lg"/>
            </a:ln>
          </p:spPr>
          <p:txBody>
            <a:bodyPr wrap="none" anchor="ctr">
              <a:prstTxWarp prst="textNoShape">
                <a:avLst/>
              </a:prstTxWarp>
            </a:bodyPr>
            <a:lstStyle/>
            <a:p>
              <a:endParaRPr lang="en-US"/>
            </a:p>
          </p:txBody>
        </p:sp>
        <p:sp>
          <p:nvSpPr>
            <p:cNvPr id="51243" name="Text Box 18"/>
            <p:cNvSpPr txBox="1">
              <a:spLocks noChangeArrowheads="1"/>
            </p:cNvSpPr>
            <p:nvPr/>
          </p:nvSpPr>
          <p:spPr bwMode="auto">
            <a:xfrm>
              <a:off x="5904" y="3408"/>
              <a:ext cx="201" cy="1144"/>
            </a:xfrm>
            <a:prstGeom prst="rect">
              <a:avLst/>
            </a:prstGeom>
            <a:noFill/>
            <a:ln w="12700">
              <a:noFill/>
              <a:miter lim="800000"/>
              <a:headEnd/>
              <a:tailEnd/>
            </a:ln>
          </p:spPr>
          <p:txBody>
            <a:bodyPr>
              <a:prstTxWarp prst="textNoShape">
                <a:avLst/>
              </a:prstTxWarp>
              <a:spAutoFit/>
            </a:bodyPr>
            <a:lstStyle/>
            <a:p>
              <a:pPr algn="r"/>
              <a:r>
                <a:rPr lang="en-US" sz="3200">
                  <a:latin typeface="Verdana" charset="0"/>
                </a:rPr>
                <a:t>t</a:t>
              </a:r>
              <a:endParaRPr lang="en-US" sz="8000">
                <a:latin typeface="Verdana" charset="0"/>
              </a:endParaRPr>
            </a:p>
          </p:txBody>
        </p:sp>
      </p:grpSp>
      <p:grpSp>
        <p:nvGrpSpPr>
          <p:cNvPr id="4" name="Group 58"/>
          <p:cNvGrpSpPr>
            <a:grpSpLocks/>
          </p:cNvGrpSpPr>
          <p:nvPr/>
        </p:nvGrpSpPr>
        <p:grpSpPr bwMode="auto">
          <a:xfrm>
            <a:off x="338138" y="1392779"/>
            <a:ext cx="7974012" cy="1104900"/>
            <a:chOff x="240" y="1272"/>
            <a:chExt cx="5651" cy="696"/>
          </a:xfrm>
        </p:grpSpPr>
        <p:sp>
          <p:nvSpPr>
            <p:cNvPr id="1692694" name="Rectangle 22"/>
            <p:cNvSpPr>
              <a:spLocks noChangeArrowheads="1"/>
            </p:cNvSpPr>
            <p:nvPr/>
          </p:nvSpPr>
          <p:spPr bwMode="auto">
            <a:xfrm>
              <a:off x="240" y="1296"/>
              <a:ext cx="1434" cy="548"/>
            </a:xfrm>
            <a:prstGeom prst="rect">
              <a:avLst/>
            </a:prstGeom>
            <a:solidFill>
              <a:srgbClr val="FFFFFF"/>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prstTxWarp prst="textNoShape">
                <a:avLst/>
              </a:prstTxWarp>
            </a:bodyPr>
            <a:lstStyle/>
            <a:p>
              <a:pPr>
                <a:defRPr/>
              </a:pPr>
              <a:r>
                <a:rPr lang="en-US" sz="3200" dirty="0">
                  <a:latin typeface="Verdana" charset="0"/>
                </a:rPr>
                <a:t>Compute</a:t>
              </a:r>
            </a:p>
          </p:txBody>
        </p:sp>
        <p:sp>
          <p:nvSpPr>
            <p:cNvPr id="1692695" name="Rectangle 23"/>
            <p:cNvSpPr>
              <a:spLocks noChangeArrowheads="1"/>
            </p:cNvSpPr>
            <p:nvPr/>
          </p:nvSpPr>
          <p:spPr bwMode="auto">
            <a:xfrm>
              <a:off x="2688" y="1296"/>
              <a:ext cx="1504" cy="552"/>
            </a:xfrm>
            <a:prstGeom prst="rect">
              <a:avLst/>
            </a:prstGeom>
            <a:solidFill>
              <a:srgbClr val="FFFFFF"/>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prstTxWarp prst="textNoShape">
                <a:avLst/>
              </a:prstTxWarp>
            </a:bodyPr>
            <a:lstStyle/>
            <a:p>
              <a:pPr>
                <a:defRPr/>
              </a:pPr>
              <a:r>
                <a:rPr lang="en-US" sz="3200">
                  <a:latin typeface="Verdana" charset="0"/>
                </a:rPr>
                <a:t>Graphics</a:t>
              </a:r>
            </a:p>
          </p:txBody>
        </p:sp>
        <p:sp>
          <p:nvSpPr>
            <p:cNvPr id="51213" name="Line 24"/>
            <p:cNvSpPr>
              <a:spLocks noChangeShapeType="1"/>
            </p:cNvSpPr>
            <p:nvPr/>
          </p:nvSpPr>
          <p:spPr bwMode="auto">
            <a:xfrm flipH="1">
              <a:off x="1680" y="1728"/>
              <a:ext cx="960" cy="0"/>
            </a:xfrm>
            <a:prstGeom prst="line">
              <a:avLst/>
            </a:prstGeom>
            <a:noFill/>
            <a:ln w="38100">
              <a:solidFill>
                <a:schemeClr val="tx1"/>
              </a:solidFill>
              <a:round/>
              <a:headEnd/>
              <a:tailEnd type="triangle" w="med" len="med"/>
            </a:ln>
          </p:spPr>
          <p:txBody>
            <a:bodyPr wrap="none" anchor="ctr">
              <a:prstTxWarp prst="textNoShape">
                <a:avLst/>
              </a:prstTxWarp>
            </a:bodyPr>
            <a:lstStyle/>
            <a:p>
              <a:endParaRPr lang="en-US"/>
            </a:p>
          </p:txBody>
        </p:sp>
        <p:sp>
          <p:nvSpPr>
            <p:cNvPr id="51214" name="Line 25"/>
            <p:cNvSpPr>
              <a:spLocks noChangeShapeType="1"/>
            </p:cNvSpPr>
            <p:nvPr/>
          </p:nvSpPr>
          <p:spPr bwMode="auto">
            <a:xfrm>
              <a:off x="1680" y="1440"/>
              <a:ext cx="960" cy="0"/>
            </a:xfrm>
            <a:prstGeom prst="line">
              <a:avLst/>
            </a:prstGeom>
            <a:noFill/>
            <a:ln w="38100">
              <a:solidFill>
                <a:schemeClr val="tx1"/>
              </a:solidFill>
              <a:round/>
              <a:headEnd/>
              <a:tailEnd type="triangle" w="med" len="med"/>
            </a:ln>
          </p:spPr>
          <p:txBody>
            <a:bodyPr wrap="none" anchor="ctr">
              <a:prstTxWarp prst="textNoShape">
                <a:avLst/>
              </a:prstTxWarp>
            </a:bodyPr>
            <a:lstStyle/>
            <a:p>
              <a:endParaRPr lang="en-US"/>
            </a:p>
          </p:txBody>
        </p:sp>
        <p:sp>
          <p:nvSpPr>
            <p:cNvPr id="51215" name="Line 28"/>
            <p:cNvSpPr>
              <a:spLocks noChangeShapeType="1"/>
            </p:cNvSpPr>
            <p:nvPr/>
          </p:nvSpPr>
          <p:spPr bwMode="auto">
            <a:xfrm>
              <a:off x="4272" y="1497"/>
              <a:ext cx="954" cy="0"/>
            </a:xfrm>
            <a:prstGeom prst="line">
              <a:avLst/>
            </a:prstGeom>
            <a:noFill/>
            <a:ln w="38100">
              <a:solidFill>
                <a:schemeClr val="tx1"/>
              </a:solidFill>
              <a:round/>
              <a:headEnd/>
              <a:tailEnd type="triangle" w="med" len="med"/>
            </a:ln>
          </p:spPr>
          <p:txBody>
            <a:bodyPr wrap="none" anchor="ctr">
              <a:prstTxWarp prst="textNoShape">
                <a:avLst/>
              </a:prstTxWarp>
            </a:bodyPr>
            <a:lstStyle/>
            <a:p>
              <a:endParaRPr lang="en-US"/>
            </a:p>
          </p:txBody>
        </p:sp>
        <p:sp>
          <p:nvSpPr>
            <p:cNvPr id="51216" name="Line 29"/>
            <p:cNvSpPr>
              <a:spLocks noChangeShapeType="1"/>
            </p:cNvSpPr>
            <p:nvPr/>
          </p:nvSpPr>
          <p:spPr bwMode="auto">
            <a:xfrm flipH="1">
              <a:off x="4272" y="1776"/>
              <a:ext cx="948" cy="0"/>
            </a:xfrm>
            <a:prstGeom prst="line">
              <a:avLst/>
            </a:prstGeom>
            <a:noFill/>
            <a:ln w="28575">
              <a:solidFill>
                <a:srgbClr val="036B03"/>
              </a:solidFill>
              <a:round/>
              <a:headEnd/>
              <a:tailEnd type="triangle" w="med" len="med"/>
            </a:ln>
          </p:spPr>
          <p:txBody>
            <a:bodyPr wrap="none" anchor="ctr">
              <a:prstTxWarp prst="textNoShape">
                <a:avLst/>
              </a:prstTxWarp>
            </a:bodyPr>
            <a:lstStyle/>
            <a:p>
              <a:endParaRPr lang="en-US"/>
            </a:p>
          </p:txBody>
        </p:sp>
        <p:sp>
          <p:nvSpPr>
            <p:cNvPr id="51217" name="Freeform 30"/>
            <p:cNvSpPr>
              <a:spLocks/>
            </p:cNvSpPr>
            <p:nvPr/>
          </p:nvSpPr>
          <p:spPr bwMode="auto">
            <a:xfrm flipV="1">
              <a:off x="5443" y="1604"/>
              <a:ext cx="83" cy="44"/>
            </a:xfrm>
            <a:custGeom>
              <a:avLst/>
              <a:gdLst>
                <a:gd name="T0" fmla="*/ 0 w 288"/>
                <a:gd name="T1" fmla="*/ 0 h 192"/>
                <a:gd name="T2" fmla="*/ 0 w 288"/>
                <a:gd name="T3" fmla="*/ 0 h 192"/>
                <a:gd name="T4" fmla="*/ 1 w 288"/>
                <a:gd name="T5" fmla="*/ 0 h 192"/>
                <a:gd name="T6" fmla="*/ 0 60000 65536"/>
                <a:gd name="T7" fmla="*/ 0 60000 65536"/>
                <a:gd name="T8" fmla="*/ 0 60000 65536"/>
                <a:gd name="T9" fmla="*/ 0 w 288"/>
                <a:gd name="T10" fmla="*/ 0 h 192"/>
                <a:gd name="T11" fmla="*/ 288 w 288"/>
                <a:gd name="T12" fmla="*/ 192 h 192"/>
              </a:gdLst>
              <a:ahLst/>
              <a:cxnLst>
                <a:cxn ang="T6">
                  <a:pos x="T0" y="T1"/>
                </a:cxn>
                <a:cxn ang="T7">
                  <a:pos x="T2" y="T3"/>
                </a:cxn>
                <a:cxn ang="T8">
                  <a:pos x="T4" y="T5"/>
                </a:cxn>
              </a:cxnLst>
              <a:rect l="T9" t="T10" r="T11" b="T12"/>
              <a:pathLst>
                <a:path w="288" h="192">
                  <a:moveTo>
                    <a:pt x="0" y="0"/>
                  </a:moveTo>
                  <a:cubicBezTo>
                    <a:pt x="0" y="32"/>
                    <a:pt x="0" y="64"/>
                    <a:pt x="48" y="96"/>
                  </a:cubicBezTo>
                  <a:cubicBezTo>
                    <a:pt x="96" y="128"/>
                    <a:pt x="192" y="160"/>
                    <a:pt x="288" y="192"/>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18" name="Freeform 31"/>
            <p:cNvSpPr>
              <a:spLocks/>
            </p:cNvSpPr>
            <p:nvPr/>
          </p:nvSpPr>
          <p:spPr bwMode="auto">
            <a:xfrm>
              <a:off x="5425" y="1738"/>
              <a:ext cx="235" cy="172"/>
            </a:xfrm>
            <a:custGeom>
              <a:avLst/>
              <a:gdLst>
                <a:gd name="T0" fmla="*/ 1 w 401"/>
                <a:gd name="T1" fmla="*/ 0 h 296"/>
                <a:gd name="T2" fmla="*/ 1 w 401"/>
                <a:gd name="T3" fmla="*/ 3 h 296"/>
                <a:gd name="T4" fmla="*/ 3 w 401"/>
                <a:gd name="T5" fmla="*/ 5 h 296"/>
                <a:gd name="T6" fmla="*/ 1 w 401"/>
                <a:gd name="T7" fmla="*/ 7 h 296"/>
                <a:gd name="T8" fmla="*/ 4 w 401"/>
                <a:gd name="T9" fmla="*/ 10 h 296"/>
                <a:gd name="T10" fmla="*/ 1 w 401"/>
                <a:gd name="T11" fmla="*/ 14 h 296"/>
                <a:gd name="T12" fmla="*/ 6 w 401"/>
                <a:gd name="T13" fmla="*/ 19 h 296"/>
                <a:gd name="T14" fmla="*/ 16 w 401"/>
                <a:gd name="T15" fmla="*/ 17 h 296"/>
                <a:gd name="T16" fmla="*/ 28 w 401"/>
                <a:gd name="T17" fmla="*/ 1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1"/>
                <a:gd name="T28" fmla="*/ 0 h 296"/>
                <a:gd name="T29" fmla="*/ 401 w 401"/>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1" h="296">
                  <a:moveTo>
                    <a:pt x="17" y="0"/>
                  </a:moveTo>
                  <a:cubicBezTo>
                    <a:pt x="8" y="20"/>
                    <a:pt x="0" y="40"/>
                    <a:pt x="5" y="54"/>
                  </a:cubicBezTo>
                  <a:cubicBezTo>
                    <a:pt x="10" y="68"/>
                    <a:pt x="46" y="75"/>
                    <a:pt x="47" y="84"/>
                  </a:cubicBezTo>
                  <a:cubicBezTo>
                    <a:pt x="48" y="93"/>
                    <a:pt x="9" y="97"/>
                    <a:pt x="11" y="108"/>
                  </a:cubicBezTo>
                  <a:cubicBezTo>
                    <a:pt x="13" y="119"/>
                    <a:pt x="60" y="132"/>
                    <a:pt x="59" y="150"/>
                  </a:cubicBezTo>
                  <a:cubicBezTo>
                    <a:pt x="58" y="168"/>
                    <a:pt x="0" y="193"/>
                    <a:pt x="5" y="216"/>
                  </a:cubicBezTo>
                  <a:cubicBezTo>
                    <a:pt x="10" y="239"/>
                    <a:pt x="51" y="280"/>
                    <a:pt x="89" y="288"/>
                  </a:cubicBezTo>
                  <a:cubicBezTo>
                    <a:pt x="127" y="296"/>
                    <a:pt x="181" y="287"/>
                    <a:pt x="233" y="264"/>
                  </a:cubicBezTo>
                  <a:cubicBezTo>
                    <a:pt x="285" y="241"/>
                    <a:pt x="343" y="195"/>
                    <a:pt x="401" y="150"/>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19" name="Freeform 32"/>
            <p:cNvSpPr>
              <a:spLocks/>
            </p:cNvSpPr>
            <p:nvPr/>
          </p:nvSpPr>
          <p:spPr bwMode="auto">
            <a:xfrm>
              <a:off x="5414" y="1272"/>
              <a:ext cx="477" cy="544"/>
            </a:xfrm>
            <a:custGeom>
              <a:avLst/>
              <a:gdLst>
                <a:gd name="T0" fmla="*/ 2 w 816"/>
                <a:gd name="T1" fmla="*/ 13 h 935"/>
                <a:gd name="T2" fmla="*/ 1 w 816"/>
                <a:gd name="T3" fmla="*/ 22 h 935"/>
                <a:gd name="T4" fmla="*/ 3 w 816"/>
                <a:gd name="T5" fmla="*/ 25 h 935"/>
                <a:gd name="T6" fmla="*/ 8 w 816"/>
                <a:gd name="T7" fmla="*/ 24 h 935"/>
                <a:gd name="T8" fmla="*/ 19 w 816"/>
                <a:gd name="T9" fmla="*/ 24 h 935"/>
                <a:gd name="T10" fmla="*/ 20 w 816"/>
                <a:gd name="T11" fmla="*/ 30 h 935"/>
                <a:gd name="T12" fmla="*/ 25 w 816"/>
                <a:gd name="T13" fmla="*/ 39 h 935"/>
                <a:gd name="T14" fmla="*/ 26 w 816"/>
                <a:gd name="T15" fmla="*/ 47 h 935"/>
                <a:gd name="T16" fmla="*/ 31 w 816"/>
                <a:gd name="T17" fmla="*/ 43 h 935"/>
                <a:gd name="T18" fmla="*/ 32 w 816"/>
                <a:gd name="T19" fmla="*/ 34 h 935"/>
                <a:gd name="T20" fmla="*/ 39 w 816"/>
                <a:gd name="T21" fmla="*/ 38 h 935"/>
                <a:gd name="T22" fmla="*/ 38 w 816"/>
                <a:gd name="T23" fmla="*/ 45 h 935"/>
                <a:gd name="T24" fmla="*/ 38 w 816"/>
                <a:gd name="T25" fmla="*/ 54 h 935"/>
                <a:gd name="T26" fmla="*/ 40 w 816"/>
                <a:gd name="T27" fmla="*/ 56 h 935"/>
                <a:gd name="T28" fmla="*/ 43 w 816"/>
                <a:gd name="T29" fmla="*/ 62 h 935"/>
                <a:gd name="T30" fmla="*/ 47 w 816"/>
                <a:gd name="T31" fmla="*/ 53 h 935"/>
                <a:gd name="T32" fmla="*/ 50 w 816"/>
                <a:gd name="T33" fmla="*/ 36 h 935"/>
                <a:gd name="T34" fmla="*/ 55 w 816"/>
                <a:gd name="T35" fmla="*/ 24 h 935"/>
                <a:gd name="T36" fmla="*/ 53 w 816"/>
                <a:gd name="T37" fmla="*/ 16 h 935"/>
                <a:gd name="T38" fmla="*/ 36 w 816"/>
                <a:gd name="T39" fmla="*/ 2 h 935"/>
                <a:gd name="T40" fmla="*/ 23 w 816"/>
                <a:gd name="T41" fmla="*/ 3 h 935"/>
                <a:gd name="T42" fmla="*/ 6 w 816"/>
                <a:gd name="T43" fmla="*/ 9 h 935"/>
                <a:gd name="T44" fmla="*/ 2 w 816"/>
                <a:gd name="T45" fmla="*/ 13 h 9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16"/>
                <a:gd name="T70" fmla="*/ 0 h 935"/>
                <a:gd name="T71" fmla="*/ 816 w 816"/>
                <a:gd name="T72" fmla="*/ 935 h 9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16" h="935">
                  <a:moveTo>
                    <a:pt x="26" y="200"/>
                  </a:moveTo>
                  <a:cubicBezTo>
                    <a:pt x="12" y="233"/>
                    <a:pt x="0" y="297"/>
                    <a:pt x="2" y="326"/>
                  </a:cubicBezTo>
                  <a:cubicBezTo>
                    <a:pt x="4" y="355"/>
                    <a:pt x="20" y="367"/>
                    <a:pt x="38" y="374"/>
                  </a:cubicBezTo>
                  <a:cubicBezTo>
                    <a:pt x="56" y="381"/>
                    <a:pt x="71" y="369"/>
                    <a:pt x="110" y="368"/>
                  </a:cubicBezTo>
                  <a:cubicBezTo>
                    <a:pt x="149" y="367"/>
                    <a:pt x="240" y="356"/>
                    <a:pt x="272" y="368"/>
                  </a:cubicBezTo>
                  <a:cubicBezTo>
                    <a:pt x="304" y="380"/>
                    <a:pt x="286" y="403"/>
                    <a:pt x="302" y="440"/>
                  </a:cubicBezTo>
                  <a:cubicBezTo>
                    <a:pt x="318" y="477"/>
                    <a:pt x="356" y="547"/>
                    <a:pt x="368" y="590"/>
                  </a:cubicBezTo>
                  <a:cubicBezTo>
                    <a:pt x="380" y="633"/>
                    <a:pt x="360" y="688"/>
                    <a:pt x="374" y="698"/>
                  </a:cubicBezTo>
                  <a:cubicBezTo>
                    <a:pt x="388" y="708"/>
                    <a:pt x="438" y="681"/>
                    <a:pt x="452" y="650"/>
                  </a:cubicBezTo>
                  <a:cubicBezTo>
                    <a:pt x="466" y="619"/>
                    <a:pt x="439" y="527"/>
                    <a:pt x="458" y="512"/>
                  </a:cubicBezTo>
                  <a:cubicBezTo>
                    <a:pt x="477" y="497"/>
                    <a:pt x="549" y="533"/>
                    <a:pt x="566" y="560"/>
                  </a:cubicBezTo>
                  <a:cubicBezTo>
                    <a:pt x="583" y="587"/>
                    <a:pt x="561" y="634"/>
                    <a:pt x="560" y="674"/>
                  </a:cubicBezTo>
                  <a:cubicBezTo>
                    <a:pt x="559" y="714"/>
                    <a:pt x="557" y="771"/>
                    <a:pt x="560" y="800"/>
                  </a:cubicBezTo>
                  <a:cubicBezTo>
                    <a:pt x="563" y="829"/>
                    <a:pt x="567" y="827"/>
                    <a:pt x="578" y="848"/>
                  </a:cubicBezTo>
                  <a:cubicBezTo>
                    <a:pt x="589" y="869"/>
                    <a:pt x="609" y="935"/>
                    <a:pt x="626" y="926"/>
                  </a:cubicBezTo>
                  <a:cubicBezTo>
                    <a:pt x="643" y="917"/>
                    <a:pt x="663" y="859"/>
                    <a:pt x="680" y="794"/>
                  </a:cubicBezTo>
                  <a:cubicBezTo>
                    <a:pt x="697" y="729"/>
                    <a:pt x="707" y="608"/>
                    <a:pt x="728" y="536"/>
                  </a:cubicBezTo>
                  <a:cubicBezTo>
                    <a:pt x="749" y="464"/>
                    <a:pt x="799" y="411"/>
                    <a:pt x="806" y="362"/>
                  </a:cubicBezTo>
                  <a:cubicBezTo>
                    <a:pt x="813" y="313"/>
                    <a:pt x="816" y="297"/>
                    <a:pt x="770" y="242"/>
                  </a:cubicBezTo>
                  <a:cubicBezTo>
                    <a:pt x="724" y="187"/>
                    <a:pt x="602" y="64"/>
                    <a:pt x="530" y="32"/>
                  </a:cubicBezTo>
                  <a:cubicBezTo>
                    <a:pt x="458" y="0"/>
                    <a:pt x="412" y="34"/>
                    <a:pt x="338" y="50"/>
                  </a:cubicBezTo>
                  <a:cubicBezTo>
                    <a:pt x="264" y="66"/>
                    <a:pt x="135" y="102"/>
                    <a:pt x="86" y="128"/>
                  </a:cubicBezTo>
                  <a:cubicBezTo>
                    <a:pt x="37" y="154"/>
                    <a:pt x="40" y="167"/>
                    <a:pt x="26" y="200"/>
                  </a:cubicBezTo>
                  <a:close/>
                </a:path>
              </a:pathLst>
            </a:custGeom>
            <a:solidFill>
              <a:srgbClr val="996633"/>
            </a:solidFill>
            <a:ln w="19050">
              <a:solidFill>
                <a:schemeClr val="tx1"/>
              </a:solidFill>
              <a:round/>
              <a:headEnd/>
              <a:tailEnd/>
            </a:ln>
          </p:spPr>
          <p:txBody>
            <a:bodyPr wrap="none" anchor="ctr">
              <a:prstTxWarp prst="textNoShape">
                <a:avLst/>
              </a:prstTxWarp>
            </a:bodyPr>
            <a:lstStyle/>
            <a:p>
              <a:endParaRPr lang="en-US"/>
            </a:p>
          </p:txBody>
        </p:sp>
        <p:sp>
          <p:nvSpPr>
            <p:cNvPr id="51220" name="Freeform 36"/>
            <p:cNvSpPr>
              <a:spLocks/>
            </p:cNvSpPr>
            <p:nvPr/>
          </p:nvSpPr>
          <p:spPr bwMode="auto">
            <a:xfrm>
              <a:off x="5607" y="1814"/>
              <a:ext cx="48" cy="154"/>
            </a:xfrm>
            <a:custGeom>
              <a:avLst/>
              <a:gdLst>
                <a:gd name="T0" fmla="*/ 12 w 48"/>
                <a:gd name="T1" fmla="*/ 6 h 244"/>
                <a:gd name="T2" fmla="*/ 18 w 48"/>
                <a:gd name="T3" fmla="*/ 2 h 244"/>
                <a:gd name="T4" fmla="*/ 48 w 48"/>
                <a:gd name="T5" fmla="*/ 16 h 244"/>
                <a:gd name="T6" fmla="*/ 18 w 48"/>
                <a:gd name="T7" fmla="*/ 21 h 244"/>
                <a:gd name="T8" fmla="*/ 0 w 48"/>
                <a:gd name="T9" fmla="*/ 25 h 244"/>
                <a:gd name="T10" fmla="*/ 0 60000 65536"/>
                <a:gd name="T11" fmla="*/ 0 60000 65536"/>
                <a:gd name="T12" fmla="*/ 0 60000 65536"/>
                <a:gd name="T13" fmla="*/ 0 60000 65536"/>
                <a:gd name="T14" fmla="*/ 0 60000 65536"/>
                <a:gd name="T15" fmla="*/ 0 w 48"/>
                <a:gd name="T16" fmla="*/ 0 h 244"/>
                <a:gd name="T17" fmla="*/ 48 w 48"/>
                <a:gd name="T18" fmla="*/ 244 h 244"/>
              </a:gdLst>
              <a:ahLst/>
              <a:cxnLst>
                <a:cxn ang="T10">
                  <a:pos x="T0" y="T1"/>
                </a:cxn>
                <a:cxn ang="T11">
                  <a:pos x="T2" y="T3"/>
                </a:cxn>
                <a:cxn ang="T12">
                  <a:pos x="T4" y="T5"/>
                </a:cxn>
                <a:cxn ang="T13">
                  <a:pos x="T6" y="T7"/>
                </a:cxn>
                <a:cxn ang="T14">
                  <a:pos x="T8" y="T9"/>
                </a:cxn>
              </a:cxnLst>
              <a:rect l="T15" t="T16" r="T17" b="T18"/>
              <a:pathLst>
                <a:path w="48" h="244">
                  <a:moveTo>
                    <a:pt x="12" y="64"/>
                  </a:moveTo>
                  <a:cubicBezTo>
                    <a:pt x="12" y="32"/>
                    <a:pt x="12" y="0"/>
                    <a:pt x="18" y="16"/>
                  </a:cubicBezTo>
                  <a:cubicBezTo>
                    <a:pt x="24" y="32"/>
                    <a:pt x="48" y="128"/>
                    <a:pt x="48" y="160"/>
                  </a:cubicBezTo>
                  <a:cubicBezTo>
                    <a:pt x="48" y="192"/>
                    <a:pt x="26" y="194"/>
                    <a:pt x="18" y="208"/>
                  </a:cubicBezTo>
                  <a:cubicBezTo>
                    <a:pt x="10" y="222"/>
                    <a:pt x="4" y="243"/>
                    <a:pt x="0" y="244"/>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21" name="Oval 37"/>
            <p:cNvSpPr>
              <a:spLocks noChangeArrowheads="1"/>
            </p:cNvSpPr>
            <p:nvPr/>
          </p:nvSpPr>
          <p:spPr bwMode="auto">
            <a:xfrm>
              <a:off x="5420" y="1573"/>
              <a:ext cx="19" cy="33"/>
            </a:xfrm>
            <a:prstGeom prst="ellipse">
              <a:avLst/>
            </a:prstGeom>
            <a:solidFill>
              <a:srgbClr val="3F38CA"/>
            </a:solidFill>
            <a:ln w="19050">
              <a:solidFill>
                <a:srgbClr val="3F38CA"/>
              </a:solidFill>
              <a:round/>
              <a:headEnd/>
              <a:tailEnd/>
            </a:ln>
          </p:spPr>
          <p:txBody>
            <a:bodyPr wrap="none" anchor="ctr">
              <a:prstTxWarp prst="textNoShape">
                <a:avLst/>
              </a:prstTxWarp>
            </a:bodyPr>
            <a:lstStyle/>
            <a:p>
              <a:endParaRPr lang="en-US" sz="8000" b="1">
                <a:solidFill>
                  <a:schemeClr val="bg1"/>
                </a:solidFill>
              </a:endParaRPr>
            </a:p>
          </p:txBody>
        </p:sp>
        <p:sp>
          <p:nvSpPr>
            <p:cNvPr id="51222" name="Freeform 38"/>
            <p:cNvSpPr>
              <a:spLocks/>
            </p:cNvSpPr>
            <p:nvPr/>
          </p:nvSpPr>
          <p:spPr bwMode="auto">
            <a:xfrm>
              <a:off x="5418" y="1565"/>
              <a:ext cx="18" cy="51"/>
            </a:xfrm>
            <a:custGeom>
              <a:avLst/>
              <a:gdLst>
                <a:gd name="T0" fmla="*/ 0 w 440"/>
                <a:gd name="T1" fmla="*/ 0 h 1056"/>
                <a:gd name="T2" fmla="*/ 0 w 440"/>
                <a:gd name="T3" fmla="*/ 0 h 1056"/>
                <a:gd name="T4" fmla="*/ 0 w 440"/>
                <a:gd name="T5" fmla="*/ 0 h 1056"/>
                <a:gd name="T6" fmla="*/ 0 60000 65536"/>
                <a:gd name="T7" fmla="*/ 0 60000 65536"/>
                <a:gd name="T8" fmla="*/ 0 60000 65536"/>
                <a:gd name="T9" fmla="*/ 0 w 440"/>
                <a:gd name="T10" fmla="*/ 0 h 1056"/>
                <a:gd name="T11" fmla="*/ 440 w 440"/>
                <a:gd name="T12" fmla="*/ 1056 h 1056"/>
              </a:gdLst>
              <a:ahLst/>
              <a:cxnLst>
                <a:cxn ang="T6">
                  <a:pos x="T0" y="T1"/>
                </a:cxn>
                <a:cxn ang="T7">
                  <a:pos x="T2" y="T3"/>
                </a:cxn>
                <a:cxn ang="T8">
                  <a:pos x="T4" y="T5"/>
                </a:cxn>
              </a:cxnLst>
              <a:rect l="T9" t="T10" r="T11" b="T12"/>
              <a:pathLst>
                <a:path w="440" h="1056">
                  <a:moveTo>
                    <a:pt x="392" y="0"/>
                  </a:moveTo>
                  <a:cubicBezTo>
                    <a:pt x="196" y="176"/>
                    <a:pt x="0" y="352"/>
                    <a:pt x="8" y="528"/>
                  </a:cubicBezTo>
                  <a:cubicBezTo>
                    <a:pt x="16" y="704"/>
                    <a:pt x="368" y="968"/>
                    <a:pt x="440" y="1056"/>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23" name="Freeform 39"/>
            <p:cNvSpPr>
              <a:spLocks/>
            </p:cNvSpPr>
            <p:nvPr/>
          </p:nvSpPr>
          <p:spPr bwMode="auto">
            <a:xfrm>
              <a:off x="5413" y="1541"/>
              <a:ext cx="98" cy="49"/>
            </a:xfrm>
            <a:custGeom>
              <a:avLst/>
              <a:gdLst>
                <a:gd name="T0" fmla="*/ 0 w 288"/>
                <a:gd name="T1" fmla="*/ 0 h 192"/>
                <a:gd name="T2" fmla="*/ 0 w 288"/>
                <a:gd name="T3" fmla="*/ 0 h 192"/>
                <a:gd name="T4" fmla="*/ 1 w 288"/>
                <a:gd name="T5" fmla="*/ 0 h 192"/>
                <a:gd name="T6" fmla="*/ 0 60000 65536"/>
                <a:gd name="T7" fmla="*/ 0 60000 65536"/>
                <a:gd name="T8" fmla="*/ 0 60000 65536"/>
                <a:gd name="T9" fmla="*/ 0 w 288"/>
                <a:gd name="T10" fmla="*/ 0 h 192"/>
                <a:gd name="T11" fmla="*/ 288 w 288"/>
                <a:gd name="T12" fmla="*/ 192 h 192"/>
              </a:gdLst>
              <a:ahLst/>
              <a:cxnLst>
                <a:cxn ang="T6">
                  <a:pos x="T0" y="T1"/>
                </a:cxn>
                <a:cxn ang="T7">
                  <a:pos x="T2" y="T3"/>
                </a:cxn>
                <a:cxn ang="T8">
                  <a:pos x="T4" y="T5"/>
                </a:cxn>
              </a:cxnLst>
              <a:rect l="T9" t="T10" r="T11" b="T12"/>
              <a:pathLst>
                <a:path w="288" h="192">
                  <a:moveTo>
                    <a:pt x="0" y="0"/>
                  </a:moveTo>
                  <a:cubicBezTo>
                    <a:pt x="0" y="32"/>
                    <a:pt x="0" y="64"/>
                    <a:pt x="48" y="96"/>
                  </a:cubicBezTo>
                  <a:cubicBezTo>
                    <a:pt x="96" y="128"/>
                    <a:pt x="192" y="160"/>
                    <a:pt x="288" y="192"/>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24" name="Freeform 40"/>
            <p:cNvSpPr>
              <a:spLocks/>
            </p:cNvSpPr>
            <p:nvPr/>
          </p:nvSpPr>
          <p:spPr bwMode="auto">
            <a:xfrm>
              <a:off x="5361" y="1469"/>
              <a:ext cx="47" cy="239"/>
            </a:xfrm>
            <a:custGeom>
              <a:avLst/>
              <a:gdLst>
                <a:gd name="T0" fmla="*/ 0 w 198"/>
                <a:gd name="T1" fmla="*/ 0 h 816"/>
                <a:gd name="T2" fmla="*/ 0 w 198"/>
                <a:gd name="T3" fmla="*/ 1 h 816"/>
                <a:gd name="T4" fmla="*/ 0 w 198"/>
                <a:gd name="T5" fmla="*/ 1 h 816"/>
                <a:gd name="T6" fmla="*/ 0 w 198"/>
                <a:gd name="T7" fmla="*/ 1 h 816"/>
                <a:gd name="T8" fmla="*/ 0 w 198"/>
                <a:gd name="T9" fmla="*/ 2 h 816"/>
                <a:gd name="T10" fmla="*/ 0 60000 65536"/>
                <a:gd name="T11" fmla="*/ 0 60000 65536"/>
                <a:gd name="T12" fmla="*/ 0 60000 65536"/>
                <a:gd name="T13" fmla="*/ 0 60000 65536"/>
                <a:gd name="T14" fmla="*/ 0 60000 65536"/>
                <a:gd name="T15" fmla="*/ 0 w 198"/>
                <a:gd name="T16" fmla="*/ 0 h 816"/>
                <a:gd name="T17" fmla="*/ 198 w 198"/>
                <a:gd name="T18" fmla="*/ 816 h 816"/>
              </a:gdLst>
              <a:ahLst/>
              <a:cxnLst>
                <a:cxn ang="T10">
                  <a:pos x="T0" y="T1"/>
                </a:cxn>
                <a:cxn ang="T11">
                  <a:pos x="T2" y="T3"/>
                </a:cxn>
                <a:cxn ang="T12">
                  <a:pos x="T4" y="T5"/>
                </a:cxn>
                <a:cxn ang="T13">
                  <a:pos x="T6" y="T7"/>
                </a:cxn>
                <a:cxn ang="T14">
                  <a:pos x="T8" y="T9"/>
                </a:cxn>
              </a:cxnLst>
              <a:rect l="T15" t="T16" r="T17" b="T18"/>
              <a:pathLst>
                <a:path w="198" h="816">
                  <a:moveTo>
                    <a:pt x="198" y="0"/>
                  </a:moveTo>
                  <a:cubicBezTo>
                    <a:pt x="161" y="90"/>
                    <a:pt x="125" y="181"/>
                    <a:pt x="114" y="246"/>
                  </a:cubicBezTo>
                  <a:cubicBezTo>
                    <a:pt x="103" y="311"/>
                    <a:pt x="124" y="345"/>
                    <a:pt x="132" y="390"/>
                  </a:cubicBezTo>
                  <a:cubicBezTo>
                    <a:pt x="140" y="435"/>
                    <a:pt x="184" y="445"/>
                    <a:pt x="162" y="516"/>
                  </a:cubicBezTo>
                  <a:cubicBezTo>
                    <a:pt x="140" y="587"/>
                    <a:pt x="70" y="701"/>
                    <a:pt x="0" y="816"/>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25" name="Freeform 41"/>
            <p:cNvSpPr>
              <a:spLocks/>
            </p:cNvSpPr>
            <p:nvPr/>
          </p:nvSpPr>
          <p:spPr bwMode="auto">
            <a:xfrm>
              <a:off x="5420" y="1511"/>
              <a:ext cx="89" cy="25"/>
            </a:xfrm>
            <a:custGeom>
              <a:avLst/>
              <a:gdLst>
                <a:gd name="T0" fmla="*/ 0 w 228"/>
                <a:gd name="T1" fmla="*/ 0 h 71"/>
                <a:gd name="T2" fmla="*/ 1 w 228"/>
                <a:gd name="T3" fmla="*/ 0 h 71"/>
                <a:gd name="T4" fmla="*/ 2 w 228"/>
                <a:gd name="T5" fmla="*/ 0 h 71"/>
                <a:gd name="T6" fmla="*/ 0 60000 65536"/>
                <a:gd name="T7" fmla="*/ 0 60000 65536"/>
                <a:gd name="T8" fmla="*/ 0 60000 65536"/>
                <a:gd name="T9" fmla="*/ 0 w 228"/>
                <a:gd name="T10" fmla="*/ 0 h 71"/>
                <a:gd name="T11" fmla="*/ 228 w 228"/>
                <a:gd name="T12" fmla="*/ 71 h 71"/>
              </a:gdLst>
              <a:ahLst/>
              <a:cxnLst>
                <a:cxn ang="T6">
                  <a:pos x="T0" y="T1"/>
                </a:cxn>
                <a:cxn ang="T7">
                  <a:pos x="T2" y="T3"/>
                </a:cxn>
                <a:cxn ang="T8">
                  <a:pos x="T4" y="T5"/>
                </a:cxn>
              </a:cxnLst>
              <a:rect l="T9" t="T10" r="T11" b="T12"/>
              <a:pathLst>
                <a:path w="228" h="71">
                  <a:moveTo>
                    <a:pt x="0" y="5"/>
                  </a:moveTo>
                  <a:cubicBezTo>
                    <a:pt x="41" y="2"/>
                    <a:pt x="82" y="0"/>
                    <a:pt x="120" y="11"/>
                  </a:cubicBezTo>
                  <a:cubicBezTo>
                    <a:pt x="158" y="22"/>
                    <a:pt x="193" y="46"/>
                    <a:pt x="228" y="71"/>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26" name="Freeform 42"/>
            <p:cNvSpPr>
              <a:spLocks/>
            </p:cNvSpPr>
            <p:nvPr/>
          </p:nvSpPr>
          <p:spPr bwMode="auto">
            <a:xfrm>
              <a:off x="5366" y="1710"/>
              <a:ext cx="61" cy="10"/>
            </a:xfrm>
            <a:custGeom>
              <a:avLst/>
              <a:gdLst>
                <a:gd name="T0" fmla="*/ 0 w 156"/>
                <a:gd name="T1" fmla="*/ 0 h 28"/>
                <a:gd name="T2" fmla="*/ 0 w 156"/>
                <a:gd name="T3" fmla="*/ 0 h 28"/>
                <a:gd name="T4" fmla="*/ 1 w 156"/>
                <a:gd name="T5" fmla="*/ 0 h 28"/>
                <a:gd name="T6" fmla="*/ 2 w 156"/>
                <a:gd name="T7" fmla="*/ 0 h 28"/>
                <a:gd name="T8" fmla="*/ 0 60000 65536"/>
                <a:gd name="T9" fmla="*/ 0 60000 65536"/>
                <a:gd name="T10" fmla="*/ 0 60000 65536"/>
                <a:gd name="T11" fmla="*/ 0 60000 65536"/>
                <a:gd name="T12" fmla="*/ 0 w 156"/>
                <a:gd name="T13" fmla="*/ 0 h 28"/>
                <a:gd name="T14" fmla="*/ 156 w 156"/>
                <a:gd name="T15" fmla="*/ 28 h 28"/>
              </a:gdLst>
              <a:ahLst/>
              <a:cxnLst>
                <a:cxn ang="T8">
                  <a:pos x="T0" y="T1"/>
                </a:cxn>
                <a:cxn ang="T9">
                  <a:pos x="T2" y="T3"/>
                </a:cxn>
                <a:cxn ang="T10">
                  <a:pos x="T4" y="T5"/>
                </a:cxn>
                <a:cxn ang="T11">
                  <a:pos x="T6" y="T7"/>
                </a:cxn>
              </a:cxnLst>
              <a:rect l="T12" t="T13" r="T14" b="T15"/>
              <a:pathLst>
                <a:path w="156" h="28">
                  <a:moveTo>
                    <a:pt x="0" y="0"/>
                  </a:moveTo>
                  <a:cubicBezTo>
                    <a:pt x="16" y="10"/>
                    <a:pt x="32" y="20"/>
                    <a:pt x="48" y="24"/>
                  </a:cubicBezTo>
                  <a:cubicBezTo>
                    <a:pt x="64" y="28"/>
                    <a:pt x="78" y="27"/>
                    <a:pt x="96" y="24"/>
                  </a:cubicBezTo>
                  <a:cubicBezTo>
                    <a:pt x="114" y="21"/>
                    <a:pt x="135" y="13"/>
                    <a:pt x="156" y="6"/>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27" name="Freeform 43"/>
            <p:cNvSpPr>
              <a:spLocks/>
            </p:cNvSpPr>
            <p:nvPr/>
          </p:nvSpPr>
          <p:spPr bwMode="auto">
            <a:xfrm>
              <a:off x="5786" y="1766"/>
              <a:ext cx="76" cy="178"/>
            </a:xfrm>
            <a:custGeom>
              <a:avLst/>
              <a:gdLst>
                <a:gd name="T0" fmla="*/ 0 w 132"/>
                <a:gd name="T1" fmla="*/ 0 h 306"/>
                <a:gd name="T2" fmla="*/ 2 w 132"/>
                <a:gd name="T3" fmla="*/ 9 h 306"/>
                <a:gd name="T4" fmla="*/ 8 w 132"/>
                <a:gd name="T5" fmla="*/ 20 h 306"/>
                <a:gd name="T6" fmla="*/ 0 60000 65536"/>
                <a:gd name="T7" fmla="*/ 0 60000 65536"/>
                <a:gd name="T8" fmla="*/ 0 60000 65536"/>
                <a:gd name="T9" fmla="*/ 0 w 132"/>
                <a:gd name="T10" fmla="*/ 0 h 306"/>
                <a:gd name="T11" fmla="*/ 132 w 132"/>
                <a:gd name="T12" fmla="*/ 306 h 306"/>
              </a:gdLst>
              <a:ahLst/>
              <a:cxnLst>
                <a:cxn ang="T6">
                  <a:pos x="T0" y="T1"/>
                </a:cxn>
                <a:cxn ang="T7">
                  <a:pos x="T2" y="T3"/>
                </a:cxn>
                <a:cxn ang="T8">
                  <a:pos x="T4" y="T5"/>
                </a:cxn>
              </a:cxnLst>
              <a:rect l="T9" t="T10" r="T11" b="T12"/>
              <a:pathLst>
                <a:path w="132" h="306">
                  <a:moveTo>
                    <a:pt x="0" y="0"/>
                  </a:moveTo>
                  <a:cubicBezTo>
                    <a:pt x="1" y="43"/>
                    <a:pt x="2" y="87"/>
                    <a:pt x="24" y="138"/>
                  </a:cubicBezTo>
                  <a:cubicBezTo>
                    <a:pt x="46" y="189"/>
                    <a:pt x="89" y="247"/>
                    <a:pt x="132" y="306"/>
                  </a:cubicBezTo>
                </a:path>
              </a:pathLst>
            </a:custGeom>
            <a:noFill/>
            <a:ln w="19050">
              <a:solidFill>
                <a:schemeClr val="tx1"/>
              </a:solidFill>
              <a:round/>
              <a:headEnd/>
              <a:tailEnd/>
            </a:ln>
          </p:spPr>
          <p:txBody>
            <a:bodyPr wrap="none" anchor="ctr">
              <a:prstTxWarp prst="textNoShape">
                <a:avLst/>
              </a:prstTxWarp>
            </a:bodyPr>
            <a:lstStyle/>
            <a:p>
              <a:endParaRPr lang="en-US"/>
            </a:p>
          </p:txBody>
        </p:sp>
        <p:grpSp>
          <p:nvGrpSpPr>
            <p:cNvPr id="5" name="Group 52"/>
            <p:cNvGrpSpPr>
              <a:grpSpLocks/>
            </p:cNvGrpSpPr>
            <p:nvPr/>
          </p:nvGrpSpPr>
          <p:grpSpPr bwMode="auto">
            <a:xfrm>
              <a:off x="4848" y="1728"/>
              <a:ext cx="384" cy="192"/>
              <a:chOff x="4896" y="816"/>
              <a:chExt cx="504" cy="302"/>
            </a:xfrm>
          </p:grpSpPr>
          <p:sp>
            <p:nvSpPr>
              <p:cNvPr id="51231" name="Freeform 44"/>
              <p:cNvSpPr>
                <a:spLocks/>
              </p:cNvSpPr>
              <p:nvPr/>
            </p:nvSpPr>
            <p:spPr bwMode="auto">
              <a:xfrm>
                <a:off x="4992" y="816"/>
                <a:ext cx="120" cy="86"/>
              </a:xfrm>
              <a:custGeom>
                <a:avLst/>
                <a:gdLst>
                  <a:gd name="T0" fmla="*/ 120 w 120"/>
                  <a:gd name="T1" fmla="*/ 74 h 86"/>
                  <a:gd name="T2" fmla="*/ 54 w 120"/>
                  <a:gd name="T3" fmla="*/ 74 h 86"/>
                  <a:gd name="T4" fmla="*/ 18 w 120"/>
                  <a:gd name="T5" fmla="*/ 50 h 86"/>
                  <a:gd name="T6" fmla="*/ 0 w 120"/>
                  <a:gd name="T7" fmla="*/ 38 h 86"/>
                  <a:gd name="T8" fmla="*/ 12 w 120"/>
                  <a:gd name="T9" fmla="*/ 20 h 86"/>
                  <a:gd name="T10" fmla="*/ 6 w 120"/>
                  <a:gd name="T11" fmla="*/ 2 h 86"/>
                  <a:gd name="T12" fmla="*/ 6 w 120"/>
                  <a:gd name="T13" fmla="*/ 8 h 86"/>
                  <a:gd name="T14" fmla="*/ 0 60000 65536"/>
                  <a:gd name="T15" fmla="*/ 0 60000 65536"/>
                  <a:gd name="T16" fmla="*/ 0 60000 65536"/>
                  <a:gd name="T17" fmla="*/ 0 60000 65536"/>
                  <a:gd name="T18" fmla="*/ 0 60000 65536"/>
                  <a:gd name="T19" fmla="*/ 0 60000 65536"/>
                  <a:gd name="T20" fmla="*/ 0 60000 65536"/>
                  <a:gd name="T21" fmla="*/ 0 w 120"/>
                  <a:gd name="T22" fmla="*/ 0 h 86"/>
                  <a:gd name="T23" fmla="*/ 120 w 120"/>
                  <a:gd name="T24" fmla="*/ 86 h 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86">
                    <a:moveTo>
                      <a:pt x="120" y="74"/>
                    </a:moveTo>
                    <a:cubicBezTo>
                      <a:pt x="93" y="77"/>
                      <a:pt x="76" y="86"/>
                      <a:pt x="54" y="74"/>
                    </a:cubicBezTo>
                    <a:cubicBezTo>
                      <a:pt x="41" y="67"/>
                      <a:pt x="30" y="58"/>
                      <a:pt x="18" y="50"/>
                    </a:cubicBezTo>
                    <a:cubicBezTo>
                      <a:pt x="12" y="46"/>
                      <a:pt x="0" y="38"/>
                      <a:pt x="0" y="38"/>
                    </a:cubicBezTo>
                    <a:cubicBezTo>
                      <a:pt x="4" y="32"/>
                      <a:pt x="11" y="27"/>
                      <a:pt x="12" y="20"/>
                    </a:cubicBezTo>
                    <a:cubicBezTo>
                      <a:pt x="13" y="14"/>
                      <a:pt x="9" y="8"/>
                      <a:pt x="6" y="2"/>
                    </a:cubicBezTo>
                    <a:cubicBezTo>
                      <a:pt x="5" y="0"/>
                      <a:pt x="6" y="6"/>
                      <a:pt x="6" y="8"/>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32" name="Freeform 45"/>
              <p:cNvSpPr>
                <a:spLocks/>
              </p:cNvSpPr>
              <p:nvPr/>
            </p:nvSpPr>
            <p:spPr bwMode="auto">
              <a:xfrm>
                <a:off x="4944" y="816"/>
                <a:ext cx="124" cy="120"/>
              </a:xfrm>
              <a:custGeom>
                <a:avLst/>
                <a:gdLst>
                  <a:gd name="T0" fmla="*/ 50 w 124"/>
                  <a:gd name="T1" fmla="*/ 0 h 120"/>
                  <a:gd name="T2" fmla="*/ 20 w 124"/>
                  <a:gd name="T3" fmla="*/ 6 h 120"/>
                  <a:gd name="T4" fmla="*/ 14 w 124"/>
                  <a:gd name="T5" fmla="*/ 42 h 120"/>
                  <a:gd name="T6" fmla="*/ 62 w 124"/>
                  <a:gd name="T7" fmla="*/ 90 h 120"/>
                  <a:gd name="T8" fmla="*/ 122 w 124"/>
                  <a:gd name="T9" fmla="*/ 114 h 120"/>
                  <a:gd name="T10" fmla="*/ 122 w 124"/>
                  <a:gd name="T11" fmla="*/ 120 h 120"/>
                  <a:gd name="T12" fmla="*/ 0 60000 65536"/>
                  <a:gd name="T13" fmla="*/ 0 60000 65536"/>
                  <a:gd name="T14" fmla="*/ 0 60000 65536"/>
                  <a:gd name="T15" fmla="*/ 0 60000 65536"/>
                  <a:gd name="T16" fmla="*/ 0 60000 65536"/>
                  <a:gd name="T17" fmla="*/ 0 60000 65536"/>
                  <a:gd name="T18" fmla="*/ 0 w 124"/>
                  <a:gd name="T19" fmla="*/ 0 h 120"/>
                  <a:gd name="T20" fmla="*/ 124 w 124"/>
                  <a:gd name="T21" fmla="*/ 120 h 120"/>
                </a:gdLst>
                <a:ahLst/>
                <a:cxnLst>
                  <a:cxn ang="T12">
                    <a:pos x="T0" y="T1"/>
                  </a:cxn>
                  <a:cxn ang="T13">
                    <a:pos x="T2" y="T3"/>
                  </a:cxn>
                  <a:cxn ang="T14">
                    <a:pos x="T4" y="T5"/>
                  </a:cxn>
                  <a:cxn ang="T15">
                    <a:pos x="T6" y="T7"/>
                  </a:cxn>
                  <a:cxn ang="T16">
                    <a:pos x="T8" y="T9"/>
                  </a:cxn>
                  <a:cxn ang="T17">
                    <a:pos x="T10" y="T11"/>
                  </a:cxn>
                </a:cxnLst>
                <a:rect l="T18" t="T19" r="T20" b="T21"/>
                <a:pathLst>
                  <a:path w="124" h="120">
                    <a:moveTo>
                      <a:pt x="50" y="0"/>
                    </a:moveTo>
                    <a:cubicBezTo>
                      <a:pt x="40" y="2"/>
                      <a:pt x="29" y="1"/>
                      <a:pt x="20" y="6"/>
                    </a:cubicBezTo>
                    <a:cubicBezTo>
                      <a:pt x="0" y="18"/>
                      <a:pt x="10" y="27"/>
                      <a:pt x="14" y="42"/>
                    </a:cubicBezTo>
                    <a:cubicBezTo>
                      <a:pt x="23" y="74"/>
                      <a:pt x="29" y="82"/>
                      <a:pt x="62" y="90"/>
                    </a:cubicBezTo>
                    <a:cubicBezTo>
                      <a:pt x="83" y="104"/>
                      <a:pt x="101" y="103"/>
                      <a:pt x="122" y="114"/>
                    </a:cubicBezTo>
                    <a:cubicBezTo>
                      <a:pt x="124" y="115"/>
                      <a:pt x="122" y="118"/>
                      <a:pt x="122" y="120"/>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33" name="Freeform 47"/>
              <p:cNvSpPr>
                <a:spLocks/>
              </p:cNvSpPr>
              <p:nvPr/>
            </p:nvSpPr>
            <p:spPr bwMode="auto">
              <a:xfrm>
                <a:off x="4896" y="1008"/>
                <a:ext cx="156" cy="44"/>
              </a:xfrm>
              <a:custGeom>
                <a:avLst/>
                <a:gdLst>
                  <a:gd name="T0" fmla="*/ 0 w 156"/>
                  <a:gd name="T1" fmla="*/ 0 h 44"/>
                  <a:gd name="T2" fmla="*/ 84 w 156"/>
                  <a:gd name="T3" fmla="*/ 36 h 44"/>
                  <a:gd name="T4" fmla="*/ 156 w 156"/>
                  <a:gd name="T5" fmla="*/ 42 h 44"/>
                  <a:gd name="T6" fmla="*/ 0 60000 65536"/>
                  <a:gd name="T7" fmla="*/ 0 60000 65536"/>
                  <a:gd name="T8" fmla="*/ 0 60000 65536"/>
                  <a:gd name="T9" fmla="*/ 0 w 156"/>
                  <a:gd name="T10" fmla="*/ 0 h 44"/>
                  <a:gd name="T11" fmla="*/ 156 w 156"/>
                  <a:gd name="T12" fmla="*/ 44 h 44"/>
                </a:gdLst>
                <a:ahLst/>
                <a:cxnLst>
                  <a:cxn ang="T6">
                    <a:pos x="T0" y="T1"/>
                  </a:cxn>
                  <a:cxn ang="T7">
                    <a:pos x="T2" y="T3"/>
                  </a:cxn>
                  <a:cxn ang="T8">
                    <a:pos x="T4" y="T5"/>
                  </a:cxn>
                </a:cxnLst>
                <a:rect l="T9" t="T10" r="T11" b="T12"/>
                <a:pathLst>
                  <a:path w="156" h="44">
                    <a:moveTo>
                      <a:pt x="0" y="0"/>
                    </a:moveTo>
                    <a:cubicBezTo>
                      <a:pt x="59" y="30"/>
                      <a:pt x="31" y="18"/>
                      <a:pt x="84" y="36"/>
                    </a:cubicBezTo>
                    <a:cubicBezTo>
                      <a:pt x="107" y="44"/>
                      <a:pt x="156" y="42"/>
                      <a:pt x="156" y="42"/>
                    </a:cubicBezTo>
                  </a:path>
                </a:pathLst>
              </a:custGeom>
              <a:noFill/>
              <a:ln w="19050">
                <a:solidFill>
                  <a:schemeClr val="tx1"/>
                </a:solidFill>
                <a:round/>
                <a:headEnd/>
                <a:tailEnd/>
              </a:ln>
            </p:spPr>
            <p:txBody>
              <a:bodyPr wrap="none" anchor="ctr">
                <a:prstTxWarp prst="textNoShape">
                  <a:avLst/>
                </a:prstTxWarp>
              </a:bodyPr>
              <a:lstStyle/>
              <a:p>
                <a:endParaRPr lang="en-US"/>
              </a:p>
            </p:txBody>
          </p:sp>
          <p:grpSp>
            <p:nvGrpSpPr>
              <p:cNvPr id="6" name="Group 51"/>
              <p:cNvGrpSpPr>
                <a:grpSpLocks/>
              </p:cNvGrpSpPr>
              <p:nvPr/>
            </p:nvGrpSpPr>
            <p:grpSpPr bwMode="auto">
              <a:xfrm>
                <a:off x="4896" y="816"/>
                <a:ext cx="504" cy="302"/>
                <a:chOff x="4777" y="1668"/>
                <a:chExt cx="504" cy="302"/>
              </a:xfrm>
            </p:grpSpPr>
            <p:sp>
              <p:nvSpPr>
                <p:cNvPr id="51235" name="Freeform 33"/>
                <p:cNvSpPr>
                  <a:spLocks/>
                </p:cNvSpPr>
                <p:nvPr/>
              </p:nvSpPr>
              <p:spPr bwMode="auto">
                <a:xfrm>
                  <a:off x="4950" y="1668"/>
                  <a:ext cx="192" cy="158"/>
                </a:xfrm>
                <a:custGeom>
                  <a:avLst/>
                  <a:gdLst>
                    <a:gd name="T0" fmla="*/ 192 w 192"/>
                    <a:gd name="T1" fmla="*/ 158 h 158"/>
                    <a:gd name="T2" fmla="*/ 108 w 192"/>
                    <a:gd name="T3" fmla="*/ 20 h 158"/>
                    <a:gd name="T4" fmla="*/ 60 w 192"/>
                    <a:gd name="T5" fmla="*/ 2 h 158"/>
                    <a:gd name="T6" fmla="*/ 24 w 192"/>
                    <a:gd name="T7" fmla="*/ 14 h 158"/>
                    <a:gd name="T8" fmla="*/ 0 w 192"/>
                    <a:gd name="T9" fmla="*/ 44 h 158"/>
                    <a:gd name="T10" fmla="*/ 0 60000 65536"/>
                    <a:gd name="T11" fmla="*/ 0 60000 65536"/>
                    <a:gd name="T12" fmla="*/ 0 60000 65536"/>
                    <a:gd name="T13" fmla="*/ 0 60000 65536"/>
                    <a:gd name="T14" fmla="*/ 0 60000 65536"/>
                    <a:gd name="T15" fmla="*/ 0 w 192"/>
                    <a:gd name="T16" fmla="*/ 0 h 158"/>
                    <a:gd name="T17" fmla="*/ 192 w 192"/>
                    <a:gd name="T18" fmla="*/ 158 h 158"/>
                  </a:gdLst>
                  <a:ahLst/>
                  <a:cxnLst>
                    <a:cxn ang="T10">
                      <a:pos x="T0" y="T1"/>
                    </a:cxn>
                    <a:cxn ang="T11">
                      <a:pos x="T2" y="T3"/>
                    </a:cxn>
                    <a:cxn ang="T12">
                      <a:pos x="T4" y="T5"/>
                    </a:cxn>
                    <a:cxn ang="T13">
                      <a:pos x="T6" y="T7"/>
                    </a:cxn>
                    <a:cxn ang="T14">
                      <a:pos x="T8" y="T9"/>
                    </a:cxn>
                  </a:cxnLst>
                  <a:rect l="T15" t="T16" r="T17" b="T18"/>
                  <a:pathLst>
                    <a:path w="192" h="158">
                      <a:moveTo>
                        <a:pt x="192" y="158"/>
                      </a:moveTo>
                      <a:cubicBezTo>
                        <a:pt x="161" y="111"/>
                        <a:pt x="173" y="36"/>
                        <a:pt x="108" y="20"/>
                      </a:cubicBezTo>
                      <a:cubicBezTo>
                        <a:pt x="92" y="9"/>
                        <a:pt x="83" y="0"/>
                        <a:pt x="60" y="2"/>
                      </a:cubicBezTo>
                      <a:cubicBezTo>
                        <a:pt x="47" y="3"/>
                        <a:pt x="24" y="14"/>
                        <a:pt x="24" y="14"/>
                      </a:cubicBezTo>
                      <a:cubicBezTo>
                        <a:pt x="9" y="37"/>
                        <a:pt x="17" y="27"/>
                        <a:pt x="0" y="44"/>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36" name="Freeform 34"/>
                <p:cNvSpPr>
                  <a:spLocks/>
                </p:cNvSpPr>
                <p:nvPr/>
              </p:nvSpPr>
              <p:spPr bwMode="auto">
                <a:xfrm>
                  <a:off x="4878" y="1892"/>
                  <a:ext cx="378" cy="78"/>
                </a:xfrm>
                <a:custGeom>
                  <a:avLst/>
                  <a:gdLst>
                    <a:gd name="T0" fmla="*/ 0 w 378"/>
                    <a:gd name="T1" fmla="*/ 60 h 78"/>
                    <a:gd name="T2" fmla="*/ 36 w 378"/>
                    <a:gd name="T3" fmla="*/ 78 h 78"/>
                    <a:gd name="T4" fmla="*/ 210 w 378"/>
                    <a:gd name="T5" fmla="*/ 60 h 78"/>
                    <a:gd name="T6" fmla="*/ 378 w 378"/>
                    <a:gd name="T7" fmla="*/ 66 h 78"/>
                    <a:gd name="T8" fmla="*/ 0 60000 65536"/>
                    <a:gd name="T9" fmla="*/ 0 60000 65536"/>
                    <a:gd name="T10" fmla="*/ 0 60000 65536"/>
                    <a:gd name="T11" fmla="*/ 0 60000 65536"/>
                    <a:gd name="T12" fmla="*/ 0 w 378"/>
                    <a:gd name="T13" fmla="*/ 0 h 78"/>
                    <a:gd name="T14" fmla="*/ 378 w 378"/>
                    <a:gd name="T15" fmla="*/ 78 h 78"/>
                  </a:gdLst>
                  <a:ahLst/>
                  <a:cxnLst>
                    <a:cxn ang="T8">
                      <a:pos x="T0" y="T1"/>
                    </a:cxn>
                    <a:cxn ang="T9">
                      <a:pos x="T2" y="T3"/>
                    </a:cxn>
                    <a:cxn ang="T10">
                      <a:pos x="T4" y="T5"/>
                    </a:cxn>
                    <a:cxn ang="T11">
                      <a:pos x="T6" y="T7"/>
                    </a:cxn>
                  </a:cxnLst>
                  <a:rect l="T12" t="T13" r="T14" b="T15"/>
                  <a:pathLst>
                    <a:path w="378" h="78">
                      <a:moveTo>
                        <a:pt x="0" y="60"/>
                      </a:moveTo>
                      <a:cubicBezTo>
                        <a:pt x="13" y="64"/>
                        <a:pt x="23" y="78"/>
                        <a:pt x="36" y="78"/>
                      </a:cubicBezTo>
                      <a:cubicBezTo>
                        <a:pt x="94" y="78"/>
                        <a:pt x="152" y="64"/>
                        <a:pt x="210" y="60"/>
                      </a:cubicBezTo>
                      <a:cubicBezTo>
                        <a:pt x="250" y="0"/>
                        <a:pt x="325" y="66"/>
                        <a:pt x="378" y="66"/>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37" name="Freeform 46"/>
                <p:cNvSpPr>
                  <a:spLocks/>
                </p:cNvSpPr>
                <p:nvPr/>
              </p:nvSpPr>
              <p:spPr bwMode="auto">
                <a:xfrm>
                  <a:off x="4777" y="1716"/>
                  <a:ext cx="188" cy="144"/>
                </a:xfrm>
                <a:custGeom>
                  <a:avLst/>
                  <a:gdLst>
                    <a:gd name="T0" fmla="*/ 32 w 188"/>
                    <a:gd name="T1" fmla="*/ 0 h 144"/>
                    <a:gd name="T2" fmla="*/ 8 w 188"/>
                    <a:gd name="T3" fmla="*/ 36 h 144"/>
                    <a:gd name="T4" fmla="*/ 44 w 188"/>
                    <a:gd name="T5" fmla="*/ 108 h 144"/>
                    <a:gd name="T6" fmla="*/ 170 w 188"/>
                    <a:gd name="T7" fmla="*/ 138 h 144"/>
                    <a:gd name="T8" fmla="*/ 188 w 188"/>
                    <a:gd name="T9" fmla="*/ 144 h 144"/>
                    <a:gd name="T10" fmla="*/ 0 60000 65536"/>
                    <a:gd name="T11" fmla="*/ 0 60000 65536"/>
                    <a:gd name="T12" fmla="*/ 0 60000 65536"/>
                    <a:gd name="T13" fmla="*/ 0 60000 65536"/>
                    <a:gd name="T14" fmla="*/ 0 60000 65536"/>
                    <a:gd name="T15" fmla="*/ 0 w 188"/>
                    <a:gd name="T16" fmla="*/ 0 h 144"/>
                    <a:gd name="T17" fmla="*/ 188 w 188"/>
                    <a:gd name="T18" fmla="*/ 144 h 144"/>
                  </a:gdLst>
                  <a:ahLst/>
                  <a:cxnLst>
                    <a:cxn ang="T10">
                      <a:pos x="T0" y="T1"/>
                    </a:cxn>
                    <a:cxn ang="T11">
                      <a:pos x="T2" y="T3"/>
                    </a:cxn>
                    <a:cxn ang="T12">
                      <a:pos x="T4" y="T5"/>
                    </a:cxn>
                    <a:cxn ang="T13">
                      <a:pos x="T6" y="T7"/>
                    </a:cxn>
                    <a:cxn ang="T14">
                      <a:pos x="T8" y="T9"/>
                    </a:cxn>
                  </a:cxnLst>
                  <a:rect l="T15" t="T16" r="T17" b="T18"/>
                  <a:pathLst>
                    <a:path w="188" h="144">
                      <a:moveTo>
                        <a:pt x="32" y="0"/>
                      </a:moveTo>
                      <a:cubicBezTo>
                        <a:pt x="24" y="12"/>
                        <a:pt x="0" y="24"/>
                        <a:pt x="8" y="36"/>
                      </a:cubicBezTo>
                      <a:cubicBezTo>
                        <a:pt x="21" y="55"/>
                        <a:pt x="23" y="95"/>
                        <a:pt x="44" y="108"/>
                      </a:cubicBezTo>
                      <a:cubicBezTo>
                        <a:pt x="76" y="128"/>
                        <a:pt x="136" y="134"/>
                        <a:pt x="170" y="138"/>
                      </a:cubicBezTo>
                      <a:cubicBezTo>
                        <a:pt x="176" y="140"/>
                        <a:pt x="188" y="144"/>
                        <a:pt x="188" y="144"/>
                      </a:cubicBez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51238" name="Freeform 48"/>
                <p:cNvSpPr>
                  <a:spLocks/>
                </p:cNvSpPr>
                <p:nvPr/>
              </p:nvSpPr>
              <p:spPr bwMode="auto">
                <a:xfrm>
                  <a:off x="5136" y="1776"/>
                  <a:ext cx="145" cy="74"/>
                </a:xfrm>
                <a:custGeom>
                  <a:avLst/>
                  <a:gdLst>
                    <a:gd name="T0" fmla="*/ 0 w 145"/>
                    <a:gd name="T1" fmla="*/ 0 h 74"/>
                    <a:gd name="T2" fmla="*/ 108 w 145"/>
                    <a:gd name="T3" fmla="*/ 60 h 74"/>
                    <a:gd name="T4" fmla="*/ 144 w 145"/>
                    <a:gd name="T5" fmla="*/ 72 h 74"/>
                    <a:gd name="T6" fmla="*/ 0 60000 65536"/>
                    <a:gd name="T7" fmla="*/ 0 60000 65536"/>
                    <a:gd name="T8" fmla="*/ 0 60000 65536"/>
                    <a:gd name="T9" fmla="*/ 0 w 145"/>
                    <a:gd name="T10" fmla="*/ 0 h 74"/>
                    <a:gd name="T11" fmla="*/ 145 w 145"/>
                    <a:gd name="T12" fmla="*/ 74 h 74"/>
                  </a:gdLst>
                  <a:ahLst/>
                  <a:cxnLst>
                    <a:cxn ang="T6">
                      <a:pos x="T0" y="T1"/>
                    </a:cxn>
                    <a:cxn ang="T7">
                      <a:pos x="T2" y="T3"/>
                    </a:cxn>
                    <a:cxn ang="T8">
                      <a:pos x="T4" y="T5"/>
                    </a:cxn>
                  </a:cxnLst>
                  <a:rect l="T9" t="T10" r="T11" b="T12"/>
                  <a:pathLst>
                    <a:path w="145" h="74">
                      <a:moveTo>
                        <a:pt x="0" y="0"/>
                      </a:moveTo>
                      <a:cubicBezTo>
                        <a:pt x="25" y="38"/>
                        <a:pt x="68" y="45"/>
                        <a:pt x="108" y="60"/>
                      </a:cubicBezTo>
                      <a:cubicBezTo>
                        <a:pt x="145" y="74"/>
                        <a:pt x="119" y="72"/>
                        <a:pt x="144" y="72"/>
                      </a:cubicBezTo>
                    </a:path>
                  </a:pathLst>
                </a:custGeom>
                <a:noFill/>
                <a:ln w="19050">
                  <a:solidFill>
                    <a:schemeClr val="tx1"/>
                  </a:solidFill>
                  <a:round/>
                  <a:headEnd/>
                  <a:tailEnd/>
                </a:ln>
              </p:spPr>
              <p:txBody>
                <a:bodyPr wrap="none" anchor="ctr">
                  <a:prstTxWarp prst="textNoShape">
                    <a:avLst/>
                  </a:prstTxWarp>
                </a:bodyPr>
                <a:lstStyle/>
                <a:p>
                  <a:endParaRPr lang="en-US"/>
                </a:p>
              </p:txBody>
            </p:sp>
          </p:grpSp>
        </p:grpSp>
        <p:sp useBgFill="1">
          <p:nvSpPr>
            <p:cNvPr id="51229" name="Freeform 49"/>
            <p:cNvSpPr>
              <a:spLocks/>
            </p:cNvSpPr>
            <p:nvPr/>
          </p:nvSpPr>
          <p:spPr bwMode="auto">
            <a:xfrm>
              <a:off x="4826" y="1686"/>
              <a:ext cx="66" cy="68"/>
            </a:xfrm>
            <a:custGeom>
              <a:avLst/>
              <a:gdLst>
                <a:gd name="T0" fmla="*/ 37 w 66"/>
                <a:gd name="T1" fmla="*/ 12 h 68"/>
                <a:gd name="T2" fmla="*/ 13 w 66"/>
                <a:gd name="T3" fmla="*/ 18 h 68"/>
                <a:gd name="T4" fmla="*/ 37 w 66"/>
                <a:gd name="T5" fmla="*/ 66 h 68"/>
                <a:gd name="T6" fmla="*/ 61 w 66"/>
                <a:gd name="T7" fmla="*/ 60 h 68"/>
                <a:gd name="T8" fmla="*/ 55 w 66"/>
                <a:gd name="T9" fmla="*/ 12 h 68"/>
                <a:gd name="T10" fmla="*/ 37 w 66"/>
                <a:gd name="T11" fmla="*/ 0 h 68"/>
                <a:gd name="T12" fmla="*/ 37 w 66"/>
                <a:gd name="T13" fmla="*/ 12 h 68"/>
                <a:gd name="T14" fmla="*/ 0 60000 65536"/>
                <a:gd name="T15" fmla="*/ 0 60000 65536"/>
                <a:gd name="T16" fmla="*/ 0 60000 65536"/>
                <a:gd name="T17" fmla="*/ 0 60000 65536"/>
                <a:gd name="T18" fmla="*/ 0 60000 65536"/>
                <a:gd name="T19" fmla="*/ 0 60000 65536"/>
                <a:gd name="T20" fmla="*/ 0 60000 65536"/>
                <a:gd name="T21" fmla="*/ 0 w 66"/>
                <a:gd name="T22" fmla="*/ 0 h 68"/>
                <a:gd name="T23" fmla="*/ 66 w 66"/>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68">
                  <a:moveTo>
                    <a:pt x="37" y="12"/>
                  </a:moveTo>
                  <a:cubicBezTo>
                    <a:pt x="29" y="14"/>
                    <a:pt x="16" y="10"/>
                    <a:pt x="13" y="18"/>
                  </a:cubicBezTo>
                  <a:cubicBezTo>
                    <a:pt x="0" y="48"/>
                    <a:pt x="21" y="55"/>
                    <a:pt x="37" y="66"/>
                  </a:cubicBezTo>
                  <a:cubicBezTo>
                    <a:pt x="45" y="64"/>
                    <a:pt x="58" y="68"/>
                    <a:pt x="61" y="60"/>
                  </a:cubicBezTo>
                  <a:cubicBezTo>
                    <a:pt x="66" y="45"/>
                    <a:pt x="61" y="27"/>
                    <a:pt x="55" y="12"/>
                  </a:cubicBezTo>
                  <a:cubicBezTo>
                    <a:pt x="52" y="5"/>
                    <a:pt x="44" y="0"/>
                    <a:pt x="37" y="0"/>
                  </a:cubicBezTo>
                  <a:cubicBezTo>
                    <a:pt x="33" y="0"/>
                    <a:pt x="37" y="8"/>
                    <a:pt x="37" y="12"/>
                  </a:cubicBezTo>
                  <a:close/>
                </a:path>
              </a:pathLst>
            </a:custGeom>
            <a:ln w="12700">
              <a:noFill/>
              <a:round/>
              <a:headEnd/>
              <a:tailEnd/>
            </a:ln>
          </p:spPr>
          <p:txBody>
            <a:bodyPr wrap="none" anchor="ctr">
              <a:prstTxWarp prst="textNoShape">
                <a:avLst/>
              </a:prstTxWarp>
            </a:bodyPr>
            <a:lstStyle/>
            <a:p>
              <a:endParaRPr lang="en-US"/>
            </a:p>
          </p:txBody>
        </p:sp>
        <p:sp>
          <p:nvSpPr>
            <p:cNvPr id="51230" name="Line 50"/>
            <p:cNvSpPr>
              <a:spLocks noChangeShapeType="1"/>
            </p:cNvSpPr>
            <p:nvPr/>
          </p:nvSpPr>
          <p:spPr bwMode="auto">
            <a:xfrm>
              <a:off x="4623" y="1338"/>
              <a:ext cx="0" cy="576"/>
            </a:xfrm>
            <a:prstGeom prst="line">
              <a:avLst/>
            </a:prstGeom>
            <a:noFill/>
            <a:ln w="28575">
              <a:solidFill>
                <a:schemeClr val="tx1"/>
              </a:solidFill>
              <a:prstDash val="dash"/>
              <a:round/>
              <a:headEnd/>
              <a:tailEnd/>
            </a:ln>
          </p:spPr>
          <p:txBody>
            <a:bodyPr wrap="none" anchor="ctr">
              <a:prstTxWarp prst="textNoShape">
                <a:avLst/>
              </a:prstTxWarp>
            </a:bodyPr>
            <a:lstStyle/>
            <a:p>
              <a:endParaRPr lang="en-US"/>
            </a:p>
          </p:txBody>
        </p:sp>
      </p:grpSp>
      <p:sp>
        <p:nvSpPr>
          <p:cNvPr id="51207" name="Rectangle 20"/>
          <p:cNvSpPr>
            <a:spLocks noGrp="1" noChangeArrowheads="1"/>
          </p:cNvSpPr>
          <p:nvPr>
            <p:ph type="title"/>
          </p:nvPr>
        </p:nvSpPr>
        <p:spPr>
          <a:xfrm>
            <a:off x="270928" y="-76200"/>
            <a:ext cx="7637654" cy="1143000"/>
          </a:xfrm>
        </p:spPr>
        <p:txBody>
          <a:bodyPr>
            <a:noAutofit/>
          </a:bodyPr>
          <a:lstStyle/>
          <a:p>
            <a:r>
              <a:rPr lang="en-US" dirty="0" smtClean="0"/>
              <a:t>CPU power </a:t>
            </a:r>
            <a:r>
              <a:rPr lang="en-US" dirty="0"/>
              <a:t>vs. </a:t>
            </a:r>
            <a:r>
              <a:rPr lang="en-US" dirty="0" smtClean="0"/>
              <a:t>brain power </a:t>
            </a:r>
            <a:endParaRPr lang="en-US" dirty="0"/>
          </a:p>
        </p:txBody>
      </p:sp>
      <p:sp>
        <p:nvSpPr>
          <p:cNvPr id="51" name="Footer Placeholder 50"/>
          <p:cNvSpPr>
            <a:spLocks noGrp="1"/>
          </p:cNvSpPr>
          <p:nvPr>
            <p:ph type="ftr" sz="quarter" idx="11"/>
          </p:nvPr>
        </p:nvSpPr>
        <p:spPr/>
        <p:txBody>
          <a:bodyPr/>
          <a:lstStyle/>
          <a:p>
            <a:pPr>
              <a:defRPr/>
            </a:pPr>
            <a:r>
              <a:rPr lang="en-US" smtClean="0"/>
              <a:t>Microsoft Research Asia - April 2011</a:t>
            </a:r>
            <a:endParaRPr lang="en-US"/>
          </a:p>
        </p:txBody>
      </p:sp>
      <p:sp>
        <p:nvSpPr>
          <p:cNvPr id="7" name="Rectangle 6"/>
          <p:cNvSpPr/>
          <p:nvPr/>
        </p:nvSpPr>
        <p:spPr>
          <a:xfrm>
            <a:off x="-119411" y="5527302"/>
            <a:ext cx="9043278" cy="523220"/>
          </a:xfrm>
          <a:prstGeom prst="rect">
            <a:avLst/>
          </a:prstGeom>
        </p:spPr>
        <p:txBody>
          <a:bodyPr wrap="square">
            <a:spAutoFit/>
          </a:bodyPr>
          <a:lstStyle/>
          <a:p>
            <a:pPr lvl="1"/>
            <a:r>
              <a:rPr lang="en-US" sz="2800" b="1" dirty="0" smtClean="0">
                <a:solidFill>
                  <a:srgbClr val="FF0000"/>
                </a:solidFill>
              </a:rPr>
              <a:t>Use </a:t>
            </a:r>
            <a:r>
              <a:rPr lang="en-US" sz="2800" b="1" dirty="0">
                <a:solidFill>
                  <a:srgbClr val="FF0000"/>
                </a:solidFill>
              </a:rPr>
              <a:t>compute power in </a:t>
            </a:r>
            <a:r>
              <a:rPr lang="en-US" sz="2800" b="1" dirty="0" smtClean="0">
                <a:solidFill>
                  <a:srgbClr val="FF0000"/>
                </a:solidFill>
              </a:rPr>
              <a:t>UI </a:t>
            </a:r>
            <a:r>
              <a:rPr lang="en-US" sz="2800" b="1" dirty="0">
                <a:solidFill>
                  <a:srgbClr val="FF0000"/>
                </a:solidFill>
              </a:rPr>
              <a:t>to increase b/w to the brain</a:t>
            </a:r>
          </a:p>
        </p:txBody>
      </p:sp>
      <p:sp>
        <p:nvSpPr>
          <p:cNvPr id="47" name="Date Placeholder 46"/>
          <p:cNvSpPr>
            <a:spLocks noGrp="1"/>
          </p:cNvSpPr>
          <p:nvPr>
            <p:ph type="dt" sz="half" idx="10"/>
          </p:nvPr>
        </p:nvSpPr>
        <p:spPr/>
        <p:txBody>
          <a:bodyPr/>
          <a:lstStyle/>
          <a:p>
            <a:r>
              <a:rPr lang="en-US" smtClean="0"/>
              <a:t>4/25/2011</a:t>
            </a:r>
            <a:endParaRPr lang="en-US"/>
          </a:p>
        </p:txBody>
      </p:sp>
      <p:sp>
        <p:nvSpPr>
          <p:cNvPr id="48" name="Slide Number Placeholder 47"/>
          <p:cNvSpPr>
            <a:spLocks noGrp="1"/>
          </p:cNvSpPr>
          <p:nvPr>
            <p:ph type="sldNum" sz="quarter" idx="12"/>
          </p:nvPr>
        </p:nvSpPr>
        <p:spPr/>
        <p:txBody>
          <a:bodyPr/>
          <a:lstStyle/>
          <a:p>
            <a:fld id="{08D23C9D-4E39-1A44-8713-CA353EC9AECF}" type="slidenum">
              <a:rPr lang="en-US" smtClean="0"/>
              <a:pPr/>
              <a:t>26</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UI/</a:t>
            </a:r>
            <a:r>
              <a:rPr lang="en-US" dirty="0" smtClean="0"/>
              <a:t>UX </a:t>
            </a:r>
            <a:r>
              <a:rPr lang="en-US" sz="2000" dirty="0" smtClean="0"/>
              <a:t>(2/2)</a:t>
            </a:r>
            <a:endParaRPr lang="en-US" sz="2000" dirty="0"/>
          </a:p>
        </p:txBody>
      </p:sp>
      <p:sp>
        <p:nvSpPr>
          <p:cNvPr id="3" name="Content Placeholder 2"/>
          <p:cNvSpPr>
            <a:spLocks noGrp="1"/>
          </p:cNvSpPr>
          <p:nvPr>
            <p:ph idx="1"/>
          </p:nvPr>
        </p:nvSpPr>
        <p:spPr>
          <a:xfrm>
            <a:off x="171893" y="1346908"/>
            <a:ext cx="8836875" cy="4779256"/>
          </a:xfrm>
        </p:spPr>
        <p:txBody>
          <a:bodyPr>
            <a:normAutofit/>
          </a:bodyPr>
          <a:lstStyle/>
          <a:p>
            <a:pPr>
              <a:lnSpc>
                <a:spcPct val="120000"/>
              </a:lnSpc>
            </a:pPr>
            <a:r>
              <a:rPr lang="en-US" dirty="0" smtClean="0"/>
              <a:t>UIs </a:t>
            </a:r>
            <a:r>
              <a:rPr lang="en-US" dirty="0"/>
              <a:t>much too hard </a:t>
            </a:r>
            <a:r>
              <a:rPr lang="en-US" dirty="0" smtClean="0"/>
              <a:t>to </a:t>
            </a:r>
            <a:r>
              <a:rPr lang="en-US" dirty="0"/>
              <a:t>create and to </a:t>
            </a:r>
            <a:r>
              <a:rPr lang="en-US" dirty="0" smtClean="0"/>
              <a:t>use</a:t>
            </a:r>
            <a:endParaRPr lang="en-US" dirty="0"/>
          </a:p>
          <a:p>
            <a:pPr>
              <a:lnSpc>
                <a:spcPct val="120000"/>
              </a:lnSpc>
            </a:pPr>
            <a:r>
              <a:rPr lang="en-US" dirty="0" smtClean="0"/>
              <a:t>Style changes</a:t>
            </a:r>
          </a:p>
          <a:p>
            <a:pPr lvl="1">
              <a:lnSpc>
                <a:spcPct val="120000"/>
              </a:lnSpc>
            </a:pPr>
            <a:r>
              <a:rPr lang="en-US" dirty="0"/>
              <a:t>c</a:t>
            </a:r>
            <a:r>
              <a:rPr lang="en-US" dirty="0" smtClean="0"/>
              <a:t>ontrolled </a:t>
            </a:r>
            <a:r>
              <a:rPr lang="en-US" dirty="0"/>
              <a:t>environment of </a:t>
            </a:r>
            <a:r>
              <a:rPr lang="en-US" dirty="0" smtClean="0"/>
              <a:t>1980s </a:t>
            </a:r>
            <a:r>
              <a:rPr lang="en-US" dirty="0" err="1" smtClean="0"/>
              <a:t>MacApp</a:t>
            </a:r>
            <a:r>
              <a:rPr lang="en-US" dirty="0" smtClean="0"/>
              <a:t> </a:t>
            </a:r>
            <a:r>
              <a:rPr lang="en-US" dirty="0"/>
              <a:t>- &gt; wild wild west, where every app has a different </a:t>
            </a:r>
            <a:r>
              <a:rPr lang="en-US" dirty="0" smtClean="0"/>
              <a:t>UI</a:t>
            </a: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27</a:t>
            </a:fld>
            <a:endParaRPr lang="en-US"/>
          </a:p>
        </p:txBody>
      </p:sp>
    </p:spTree>
    <p:extLst>
      <p:ext uri="{BB962C8B-B14F-4D97-AF65-F5344CB8AC3E}">
        <p14:creationId xmlns:p14="http://schemas.microsoft.com/office/powerpoint/2010/main" val="38042919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there an ideal user interface?</a:t>
            </a:r>
          </a:p>
        </p:txBody>
      </p:sp>
      <p:sp>
        <p:nvSpPr>
          <p:cNvPr id="3" name="Content Placeholder 2"/>
          <p:cNvSpPr>
            <a:spLocks noGrp="1"/>
          </p:cNvSpPr>
          <p:nvPr>
            <p:ph idx="1"/>
          </p:nvPr>
        </p:nvSpPr>
        <p:spPr>
          <a:xfrm>
            <a:off x="141122" y="1173906"/>
            <a:ext cx="8850477" cy="5374567"/>
          </a:xfrm>
        </p:spPr>
        <p:txBody>
          <a:bodyPr>
            <a:normAutofit lnSpcReduction="10000"/>
          </a:bodyPr>
          <a:lstStyle/>
          <a:p>
            <a:pPr>
              <a:lnSpc>
                <a:spcPct val="110000"/>
              </a:lnSpc>
            </a:pPr>
            <a:r>
              <a:rPr lang="en-US" dirty="0" smtClean="0"/>
              <a:t>None!  </a:t>
            </a:r>
            <a:r>
              <a:rPr lang="en-US" dirty="0" err="1" smtClean="0"/>
              <a:t>Uis</a:t>
            </a:r>
            <a:r>
              <a:rPr lang="en-US" dirty="0" smtClean="0"/>
              <a:t> are a necessary evil</a:t>
            </a:r>
          </a:p>
          <a:p>
            <a:pPr>
              <a:lnSpc>
                <a:spcPct val="110000"/>
              </a:lnSpc>
            </a:pPr>
            <a:r>
              <a:rPr lang="en-US" dirty="0" smtClean="0"/>
              <a:t>Counterpoint: aesthetics of a good UI</a:t>
            </a:r>
          </a:p>
          <a:p>
            <a:pPr>
              <a:lnSpc>
                <a:spcPct val="110000"/>
              </a:lnSpc>
            </a:pPr>
            <a:r>
              <a:rPr lang="en-US" dirty="0" smtClean="0"/>
              <a:t>Want to communicate and control as                                             we do in and with the real world</a:t>
            </a:r>
          </a:p>
          <a:p>
            <a:pPr lvl="1">
              <a:lnSpc>
                <a:spcPct val="110000"/>
              </a:lnSpc>
            </a:pPr>
            <a:r>
              <a:rPr lang="en-US" sz="2600" dirty="0" smtClean="0"/>
              <a:t>objects</a:t>
            </a:r>
          </a:p>
          <a:p>
            <a:pPr lvl="1">
              <a:lnSpc>
                <a:spcPct val="110000"/>
              </a:lnSpc>
            </a:pPr>
            <a:r>
              <a:rPr lang="en-US" sz="2600" dirty="0" smtClean="0"/>
              <a:t>tasks</a:t>
            </a:r>
          </a:p>
          <a:p>
            <a:pPr lvl="1">
              <a:lnSpc>
                <a:spcPct val="110000"/>
              </a:lnSpc>
            </a:pPr>
            <a:r>
              <a:rPr lang="en-US" sz="2600" dirty="0" smtClean="0"/>
              <a:t>other participants (real and software agents)</a:t>
            </a:r>
          </a:p>
          <a:p>
            <a:pPr>
              <a:lnSpc>
                <a:spcPct val="110000"/>
              </a:lnSpc>
            </a:pPr>
            <a:r>
              <a:rPr lang="en-US" dirty="0" smtClean="0"/>
              <a:t>Model:  perfect Butler (</a:t>
            </a:r>
            <a:r>
              <a:rPr lang="en-US" dirty="0" err="1" smtClean="0"/>
              <a:t>Jeeves</a:t>
            </a:r>
            <a:r>
              <a:rPr lang="en-US" dirty="0" smtClean="0"/>
              <a:t>), but not HAL-9000</a:t>
            </a:r>
          </a:p>
          <a:p>
            <a:pPr>
              <a:lnSpc>
                <a:spcPct val="110000"/>
              </a:lnSpc>
            </a:pPr>
            <a:r>
              <a:rPr lang="en-US" dirty="0" smtClean="0"/>
              <a:t>Future</a:t>
            </a:r>
          </a:p>
          <a:p>
            <a:pPr lvl="1">
              <a:lnSpc>
                <a:spcPct val="110000"/>
              </a:lnSpc>
            </a:pPr>
            <a:r>
              <a:rPr lang="en-US" sz="2600" dirty="0" smtClean="0"/>
              <a:t>ultimately: brain-machine </a:t>
            </a:r>
            <a:r>
              <a:rPr lang="en-US" sz="2600" dirty="0" err="1" smtClean="0"/>
              <a:t>interfaces,“cogito</a:t>
            </a:r>
            <a:r>
              <a:rPr lang="en-US" sz="2600" dirty="0" smtClean="0"/>
              <a:t> ergo </a:t>
            </a:r>
            <a:r>
              <a:rPr lang="en-US" sz="2600" dirty="0" err="1" smtClean="0"/>
              <a:t>fac</a:t>
            </a:r>
            <a:r>
              <a:rPr lang="en-US" sz="2600" dirty="0" smtClean="0"/>
              <a:t>”</a:t>
            </a:r>
            <a:r>
              <a:rPr lang="en-US" dirty="0" smtClean="0"/>
              <a:t> </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pic>
        <p:nvPicPr>
          <p:cNvPr id="7" name="Picture 14" descr="Ber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132" y="1397708"/>
            <a:ext cx="2167467" cy="16335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5670" y="3409950"/>
            <a:ext cx="1185333" cy="2590800"/>
          </a:xfrm>
          <a:prstGeom prst="rect">
            <a:avLst/>
          </a:prstGeom>
          <a:noFill/>
          <a:extLst>
            <a:ext uri="{909E8E84-426E-40dd-AFC4-6F175D3DCCD1}">
              <a14:hiddenFill xmlns:a14="http://schemas.microsoft.com/office/drawing/2010/main">
                <a:solidFill>
                  <a:srgbClr val="FFFFFF"/>
                </a:solidFill>
              </a14:hiddenFill>
            </a:ext>
          </a:extLst>
        </p:spPr>
      </p:pic>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28</a:t>
            </a:fld>
            <a:endParaRPr lang="en-US"/>
          </a:p>
        </p:txBody>
      </p:sp>
    </p:spTree>
    <p:extLst>
      <p:ext uri="{BB962C8B-B14F-4D97-AF65-F5344CB8AC3E}">
        <p14:creationId xmlns:p14="http://schemas.microsoft.com/office/powerpoint/2010/main" val="7072243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ainGate-matt-nagle-001.jpg"/>
          <p:cNvPicPr>
            <a:picLocks noChangeAspect="1"/>
          </p:cNvPicPr>
          <p:nvPr/>
        </p:nvPicPr>
        <p:blipFill>
          <a:blip r:embed="rId3"/>
          <a:stretch>
            <a:fillRect/>
          </a:stretch>
        </p:blipFill>
        <p:spPr>
          <a:xfrm>
            <a:off x="5283200" y="1343235"/>
            <a:ext cx="4102100" cy="5445624"/>
          </a:xfrm>
          <a:prstGeom prst="rect">
            <a:avLst/>
          </a:prstGeom>
        </p:spPr>
      </p:pic>
      <p:sp>
        <p:nvSpPr>
          <p:cNvPr id="2" name="Title 1"/>
          <p:cNvSpPr>
            <a:spLocks noGrp="1"/>
          </p:cNvSpPr>
          <p:nvPr>
            <p:ph type="title"/>
          </p:nvPr>
        </p:nvSpPr>
        <p:spPr>
          <a:xfrm>
            <a:off x="-53893" y="132504"/>
            <a:ext cx="9214829" cy="1143000"/>
          </a:xfrm>
        </p:spPr>
        <p:txBody>
          <a:bodyPr>
            <a:normAutofit fontScale="90000"/>
          </a:bodyPr>
          <a:lstStyle/>
          <a:p>
            <a:r>
              <a:rPr lang="en-US" dirty="0" smtClean="0"/>
              <a:t>Brown University’s </a:t>
            </a:r>
            <a:r>
              <a:rPr lang="en-US" dirty="0" err="1" smtClean="0"/>
              <a:t>BrainGate</a:t>
            </a:r>
            <a:r>
              <a:rPr lang="en-US" dirty="0" smtClean="0"/>
              <a:t> neural implant interface</a:t>
            </a:r>
            <a:br>
              <a:rPr lang="en-US" dirty="0" smtClean="0"/>
            </a:br>
            <a:endParaRPr lang="en-US" dirty="0"/>
          </a:p>
        </p:txBody>
      </p:sp>
      <p:sp>
        <p:nvSpPr>
          <p:cNvPr id="3" name="Content Placeholder 2"/>
          <p:cNvSpPr>
            <a:spLocks noGrp="1"/>
          </p:cNvSpPr>
          <p:nvPr>
            <p:ph idx="1"/>
          </p:nvPr>
        </p:nvSpPr>
        <p:spPr>
          <a:xfrm>
            <a:off x="14122" y="1207208"/>
            <a:ext cx="5434177" cy="5765092"/>
          </a:xfrm>
        </p:spPr>
        <p:txBody>
          <a:bodyPr>
            <a:normAutofit fontScale="92500" lnSpcReduction="10000"/>
          </a:bodyPr>
          <a:lstStyle/>
          <a:p>
            <a:r>
              <a:rPr lang="en-US" dirty="0" smtClean="0"/>
              <a:t>Prof. John </a:t>
            </a:r>
            <a:r>
              <a:rPr lang="en-US" dirty="0" err="1" smtClean="0"/>
              <a:t>Donoghue</a:t>
            </a:r>
            <a:r>
              <a:rPr lang="en-US" dirty="0" smtClean="0"/>
              <a:t> et al</a:t>
            </a:r>
          </a:p>
          <a:p>
            <a:pPr lvl="1"/>
            <a:r>
              <a:rPr lang="pl-PL" dirty="0">
                <a:hlinkClick r:id="rId4"/>
              </a:rPr>
              <a:t>http://www.braingate2.org</a:t>
            </a:r>
            <a:r>
              <a:rPr lang="pl-PL" dirty="0" smtClean="0">
                <a:hlinkClick r:id="rId4"/>
              </a:rPr>
              <a:t>/</a:t>
            </a:r>
            <a:endParaRPr lang="en-US" dirty="0" smtClean="0"/>
          </a:p>
          <a:p>
            <a:r>
              <a:rPr lang="en-US" dirty="0" smtClean="0"/>
              <a:t>Deep brain implant</a:t>
            </a:r>
          </a:p>
          <a:p>
            <a:pPr lvl="1"/>
            <a:r>
              <a:rPr lang="en-US" sz="2000" dirty="0" smtClean="0"/>
              <a:t>tapping about 100 neurons</a:t>
            </a:r>
          </a:p>
          <a:p>
            <a:pPr lvl="1"/>
            <a:r>
              <a:rPr lang="en-US" sz="2000" dirty="0" smtClean="0"/>
              <a:t>cursor control for people who have NO  physical control</a:t>
            </a:r>
          </a:p>
          <a:p>
            <a:endParaRPr lang="en-US" dirty="0" smtClean="0"/>
          </a:p>
          <a:p>
            <a:endParaRPr lang="en-US" dirty="0" smtClean="0"/>
          </a:p>
          <a:p>
            <a:endParaRPr lang="en-US" dirty="0" smtClean="0"/>
          </a:p>
          <a:p>
            <a:endParaRPr lang="en-US" dirty="0" smtClean="0"/>
          </a:p>
          <a:p>
            <a:endParaRPr lang="en-US" dirty="0" smtClean="0"/>
          </a:p>
          <a:p>
            <a:r>
              <a:rPr lang="en-US" dirty="0" smtClean="0"/>
              <a:t>Others working on non-invasive technology (brain wave monitors)</a:t>
            </a:r>
          </a:p>
          <a:p>
            <a:endParaRPr lang="en-US" dirty="0" smtClean="0"/>
          </a:p>
          <a:p>
            <a:pPr lvl="1"/>
            <a:endParaRPr lang="en-US" dirty="0"/>
          </a:p>
        </p:txBody>
      </p:sp>
      <p:sp>
        <p:nvSpPr>
          <p:cNvPr id="4" name="Footer Placeholder 3"/>
          <p:cNvSpPr>
            <a:spLocks noGrp="1"/>
          </p:cNvSpPr>
          <p:nvPr>
            <p:ph type="ftr" sz="quarter" idx="11"/>
          </p:nvPr>
        </p:nvSpPr>
        <p:spPr/>
        <p:txBody>
          <a:bodyPr/>
          <a:lstStyle/>
          <a:p>
            <a:r>
              <a:rPr lang="en-US" smtClean="0"/>
              <a:t>Microsoft Research Asia - April 2011</a:t>
            </a:r>
            <a:endParaRPr lang="en-US" dirty="0"/>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29</a:t>
            </a:fld>
            <a:endParaRPr lang="en-US"/>
          </a:p>
        </p:txBody>
      </p:sp>
      <p:pic>
        <p:nvPicPr>
          <p:cNvPr id="8" name="Picture 7" descr="BrainGate-array_on_dime.jpg"/>
          <p:cNvPicPr>
            <a:picLocks noChangeAspect="1"/>
          </p:cNvPicPr>
          <p:nvPr/>
        </p:nvPicPr>
        <p:blipFill rotWithShape="1">
          <a:blip r:embed="rId5">
            <a:extLst>
              <a:ext uri="{28A0092B-C50C-407E-A947-70E740481C1C}">
                <a14:useLocalDpi xmlns:a14="http://schemas.microsoft.com/office/drawing/2010/main" val="0"/>
              </a:ext>
            </a:extLst>
          </a:blip>
          <a:srcRect b="45723"/>
          <a:stretch/>
        </p:blipFill>
        <p:spPr>
          <a:xfrm>
            <a:off x="2834211" y="3192000"/>
            <a:ext cx="1999071" cy="2417164"/>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there an ideal user interface?</a:t>
            </a:r>
          </a:p>
        </p:txBody>
      </p:sp>
      <p:sp>
        <p:nvSpPr>
          <p:cNvPr id="3" name="Content Placeholder 2"/>
          <p:cNvSpPr>
            <a:spLocks noGrp="1"/>
          </p:cNvSpPr>
          <p:nvPr>
            <p:ph idx="1"/>
          </p:nvPr>
        </p:nvSpPr>
        <p:spPr>
          <a:xfrm>
            <a:off x="141122" y="1173906"/>
            <a:ext cx="8850477" cy="5374567"/>
          </a:xfrm>
        </p:spPr>
        <p:txBody>
          <a:bodyPr>
            <a:normAutofit fontScale="92500" lnSpcReduction="10000"/>
          </a:bodyPr>
          <a:lstStyle/>
          <a:p>
            <a:pPr>
              <a:lnSpc>
                <a:spcPct val="110000"/>
              </a:lnSpc>
            </a:pPr>
            <a:r>
              <a:rPr lang="en-US" dirty="0" smtClean="0"/>
              <a:t>None!  </a:t>
            </a:r>
            <a:r>
              <a:rPr lang="en-US" dirty="0" err="1" smtClean="0"/>
              <a:t>Uis</a:t>
            </a:r>
            <a:r>
              <a:rPr lang="en-US" dirty="0" smtClean="0"/>
              <a:t> are a necessary evil</a:t>
            </a:r>
          </a:p>
          <a:p>
            <a:pPr>
              <a:lnSpc>
                <a:spcPct val="110000"/>
              </a:lnSpc>
            </a:pPr>
            <a:r>
              <a:rPr lang="en-US" dirty="0" smtClean="0"/>
              <a:t>Counterpoint: aesthetics of a good UI</a:t>
            </a:r>
          </a:p>
          <a:p>
            <a:pPr>
              <a:lnSpc>
                <a:spcPct val="110000"/>
              </a:lnSpc>
            </a:pPr>
            <a:r>
              <a:rPr lang="en-US" dirty="0" smtClean="0"/>
              <a:t>Want to communicate and control as                                             we do in and with the real world</a:t>
            </a:r>
          </a:p>
          <a:p>
            <a:pPr lvl="1">
              <a:lnSpc>
                <a:spcPct val="110000"/>
              </a:lnSpc>
            </a:pPr>
            <a:r>
              <a:rPr lang="en-US" sz="2600" dirty="0" smtClean="0"/>
              <a:t>objects</a:t>
            </a:r>
          </a:p>
          <a:p>
            <a:pPr lvl="1">
              <a:lnSpc>
                <a:spcPct val="110000"/>
              </a:lnSpc>
            </a:pPr>
            <a:r>
              <a:rPr lang="en-US" sz="2600" dirty="0" smtClean="0"/>
              <a:t>tasks</a:t>
            </a:r>
          </a:p>
          <a:p>
            <a:pPr lvl="1">
              <a:lnSpc>
                <a:spcPct val="110000"/>
              </a:lnSpc>
            </a:pPr>
            <a:r>
              <a:rPr lang="en-US" sz="2600" dirty="0" smtClean="0"/>
              <a:t>other participants (real and software agents)</a:t>
            </a:r>
          </a:p>
          <a:p>
            <a:pPr>
              <a:lnSpc>
                <a:spcPct val="110000"/>
              </a:lnSpc>
            </a:pPr>
            <a:r>
              <a:rPr lang="en-US" dirty="0" smtClean="0"/>
              <a:t>Models: Jeeves, HAL-9000</a:t>
            </a:r>
          </a:p>
          <a:p>
            <a:pPr>
              <a:lnSpc>
                <a:spcPct val="110000"/>
              </a:lnSpc>
            </a:pPr>
            <a:r>
              <a:rPr lang="en-US" dirty="0" smtClean="0"/>
              <a:t>Future</a:t>
            </a:r>
          </a:p>
          <a:p>
            <a:pPr lvl="1">
              <a:lnSpc>
                <a:spcPct val="110000"/>
              </a:lnSpc>
            </a:pPr>
            <a:r>
              <a:rPr lang="en-US" sz="2600" dirty="0" smtClean="0"/>
              <a:t>ultimately: brain-machine </a:t>
            </a:r>
            <a:r>
              <a:rPr lang="en-US" sz="2600" dirty="0" err="1" smtClean="0"/>
              <a:t>interfaces,“cogito</a:t>
            </a:r>
            <a:r>
              <a:rPr lang="en-US" sz="2600" dirty="0" smtClean="0"/>
              <a:t> ergo </a:t>
            </a:r>
            <a:r>
              <a:rPr lang="en-US" sz="2600" dirty="0" err="1" smtClean="0"/>
              <a:t>fac</a:t>
            </a:r>
            <a:r>
              <a:rPr lang="en-US" sz="2600" dirty="0" smtClean="0"/>
              <a:t>”</a:t>
            </a:r>
            <a:r>
              <a:rPr lang="en-US" dirty="0" smtClean="0"/>
              <a:t> </a:t>
            </a:r>
          </a:p>
          <a:p>
            <a:pPr>
              <a:lnSpc>
                <a:spcPct val="110000"/>
              </a:lnSpc>
            </a:pPr>
            <a:r>
              <a:rPr lang="en-US" dirty="0" smtClean="0">
                <a:solidFill>
                  <a:srgbClr val="FF0000"/>
                </a:solidFill>
              </a:rPr>
              <a:t>Today: transparent, fluid UIs</a:t>
            </a:r>
            <a:r>
              <a:rPr lang="en-US" dirty="0">
                <a:solidFill>
                  <a:srgbClr val="FF0000"/>
                </a:solidFill>
              </a:rPr>
              <a:t> </a:t>
            </a:r>
            <a:r>
              <a:rPr lang="en-US" dirty="0" smtClean="0">
                <a:solidFill>
                  <a:srgbClr val="FF0000"/>
                </a:solidFill>
              </a:rPr>
              <a:t>-&gt; automaticity</a:t>
            </a:r>
            <a:endParaRPr lang="en-US" dirty="0">
              <a:solidFill>
                <a:srgbClr val="FF0000"/>
              </a:solidFill>
            </a:endParaRP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pic>
        <p:nvPicPr>
          <p:cNvPr id="7" name="Picture 14" descr="Ber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132" y="1397708"/>
            <a:ext cx="2167467" cy="16335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7870" y="3409950"/>
            <a:ext cx="1185333" cy="2590800"/>
          </a:xfrm>
          <a:prstGeom prst="rect">
            <a:avLst/>
          </a:prstGeom>
          <a:noFill/>
          <a:extLst>
            <a:ext uri="{909E8E84-426E-40dd-AFC4-6F175D3DCCD1}">
              <a14:hiddenFill xmlns:a14="http://schemas.microsoft.com/office/drawing/2010/main">
                <a:solidFill>
                  <a:srgbClr val="FFFFFF"/>
                </a:solidFill>
              </a14:hiddenFill>
            </a:ext>
          </a:extLst>
        </p:spPr>
      </p:pic>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30</a:t>
            </a:fld>
            <a:endParaRPr lang="en-US"/>
          </a:p>
        </p:txBody>
      </p:sp>
    </p:spTree>
    <p:extLst>
      <p:ext uri="{BB962C8B-B14F-4D97-AF65-F5344CB8AC3E}">
        <p14:creationId xmlns:p14="http://schemas.microsoft.com/office/powerpoint/2010/main" val="7072243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xfrm>
            <a:off x="0" y="30163"/>
            <a:ext cx="9448800" cy="1143000"/>
          </a:xfrm>
        </p:spPr>
        <p:txBody>
          <a:bodyPr/>
          <a:lstStyle/>
          <a:p>
            <a:r>
              <a:rPr lang="en-US"/>
              <a:t>History of UI: Punctuated Equilibrium</a:t>
            </a:r>
          </a:p>
        </p:txBody>
      </p:sp>
      <p:sp>
        <p:nvSpPr>
          <p:cNvPr id="53263" name="Line 15"/>
          <p:cNvSpPr>
            <a:spLocks noChangeShapeType="1"/>
          </p:cNvSpPr>
          <p:nvPr/>
        </p:nvSpPr>
        <p:spPr bwMode="auto">
          <a:xfrm>
            <a:off x="50802" y="1701801"/>
            <a:ext cx="6705600" cy="4419600"/>
          </a:xfrm>
          <a:prstGeom prst="line">
            <a:avLst/>
          </a:prstGeom>
          <a:noFill/>
          <a:ln w="76200">
            <a:solidFill>
              <a:srgbClr val="FF0000"/>
            </a:solidFill>
            <a:round/>
            <a:headEnd/>
            <a:tailEnd type="triangle" w="med" len="med"/>
          </a:ln>
        </p:spPr>
        <p:txBody>
          <a:bodyPr wrap="none" anchor="ctr">
            <a:prstTxWarp prst="textNoShape">
              <a:avLst/>
            </a:prstTxWarp>
          </a:bodyPr>
          <a:lstStyle/>
          <a:p>
            <a:endParaRPr lang="en-US"/>
          </a:p>
        </p:txBody>
      </p:sp>
      <p:grpSp>
        <p:nvGrpSpPr>
          <p:cNvPr id="3" name="Group 2"/>
          <p:cNvGrpSpPr/>
          <p:nvPr/>
        </p:nvGrpSpPr>
        <p:grpSpPr>
          <a:xfrm>
            <a:off x="495460" y="1413941"/>
            <a:ext cx="3377099" cy="609600"/>
            <a:chOff x="495460" y="1413941"/>
            <a:chExt cx="3377099" cy="609600"/>
          </a:xfrm>
        </p:grpSpPr>
        <p:grpSp>
          <p:nvGrpSpPr>
            <p:cNvPr id="6" name="Group 5"/>
            <p:cNvGrpSpPr/>
            <p:nvPr/>
          </p:nvGrpSpPr>
          <p:grpSpPr>
            <a:xfrm>
              <a:off x="750248" y="1413941"/>
              <a:ext cx="3122311" cy="609600"/>
              <a:chOff x="4896152" y="1786467"/>
              <a:chExt cx="3122311" cy="609600"/>
            </a:xfrm>
          </p:grpSpPr>
          <p:sp>
            <p:nvSpPr>
              <p:cNvPr id="53253" name="Oval 6"/>
              <p:cNvSpPr>
                <a:spLocks noChangeArrowheads="1"/>
              </p:cNvSpPr>
              <p:nvPr/>
            </p:nvSpPr>
            <p:spPr bwMode="auto">
              <a:xfrm>
                <a:off x="4896152" y="1786467"/>
                <a:ext cx="3122311" cy="6096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54" name="Text Box 7"/>
              <p:cNvSpPr txBox="1">
                <a:spLocks noChangeArrowheads="1"/>
              </p:cNvSpPr>
              <p:nvPr/>
            </p:nvSpPr>
            <p:spPr bwMode="auto">
              <a:xfrm>
                <a:off x="5309393" y="1828988"/>
                <a:ext cx="2487613" cy="523220"/>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1960s… </a:t>
                </a:r>
                <a:r>
                  <a:rPr lang="en-US" sz="2800" dirty="0">
                    <a:solidFill>
                      <a:srgbClr val="464646"/>
                    </a:solidFill>
                    <a:latin typeface="Tahoma" charset="0"/>
                  </a:rPr>
                  <a:t>Batch</a:t>
                </a:r>
              </a:p>
            </p:txBody>
          </p:sp>
        </p:grpSp>
        <p:sp>
          <p:nvSpPr>
            <p:cNvPr id="53264" name="Line 16"/>
            <p:cNvSpPr>
              <a:spLocks noChangeShapeType="1"/>
            </p:cNvSpPr>
            <p:nvPr/>
          </p:nvSpPr>
          <p:spPr bwMode="auto">
            <a:xfrm flipV="1">
              <a:off x="495460" y="1754153"/>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27" name="Footer Placeholder 26"/>
          <p:cNvSpPr>
            <a:spLocks noGrp="1"/>
          </p:cNvSpPr>
          <p:nvPr>
            <p:ph type="ftr" sz="quarter" idx="11"/>
          </p:nvPr>
        </p:nvSpPr>
        <p:spPr/>
        <p:txBody>
          <a:bodyPr/>
          <a:lstStyle/>
          <a:p>
            <a:pPr>
              <a:defRPr/>
            </a:pPr>
            <a:r>
              <a:rPr lang="en-US" smtClean="0"/>
              <a:t>Microsoft Research Asia - April 2011</a:t>
            </a:r>
            <a:endParaRPr lang="en-US"/>
          </a:p>
        </p:txBody>
      </p:sp>
      <p:pic>
        <p:nvPicPr>
          <p:cNvPr id="11" name="Content Placeholder 10"/>
          <p:cNvPicPr>
            <a:picLocks noGrp="1" noChangeAspect="1"/>
          </p:cNvPicPr>
          <p:nvPr>
            <p:ph idx="1"/>
          </p:nvPr>
        </p:nvPicPr>
        <p:blipFill>
          <a:blip r:embed="rId3"/>
          <a:srcRect l="7912" r="7912"/>
          <a:stretch>
            <a:fillRect/>
          </a:stretch>
        </p:blipFill>
        <p:spPr>
          <a:xfrm>
            <a:off x="0" y="4144992"/>
            <a:ext cx="3594315" cy="1943917"/>
          </a:xfrm>
        </p:spPr>
      </p:pic>
      <p:sp>
        <p:nvSpPr>
          <p:cNvPr id="35" name="Date Placeholder 34"/>
          <p:cNvSpPr>
            <a:spLocks noGrp="1"/>
          </p:cNvSpPr>
          <p:nvPr>
            <p:ph type="dt" sz="half" idx="10"/>
          </p:nvPr>
        </p:nvSpPr>
        <p:spPr/>
        <p:txBody>
          <a:bodyPr/>
          <a:lstStyle/>
          <a:p>
            <a:r>
              <a:rPr lang="en-US" smtClean="0"/>
              <a:t>4/25/2011</a:t>
            </a:r>
            <a:endParaRPr lang="en-US"/>
          </a:p>
        </p:txBody>
      </p:sp>
      <p:sp>
        <p:nvSpPr>
          <p:cNvPr id="36" name="Slide Number Placeholder 35"/>
          <p:cNvSpPr>
            <a:spLocks noGrp="1"/>
          </p:cNvSpPr>
          <p:nvPr>
            <p:ph type="sldNum" sz="quarter" idx="12"/>
          </p:nvPr>
        </p:nvSpPr>
        <p:spPr/>
        <p:txBody>
          <a:bodyPr/>
          <a:lstStyle/>
          <a:p>
            <a:fld id="{08D23C9D-4E39-1A44-8713-CA353EC9AECF}" type="slidenum">
              <a:rPr lang="en-US" smtClean="0"/>
              <a:pPr/>
              <a:t>31</a:t>
            </a:fld>
            <a:endParaRPr lang="en-US"/>
          </a:p>
        </p:txBody>
      </p:sp>
    </p:spTree>
    <p:extLst>
      <p:ext uri="{BB962C8B-B14F-4D97-AF65-F5344CB8AC3E}">
        <p14:creationId xmlns:p14="http://schemas.microsoft.com/office/powerpoint/2010/main" val="32896122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xfrm>
            <a:off x="0" y="30163"/>
            <a:ext cx="9448800" cy="1143000"/>
          </a:xfrm>
        </p:spPr>
        <p:txBody>
          <a:bodyPr/>
          <a:lstStyle/>
          <a:p>
            <a:r>
              <a:rPr lang="en-US"/>
              <a:t>History of UI: Punctuated Equilibrium</a:t>
            </a:r>
          </a:p>
        </p:txBody>
      </p:sp>
      <p:sp>
        <p:nvSpPr>
          <p:cNvPr id="53263" name="Line 15"/>
          <p:cNvSpPr>
            <a:spLocks noChangeShapeType="1"/>
          </p:cNvSpPr>
          <p:nvPr/>
        </p:nvSpPr>
        <p:spPr bwMode="auto">
          <a:xfrm>
            <a:off x="50802" y="1701801"/>
            <a:ext cx="6705600" cy="4419600"/>
          </a:xfrm>
          <a:prstGeom prst="line">
            <a:avLst/>
          </a:prstGeom>
          <a:noFill/>
          <a:ln w="76200">
            <a:solidFill>
              <a:srgbClr val="FF0000"/>
            </a:solidFill>
            <a:round/>
            <a:headEnd/>
            <a:tailEnd type="triangle" w="med" len="med"/>
          </a:ln>
        </p:spPr>
        <p:txBody>
          <a:bodyPr wrap="none" anchor="ctr">
            <a:prstTxWarp prst="textNoShape">
              <a:avLst/>
            </a:prstTxWarp>
          </a:bodyPr>
          <a:lstStyle/>
          <a:p>
            <a:endParaRPr lang="en-US"/>
          </a:p>
        </p:txBody>
      </p:sp>
      <p:grpSp>
        <p:nvGrpSpPr>
          <p:cNvPr id="3" name="Group 2"/>
          <p:cNvGrpSpPr/>
          <p:nvPr/>
        </p:nvGrpSpPr>
        <p:grpSpPr>
          <a:xfrm>
            <a:off x="495460" y="1413941"/>
            <a:ext cx="3377099" cy="609600"/>
            <a:chOff x="495460" y="1413941"/>
            <a:chExt cx="3377099" cy="609600"/>
          </a:xfrm>
        </p:grpSpPr>
        <p:grpSp>
          <p:nvGrpSpPr>
            <p:cNvPr id="6" name="Group 5"/>
            <p:cNvGrpSpPr/>
            <p:nvPr/>
          </p:nvGrpSpPr>
          <p:grpSpPr>
            <a:xfrm>
              <a:off x="750248" y="1413941"/>
              <a:ext cx="3122311" cy="609600"/>
              <a:chOff x="4896152" y="1786467"/>
              <a:chExt cx="3122311" cy="609600"/>
            </a:xfrm>
          </p:grpSpPr>
          <p:sp>
            <p:nvSpPr>
              <p:cNvPr id="53253" name="Oval 6"/>
              <p:cNvSpPr>
                <a:spLocks noChangeArrowheads="1"/>
              </p:cNvSpPr>
              <p:nvPr/>
            </p:nvSpPr>
            <p:spPr bwMode="auto">
              <a:xfrm>
                <a:off x="4896152" y="1786467"/>
                <a:ext cx="3122311" cy="6096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54" name="Text Box 7"/>
              <p:cNvSpPr txBox="1">
                <a:spLocks noChangeArrowheads="1"/>
              </p:cNvSpPr>
              <p:nvPr/>
            </p:nvSpPr>
            <p:spPr bwMode="auto">
              <a:xfrm>
                <a:off x="5309393" y="1828988"/>
                <a:ext cx="2487613" cy="523220"/>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1960s… </a:t>
                </a:r>
                <a:r>
                  <a:rPr lang="en-US" sz="2800" dirty="0">
                    <a:solidFill>
                      <a:srgbClr val="464646"/>
                    </a:solidFill>
                    <a:latin typeface="Tahoma" charset="0"/>
                  </a:rPr>
                  <a:t>Batch</a:t>
                </a:r>
              </a:p>
            </p:txBody>
          </p:sp>
        </p:grpSp>
        <p:sp>
          <p:nvSpPr>
            <p:cNvPr id="53264" name="Line 16"/>
            <p:cNvSpPr>
              <a:spLocks noChangeShapeType="1"/>
            </p:cNvSpPr>
            <p:nvPr/>
          </p:nvSpPr>
          <p:spPr bwMode="auto">
            <a:xfrm flipV="1">
              <a:off x="495460" y="1754153"/>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4" name="Group 3"/>
          <p:cNvGrpSpPr/>
          <p:nvPr/>
        </p:nvGrpSpPr>
        <p:grpSpPr>
          <a:xfrm>
            <a:off x="2036385" y="2201380"/>
            <a:ext cx="6712974" cy="762000"/>
            <a:chOff x="2036385" y="2201380"/>
            <a:chExt cx="6712974" cy="762000"/>
          </a:xfrm>
        </p:grpSpPr>
        <p:grpSp>
          <p:nvGrpSpPr>
            <p:cNvPr id="7" name="Group 6"/>
            <p:cNvGrpSpPr/>
            <p:nvPr/>
          </p:nvGrpSpPr>
          <p:grpSpPr>
            <a:xfrm>
              <a:off x="2219947" y="2201380"/>
              <a:ext cx="6529412" cy="762000"/>
              <a:chOff x="2696784" y="2582380"/>
              <a:chExt cx="6529412" cy="762000"/>
            </a:xfrm>
          </p:grpSpPr>
          <p:sp>
            <p:nvSpPr>
              <p:cNvPr id="53270" name="Oval 9"/>
              <p:cNvSpPr>
                <a:spLocks noChangeArrowheads="1"/>
              </p:cNvSpPr>
              <p:nvPr/>
            </p:nvSpPr>
            <p:spPr bwMode="auto">
              <a:xfrm>
                <a:off x="2696784" y="2582380"/>
                <a:ext cx="6269415" cy="7620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71" name="Text Box 10"/>
              <p:cNvSpPr txBox="1">
                <a:spLocks noChangeArrowheads="1"/>
              </p:cNvSpPr>
              <p:nvPr/>
            </p:nvSpPr>
            <p:spPr bwMode="auto">
              <a:xfrm>
                <a:off x="2783872" y="2701974"/>
                <a:ext cx="6442324" cy="523875"/>
              </a:xfrm>
              <a:prstGeom prst="rect">
                <a:avLst/>
              </a:prstGeom>
              <a:noFill/>
              <a:ln w="9525">
                <a:noFill/>
                <a:miter lim="800000"/>
                <a:headEnd/>
                <a:tailEnd/>
              </a:ln>
            </p:spPr>
            <p:txBody>
              <a:bodyPr wrap="none">
                <a:prstTxWarp prst="textNoShape">
                  <a:avLst/>
                </a:prstTxWarp>
                <a:spAutoFit/>
              </a:bodyPr>
              <a:lstStyle/>
              <a:p>
                <a:r>
                  <a:rPr lang="en-US" sz="2800" dirty="0" smtClean="0">
                    <a:solidFill>
                      <a:srgbClr val="464646"/>
                    </a:solidFill>
                    <a:latin typeface="Tahoma" charset="0"/>
                  </a:rPr>
                  <a:t>1970s… </a:t>
                </a:r>
                <a:r>
                  <a:rPr lang="en-US" sz="2800" dirty="0">
                    <a:solidFill>
                      <a:srgbClr val="464646"/>
                    </a:solidFill>
                    <a:latin typeface="Tahoma" charset="0"/>
                  </a:rPr>
                  <a:t>Command Line on </a:t>
                </a:r>
                <a:r>
                  <a:rPr lang="en-US" sz="2800" dirty="0" smtClean="0">
                    <a:solidFill>
                      <a:srgbClr val="464646"/>
                    </a:solidFill>
                    <a:latin typeface="Tahoma" charset="0"/>
                  </a:rPr>
                  <a:t>“Glass TTY”</a:t>
                </a:r>
                <a:endParaRPr lang="en-US" sz="2400" dirty="0">
                  <a:solidFill>
                    <a:srgbClr val="464646"/>
                  </a:solidFill>
                  <a:latin typeface="Times New Roman" charset="0"/>
                </a:endParaRPr>
              </a:p>
            </p:txBody>
          </p:sp>
        </p:grpSp>
        <p:sp>
          <p:nvSpPr>
            <p:cNvPr id="53265" name="Line 17"/>
            <p:cNvSpPr>
              <a:spLocks noChangeShapeType="1"/>
            </p:cNvSpPr>
            <p:nvPr/>
          </p:nvSpPr>
          <p:spPr bwMode="auto">
            <a:xfrm flipV="1">
              <a:off x="2036385" y="2744356"/>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27" name="Footer Placeholder 26"/>
          <p:cNvSpPr>
            <a:spLocks noGrp="1"/>
          </p:cNvSpPr>
          <p:nvPr>
            <p:ph type="ftr" sz="quarter" idx="11"/>
          </p:nvPr>
        </p:nvSpPr>
        <p:spPr/>
        <p:txBody>
          <a:bodyPr/>
          <a:lstStyle/>
          <a:p>
            <a:pPr>
              <a:defRPr/>
            </a:pPr>
            <a:r>
              <a:rPr lang="en-US" smtClean="0"/>
              <a:t>Microsoft Research Asia - April 2011</a:t>
            </a:r>
            <a:endParaRPr lang="en-US"/>
          </a:p>
        </p:txBody>
      </p:sp>
      <p:pic>
        <p:nvPicPr>
          <p:cNvPr id="40" name="Picture 4" descr="Z:\AAA-AVD-d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8" y="4110797"/>
            <a:ext cx="3420533" cy="2569619"/>
          </a:xfrm>
          <a:prstGeom prst="rect">
            <a:avLst/>
          </a:prstGeom>
          <a:noFill/>
          <a:extLst>
            <a:ext uri="{909E8E84-426E-40dd-AFC4-6F175D3DCCD1}">
              <a14:hiddenFill xmlns:a14="http://schemas.microsoft.com/office/drawing/2010/main">
                <a:solidFill>
                  <a:srgbClr val="FFFFFF"/>
                </a:solidFill>
              </a14:hiddenFill>
            </a:ext>
          </a:extLst>
        </p:spPr>
      </p:pic>
      <p:sp>
        <p:nvSpPr>
          <p:cNvPr id="35" name="Date Placeholder 34"/>
          <p:cNvSpPr>
            <a:spLocks noGrp="1"/>
          </p:cNvSpPr>
          <p:nvPr>
            <p:ph type="dt" sz="half" idx="10"/>
          </p:nvPr>
        </p:nvSpPr>
        <p:spPr/>
        <p:txBody>
          <a:bodyPr/>
          <a:lstStyle/>
          <a:p>
            <a:r>
              <a:rPr lang="en-US" smtClean="0"/>
              <a:t>4/25/2011</a:t>
            </a:r>
            <a:endParaRPr lang="en-US"/>
          </a:p>
        </p:txBody>
      </p:sp>
      <p:sp>
        <p:nvSpPr>
          <p:cNvPr id="36" name="Slide Number Placeholder 35"/>
          <p:cNvSpPr>
            <a:spLocks noGrp="1"/>
          </p:cNvSpPr>
          <p:nvPr>
            <p:ph type="sldNum" sz="quarter" idx="12"/>
          </p:nvPr>
        </p:nvSpPr>
        <p:spPr/>
        <p:txBody>
          <a:bodyPr/>
          <a:lstStyle/>
          <a:p>
            <a:fld id="{08D23C9D-4E39-1A44-8713-CA353EC9AECF}" type="slidenum">
              <a:rPr lang="en-US" smtClean="0"/>
              <a:pPr/>
              <a:t>32</a:t>
            </a:fld>
            <a:endParaRPr lang="en-US"/>
          </a:p>
        </p:txBody>
      </p:sp>
    </p:spTree>
    <p:extLst>
      <p:ext uri="{BB962C8B-B14F-4D97-AF65-F5344CB8AC3E}">
        <p14:creationId xmlns:p14="http://schemas.microsoft.com/office/powerpoint/2010/main" val="384605016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xfrm>
            <a:off x="0" y="30163"/>
            <a:ext cx="9448800" cy="1143000"/>
          </a:xfrm>
        </p:spPr>
        <p:txBody>
          <a:bodyPr/>
          <a:lstStyle/>
          <a:p>
            <a:r>
              <a:rPr lang="en-US"/>
              <a:t>History of UI: Punctuated Equilibrium</a:t>
            </a:r>
          </a:p>
        </p:txBody>
      </p:sp>
      <p:sp>
        <p:nvSpPr>
          <p:cNvPr id="53263" name="Line 15"/>
          <p:cNvSpPr>
            <a:spLocks noChangeShapeType="1"/>
          </p:cNvSpPr>
          <p:nvPr/>
        </p:nvSpPr>
        <p:spPr bwMode="auto">
          <a:xfrm>
            <a:off x="50802" y="1701801"/>
            <a:ext cx="6705600" cy="4419600"/>
          </a:xfrm>
          <a:prstGeom prst="line">
            <a:avLst/>
          </a:prstGeom>
          <a:noFill/>
          <a:ln w="76200">
            <a:solidFill>
              <a:srgbClr val="FF0000"/>
            </a:solidFill>
            <a:round/>
            <a:headEnd/>
            <a:tailEnd type="triangle" w="med" len="med"/>
          </a:ln>
        </p:spPr>
        <p:txBody>
          <a:bodyPr wrap="none" anchor="ctr">
            <a:prstTxWarp prst="textNoShape">
              <a:avLst/>
            </a:prstTxWarp>
          </a:bodyPr>
          <a:lstStyle/>
          <a:p>
            <a:endParaRPr lang="en-US"/>
          </a:p>
        </p:txBody>
      </p:sp>
      <p:grpSp>
        <p:nvGrpSpPr>
          <p:cNvPr id="3" name="Group 2"/>
          <p:cNvGrpSpPr/>
          <p:nvPr/>
        </p:nvGrpSpPr>
        <p:grpSpPr>
          <a:xfrm>
            <a:off x="495460" y="1413941"/>
            <a:ext cx="3377099" cy="609600"/>
            <a:chOff x="495460" y="1413941"/>
            <a:chExt cx="3377099" cy="609600"/>
          </a:xfrm>
        </p:grpSpPr>
        <p:grpSp>
          <p:nvGrpSpPr>
            <p:cNvPr id="6" name="Group 5"/>
            <p:cNvGrpSpPr/>
            <p:nvPr/>
          </p:nvGrpSpPr>
          <p:grpSpPr>
            <a:xfrm>
              <a:off x="750248" y="1413941"/>
              <a:ext cx="3122311" cy="609600"/>
              <a:chOff x="4896152" y="1786467"/>
              <a:chExt cx="3122311" cy="609600"/>
            </a:xfrm>
          </p:grpSpPr>
          <p:sp>
            <p:nvSpPr>
              <p:cNvPr id="53253" name="Oval 6"/>
              <p:cNvSpPr>
                <a:spLocks noChangeArrowheads="1"/>
              </p:cNvSpPr>
              <p:nvPr/>
            </p:nvSpPr>
            <p:spPr bwMode="auto">
              <a:xfrm>
                <a:off x="4896152" y="1786467"/>
                <a:ext cx="3122311" cy="6096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54" name="Text Box 7"/>
              <p:cNvSpPr txBox="1">
                <a:spLocks noChangeArrowheads="1"/>
              </p:cNvSpPr>
              <p:nvPr/>
            </p:nvSpPr>
            <p:spPr bwMode="auto">
              <a:xfrm>
                <a:off x="5309393" y="1828988"/>
                <a:ext cx="2487613" cy="523220"/>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1960s… </a:t>
                </a:r>
                <a:r>
                  <a:rPr lang="en-US" sz="2800" dirty="0">
                    <a:solidFill>
                      <a:srgbClr val="464646"/>
                    </a:solidFill>
                    <a:latin typeface="Tahoma" charset="0"/>
                  </a:rPr>
                  <a:t>Batch</a:t>
                </a:r>
              </a:p>
            </p:txBody>
          </p:sp>
        </p:grpSp>
        <p:sp>
          <p:nvSpPr>
            <p:cNvPr id="53264" name="Line 16"/>
            <p:cNvSpPr>
              <a:spLocks noChangeShapeType="1"/>
            </p:cNvSpPr>
            <p:nvPr/>
          </p:nvSpPr>
          <p:spPr bwMode="auto">
            <a:xfrm flipV="1">
              <a:off x="495460" y="1754153"/>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4" name="Group 3"/>
          <p:cNvGrpSpPr/>
          <p:nvPr/>
        </p:nvGrpSpPr>
        <p:grpSpPr>
          <a:xfrm>
            <a:off x="2036385" y="2201380"/>
            <a:ext cx="6712974" cy="762000"/>
            <a:chOff x="2036385" y="2201380"/>
            <a:chExt cx="6712974" cy="762000"/>
          </a:xfrm>
        </p:grpSpPr>
        <p:grpSp>
          <p:nvGrpSpPr>
            <p:cNvPr id="7" name="Group 6"/>
            <p:cNvGrpSpPr/>
            <p:nvPr/>
          </p:nvGrpSpPr>
          <p:grpSpPr>
            <a:xfrm>
              <a:off x="2219947" y="2201380"/>
              <a:ext cx="6529412" cy="762000"/>
              <a:chOff x="2696784" y="2582380"/>
              <a:chExt cx="6529412" cy="762000"/>
            </a:xfrm>
          </p:grpSpPr>
          <p:sp>
            <p:nvSpPr>
              <p:cNvPr id="53270" name="Oval 9"/>
              <p:cNvSpPr>
                <a:spLocks noChangeArrowheads="1"/>
              </p:cNvSpPr>
              <p:nvPr/>
            </p:nvSpPr>
            <p:spPr bwMode="auto">
              <a:xfrm>
                <a:off x="2696784" y="2582380"/>
                <a:ext cx="6269415" cy="7620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71" name="Text Box 10"/>
              <p:cNvSpPr txBox="1">
                <a:spLocks noChangeArrowheads="1"/>
              </p:cNvSpPr>
              <p:nvPr/>
            </p:nvSpPr>
            <p:spPr bwMode="auto">
              <a:xfrm>
                <a:off x="2783872" y="2701974"/>
                <a:ext cx="6442324" cy="523875"/>
              </a:xfrm>
              <a:prstGeom prst="rect">
                <a:avLst/>
              </a:prstGeom>
              <a:noFill/>
              <a:ln w="9525">
                <a:noFill/>
                <a:miter lim="800000"/>
                <a:headEnd/>
                <a:tailEnd/>
              </a:ln>
            </p:spPr>
            <p:txBody>
              <a:bodyPr wrap="none">
                <a:prstTxWarp prst="textNoShape">
                  <a:avLst/>
                </a:prstTxWarp>
                <a:spAutoFit/>
              </a:bodyPr>
              <a:lstStyle/>
              <a:p>
                <a:r>
                  <a:rPr lang="en-US" sz="2800" dirty="0" smtClean="0">
                    <a:solidFill>
                      <a:srgbClr val="464646"/>
                    </a:solidFill>
                    <a:latin typeface="Tahoma" charset="0"/>
                  </a:rPr>
                  <a:t>1970s… </a:t>
                </a:r>
                <a:r>
                  <a:rPr lang="en-US" sz="2800" dirty="0">
                    <a:solidFill>
                      <a:srgbClr val="464646"/>
                    </a:solidFill>
                    <a:latin typeface="Tahoma" charset="0"/>
                  </a:rPr>
                  <a:t>Command Line on </a:t>
                </a:r>
                <a:r>
                  <a:rPr lang="en-US" sz="2800" dirty="0" smtClean="0">
                    <a:solidFill>
                      <a:srgbClr val="464646"/>
                    </a:solidFill>
                    <a:latin typeface="Tahoma" charset="0"/>
                  </a:rPr>
                  <a:t>“Glass TTY”</a:t>
                </a:r>
                <a:endParaRPr lang="en-US" sz="2400" dirty="0">
                  <a:solidFill>
                    <a:srgbClr val="464646"/>
                  </a:solidFill>
                  <a:latin typeface="Times New Roman" charset="0"/>
                </a:endParaRPr>
              </a:p>
            </p:txBody>
          </p:sp>
        </p:grpSp>
        <p:sp>
          <p:nvSpPr>
            <p:cNvPr id="53265" name="Line 17"/>
            <p:cNvSpPr>
              <a:spLocks noChangeShapeType="1"/>
            </p:cNvSpPr>
            <p:nvPr/>
          </p:nvSpPr>
          <p:spPr bwMode="auto">
            <a:xfrm flipV="1">
              <a:off x="2036385" y="2744356"/>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5" name="Group 4"/>
          <p:cNvGrpSpPr/>
          <p:nvPr/>
        </p:nvGrpSpPr>
        <p:grpSpPr>
          <a:xfrm>
            <a:off x="3495951" y="3365200"/>
            <a:ext cx="4210878" cy="685800"/>
            <a:chOff x="3495951" y="3365200"/>
            <a:chExt cx="4210878" cy="685800"/>
          </a:xfrm>
        </p:grpSpPr>
        <p:grpSp>
          <p:nvGrpSpPr>
            <p:cNvPr id="8" name="Group 7"/>
            <p:cNvGrpSpPr/>
            <p:nvPr/>
          </p:nvGrpSpPr>
          <p:grpSpPr>
            <a:xfrm>
              <a:off x="3769303" y="3365200"/>
              <a:ext cx="3937526" cy="685800"/>
              <a:chOff x="4536472" y="3777041"/>
              <a:chExt cx="3937526" cy="685800"/>
            </a:xfrm>
          </p:grpSpPr>
          <p:sp>
            <p:nvSpPr>
              <p:cNvPr id="53268" name="Oval 12"/>
              <p:cNvSpPr>
                <a:spLocks noChangeArrowheads="1"/>
              </p:cNvSpPr>
              <p:nvPr/>
            </p:nvSpPr>
            <p:spPr bwMode="auto">
              <a:xfrm>
                <a:off x="4536472" y="3777041"/>
                <a:ext cx="3454878" cy="6858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69" name="Text Box 13"/>
              <p:cNvSpPr txBox="1">
                <a:spLocks noChangeArrowheads="1"/>
              </p:cNvSpPr>
              <p:nvPr/>
            </p:nvSpPr>
            <p:spPr bwMode="auto">
              <a:xfrm>
                <a:off x="4646535" y="3861177"/>
                <a:ext cx="3827463" cy="523875"/>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1980s… </a:t>
                </a:r>
                <a:r>
                  <a:rPr lang="en-US" sz="2800" dirty="0">
                    <a:solidFill>
                      <a:srgbClr val="464646"/>
                    </a:solidFill>
                    <a:latin typeface="Tahoma" charset="0"/>
                  </a:rPr>
                  <a:t>WIMP GUI</a:t>
                </a:r>
                <a:endParaRPr lang="en-US" sz="2400" dirty="0">
                  <a:solidFill>
                    <a:srgbClr val="464646"/>
                  </a:solidFill>
                  <a:latin typeface="Times New Roman" charset="0"/>
                </a:endParaRPr>
              </a:p>
            </p:txBody>
          </p:sp>
        </p:grpSp>
        <p:sp>
          <p:nvSpPr>
            <p:cNvPr id="53266" name="Line 18"/>
            <p:cNvSpPr>
              <a:spLocks noChangeShapeType="1"/>
            </p:cNvSpPr>
            <p:nvPr/>
          </p:nvSpPr>
          <p:spPr bwMode="auto">
            <a:xfrm flipV="1">
              <a:off x="3495951" y="3708100"/>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27" name="Footer Placeholder 26"/>
          <p:cNvSpPr>
            <a:spLocks noGrp="1"/>
          </p:cNvSpPr>
          <p:nvPr>
            <p:ph type="ftr" sz="quarter" idx="11"/>
          </p:nvPr>
        </p:nvSpPr>
        <p:spPr/>
        <p:txBody>
          <a:bodyPr/>
          <a:lstStyle/>
          <a:p>
            <a:pPr>
              <a:defRPr/>
            </a:pPr>
            <a:r>
              <a:rPr lang="en-US" smtClean="0"/>
              <a:t>Microsoft Research Asia - April 2011</a:t>
            </a:r>
            <a:endParaRPr lang="en-US"/>
          </a:p>
        </p:txBody>
      </p:sp>
      <p:pic>
        <p:nvPicPr>
          <p:cNvPr id="42" name="Picture 4" descr="C:\WINDOWS\Desktop\Bioinformatics Lecture\KIDS_AT_COMPUTER.PI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22326"/>
            <a:ext cx="2717390" cy="3300747"/>
          </a:xfrm>
          <a:prstGeom prst="rect">
            <a:avLst/>
          </a:prstGeom>
          <a:noFill/>
          <a:extLst>
            <a:ext uri="{909E8E84-426E-40dd-AFC4-6F175D3DCCD1}">
              <a14:hiddenFill xmlns:a14="http://schemas.microsoft.com/office/drawing/2010/main">
                <a:solidFill>
                  <a:srgbClr val="FFFFFF"/>
                </a:solidFill>
              </a14:hiddenFill>
            </a:ext>
          </a:extLst>
        </p:spPr>
      </p:pic>
      <p:sp>
        <p:nvSpPr>
          <p:cNvPr id="35" name="Date Placeholder 34"/>
          <p:cNvSpPr>
            <a:spLocks noGrp="1"/>
          </p:cNvSpPr>
          <p:nvPr>
            <p:ph type="dt" sz="half" idx="10"/>
          </p:nvPr>
        </p:nvSpPr>
        <p:spPr/>
        <p:txBody>
          <a:bodyPr/>
          <a:lstStyle/>
          <a:p>
            <a:r>
              <a:rPr lang="en-US" smtClean="0"/>
              <a:t>4/25/2011</a:t>
            </a:r>
            <a:endParaRPr lang="en-US"/>
          </a:p>
        </p:txBody>
      </p:sp>
      <p:sp>
        <p:nvSpPr>
          <p:cNvPr id="36" name="Slide Number Placeholder 35"/>
          <p:cNvSpPr>
            <a:spLocks noGrp="1"/>
          </p:cNvSpPr>
          <p:nvPr>
            <p:ph type="sldNum" sz="quarter" idx="12"/>
          </p:nvPr>
        </p:nvSpPr>
        <p:spPr/>
        <p:txBody>
          <a:bodyPr/>
          <a:lstStyle/>
          <a:p>
            <a:fld id="{08D23C9D-4E39-1A44-8713-CA353EC9AECF}" type="slidenum">
              <a:rPr lang="en-US" smtClean="0"/>
              <a:pPr/>
              <a:t>33</a:t>
            </a:fld>
            <a:endParaRPr lang="en-US"/>
          </a:p>
        </p:txBody>
      </p:sp>
    </p:spTree>
    <p:extLst>
      <p:ext uri="{BB962C8B-B14F-4D97-AF65-F5344CB8AC3E}">
        <p14:creationId xmlns:p14="http://schemas.microsoft.com/office/powerpoint/2010/main" val="389413350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xfrm>
            <a:off x="0" y="30163"/>
            <a:ext cx="9448800" cy="1143000"/>
          </a:xfrm>
        </p:spPr>
        <p:txBody>
          <a:bodyPr/>
          <a:lstStyle/>
          <a:p>
            <a:r>
              <a:rPr lang="en-US"/>
              <a:t>History of UI: Punctuated Equilibrium</a:t>
            </a:r>
          </a:p>
        </p:txBody>
      </p:sp>
      <p:sp>
        <p:nvSpPr>
          <p:cNvPr id="53263" name="Line 15"/>
          <p:cNvSpPr>
            <a:spLocks noChangeShapeType="1"/>
          </p:cNvSpPr>
          <p:nvPr/>
        </p:nvSpPr>
        <p:spPr bwMode="auto">
          <a:xfrm>
            <a:off x="50802" y="1701801"/>
            <a:ext cx="6705600" cy="4419600"/>
          </a:xfrm>
          <a:prstGeom prst="line">
            <a:avLst/>
          </a:prstGeom>
          <a:noFill/>
          <a:ln w="76200">
            <a:solidFill>
              <a:srgbClr val="FF0000"/>
            </a:solidFill>
            <a:round/>
            <a:headEnd/>
            <a:tailEnd type="triangle" w="med" len="med"/>
          </a:ln>
        </p:spPr>
        <p:txBody>
          <a:bodyPr wrap="none" anchor="ctr">
            <a:prstTxWarp prst="textNoShape">
              <a:avLst/>
            </a:prstTxWarp>
          </a:bodyPr>
          <a:lstStyle/>
          <a:p>
            <a:endParaRPr lang="en-US"/>
          </a:p>
        </p:txBody>
      </p:sp>
      <p:grpSp>
        <p:nvGrpSpPr>
          <p:cNvPr id="3" name="Group 2"/>
          <p:cNvGrpSpPr/>
          <p:nvPr/>
        </p:nvGrpSpPr>
        <p:grpSpPr>
          <a:xfrm>
            <a:off x="495460" y="1413941"/>
            <a:ext cx="3377099" cy="609600"/>
            <a:chOff x="495460" y="1413941"/>
            <a:chExt cx="3377099" cy="609600"/>
          </a:xfrm>
        </p:grpSpPr>
        <p:grpSp>
          <p:nvGrpSpPr>
            <p:cNvPr id="6" name="Group 5"/>
            <p:cNvGrpSpPr/>
            <p:nvPr/>
          </p:nvGrpSpPr>
          <p:grpSpPr>
            <a:xfrm>
              <a:off x="750248" y="1413941"/>
              <a:ext cx="3122311" cy="609600"/>
              <a:chOff x="4896152" y="1786467"/>
              <a:chExt cx="3122311" cy="609600"/>
            </a:xfrm>
          </p:grpSpPr>
          <p:sp>
            <p:nvSpPr>
              <p:cNvPr id="53253" name="Oval 6"/>
              <p:cNvSpPr>
                <a:spLocks noChangeArrowheads="1"/>
              </p:cNvSpPr>
              <p:nvPr/>
            </p:nvSpPr>
            <p:spPr bwMode="auto">
              <a:xfrm>
                <a:off x="4896152" y="1786467"/>
                <a:ext cx="3122311" cy="6096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54" name="Text Box 7"/>
              <p:cNvSpPr txBox="1">
                <a:spLocks noChangeArrowheads="1"/>
              </p:cNvSpPr>
              <p:nvPr/>
            </p:nvSpPr>
            <p:spPr bwMode="auto">
              <a:xfrm>
                <a:off x="5309393" y="1828988"/>
                <a:ext cx="2487613" cy="523220"/>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1960s… </a:t>
                </a:r>
                <a:r>
                  <a:rPr lang="en-US" sz="2800" dirty="0">
                    <a:solidFill>
                      <a:srgbClr val="464646"/>
                    </a:solidFill>
                    <a:latin typeface="Tahoma" charset="0"/>
                  </a:rPr>
                  <a:t>Batch</a:t>
                </a:r>
              </a:p>
            </p:txBody>
          </p:sp>
        </p:grpSp>
        <p:sp>
          <p:nvSpPr>
            <p:cNvPr id="53264" name="Line 16"/>
            <p:cNvSpPr>
              <a:spLocks noChangeShapeType="1"/>
            </p:cNvSpPr>
            <p:nvPr/>
          </p:nvSpPr>
          <p:spPr bwMode="auto">
            <a:xfrm flipV="1">
              <a:off x="495460" y="1754153"/>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4" name="Group 3"/>
          <p:cNvGrpSpPr/>
          <p:nvPr/>
        </p:nvGrpSpPr>
        <p:grpSpPr>
          <a:xfrm>
            <a:off x="2036385" y="2201380"/>
            <a:ext cx="6712974" cy="762000"/>
            <a:chOff x="2036385" y="2201380"/>
            <a:chExt cx="6712974" cy="762000"/>
          </a:xfrm>
        </p:grpSpPr>
        <p:grpSp>
          <p:nvGrpSpPr>
            <p:cNvPr id="7" name="Group 6"/>
            <p:cNvGrpSpPr/>
            <p:nvPr/>
          </p:nvGrpSpPr>
          <p:grpSpPr>
            <a:xfrm>
              <a:off x="2219947" y="2201380"/>
              <a:ext cx="6529412" cy="762000"/>
              <a:chOff x="2696784" y="2582380"/>
              <a:chExt cx="6529412" cy="762000"/>
            </a:xfrm>
          </p:grpSpPr>
          <p:sp>
            <p:nvSpPr>
              <p:cNvPr id="53270" name="Oval 9"/>
              <p:cNvSpPr>
                <a:spLocks noChangeArrowheads="1"/>
              </p:cNvSpPr>
              <p:nvPr/>
            </p:nvSpPr>
            <p:spPr bwMode="auto">
              <a:xfrm>
                <a:off x="2696784" y="2582380"/>
                <a:ext cx="6269415" cy="7620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71" name="Text Box 10"/>
              <p:cNvSpPr txBox="1">
                <a:spLocks noChangeArrowheads="1"/>
              </p:cNvSpPr>
              <p:nvPr/>
            </p:nvSpPr>
            <p:spPr bwMode="auto">
              <a:xfrm>
                <a:off x="2783872" y="2701974"/>
                <a:ext cx="6442324" cy="523875"/>
              </a:xfrm>
              <a:prstGeom prst="rect">
                <a:avLst/>
              </a:prstGeom>
              <a:noFill/>
              <a:ln w="9525">
                <a:noFill/>
                <a:miter lim="800000"/>
                <a:headEnd/>
                <a:tailEnd/>
              </a:ln>
            </p:spPr>
            <p:txBody>
              <a:bodyPr wrap="none">
                <a:prstTxWarp prst="textNoShape">
                  <a:avLst/>
                </a:prstTxWarp>
                <a:spAutoFit/>
              </a:bodyPr>
              <a:lstStyle/>
              <a:p>
                <a:r>
                  <a:rPr lang="en-US" sz="2800" dirty="0" smtClean="0">
                    <a:solidFill>
                      <a:srgbClr val="464646"/>
                    </a:solidFill>
                    <a:latin typeface="Tahoma" charset="0"/>
                  </a:rPr>
                  <a:t>1970s… </a:t>
                </a:r>
                <a:r>
                  <a:rPr lang="en-US" sz="2800" dirty="0">
                    <a:solidFill>
                      <a:srgbClr val="464646"/>
                    </a:solidFill>
                    <a:latin typeface="Tahoma" charset="0"/>
                  </a:rPr>
                  <a:t>Command Line on </a:t>
                </a:r>
                <a:r>
                  <a:rPr lang="en-US" sz="2800" dirty="0" smtClean="0">
                    <a:solidFill>
                      <a:srgbClr val="464646"/>
                    </a:solidFill>
                    <a:latin typeface="Tahoma" charset="0"/>
                  </a:rPr>
                  <a:t>“Glass TTY”</a:t>
                </a:r>
                <a:endParaRPr lang="en-US" sz="2400" dirty="0">
                  <a:solidFill>
                    <a:srgbClr val="464646"/>
                  </a:solidFill>
                  <a:latin typeface="Times New Roman" charset="0"/>
                </a:endParaRPr>
              </a:p>
            </p:txBody>
          </p:sp>
        </p:grpSp>
        <p:sp>
          <p:nvSpPr>
            <p:cNvPr id="53265" name="Line 17"/>
            <p:cNvSpPr>
              <a:spLocks noChangeShapeType="1"/>
            </p:cNvSpPr>
            <p:nvPr/>
          </p:nvSpPr>
          <p:spPr bwMode="auto">
            <a:xfrm flipV="1">
              <a:off x="2036385" y="2744356"/>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5" name="Group 4"/>
          <p:cNvGrpSpPr/>
          <p:nvPr/>
        </p:nvGrpSpPr>
        <p:grpSpPr>
          <a:xfrm>
            <a:off x="3495951" y="3365200"/>
            <a:ext cx="4210878" cy="685800"/>
            <a:chOff x="3495951" y="3365200"/>
            <a:chExt cx="4210878" cy="685800"/>
          </a:xfrm>
        </p:grpSpPr>
        <p:grpSp>
          <p:nvGrpSpPr>
            <p:cNvPr id="8" name="Group 7"/>
            <p:cNvGrpSpPr/>
            <p:nvPr/>
          </p:nvGrpSpPr>
          <p:grpSpPr>
            <a:xfrm>
              <a:off x="3769303" y="3365200"/>
              <a:ext cx="3937526" cy="685800"/>
              <a:chOff x="4536472" y="3777041"/>
              <a:chExt cx="3937526" cy="685800"/>
            </a:xfrm>
          </p:grpSpPr>
          <p:sp>
            <p:nvSpPr>
              <p:cNvPr id="53268" name="Oval 12"/>
              <p:cNvSpPr>
                <a:spLocks noChangeArrowheads="1"/>
              </p:cNvSpPr>
              <p:nvPr/>
            </p:nvSpPr>
            <p:spPr bwMode="auto">
              <a:xfrm>
                <a:off x="4536472" y="3777041"/>
                <a:ext cx="3454878" cy="6858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69" name="Text Box 13"/>
              <p:cNvSpPr txBox="1">
                <a:spLocks noChangeArrowheads="1"/>
              </p:cNvSpPr>
              <p:nvPr/>
            </p:nvSpPr>
            <p:spPr bwMode="auto">
              <a:xfrm>
                <a:off x="4646535" y="3861177"/>
                <a:ext cx="3827463" cy="523875"/>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1980s… </a:t>
                </a:r>
                <a:r>
                  <a:rPr lang="en-US" sz="2800" dirty="0">
                    <a:solidFill>
                      <a:srgbClr val="464646"/>
                    </a:solidFill>
                    <a:latin typeface="Tahoma" charset="0"/>
                  </a:rPr>
                  <a:t>WIMP GUI</a:t>
                </a:r>
                <a:endParaRPr lang="en-US" sz="2400" dirty="0">
                  <a:solidFill>
                    <a:srgbClr val="464646"/>
                  </a:solidFill>
                  <a:latin typeface="Times New Roman" charset="0"/>
                </a:endParaRPr>
              </a:p>
            </p:txBody>
          </p:sp>
        </p:grpSp>
        <p:sp>
          <p:nvSpPr>
            <p:cNvPr id="53266" name="Line 18"/>
            <p:cNvSpPr>
              <a:spLocks noChangeShapeType="1"/>
            </p:cNvSpPr>
            <p:nvPr/>
          </p:nvSpPr>
          <p:spPr bwMode="auto">
            <a:xfrm flipV="1">
              <a:off x="3495951" y="3708100"/>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27" name="Footer Placeholder 26"/>
          <p:cNvSpPr>
            <a:spLocks noGrp="1"/>
          </p:cNvSpPr>
          <p:nvPr>
            <p:ph type="ftr" sz="quarter" idx="11"/>
          </p:nvPr>
        </p:nvSpPr>
        <p:spPr/>
        <p:txBody>
          <a:bodyPr/>
          <a:lstStyle/>
          <a:p>
            <a:pPr>
              <a:defRPr/>
            </a:pPr>
            <a:r>
              <a:rPr lang="en-US" dirty="0" smtClean="0"/>
              <a:t>Microsoft Research Asia - April 2011</a:t>
            </a:r>
            <a:endParaRPr lang="en-US" dirty="0"/>
          </a:p>
        </p:txBody>
      </p:sp>
      <p:grpSp>
        <p:nvGrpSpPr>
          <p:cNvPr id="9" name="Group 8"/>
          <p:cNvGrpSpPr/>
          <p:nvPr/>
        </p:nvGrpSpPr>
        <p:grpSpPr>
          <a:xfrm>
            <a:off x="5265949" y="4193340"/>
            <a:ext cx="3698657" cy="1269999"/>
            <a:chOff x="5265949" y="4193340"/>
            <a:chExt cx="3698657" cy="1269999"/>
          </a:xfrm>
        </p:grpSpPr>
        <p:sp>
          <p:nvSpPr>
            <p:cNvPr id="53267" name="Line 19"/>
            <p:cNvSpPr>
              <a:spLocks noChangeShapeType="1"/>
            </p:cNvSpPr>
            <p:nvPr/>
          </p:nvSpPr>
          <p:spPr bwMode="auto">
            <a:xfrm flipV="1">
              <a:off x="5265949" y="4857249"/>
              <a:ext cx="350634" cy="317799"/>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nvGrpSpPr>
            <p:cNvPr id="2" name="Group 1"/>
            <p:cNvGrpSpPr/>
            <p:nvPr/>
          </p:nvGrpSpPr>
          <p:grpSpPr>
            <a:xfrm>
              <a:off x="5703885" y="4193340"/>
              <a:ext cx="3260721" cy="1269999"/>
              <a:chOff x="5703885" y="4193340"/>
              <a:chExt cx="3260721" cy="1269999"/>
            </a:xfrm>
          </p:grpSpPr>
          <p:sp>
            <p:nvSpPr>
              <p:cNvPr id="33" name="Oval 3"/>
              <p:cNvSpPr>
                <a:spLocks noChangeArrowheads="1"/>
              </p:cNvSpPr>
              <p:nvPr/>
            </p:nvSpPr>
            <p:spPr bwMode="auto">
              <a:xfrm>
                <a:off x="5703885" y="4193340"/>
                <a:ext cx="3252250" cy="1202267"/>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34" name="Text Box 20"/>
              <p:cNvSpPr txBox="1">
                <a:spLocks noChangeArrowheads="1"/>
              </p:cNvSpPr>
              <p:nvPr/>
            </p:nvSpPr>
            <p:spPr bwMode="auto">
              <a:xfrm>
                <a:off x="5713406" y="4509232"/>
                <a:ext cx="3251200" cy="954107"/>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1990s… Post</a:t>
                </a:r>
                <a:r>
                  <a:rPr lang="en-US" sz="2800" dirty="0">
                    <a:solidFill>
                      <a:srgbClr val="464646"/>
                    </a:solidFill>
                    <a:latin typeface="Tahoma" charset="0"/>
                  </a:rPr>
                  <a:t>-</a:t>
                </a:r>
                <a:r>
                  <a:rPr lang="en-US" sz="2800" dirty="0" smtClean="0">
                    <a:solidFill>
                      <a:srgbClr val="464646"/>
                    </a:solidFill>
                    <a:latin typeface="Tahoma" charset="0"/>
                  </a:rPr>
                  <a:t>WIMP</a:t>
                </a:r>
              </a:p>
              <a:p>
                <a:r>
                  <a:rPr lang="en-US" sz="2800" dirty="0" smtClean="0">
                    <a:solidFill>
                      <a:srgbClr val="464646"/>
                    </a:solidFill>
                    <a:latin typeface="Tahoma" charset="0"/>
                  </a:rPr>
                  <a:t>            NUI</a:t>
                </a:r>
                <a:endParaRPr lang="en-US" sz="2400" dirty="0">
                  <a:solidFill>
                    <a:srgbClr val="464646"/>
                  </a:solidFill>
                  <a:latin typeface="Times New Roman" charset="0"/>
                </a:endParaRPr>
              </a:p>
            </p:txBody>
          </p:sp>
        </p:grpSp>
      </p:grpSp>
      <p:pic>
        <p:nvPicPr>
          <p:cNvPr id="40" name="Picture 4" descr="Z:\AAA-AVD-d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8" y="4110797"/>
            <a:ext cx="3420533" cy="2569619"/>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oup 47"/>
          <p:cNvGrpSpPr/>
          <p:nvPr/>
        </p:nvGrpSpPr>
        <p:grpSpPr>
          <a:xfrm>
            <a:off x="50802" y="3649449"/>
            <a:ext cx="2873788" cy="3176293"/>
            <a:chOff x="4724400" y="1981200"/>
            <a:chExt cx="4343400" cy="4800600"/>
          </a:xfrm>
        </p:grpSpPr>
        <p:pic>
          <p:nvPicPr>
            <p:cNvPr id="49" name="Picture 22"/>
            <p:cNvPicPr>
              <a:picLocks noChangeAspect="1" noChangeArrowheads="1"/>
            </p:cNvPicPr>
            <p:nvPr/>
          </p:nvPicPr>
          <p:blipFill>
            <a:blip r:embed="rId4">
              <a:lum bright="12000" contrast="24000"/>
            </a:blip>
            <a:srcRect l="14578" r="5602"/>
            <a:stretch>
              <a:fillRect/>
            </a:stretch>
          </p:blipFill>
          <p:spPr bwMode="auto">
            <a:xfrm>
              <a:off x="4724400" y="1981200"/>
              <a:ext cx="4343400" cy="3671888"/>
            </a:xfrm>
            <a:prstGeom prst="rect">
              <a:avLst/>
            </a:prstGeom>
            <a:noFill/>
            <a:ln w="9525">
              <a:noFill/>
              <a:miter lim="800000"/>
              <a:headEnd/>
              <a:tailEnd/>
            </a:ln>
          </p:spPr>
        </p:pic>
        <p:pic>
          <p:nvPicPr>
            <p:cNvPr id="50" name="Picture 23"/>
            <p:cNvPicPr>
              <a:picLocks noChangeAspect="1" noChangeArrowheads="1"/>
            </p:cNvPicPr>
            <p:nvPr/>
          </p:nvPicPr>
          <p:blipFill>
            <a:blip r:embed="rId5"/>
            <a:srcRect/>
            <a:stretch>
              <a:fillRect/>
            </a:stretch>
          </p:blipFill>
          <p:spPr bwMode="auto">
            <a:xfrm>
              <a:off x="7442200" y="5673725"/>
              <a:ext cx="1625600" cy="1108075"/>
            </a:xfrm>
            <a:prstGeom prst="rect">
              <a:avLst/>
            </a:prstGeom>
            <a:noFill/>
            <a:ln w="9525">
              <a:noFill/>
              <a:miter lim="800000"/>
              <a:headEnd/>
              <a:tailEnd/>
            </a:ln>
          </p:spPr>
        </p:pic>
        <p:sp>
          <p:nvSpPr>
            <p:cNvPr id="51" name="Oval 24"/>
            <p:cNvSpPr>
              <a:spLocks noChangeArrowheads="1"/>
            </p:cNvSpPr>
            <p:nvPr/>
          </p:nvSpPr>
          <p:spPr bwMode="auto">
            <a:xfrm>
              <a:off x="7162800" y="3692525"/>
              <a:ext cx="609600" cy="609600"/>
            </a:xfrm>
            <a:prstGeom prst="ellipse">
              <a:avLst/>
            </a:prstGeom>
            <a:noFill/>
            <a:ln w="19050">
              <a:solidFill>
                <a:srgbClr val="FF1500"/>
              </a:solidFill>
              <a:round/>
              <a:headEnd/>
              <a:tailEnd/>
            </a:ln>
          </p:spPr>
          <p:txBody>
            <a:bodyPr wrap="none" anchor="ctr">
              <a:prstTxWarp prst="textNoShape">
                <a:avLst/>
              </a:prstTxWarp>
            </a:bodyPr>
            <a:lstStyle/>
            <a:p>
              <a:endParaRPr lang="en-US"/>
            </a:p>
          </p:txBody>
        </p:sp>
        <p:sp>
          <p:nvSpPr>
            <p:cNvPr id="52" name="Line 25"/>
            <p:cNvSpPr>
              <a:spLocks noChangeShapeType="1"/>
            </p:cNvSpPr>
            <p:nvPr/>
          </p:nvSpPr>
          <p:spPr bwMode="auto">
            <a:xfrm>
              <a:off x="7543800" y="4302125"/>
              <a:ext cx="381000" cy="1905000"/>
            </a:xfrm>
            <a:prstGeom prst="line">
              <a:avLst/>
            </a:prstGeom>
            <a:noFill/>
            <a:ln w="28575">
              <a:solidFill>
                <a:srgbClr val="FF1500"/>
              </a:solidFill>
              <a:round/>
              <a:headEnd/>
              <a:tailEnd type="triangle" w="med" len="med"/>
            </a:ln>
          </p:spPr>
          <p:txBody>
            <a:bodyPr wrap="none" anchor="ctr">
              <a:prstTxWarp prst="textNoShape">
                <a:avLst/>
              </a:prstTxWarp>
            </a:bodyPr>
            <a:lstStyle/>
            <a:p>
              <a:endParaRPr lang="en-US"/>
            </a:p>
          </p:txBody>
        </p:sp>
      </p:grpSp>
      <p:sp>
        <p:nvSpPr>
          <p:cNvPr id="35" name="Date Placeholder 34"/>
          <p:cNvSpPr>
            <a:spLocks noGrp="1"/>
          </p:cNvSpPr>
          <p:nvPr>
            <p:ph type="dt" sz="half" idx="10"/>
          </p:nvPr>
        </p:nvSpPr>
        <p:spPr/>
        <p:txBody>
          <a:bodyPr/>
          <a:lstStyle/>
          <a:p>
            <a:r>
              <a:rPr lang="en-US" smtClean="0"/>
              <a:t>4/25/2011</a:t>
            </a:r>
            <a:endParaRPr lang="en-US"/>
          </a:p>
        </p:txBody>
      </p:sp>
      <p:sp>
        <p:nvSpPr>
          <p:cNvPr id="36" name="Slide Number Placeholder 35"/>
          <p:cNvSpPr>
            <a:spLocks noGrp="1"/>
          </p:cNvSpPr>
          <p:nvPr>
            <p:ph type="sldNum" sz="quarter" idx="12"/>
          </p:nvPr>
        </p:nvSpPr>
        <p:spPr/>
        <p:txBody>
          <a:bodyPr/>
          <a:lstStyle/>
          <a:p>
            <a:fld id="{08D23C9D-4E39-1A44-8713-CA353EC9AECF}" type="slidenum">
              <a:rPr lang="en-US" smtClean="0"/>
              <a:pPr/>
              <a:t>34</a:t>
            </a:fld>
            <a:endParaRPr lang="en-US"/>
          </a:p>
        </p:txBody>
      </p:sp>
      <p:sp>
        <p:nvSpPr>
          <p:cNvPr id="10" name="Content Placeholder 9"/>
          <p:cNvSpPr>
            <a:spLocks noGrp="1"/>
          </p:cNvSpPr>
          <p:nvPr>
            <p:ph idx="1"/>
          </p:nvPr>
        </p:nvSpPr>
        <p:spPr/>
        <p:txBody>
          <a:bodyPr/>
          <a:lstStyle/>
          <a:p>
            <a:endParaRPr lang="en-US" dirty="0"/>
          </a:p>
        </p:txBody>
      </p:sp>
    </p:spTree>
    <p:extLst>
      <p:ext uri="{BB962C8B-B14F-4D97-AF65-F5344CB8AC3E}">
        <p14:creationId xmlns:p14="http://schemas.microsoft.com/office/powerpoint/2010/main" val="395924911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xfrm>
            <a:off x="0" y="30163"/>
            <a:ext cx="9448800" cy="1143000"/>
          </a:xfrm>
        </p:spPr>
        <p:txBody>
          <a:bodyPr/>
          <a:lstStyle/>
          <a:p>
            <a:r>
              <a:rPr lang="en-US"/>
              <a:t>History of UI: Punctuated Equilibrium</a:t>
            </a:r>
          </a:p>
        </p:txBody>
      </p:sp>
      <p:sp>
        <p:nvSpPr>
          <p:cNvPr id="53252" name="Content Placeholder 30"/>
          <p:cNvSpPr>
            <a:spLocks noGrp="1"/>
          </p:cNvSpPr>
          <p:nvPr>
            <p:ph idx="4294967295"/>
          </p:nvPr>
        </p:nvSpPr>
        <p:spPr>
          <a:xfrm>
            <a:off x="159695" y="4895342"/>
            <a:ext cx="4904845" cy="1930400"/>
          </a:xfrm>
        </p:spPr>
        <p:txBody>
          <a:bodyPr/>
          <a:lstStyle/>
          <a:p>
            <a:r>
              <a:rPr lang="en-US" dirty="0" smtClean="0"/>
              <a:t>Each paradigm shift led to a large increase in user base</a:t>
            </a:r>
          </a:p>
          <a:p>
            <a:r>
              <a:rPr lang="en-US" dirty="0" smtClean="0"/>
              <a:t>Each paradigm persists</a:t>
            </a:r>
            <a:endParaRPr lang="en-US" dirty="0"/>
          </a:p>
        </p:txBody>
      </p:sp>
      <p:sp>
        <p:nvSpPr>
          <p:cNvPr id="53263" name="Line 15"/>
          <p:cNvSpPr>
            <a:spLocks noChangeShapeType="1"/>
          </p:cNvSpPr>
          <p:nvPr/>
        </p:nvSpPr>
        <p:spPr bwMode="auto">
          <a:xfrm>
            <a:off x="50802" y="1701801"/>
            <a:ext cx="6705600" cy="4419600"/>
          </a:xfrm>
          <a:prstGeom prst="line">
            <a:avLst/>
          </a:prstGeom>
          <a:noFill/>
          <a:ln w="76200">
            <a:solidFill>
              <a:srgbClr val="FF0000"/>
            </a:solidFill>
            <a:round/>
            <a:headEnd/>
            <a:tailEnd type="triangle" w="med" len="med"/>
          </a:ln>
        </p:spPr>
        <p:txBody>
          <a:bodyPr wrap="none" anchor="ctr">
            <a:prstTxWarp prst="textNoShape">
              <a:avLst/>
            </a:prstTxWarp>
          </a:bodyPr>
          <a:lstStyle/>
          <a:p>
            <a:endParaRPr lang="en-US"/>
          </a:p>
        </p:txBody>
      </p:sp>
      <p:grpSp>
        <p:nvGrpSpPr>
          <p:cNvPr id="3" name="Group 2"/>
          <p:cNvGrpSpPr/>
          <p:nvPr/>
        </p:nvGrpSpPr>
        <p:grpSpPr>
          <a:xfrm>
            <a:off x="495460" y="1413941"/>
            <a:ext cx="3377099" cy="609600"/>
            <a:chOff x="495460" y="1413941"/>
            <a:chExt cx="3377099" cy="609600"/>
          </a:xfrm>
        </p:grpSpPr>
        <p:grpSp>
          <p:nvGrpSpPr>
            <p:cNvPr id="6" name="Group 5"/>
            <p:cNvGrpSpPr/>
            <p:nvPr/>
          </p:nvGrpSpPr>
          <p:grpSpPr>
            <a:xfrm>
              <a:off x="750248" y="1413941"/>
              <a:ext cx="3122311" cy="609600"/>
              <a:chOff x="4896152" y="1786467"/>
              <a:chExt cx="3122311" cy="609600"/>
            </a:xfrm>
          </p:grpSpPr>
          <p:sp>
            <p:nvSpPr>
              <p:cNvPr id="53253" name="Oval 6"/>
              <p:cNvSpPr>
                <a:spLocks noChangeArrowheads="1"/>
              </p:cNvSpPr>
              <p:nvPr/>
            </p:nvSpPr>
            <p:spPr bwMode="auto">
              <a:xfrm>
                <a:off x="4896152" y="1786467"/>
                <a:ext cx="3122311" cy="6096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54" name="Text Box 7"/>
              <p:cNvSpPr txBox="1">
                <a:spLocks noChangeArrowheads="1"/>
              </p:cNvSpPr>
              <p:nvPr/>
            </p:nvSpPr>
            <p:spPr bwMode="auto">
              <a:xfrm>
                <a:off x="5309393" y="1828988"/>
                <a:ext cx="2487613" cy="523220"/>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1960s… </a:t>
                </a:r>
                <a:r>
                  <a:rPr lang="en-US" sz="2800" dirty="0">
                    <a:solidFill>
                      <a:srgbClr val="464646"/>
                    </a:solidFill>
                    <a:latin typeface="Tahoma" charset="0"/>
                  </a:rPr>
                  <a:t>Batch</a:t>
                </a:r>
              </a:p>
            </p:txBody>
          </p:sp>
        </p:grpSp>
        <p:sp>
          <p:nvSpPr>
            <p:cNvPr id="53264" name="Line 16"/>
            <p:cNvSpPr>
              <a:spLocks noChangeShapeType="1"/>
            </p:cNvSpPr>
            <p:nvPr/>
          </p:nvSpPr>
          <p:spPr bwMode="auto">
            <a:xfrm flipV="1">
              <a:off x="495460" y="1754153"/>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4" name="Group 3"/>
          <p:cNvGrpSpPr/>
          <p:nvPr/>
        </p:nvGrpSpPr>
        <p:grpSpPr>
          <a:xfrm>
            <a:off x="2036385" y="2201380"/>
            <a:ext cx="6712974" cy="762000"/>
            <a:chOff x="2036385" y="2201380"/>
            <a:chExt cx="6712974" cy="762000"/>
          </a:xfrm>
        </p:grpSpPr>
        <p:grpSp>
          <p:nvGrpSpPr>
            <p:cNvPr id="7" name="Group 6"/>
            <p:cNvGrpSpPr/>
            <p:nvPr/>
          </p:nvGrpSpPr>
          <p:grpSpPr>
            <a:xfrm>
              <a:off x="2219947" y="2201380"/>
              <a:ext cx="6529412" cy="762000"/>
              <a:chOff x="2696784" y="2582380"/>
              <a:chExt cx="6529412" cy="762000"/>
            </a:xfrm>
          </p:grpSpPr>
          <p:sp>
            <p:nvSpPr>
              <p:cNvPr id="53270" name="Oval 9"/>
              <p:cNvSpPr>
                <a:spLocks noChangeArrowheads="1"/>
              </p:cNvSpPr>
              <p:nvPr/>
            </p:nvSpPr>
            <p:spPr bwMode="auto">
              <a:xfrm>
                <a:off x="2696784" y="2582380"/>
                <a:ext cx="6269415" cy="7620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71" name="Text Box 10"/>
              <p:cNvSpPr txBox="1">
                <a:spLocks noChangeArrowheads="1"/>
              </p:cNvSpPr>
              <p:nvPr/>
            </p:nvSpPr>
            <p:spPr bwMode="auto">
              <a:xfrm>
                <a:off x="2783872" y="2701974"/>
                <a:ext cx="6442324" cy="523875"/>
              </a:xfrm>
              <a:prstGeom prst="rect">
                <a:avLst/>
              </a:prstGeom>
              <a:noFill/>
              <a:ln w="9525">
                <a:noFill/>
                <a:miter lim="800000"/>
                <a:headEnd/>
                <a:tailEnd/>
              </a:ln>
            </p:spPr>
            <p:txBody>
              <a:bodyPr wrap="none">
                <a:prstTxWarp prst="textNoShape">
                  <a:avLst/>
                </a:prstTxWarp>
                <a:spAutoFit/>
              </a:bodyPr>
              <a:lstStyle/>
              <a:p>
                <a:r>
                  <a:rPr lang="en-US" sz="2800" dirty="0" smtClean="0">
                    <a:solidFill>
                      <a:srgbClr val="464646"/>
                    </a:solidFill>
                    <a:latin typeface="Tahoma" charset="0"/>
                  </a:rPr>
                  <a:t>1970s… </a:t>
                </a:r>
                <a:r>
                  <a:rPr lang="en-US" sz="2800" dirty="0">
                    <a:solidFill>
                      <a:srgbClr val="464646"/>
                    </a:solidFill>
                    <a:latin typeface="Tahoma" charset="0"/>
                  </a:rPr>
                  <a:t>Command Line on </a:t>
                </a:r>
                <a:r>
                  <a:rPr lang="en-US" sz="2800" dirty="0" smtClean="0">
                    <a:solidFill>
                      <a:srgbClr val="464646"/>
                    </a:solidFill>
                    <a:latin typeface="Tahoma" charset="0"/>
                  </a:rPr>
                  <a:t>“Glass TTY”</a:t>
                </a:r>
                <a:endParaRPr lang="en-US" sz="2400" dirty="0">
                  <a:solidFill>
                    <a:srgbClr val="464646"/>
                  </a:solidFill>
                  <a:latin typeface="Times New Roman" charset="0"/>
                </a:endParaRPr>
              </a:p>
            </p:txBody>
          </p:sp>
        </p:grpSp>
        <p:sp>
          <p:nvSpPr>
            <p:cNvPr id="53265" name="Line 17"/>
            <p:cNvSpPr>
              <a:spLocks noChangeShapeType="1"/>
            </p:cNvSpPr>
            <p:nvPr/>
          </p:nvSpPr>
          <p:spPr bwMode="auto">
            <a:xfrm flipV="1">
              <a:off x="2036385" y="2744356"/>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grpSp>
        <p:nvGrpSpPr>
          <p:cNvPr id="5" name="Group 4"/>
          <p:cNvGrpSpPr/>
          <p:nvPr/>
        </p:nvGrpSpPr>
        <p:grpSpPr>
          <a:xfrm>
            <a:off x="3495951" y="3365200"/>
            <a:ext cx="4210878" cy="685800"/>
            <a:chOff x="3495951" y="3365200"/>
            <a:chExt cx="4210878" cy="685800"/>
          </a:xfrm>
        </p:grpSpPr>
        <p:grpSp>
          <p:nvGrpSpPr>
            <p:cNvPr id="8" name="Group 7"/>
            <p:cNvGrpSpPr/>
            <p:nvPr/>
          </p:nvGrpSpPr>
          <p:grpSpPr>
            <a:xfrm>
              <a:off x="3769303" y="3365200"/>
              <a:ext cx="3937526" cy="685800"/>
              <a:chOff x="4536472" y="3777041"/>
              <a:chExt cx="3937526" cy="685800"/>
            </a:xfrm>
          </p:grpSpPr>
          <p:sp>
            <p:nvSpPr>
              <p:cNvPr id="53268" name="Oval 12"/>
              <p:cNvSpPr>
                <a:spLocks noChangeArrowheads="1"/>
              </p:cNvSpPr>
              <p:nvPr/>
            </p:nvSpPr>
            <p:spPr bwMode="auto">
              <a:xfrm>
                <a:off x="4536472" y="3777041"/>
                <a:ext cx="3454878" cy="685800"/>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53269" name="Text Box 13"/>
              <p:cNvSpPr txBox="1">
                <a:spLocks noChangeArrowheads="1"/>
              </p:cNvSpPr>
              <p:nvPr/>
            </p:nvSpPr>
            <p:spPr bwMode="auto">
              <a:xfrm>
                <a:off x="4646535" y="3861177"/>
                <a:ext cx="3827463" cy="523875"/>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1980s… </a:t>
                </a:r>
                <a:r>
                  <a:rPr lang="en-US" sz="2800" dirty="0">
                    <a:solidFill>
                      <a:srgbClr val="464646"/>
                    </a:solidFill>
                    <a:latin typeface="Tahoma" charset="0"/>
                  </a:rPr>
                  <a:t>WIMP GUI</a:t>
                </a:r>
                <a:endParaRPr lang="en-US" sz="2400" dirty="0">
                  <a:solidFill>
                    <a:srgbClr val="464646"/>
                  </a:solidFill>
                  <a:latin typeface="Times New Roman" charset="0"/>
                </a:endParaRPr>
              </a:p>
            </p:txBody>
          </p:sp>
        </p:grpSp>
        <p:sp>
          <p:nvSpPr>
            <p:cNvPr id="53266" name="Line 18"/>
            <p:cNvSpPr>
              <a:spLocks noChangeShapeType="1"/>
            </p:cNvSpPr>
            <p:nvPr/>
          </p:nvSpPr>
          <p:spPr bwMode="auto">
            <a:xfrm flipV="1">
              <a:off x="3495951" y="3708100"/>
              <a:ext cx="239486" cy="217061"/>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27" name="Footer Placeholder 26"/>
          <p:cNvSpPr>
            <a:spLocks noGrp="1"/>
          </p:cNvSpPr>
          <p:nvPr>
            <p:ph type="ftr" sz="quarter" idx="11"/>
          </p:nvPr>
        </p:nvSpPr>
        <p:spPr/>
        <p:txBody>
          <a:bodyPr/>
          <a:lstStyle/>
          <a:p>
            <a:pPr>
              <a:defRPr/>
            </a:pPr>
            <a:r>
              <a:rPr lang="en-US" smtClean="0"/>
              <a:t>Microsoft Research Asia - April 2011</a:t>
            </a:r>
            <a:endParaRPr lang="en-US"/>
          </a:p>
        </p:txBody>
      </p:sp>
      <p:grpSp>
        <p:nvGrpSpPr>
          <p:cNvPr id="9" name="Group 8"/>
          <p:cNvGrpSpPr/>
          <p:nvPr/>
        </p:nvGrpSpPr>
        <p:grpSpPr>
          <a:xfrm>
            <a:off x="5265949" y="4193340"/>
            <a:ext cx="3698657" cy="1269999"/>
            <a:chOff x="5265949" y="4193340"/>
            <a:chExt cx="3698657" cy="1269999"/>
          </a:xfrm>
        </p:grpSpPr>
        <p:sp>
          <p:nvSpPr>
            <p:cNvPr id="53267" name="Line 19"/>
            <p:cNvSpPr>
              <a:spLocks noChangeShapeType="1"/>
            </p:cNvSpPr>
            <p:nvPr/>
          </p:nvSpPr>
          <p:spPr bwMode="auto">
            <a:xfrm flipV="1">
              <a:off x="5265949" y="4857249"/>
              <a:ext cx="350634" cy="317799"/>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nvGrpSpPr>
            <p:cNvPr id="2" name="Group 1"/>
            <p:cNvGrpSpPr/>
            <p:nvPr/>
          </p:nvGrpSpPr>
          <p:grpSpPr>
            <a:xfrm>
              <a:off x="5703885" y="4193340"/>
              <a:ext cx="3260721" cy="1269999"/>
              <a:chOff x="5703885" y="4193340"/>
              <a:chExt cx="3260721" cy="1269999"/>
            </a:xfrm>
          </p:grpSpPr>
          <p:sp>
            <p:nvSpPr>
              <p:cNvPr id="33" name="Oval 3"/>
              <p:cNvSpPr>
                <a:spLocks noChangeArrowheads="1"/>
              </p:cNvSpPr>
              <p:nvPr/>
            </p:nvSpPr>
            <p:spPr bwMode="auto">
              <a:xfrm>
                <a:off x="5703885" y="4193340"/>
                <a:ext cx="3252250" cy="1202267"/>
              </a:xfrm>
              <a:prstGeom prst="ellipse">
                <a:avLst/>
              </a:prstGeom>
              <a:solidFill>
                <a:srgbClr val="C8D7D3"/>
              </a:solidFill>
              <a:ln w="9525">
                <a:noFill/>
                <a:round/>
                <a:headEnd/>
                <a:tailEnd/>
              </a:ln>
            </p:spPr>
            <p:txBody>
              <a:bodyPr wrap="none" anchor="ctr">
                <a:prstTxWarp prst="textNoShape">
                  <a:avLst/>
                </a:prstTxWarp>
              </a:bodyPr>
              <a:lstStyle/>
              <a:p>
                <a:endParaRPr lang="en-US"/>
              </a:p>
            </p:txBody>
          </p:sp>
          <p:sp>
            <p:nvSpPr>
              <p:cNvPr id="34" name="Text Box 20"/>
              <p:cNvSpPr txBox="1">
                <a:spLocks noChangeArrowheads="1"/>
              </p:cNvSpPr>
              <p:nvPr/>
            </p:nvSpPr>
            <p:spPr bwMode="auto">
              <a:xfrm>
                <a:off x="5713406" y="4509232"/>
                <a:ext cx="3251200" cy="954107"/>
              </a:xfrm>
              <a:prstGeom prst="rect">
                <a:avLst/>
              </a:prstGeom>
              <a:noFill/>
              <a:ln w="9525">
                <a:noFill/>
                <a:miter lim="800000"/>
                <a:headEnd/>
                <a:tailEnd/>
              </a:ln>
            </p:spPr>
            <p:txBody>
              <a:bodyPr>
                <a:prstTxWarp prst="textNoShape">
                  <a:avLst/>
                </a:prstTxWarp>
                <a:spAutoFit/>
              </a:bodyPr>
              <a:lstStyle/>
              <a:p>
                <a:r>
                  <a:rPr lang="en-US" sz="2800" dirty="0" smtClean="0">
                    <a:solidFill>
                      <a:srgbClr val="464646"/>
                    </a:solidFill>
                    <a:latin typeface="Tahoma" charset="0"/>
                  </a:rPr>
                  <a:t>1990s… Post</a:t>
                </a:r>
                <a:r>
                  <a:rPr lang="en-US" sz="2800" dirty="0">
                    <a:solidFill>
                      <a:srgbClr val="464646"/>
                    </a:solidFill>
                    <a:latin typeface="Tahoma" charset="0"/>
                  </a:rPr>
                  <a:t>-</a:t>
                </a:r>
                <a:r>
                  <a:rPr lang="en-US" sz="2800" dirty="0" smtClean="0">
                    <a:solidFill>
                      <a:srgbClr val="464646"/>
                    </a:solidFill>
                    <a:latin typeface="Tahoma" charset="0"/>
                  </a:rPr>
                  <a:t>WIMP</a:t>
                </a:r>
              </a:p>
              <a:p>
                <a:r>
                  <a:rPr lang="en-US" sz="2800" dirty="0" smtClean="0">
                    <a:solidFill>
                      <a:srgbClr val="464646"/>
                    </a:solidFill>
                    <a:latin typeface="Tahoma" charset="0"/>
                  </a:rPr>
                  <a:t>            NUI</a:t>
                </a:r>
                <a:endParaRPr lang="en-US" sz="2400" dirty="0">
                  <a:solidFill>
                    <a:srgbClr val="464646"/>
                  </a:solidFill>
                  <a:latin typeface="Times New Roman" charset="0"/>
                </a:endParaRPr>
              </a:p>
            </p:txBody>
          </p:sp>
        </p:grpSp>
      </p:grpSp>
      <p:sp>
        <p:nvSpPr>
          <p:cNvPr id="35" name="Date Placeholder 34"/>
          <p:cNvSpPr>
            <a:spLocks noGrp="1"/>
          </p:cNvSpPr>
          <p:nvPr>
            <p:ph type="dt" sz="half" idx="10"/>
          </p:nvPr>
        </p:nvSpPr>
        <p:spPr/>
        <p:txBody>
          <a:bodyPr/>
          <a:lstStyle/>
          <a:p>
            <a:r>
              <a:rPr lang="en-US" smtClean="0"/>
              <a:t>4/25/2011</a:t>
            </a:r>
            <a:endParaRPr lang="en-US"/>
          </a:p>
        </p:txBody>
      </p:sp>
      <p:sp>
        <p:nvSpPr>
          <p:cNvPr id="36" name="Slide Number Placeholder 35"/>
          <p:cNvSpPr>
            <a:spLocks noGrp="1"/>
          </p:cNvSpPr>
          <p:nvPr>
            <p:ph type="sldNum" sz="quarter" idx="12"/>
          </p:nvPr>
        </p:nvSpPr>
        <p:spPr/>
        <p:txBody>
          <a:bodyPr/>
          <a:lstStyle/>
          <a:p>
            <a:fld id="{08D23C9D-4E39-1A44-8713-CA353EC9AECF}" type="slidenum">
              <a:rPr lang="en-US" smtClean="0"/>
              <a:pPr/>
              <a:t>35</a:t>
            </a:fld>
            <a:endParaRPr lang="en-US"/>
          </a:p>
        </p:txBody>
      </p:sp>
    </p:spTree>
    <p:extLst>
      <p:ext uri="{BB962C8B-B14F-4D97-AF65-F5344CB8AC3E}">
        <p14:creationId xmlns:p14="http://schemas.microsoft.com/office/powerpoint/2010/main" val="173203193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Vannevar Bush’s Memex (1945)          annotation</a:t>
            </a:r>
            <a:r>
              <a:rPr lang="en-US" sz="2400" dirty="0"/>
              <a:t>, </a:t>
            </a:r>
            <a:r>
              <a:rPr lang="en-US" sz="2400" dirty="0" smtClean="0"/>
              <a:t>hypertext</a:t>
            </a:r>
            <a:endParaRPr lang="en-US" sz="2400" dirty="0"/>
          </a:p>
        </p:txBody>
      </p:sp>
      <p:pic>
        <p:nvPicPr>
          <p:cNvPr id="15" name="Picture 14" descr="memex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4385" y="1801280"/>
            <a:ext cx="3399141" cy="5038725"/>
          </a:xfrm>
          <a:prstGeom prst="rect">
            <a:avLst/>
          </a:prstGeom>
        </p:spPr>
      </p:pic>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(1/3)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4563532" y="1629834"/>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36</a:t>
            </a:fld>
            <a:endParaRPr lang="en-US"/>
          </a:p>
        </p:txBody>
      </p:sp>
    </p:spTree>
    <p:extLst>
      <p:ext uri="{BB962C8B-B14F-4D97-AF65-F5344CB8AC3E}">
        <p14:creationId xmlns:p14="http://schemas.microsoft.com/office/powerpoint/2010/main" val="64042112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22" y="1346908"/>
            <a:ext cx="9485478" cy="4779256"/>
          </a:xfrm>
        </p:spPr>
        <p:txBody>
          <a:bodyPr>
            <a:noAutofit/>
          </a:bodyPr>
          <a:lstStyle/>
          <a:p>
            <a:r>
              <a:rPr lang="en-US" sz="2400" dirty="0"/>
              <a:t>Vannevar Bush’s Memex (1945)          annotation, hypertext</a:t>
            </a:r>
          </a:p>
          <a:p>
            <a:r>
              <a:rPr lang="en-US" sz="2400" dirty="0" smtClean="0"/>
              <a:t>Ivan Sutherland’s </a:t>
            </a:r>
            <a:r>
              <a:rPr lang="en-US" sz="2400" dirty="0" err="1" smtClean="0"/>
              <a:t>SketchPad</a:t>
            </a:r>
            <a:r>
              <a:rPr lang="en-US" sz="2400" dirty="0" smtClean="0"/>
              <a:t> (1963)          interactive graphics</a:t>
            </a:r>
          </a:p>
          <a:p>
            <a:pPr lvl="1"/>
            <a:r>
              <a:rPr lang="en-US" sz="1800" dirty="0" smtClean="0"/>
              <a:t>http://www.cs.brown.edu/~avd/UI/SketchpadEdited-avd-4.20.11.avi</a:t>
            </a:r>
            <a:endParaRPr lang="en-US" sz="1800" dirty="0"/>
          </a:p>
        </p:txBody>
      </p:sp>
      <p:pic>
        <p:nvPicPr>
          <p:cNvPr id="16" name="Picture 15" descr="sketchpad.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3115" y="2667000"/>
            <a:ext cx="5346550" cy="4020606"/>
          </a:xfrm>
          <a:prstGeom prst="rect">
            <a:avLst/>
          </a:prstGeom>
        </p:spPr>
      </p:pic>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(1/3)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7" name="Straight Arrow Connector 6"/>
          <p:cNvCxnSpPr/>
          <p:nvPr/>
        </p:nvCxnSpPr>
        <p:spPr>
          <a:xfrm>
            <a:off x="4995332" y="20489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4538132" y="1608667"/>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37</a:t>
            </a:fld>
            <a:endParaRPr lang="en-US"/>
          </a:p>
        </p:txBody>
      </p:sp>
    </p:spTree>
    <p:extLst>
      <p:ext uri="{BB962C8B-B14F-4D97-AF65-F5344CB8AC3E}">
        <p14:creationId xmlns:p14="http://schemas.microsoft.com/office/powerpoint/2010/main" val="43789115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Vannevar Bush’s Memex (1945)          annotation</a:t>
            </a:r>
            <a:r>
              <a:rPr lang="en-US" sz="2400" dirty="0"/>
              <a:t>, hypertext</a:t>
            </a:r>
          </a:p>
          <a:p>
            <a:r>
              <a:rPr lang="en-US" sz="2400" dirty="0" smtClean="0"/>
              <a:t>Ivan Sutherland’s </a:t>
            </a:r>
            <a:r>
              <a:rPr lang="en-US" sz="2400" dirty="0" err="1" smtClean="0"/>
              <a:t>SketchPad</a:t>
            </a:r>
            <a:r>
              <a:rPr lang="en-US" sz="2400" dirty="0" smtClean="0"/>
              <a:t> (1963)          interactive </a:t>
            </a:r>
            <a:r>
              <a:rPr lang="en-US" sz="2400" dirty="0"/>
              <a:t>graphics</a:t>
            </a:r>
          </a:p>
          <a:p>
            <a:r>
              <a:rPr lang="en-US" sz="2400" dirty="0" smtClean="0"/>
              <a:t>Donald </a:t>
            </a:r>
            <a:r>
              <a:rPr lang="en-US" sz="2400" dirty="0" err="1" smtClean="0"/>
              <a:t>Bitzer’s</a:t>
            </a:r>
            <a:r>
              <a:rPr lang="en-US" sz="2400" dirty="0" smtClean="0"/>
              <a:t> PLATO </a:t>
            </a:r>
            <a:r>
              <a:rPr lang="en-US" sz="2400" dirty="0"/>
              <a:t>(1967) </a:t>
            </a:r>
            <a:r>
              <a:rPr lang="en-US" sz="2400" dirty="0" smtClean="0"/>
              <a:t>         touch </a:t>
            </a:r>
            <a:r>
              <a:rPr lang="en-US" sz="2400" dirty="0"/>
              <a:t>screens</a:t>
            </a:r>
          </a:p>
          <a:p>
            <a:endParaRPr lang="en-US" sz="2400" dirty="0"/>
          </a:p>
        </p:txBody>
      </p:sp>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(1/3)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7" name="Straight Arrow Connector 6"/>
          <p:cNvCxnSpPr/>
          <p:nvPr/>
        </p:nvCxnSpPr>
        <p:spPr>
          <a:xfrm>
            <a:off x="4978399" y="20489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4525432" y="1642534"/>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229098" y="25061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10"/>
          </p:nvPr>
        </p:nvSpPr>
        <p:spPr/>
        <p:txBody>
          <a:bodyPr/>
          <a:lstStyle/>
          <a:p>
            <a:r>
              <a:rPr lang="en-US" smtClean="0"/>
              <a:t>4/25/2011</a:t>
            </a:r>
            <a:endParaRPr lang="en-US"/>
          </a:p>
        </p:txBody>
      </p:sp>
      <p:sp>
        <p:nvSpPr>
          <p:cNvPr id="15" name="Slide Number Placeholder 14"/>
          <p:cNvSpPr>
            <a:spLocks noGrp="1"/>
          </p:cNvSpPr>
          <p:nvPr>
            <p:ph type="sldNum" sz="quarter" idx="12"/>
          </p:nvPr>
        </p:nvSpPr>
        <p:spPr/>
        <p:txBody>
          <a:bodyPr/>
          <a:lstStyle/>
          <a:p>
            <a:fld id="{08D23C9D-4E39-1A44-8713-CA353EC9AECF}" type="slidenum">
              <a:rPr lang="en-US" smtClean="0"/>
              <a:pPr/>
              <a:t>38</a:t>
            </a:fld>
            <a:endParaRPr lang="en-US"/>
          </a:p>
        </p:txBody>
      </p:sp>
      <p:pic>
        <p:nvPicPr>
          <p:cNvPr id="12" name="Content Placeholder 7" descr="PLATOtouchTerminal.gif"/>
          <p:cNvPicPr>
            <a:picLocks noChangeAspect="1"/>
          </p:cNvPicPr>
          <p:nvPr/>
        </p:nvPicPr>
        <p:blipFill>
          <a:blip r:embed="rId3">
            <a:extLst>
              <a:ext uri="{28A0092B-C50C-407E-A947-70E740481C1C}">
                <a14:useLocalDpi xmlns:a14="http://schemas.microsoft.com/office/drawing/2010/main" val="0"/>
              </a:ext>
            </a:extLst>
          </a:blip>
          <a:srcRect t="22952" b="22952"/>
          <a:stretch>
            <a:fillRect/>
          </a:stretch>
        </p:blipFill>
        <p:spPr>
          <a:xfrm>
            <a:off x="1348673" y="2946400"/>
            <a:ext cx="6074118" cy="3285071"/>
          </a:xfrm>
          <a:prstGeom prst="rect">
            <a:avLst/>
          </a:prstGeom>
        </p:spPr>
      </p:pic>
    </p:spTree>
    <p:extLst>
      <p:ext uri="{BB962C8B-B14F-4D97-AF65-F5344CB8AC3E}">
        <p14:creationId xmlns:p14="http://schemas.microsoft.com/office/powerpoint/2010/main" val="17758828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Vannevar Bush’s Memex (1945)          annotation</a:t>
            </a:r>
            <a:r>
              <a:rPr lang="en-US" sz="2400" dirty="0"/>
              <a:t>, hypertext</a:t>
            </a:r>
          </a:p>
          <a:p>
            <a:r>
              <a:rPr lang="en-US" sz="2400" dirty="0" smtClean="0"/>
              <a:t>Ivan Sutherland’s </a:t>
            </a:r>
            <a:r>
              <a:rPr lang="en-US" sz="2400" dirty="0" err="1" smtClean="0"/>
              <a:t>SketchPad</a:t>
            </a:r>
            <a:r>
              <a:rPr lang="en-US" sz="2400" dirty="0" smtClean="0"/>
              <a:t> (1963)          interactive </a:t>
            </a:r>
            <a:r>
              <a:rPr lang="en-US" sz="2400" dirty="0"/>
              <a:t>graphics</a:t>
            </a:r>
          </a:p>
          <a:p>
            <a:r>
              <a:rPr lang="en-US" sz="2400" dirty="0" smtClean="0"/>
              <a:t>Donald </a:t>
            </a:r>
            <a:r>
              <a:rPr lang="en-US" sz="2400" dirty="0" err="1" smtClean="0"/>
              <a:t>Bitzer’s</a:t>
            </a:r>
            <a:r>
              <a:rPr lang="en-US" sz="2400" dirty="0" smtClean="0"/>
              <a:t> PLATO </a:t>
            </a:r>
            <a:r>
              <a:rPr lang="en-US" sz="2400" dirty="0"/>
              <a:t>(1967) </a:t>
            </a:r>
            <a:r>
              <a:rPr lang="en-US" sz="2400" dirty="0" smtClean="0"/>
              <a:t>         touch </a:t>
            </a:r>
            <a:r>
              <a:rPr lang="en-US" sz="2400" dirty="0"/>
              <a:t>screens</a:t>
            </a:r>
          </a:p>
          <a:p>
            <a:r>
              <a:rPr lang="en-US" sz="2400" dirty="0" smtClean="0"/>
              <a:t>Doug Engelbart’s NLS (1968)           bi-manual interaction with mouse, keyboard, and chord; integrated audio/video telecollaboration</a:t>
            </a:r>
            <a:endParaRPr lang="en-US" sz="2400" dirty="0"/>
          </a:p>
          <a:p>
            <a:endParaRPr lang="en-US" sz="2400" dirty="0"/>
          </a:p>
        </p:txBody>
      </p:sp>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(1/3)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7" name="Straight Arrow Connector 6"/>
          <p:cNvCxnSpPr/>
          <p:nvPr/>
        </p:nvCxnSpPr>
        <p:spPr>
          <a:xfrm>
            <a:off x="4978399" y="20489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4525432" y="1642534"/>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229098" y="25061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229098" y="2946400"/>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10"/>
          </p:nvPr>
        </p:nvSpPr>
        <p:spPr/>
        <p:txBody>
          <a:bodyPr/>
          <a:lstStyle/>
          <a:p>
            <a:r>
              <a:rPr lang="en-US" smtClean="0"/>
              <a:t>4/25/2011</a:t>
            </a:r>
            <a:endParaRPr lang="en-US"/>
          </a:p>
        </p:txBody>
      </p:sp>
      <p:sp>
        <p:nvSpPr>
          <p:cNvPr id="15" name="Slide Number Placeholder 14"/>
          <p:cNvSpPr>
            <a:spLocks noGrp="1"/>
          </p:cNvSpPr>
          <p:nvPr>
            <p:ph type="sldNum" sz="quarter" idx="12"/>
          </p:nvPr>
        </p:nvSpPr>
        <p:spPr/>
        <p:txBody>
          <a:bodyPr/>
          <a:lstStyle/>
          <a:p>
            <a:fld id="{08D23C9D-4E39-1A44-8713-CA353EC9AECF}" type="slidenum">
              <a:rPr lang="en-US" smtClean="0"/>
              <a:pPr/>
              <a:t>39</a:t>
            </a:fld>
            <a:endParaRPr lang="en-US"/>
          </a:p>
        </p:txBody>
      </p:sp>
      <p:grpSp>
        <p:nvGrpSpPr>
          <p:cNvPr id="17" name="Group 16"/>
          <p:cNvGrpSpPr/>
          <p:nvPr/>
        </p:nvGrpSpPr>
        <p:grpSpPr>
          <a:xfrm>
            <a:off x="1580689" y="3495662"/>
            <a:ext cx="5017417" cy="3304135"/>
            <a:chOff x="1867164" y="3582968"/>
            <a:chExt cx="5017417" cy="3304135"/>
          </a:xfrm>
        </p:grpSpPr>
        <p:pic>
          <p:nvPicPr>
            <p:cNvPr id="18" name="Picture 17" descr="engelbart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695" y="3582968"/>
              <a:ext cx="2804886" cy="2154153"/>
            </a:xfrm>
            <a:prstGeom prst="rect">
              <a:avLst/>
            </a:prstGeom>
          </p:spPr>
        </p:pic>
        <p:pic>
          <p:nvPicPr>
            <p:cNvPr id="19" name="Picture 18" descr="Doug Engelbart GUI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7164" y="4321384"/>
              <a:ext cx="3502687" cy="2565719"/>
            </a:xfrm>
            <a:prstGeom prst="rect">
              <a:avLst/>
            </a:prstGeom>
          </p:spPr>
        </p:pic>
      </p:grpSp>
    </p:spTree>
    <p:extLst>
      <p:ext uri="{BB962C8B-B14F-4D97-AF65-F5344CB8AC3E}">
        <p14:creationId xmlns:p14="http://schemas.microsoft.com/office/powerpoint/2010/main" val="376825105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Vannevar Bush’s Memex (1945)          annotation</a:t>
            </a:r>
            <a:r>
              <a:rPr lang="en-US" sz="2400" dirty="0"/>
              <a:t>, hypertext</a:t>
            </a:r>
          </a:p>
          <a:p>
            <a:r>
              <a:rPr lang="en-US" sz="2400" dirty="0" smtClean="0"/>
              <a:t>Ivan Sutherland’s </a:t>
            </a:r>
            <a:r>
              <a:rPr lang="en-US" sz="2400" dirty="0" err="1" smtClean="0"/>
              <a:t>SketchPad</a:t>
            </a:r>
            <a:r>
              <a:rPr lang="en-US" sz="2400" dirty="0" smtClean="0"/>
              <a:t> (1963)          interactive </a:t>
            </a:r>
            <a:r>
              <a:rPr lang="en-US" sz="2400" dirty="0"/>
              <a:t>graphics</a:t>
            </a:r>
          </a:p>
          <a:p>
            <a:r>
              <a:rPr lang="en-US" sz="2400" dirty="0" smtClean="0"/>
              <a:t>Donald </a:t>
            </a:r>
            <a:r>
              <a:rPr lang="en-US" sz="2400" dirty="0" err="1" smtClean="0"/>
              <a:t>Bitzer’s</a:t>
            </a:r>
            <a:r>
              <a:rPr lang="en-US" sz="2400" dirty="0" smtClean="0"/>
              <a:t> PLATO </a:t>
            </a:r>
            <a:r>
              <a:rPr lang="en-US" sz="2400" dirty="0"/>
              <a:t>(1967) </a:t>
            </a:r>
            <a:r>
              <a:rPr lang="en-US" sz="2400" dirty="0" smtClean="0"/>
              <a:t>         touch </a:t>
            </a:r>
            <a:r>
              <a:rPr lang="en-US" sz="2400" dirty="0"/>
              <a:t>screens</a:t>
            </a:r>
          </a:p>
          <a:p>
            <a:r>
              <a:rPr lang="en-US" sz="2400" dirty="0" smtClean="0"/>
              <a:t>Doug Engelbart’s NLS (1968)           bi-manual interaction with mouse, keyboard, and chord; integrated audio/video telecollaboration</a:t>
            </a:r>
            <a:endParaRPr lang="en-US" sz="2400" dirty="0"/>
          </a:p>
          <a:p>
            <a:r>
              <a:rPr lang="en-US" sz="2400" dirty="0" smtClean="0"/>
              <a:t>Robert Anderson’s Math Recognizer(1968)          pen-based, gesture recognition</a:t>
            </a:r>
            <a:r>
              <a:rPr lang="en-US" sz="2400" dirty="0"/>
              <a:t> </a:t>
            </a:r>
            <a:r>
              <a:rPr lang="en-US" sz="2400" dirty="0" smtClean="0"/>
              <a:t>personal </a:t>
            </a:r>
            <a:r>
              <a:rPr lang="en-US" sz="2400" dirty="0"/>
              <a:t>laptop/</a:t>
            </a:r>
            <a:r>
              <a:rPr lang="en-US" sz="2400" dirty="0" smtClean="0"/>
              <a:t>tablet</a:t>
            </a:r>
          </a:p>
          <a:p>
            <a:pPr lvl="1"/>
            <a:r>
              <a:rPr lang="en-US" sz="1800" dirty="0"/>
              <a:t>http://</a:t>
            </a:r>
            <a:r>
              <a:rPr lang="en-US" sz="1800" dirty="0" err="1"/>
              <a:t>www.cs.brown.edu</a:t>
            </a:r>
            <a:r>
              <a:rPr lang="en-US" sz="1800" dirty="0"/>
              <a:t>/~</a:t>
            </a:r>
            <a:r>
              <a:rPr lang="en-US" sz="1800" dirty="0" err="1"/>
              <a:t>avd</a:t>
            </a:r>
            <a:r>
              <a:rPr lang="en-US" sz="1800" dirty="0"/>
              <a:t>/UI/</a:t>
            </a:r>
            <a:r>
              <a:rPr lang="en-US" sz="1800" dirty="0" err="1" smtClean="0"/>
              <a:t>Anderson.mov</a:t>
            </a:r>
            <a:r>
              <a:rPr lang="en-US" sz="1800" dirty="0" smtClean="0"/>
              <a:t> </a:t>
            </a:r>
            <a:endParaRPr lang="en-US" sz="1800" dirty="0" smtClean="0"/>
          </a:p>
          <a:p>
            <a:endParaRPr lang="en-US" sz="2400" dirty="0"/>
          </a:p>
        </p:txBody>
      </p:sp>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(1/3)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7" name="Straight Arrow Connector 6"/>
          <p:cNvCxnSpPr/>
          <p:nvPr/>
        </p:nvCxnSpPr>
        <p:spPr>
          <a:xfrm>
            <a:off x="4978399" y="20489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4525432" y="1642534"/>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229098" y="25061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229098" y="2946400"/>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858931" y="4148667"/>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10"/>
          </p:nvPr>
        </p:nvSpPr>
        <p:spPr/>
        <p:txBody>
          <a:bodyPr/>
          <a:lstStyle/>
          <a:p>
            <a:r>
              <a:rPr lang="en-US" smtClean="0"/>
              <a:t>4/25/2011</a:t>
            </a:r>
            <a:endParaRPr lang="en-US"/>
          </a:p>
        </p:txBody>
      </p:sp>
      <p:sp>
        <p:nvSpPr>
          <p:cNvPr id="15" name="Slide Number Placeholder 14"/>
          <p:cNvSpPr>
            <a:spLocks noGrp="1"/>
          </p:cNvSpPr>
          <p:nvPr>
            <p:ph type="sldNum" sz="quarter" idx="12"/>
          </p:nvPr>
        </p:nvSpPr>
        <p:spPr/>
        <p:txBody>
          <a:bodyPr/>
          <a:lstStyle/>
          <a:p>
            <a:fld id="{08D23C9D-4E39-1A44-8713-CA353EC9AECF}" type="slidenum">
              <a:rPr lang="en-US" smtClean="0"/>
              <a:pPr/>
              <a:t>40</a:t>
            </a:fld>
            <a:endParaRPr lang="en-US"/>
          </a:p>
        </p:txBody>
      </p:sp>
    </p:spTree>
    <p:extLst>
      <p:ext uri="{BB962C8B-B14F-4D97-AF65-F5344CB8AC3E}">
        <p14:creationId xmlns:p14="http://schemas.microsoft.com/office/powerpoint/2010/main" val="311418120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Alan Kay’s DynaBook (1972)          personal </a:t>
            </a:r>
            <a:r>
              <a:rPr lang="en-US" sz="2400" dirty="0"/>
              <a:t>laptop/</a:t>
            </a:r>
            <a:r>
              <a:rPr lang="en-US" sz="2400" dirty="0" smtClean="0"/>
              <a:t>tablet</a:t>
            </a:r>
            <a:endParaRPr lang="en-US" sz="2400" dirty="0"/>
          </a:p>
        </p:txBody>
      </p:sp>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(2/3)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4080932" y="1608667"/>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pic>
        <p:nvPicPr>
          <p:cNvPr id="26" name="Picture 20" descr="l_kay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199" y="2847781"/>
            <a:ext cx="3124200" cy="2314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41</a:t>
            </a:fld>
            <a:endParaRPr lang="en-US"/>
          </a:p>
        </p:txBody>
      </p:sp>
    </p:spTree>
    <p:extLst>
      <p:ext uri="{BB962C8B-B14F-4D97-AF65-F5344CB8AC3E}">
        <p14:creationId xmlns:p14="http://schemas.microsoft.com/office/powerpoint/2010/main" val="301163878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Alan Kay’s DynaBook (1972)          personal </a:t>
            </a:r>
            <a:r>
              <a:rPr lang="en-US" sz="2400" dirty="0"/>
              <a:t>laptop/</a:t>
            </a:r>
            <a:r>
              <a:rPr lang="en-US" sz="2400" dirty="0" smtClean="0"/>
              <a:t>tablet</a:t>
            </a:r>
          </a:p>
          <a:p>
            <a:r>
              <a:rPr lang="en-US" sz="2400" dirty="0"/>
              <a:t>Bolt’s Put That There (1979)            </a:t>
            </a:r>
            <a:r>
              <a:rPr lang="en-US" sz="2400" dirty="0">
                <a:solidFill>
                  <a:srgbClr val="FF0000"/>
                </a:solidFill>
              </a:rPr>
              <a:t>multi-modal UI</a:t>
            </a:r>
            <a:r>
              <a:rPr lang="en-US" sz="2400" dirty="0"/>
              <a:t>: gesture, voice commands, graphical and audio </a:t>
            </a:r>
            <a:r>
              <a:rPr lang="en-US" sz="2400" dirty="0" smtClean="0"/>
              <a:t>feedback</a:t>
            </a:r>
          </a:p>
          <a:p>
            <a:pPr lvl="1"/>
            <a:r>
              <a:rPr lang="en-US" sz="2000" dirty="0"/>
              <a:t>http://www.cs.brown.edu/~avd/UI/Put-That-There-</a:t>
            </a:r>
            <a:r>
              <a:rPr lang="en-US" sz="2000" dirty="0" err="1"/>
              <a:t>TwoPeopleClip.mov</a:t>
            </a:r>
            <a:endParaRPr lang="en-US" sz="2400" dirty="0"/>
          </a:p>
        </p:txBody>
      </p:sp>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(2/3)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4080932" y="1608667"/>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42</a:t>
            </a:fld>
            <a:endParaRPr lang="en-US"/>
          </a:p>
        </p:txBody>
      </p:sp>
      <p:cxnSp>
        <p:nvCxnSpPr>
          <p:cNvPr id="11" name="Straight Arrow Connector 10"/>
          <p:cNvCxnSpPr/>
          <p:nvPr/>
        </p:nvCxnSpPr>
        <p:spPr>
          <a:xfrm>
            <a:off x="4165597" y="2032000"/>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pic>
        <p:nvPicPr>
          <p:cNvPr id="12" name="Picture 11" descr="PutThatThereScreensho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798" y="3062095"/>
            <a:ext cx="5342334" cy="3506983"/>
          </a:xfrm>
          <a:prstGeom prst="rect">
            <a:avLst/>
          </a:prstGeom>
        </p:spPr>
      </p:pic>
    </p:spTree>
    <p:extLst>
      <p:ext uri="{BB962C8B-B14F-4D97-AF65-F5344CB8AC3E}">
        <p14:creationId xmlns:p14="http://schemas.microsoft.com/office/powerpoint/2010/main" val="2598056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smtClean="0"/>
              <a:t>Alan Kay’s DynaBook (1972)          personal </a:t>
            </a:r>
            <a:r>
              <a:rPr lang="en-US" sz="2400" dirty="0"/>
              <a:t>laptop/</a:t>
            </a:r>
            <a:r>
              <a:rPr lang="en-US" sz="2400" dirty="0" smtClean="0"/>
              <a:t>tablet</a:t>
            </a:r>
          </a:p>
          <a:p>
            <a:r>
              <a:rPr lang="en-US" sz="2400" dirty="0"/>
              <a:t>Bolt’s Put That There (1979)            </a:t>
            </a:r>
            <a:r>
              <a:rPr lang="en-US" sz="2400" dirty="0">
                <a:solidFill>
                  <a:srgbClr val="FF0000"/>
                </a:solidFill>
              </a:rPr>
              <a:t>multi-modal UI</a:t>
            </a:r>
            <a:r>
              <a:rPr lang="en-US" sz="2400" dirty="0"/>
              <a:t>: gesture, voice commands, graphical and audio </a:t>
            </a:r>
            <a:r>
              <a:rPr lang="en-US" sz="2400" dirty="0" smtClean="0"/>
              <a:t>feedback</a:t>
            </a:r>
          </a:p>
          <a:p>
            <a:pPr lvl="1"/>
            <a:r>
              <a:rPr lang="en-US" sz="1800" dirty="0"/>
              <a:t>http://www.cs.brown.edu/~avd/UI/Put-That-There-</a:t>
            </a:r>
            <a:r>
              <a:rPr lang="en-US" sz="1800" dirty="0" smtClean="0"/>
              <a:t>TwoPeopleClip.mov</a:t>
            </a:r>
          </a:p>
          <a:p>
            <a:r>
              <a:rPr lang="en-US" sz="2400" dirty="0"/>
              <a:t>Myron Kruger’s Video Place (1986)          body-centric interaction using video and sensors</a:t>
            </a:r>
          </a:p>
          <a:p>
            <a:pPr lvl="1"/>
            <a:r>
              <a:rPr lang="en-US" sz="1800" dirty="0"/>
              <a:t>http://</a:t>
            </a:r>
            <a:r>
              <a:rPr lang="en-US" sz="1800" dirty="0" err="1"/>
              <a:t>www.cs.brown.edu</a:t>
            </a:r>
            <a:r>
              <a:rPr lang="en-US" sz="1800" dirty="0"/>
              <a:t>/~</a:t>
            </a:r>
            <a:r>
              <a:rPr lang="en-US" sz="1800" dirty="0" err="1"/>
              <a:t>avd</a:t>
            </a:r>
            <a:r>
              <a:rPr lang="en-US" sz="1800" dirty="0"/>
              <a:t>/UI/</a:t>
            </a:r>
            <a:r>
              <a:rPr lang="es-ES_tradnl" sz="1800" dirty="0" err="1" smtClean="0"/>
              <a:t>MyronKruegerCritterClip.mov</a:t>
            </a:r>
            <a:endParaRPr lang="en-US" sz="1800" dirty="0"/>
          </a:p>
        </p:txBody>
      </p:sp>
      <p:sp>
        <p:nvSpPr>
          <p:cNvPr id="2" name="Title 1"/>
          <p:cNvSpPr>
            <a:spLocks noGrp="1"/>
          </p:cNvSpPr>
          <p:nvPr>
            <p:ph type="title"/>
          </p:nvPr>
        </p:nvSpPr>
        <p:spPr>
          <a:xfrm>
            <a:off x="403299" y="-2960"/>
            <a:ext cx="8994696" cy="1143000"/>
          </a:xfrm>
        </p:spPr>
        <p:txBody>
          <a:bodyPr/>
          <a:lstStyle/>
          <a:p>
            <a:r>
              <a:rPr lang="en-US" dirty="0"/>
              <a:t>Projects and their </a:t>
            </a:r>
            <a:r>
              <a:rPr lang="en-US" dirty="0" smtClean="0"/>
              <a:t>legacies </a:t>
            </a:r>
            <a:r>
              <a:rPr lang="en-US" sz="2000" dirty="0" smtClean="0"/>
              <a:t>(2/3)</a:t>
            </a:r>
            <a:endParaRPr lang="en-US" sz="20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4080932" y="1608667"/>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9" name="Date Placeholder 8"/>
          <p:cNvSpPr>
            <a:spLocks noGrp="1"/>
          </p:cNvSpPr>
          <p:nvPr>
            <p:ph type="dt" sz="half" idx="10"/>
          </p:nvPr>
        </p:nvSpPr>
        <p:spPr/>
        <p:txBody>
          <a:bodyPr/>
          <a:lstStyle/>
          <a:p>
            <a:r>
              <a:rPr lang="en-US" smtClean="0"/>
              <a:t>4/25/2011</a:t>
            </a:r>
            <a:endParaRPr lang="en-US"/>
          </a:p>
        </p:txBody>
      </p:sp>
      <p:sp>
        <p:nvSpPr>
          <p:cNvPr id="10" name="Slide Number Placeholder 9"/>
          <p:cNvSpPr>
            <a:spLocks noGrp="1"/>
          </p:cNvSpPr>
          <p:nvPr>
            <p:ph type="sldNum" sz="quarter" idx="12"/>
          </p:nvPr>
        </p:nvSpPr>
        <p:spPr/>
        <p:txBody>
          <a:bodyPr/>
          <a:lstStyle/>
          <a:p>
            <a:fld id="{08D23C9D-4E39-1A44-8713-CA353EC9AECF}" type="slidenum">
              <a:rPr lang="en-US" smtClean="0"/>
              <a:pPr/>
              <a:t>43</a:t>
            </a:fld>
            <a:endParaRPr lang="en-US"/>
          </a:p>
        </p:txBody>
      </p:sp>
      <p:cxnSp>
        <p:nvCxnSpPr>
          <p:cNvPr id="11" name="Straight Arrow Connector 10"/>
          <p:cNvCxnSpPr/>
          <p:nvPr/>
        </p:nvCxnSpPr>
        <p:spPr>
          <a:xfrm>
            <a:off x="4165597" y="2032000"/>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2386309" y="4145303"/>
            <a:ext cx="4064138" cy="2694703"/>
            <a:chOff x="2590800" y="1521496"/>
            <a:chExt cx="6096000" cy="4572000"/>
          </a:xfrm>
        </p:grpSpPr>
        <p:pic>
          <p:nvPicPr>
            <p:cNvPr id="14" name="Picture 13" descr="pose_videopla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1521496"/>
              <a:ext cx="6096000" cy="4572000"/>
            </a:xfrm>
            <a:prstGeom prst="rect">
              <a:avLst/>
            </a:prstGeom>
          </p:spPr>
        </p:pic>
        <p:pic>
          <p:nvPicPr>
            <p:cNvPr id="15" name="Picture 14" descr="VideoPlace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8666" y="3983059"/>
              <a:ext cx="2133600" cy="1511808"/>
            </a:xfrm>
            <a:prstGeom prst="rect">
              <a:avLst/>
            </a:prstGeom>
          </p:spPr>
        </p:pic>
      </p:grpSp>
      <p:cxnSp>
        <p:nvCxnSpPr>
          <p:cNvPr id="16" name="Straight Arrow Connector 15"/>
          <p:cNvCxnSpPr/>
          <p:nvPr/>
        </p:nvCxnSpPr>
        <p:spPr>
          <a:xfrm>
            <a:off x="4910664" y="3200400"/>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541806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Roadmap</a:t>
            </a:r>
          </a:p>
        </p:txBody>
      </p:sp>
      <p:sp>
        <p:nvSpPr>
          <p:cNvPr id="3" name="Content Placeholder 2"/>
          <p:cNvSpPr>
            <a:spLocks noGrp="1"/>
          </p:cNvSpPr>
          <p:nvPr>
            <p:ph idx="1"/>
          </p:nvPr>
        </p:nvSpPr>
        <p:spPr/>
        <p:txBody>
          <a:bodyPr/>
          <a:lstStyle/>
          <a:p>
            <a:pPr marL="0" indent="0">
              <a:buNone/>
            </a:pPr>
            <a:r>
              <a:rPr lang="en-US" dirty="0" smtClean="0"/>
              <a:t>1 </a:t>
            </a:r>
            <a:r>
              <a:rPr lang="en-US" dirty="0"/>
              <a:t>- Current context – developments underway</a:t>
            </a:r>
          </a:p>
          <a:p>
            <a:pPr marL="0" indent="0">
              <a:buNone/>
            </a:pPr>
            <a:r>
              <a:rPr lang="en-US" dirty="0"/>
              <a:t>2 - Importance and brief history of UI/</a:t>
            </a:r>
            <a:r>
              <a:rPr lang="en-US" dirty="0" smtClean="0"/>
              <a:t>UX</a:t>
            </a:r>
          </a:p>
          <a:p>
            <a:pPr marL="0" indent="0">
              <a:buNone/>
            </a:pPr>
            <a:r>
              <a:rPr lang="en-US" dirty="0" smtClean="0">
                <a:solidFill>
                  <a:srgbClr val="FF0000"/>
                </a:solidFill>
              </a:rPr>
              <a:t>3 – WIMP         post-WIMP/NUI</a:t>
            </a:r>
            <a:endParaRPr lang="en-US" dirty="0">
              <a:solidFill>
                <a:srgbClr val="FF0000"/>
              </a:solidFill>
            </a:endParaRPr>
          </a:p>
          <a:p>
            <a:pPr marL="0" indent="0">
              <a:buNone/>
            </a:pPr>
            <a:r>
              <a:rPr lang="en-US" dirty="0" smtClean="0"/>
              <a:t>4 </a:t>
            </a:r>
            <a:r>
              <a:rPr lang="en-US" dirty="0"/>
              <a:t>– Invariants</a:t>
            </a:r>
          </a:p>
          <a:p>
            <a:pPr marL="0" indent="0">
              <a:buNone/>
            </a:pPr>
            <a:r>
              <a:rPr lang="en-US" dirty="0" smtClean="0"/>
              <a:t>5 </a:t>
            </a:r>
            <a:r>
              <a:rPr lang="en-US" dirty="0"/>
              <a:t>– Aspects of </a:t>
            </a:r>
            <a:r>
              <a:rPr lang="en-US" dirty="0" smtClean="0"/>
              <a:t>NUIs</a:t>
            </a:r>
            <a:endParaRPr lang="en-US" dirty="0"/>
          </a:p>
          <a:p>
            <a:pPr marL="0" indent="0">
              <a:buNone/>
            </a:pPr>
            <a:r>
              <a:rPr lang="en-US" dirty="0" smtClean="0"/>
              <a:t>6 </a:t>
            </a:r>
            <a:r>
              <a:rPr lang="en-US" dirty="0"/>
              <a:t>– Issues</a:t>
            </a:r>
          </a:p>
          <a:p>
            <a:pPr marL="0" indent="0">
              <a:buNone/>
            </a:pPr>
            <a:r>
              <a:rPr lang="en-US" dirty="0" smtClean="0"/>
              <a:t>7 </a:t>
            </a:r>
            <a:r>
              <a:rPr lang="en-US" dirty="0"/>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1811867" y="2794001"/>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44</a:t>
            </a:fld>
            <a:endParaRPr lang="en-US"/>
          </a:p>
        </p:txBody>
      </p:sp>
    </p:spTree>
    <p:extLst>
      <p:ext uri="{BB962C8B-B14F-4D97-AF65-F5344CB8AC3E}">
        <p14:creationId xmlns:p14="http://schemas.microsoft.com/office/powerpoint/2010/main" val="255067724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WIMP GUIs</a:t>
            </a:r>
          </a:p>
        </p:txBody>
      </p:sp>
      <p:sp>
        <p:nvSpPr>
          <p:cNvPr id="3" name="Content Placeholder 2"/>
          <p:cNvSpPr>
            <a:spLocks noGrp="1"/>
          </p:cNvSpPr>
          <p:nvPr>
            <p:ph idx="1"/>
          </p:nvPr>
        </p:nvSpPr>
        <p:spPr>
          <a:xfrm>
            <a:off x="141122" y="1140040"/>
            <a:ext cx="8836875" cy="5717960"/>
          </a:xfrm>
        </p:spPr>
        <p:txBody>
          <a:bodyPr>
            <a:normAutofit/>
          </a:bodyPr>
          <a:lstStyle/>
          <a:p>
            <a:pPr>
              <a:lnSpc>
                <a:spcPct val="110000"/>
              </a:lnSpc>
            </a:pPr>
            <a:r>
              <a:rPr lang="en-US" sz="3200" dirty="0"/>
              <a:t>Xerox PARC</a:t>
            </a:r>
            <a:r>
              <a:rPr lang="ja-JP" altLang="en-US" sz="3200" dirty="0">
                <a:latin typeface="Arial"/>
              </a:rPr>
              <a:t>’</a:t>
            </a:r>
            <a:r>
              <a:rPr lang="en-US" sz="3200" dirty="0"/>
              <a:t>s legacy provides a </a:t>
            </a:r>
            <a:r>
              <a:rPr lang="ja-JP" altLang="en-US" sz="3200" dirty="0">
                <a:latin typeface="Arial"/>
              </a:rPr>
              <a:t>“</a:t>
            </a:r>
            <a:r>
              <a:rPr lang="en-US" sz="3200" dirty="0"/>
              <a:t>standard</a:t>
            </a:r>
            <a:r>
              <a:rPr lang="ja-JP" altLang="en-US" sz="3200" dirty="0">
                <a:latin typeface="Arial"/>
              </a:rPr>
              <a:t>”</a:t>
            </a:r>
            <a:r>
              <a:rPr lang="en-US" sz="3200" dirty="0"/>
              <a:t>  </a:t>
            </a:r>
            <a:endParaRPr lang="en-US" sz="3200" dirty="0" smtClean="0"/>
          </a:p>
          <a:p>
            <a:pPr lvl="1">
              <a:lnSpc>
                <a:spcPct val="110000"/>
              </a:lnSpc>
            </a:pPr>
            <a:r>
              <a:rPr lang="en-US" dirty="0" smtClean="0"/>
              <a:t>ease </a:t>
            </a:r>
            <a:r>
              <a:rPr lang="en-US" dirty="0"/>
              <a:t>of </a:t>
            </a:r>
            <a:r>
              <a:rPr lang="en-US" i="1" dirty="0" smtClean="0">
                <a:solidFill>
                  <a:srgbClr val="FF0000"/>
                </a:solidFill>
              </a:rPr>
              <a:t>X</a:t>
            </a:r>
            <a:r>
              <a:rPr lang="en-US" dirty="0" smtClean="0"/>
              <a:t>  </a:t>
            </a:r>
            <a:r>
              <a:rPr lang="en-US" dirty="0"/>
              <a:t>for </a:t>
            </a:r>
            <a:r>
              <a:rPr lang="en-US" dirty="0" smtClean="0"/>
              <a:t>users (learning, remembering, using…)</a:t>
            </a:r>
            <a:endParaRPr lang="en-US" dirty="0"/>
          </a:p>
          <a:p>
            <a:pPr>
              <a:lnSpc>
                <a:spcPct val="110000"/>
              </a:lnSpc>
            </a:pPr>
            <a:r>
              <a:rPr lang="en-US" sz="3200" dirty="0"/>
              <a:t>Layers of support </a:t>
            </a:r>
            <a:r>
              <a:rPr lang="en-US" sz="3200" dirty="0" smtClean="0"/>
              <a:t>software</a:t>
            </a:r>
          </a:p>
          <a:p>
            <a:pPr lvl="1">
              <a:lnSpc>
                <a:spcPct val="110000"/>
              </a:lnSpc>
            </a:pPr>
            <a:r>
              <a:rPr lang="en-US" dirty="0" smtClean="0"/>
              <a:t>ease </a:t>
            </a:r>
            <a:r>
              <a:rPr lang="en-US" dirty="0"/>
              <a:t>of implementation, maintainability</a:t>
            </a:r>
          </a:p>
          <a:p>
            <a:pPr lvl="2">
              <a:lnSpc>
                <a:spcPct val="110000"/>
              </a:lnSpc>
            </a:pPr>
            <a:r>
              <a:rPr lang="en-US" dirty="0"/>
              <a:t>toolkits</a:t>
            </a:r>
          </a:p>
          <a:p>
            <a:pPr lvl="2">
              <a:lnSpc>
                <a:spcPct val="110000"/>
              </a:lnSpc>
            </a:pPr>
            <a:r>
              <a:rPr lang="en-US" dirty="0" smtClean="0"/>
              <a:t>GUI </a:t>
            </a:r>
            <a:r>
              <a:rPr lang="en-US" dirty="0"/>
              <a:t>builders</a:t>
            </a:r>
          </a:p>
          <a:p>
            <a:pPr lvl="2">
              <a:lnSpc>
                <a:spcPct val="110000"/>
              </a:lnSpc>
            </a:pPr>
            <a:r>
              <a:rPr lang="en-US" dirty="0"/>
              <a:t>UIMS</a:t>
            </a:r>
          </a:p>
          <a:p>
            <a:pPr lvl="1">
              <a:lnSpc>
                <a:spcPct val="110000"/>
              </a:lnSpc>
            </a:pPr>
            <a:r>
              <a:rPr lang="en-US" dirty="0"/>
              <a:t>much more support for “look” </a:t>
            </a:r>
            <a:r>
              <a:rPr lang="en-US" dirty="0" smtClean="0"/>
              <a:t>(visual design) than </a:t>
            </a:r>
            <a:r>
              <a:rPr lang="en-US" dirty="0"/>
              <a:t>for “feel</a:t>
            </a:r>
            <a:r>
              <a:rPr lang="en-US" dirty="0" smtClean="0"/>
              <a:t>” (interaction design)</a:t>
            </a:r>
          </a:p>
          <a:p>
            <a:pPr lvl="2">
              <a:lnSpc>
                <a:spcPct val="110000"/>
              </a:lnSpc>
            </a:pPr>
            <a:r>
              <a:rPr lang="en-US" dirty="0" smtClean="0"/>
              <a:t>“feel” involves  domain-specific application semantics</a:t>
            </a: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45</a:t>
            </a:fld>
            <a:endParaRPr lang="en-US"/>
          </a:p>
        </p:txBody>
      </p:sp>
    </p:spTree>
    <p:extLst>
      <p:ext uri="{BB962C8B-B14F-4D97-AF65-F5344CB8AC3E}">
        <p14:creationId xmlns:p14="http://schemas.microsoft.com/office/powerpoint/2010/main" val="1152658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4" y="30906"/>
            <a:ext cx="8920084" cy="1143000"/>
          </a:xfrm>
        </p:spPr>
        <p:txBody>
          <a:bodyPr>
            <a:normAutofit/>
          </a:bodyPr>
          <a:lstStyle/>
          <a:p>
            <a:r>
              <a:rPr lang="en-US" dirty="0"/>
              <a:t>L</a:t>
            </a:r>
            <a:r>
              <a:rPr lang="en-US" dirty="0" smtClean="0"/>
              <a:t>imitations of WIMP GUIs </a:t>
            </a:r>
            <a:r>
              <a:rPr lang="en-US" sz="2000" dirty="0" smtClean="0"/>
              <a:t>(1/2)</a:t>
            </a:r>
            <a:endParaRPr lang="en-US" sz="2000" dirty="0"/>
          </a:p>
        </p:txBody>
      </p:sp>
      <p:sp>
        <p:nvSpPr>
          <p:cNvPr id="3" name="Content Placeholder 2"/>
          <p:cNvSpPr>
            <a:spLocks noGrp="1"/>
          </p:cNvSpPr>
          <p:nvPr>
            <p:ph idx="1"/>
          </p:nvPr>
        </p:nvSpPr>
        <p:spPr>
          <a:xfrm>
            <a:off x="141122" y="1346907"/>
            <a:ext cx="5243677" cy="5374567"/>
          </a:xfrm>
        </p:spPr>
        <p:txBody>
          <a:bodyPr>
            <a:normAutofit/>
          </a:bodyPr>
          <a:lstStyle/>
          <a:p>
            <a:pPr>
              <a:lnSpc>
                <a:spcPct val="110000"/>
              </a:lnSpc>
            </a:pPr>
            <a:r>
              <a:rPr lang="en-US" dirty="0" smtClean="0"/>
              <a:t>Limited vision (flat, 2D)</a:t>
            </a:r>
          </a:p>
          <a:p>
            <a:pPr>
              <a:lnSpc>
                <a:spcPct val="110000"/>
              </a:lnSpc>
            </a:pPr>
            <a:r>
              <a:rPr lang="en-US" dirty="0" smtClean="0"/>
              <a:t>No speech</a:t>
            </a:r>
          </a:p>
          <a:p>
            <a:pPr>
              <a:lnSpc>
                <a:spcPct val="110000"/>
              </a:lnSpc>
            </a:pPr>
            <a:r>
              <a:rPr lang="en-US" dirty="0" smtClean="0"/>
              <a:t>No gestures</a:t>
            </a:r>
          </a:p>
          <a:p>
            <a:pPr>
              <a:lnSpc>
                <a:spcPct val="110000"/>
              </a:lnSpc>
            </a:pPr>
            <a:r>
              <a:rPr lang="en-US" dirty="0" smtClean="0"/>
              <a:t>Limited audio and tactile feedback</a:t>
            </a:r>
          </a:p>
          <a:p>
            <a:pPr>
              <a:lnSpc>
                <a:spcPct val="110000"/>
              </a:lnSpc>
            </a:pPr>
            <a:r>
              <a:rPr lang="en-US" dirty="0" smtClean="0"/>
              <a:t>One-handed interaction</a:t>
            </a:r>
          </a:p>
          <a:p>
            <a:pPr>
              <a:lnSpc>
                <a:spcPct val="110000"/>
              </a:lnSpc>
            </a:pPr>
            <a:r>
              <a:rPr lang="en-US" dirty="0" smtClean="0"/>
              <a:t>Limited movement</a:t>
            </a:r>
          </a:p>
          <a:p>
            <a:pPr>
              <a:lnSpc>
                <a:spcPct val="110000"/>
              </a:lnSpc>
            </a:pPr>
            <a:r>
              <a:rPr lang="en-US" dirty="0" smtClean="0"/>
              <a:t>System unaware of user</a:t>
            </a:r>
          </a:p>
          <a:p>
            <a:pPr>
              <a:lnSpc>
                <a:spcPct val="110000"/>
              </a:lnSpc>
            </a:pPr>
            <a:r>
              <a:rPr lang="en-US" dirty="0" smtClean="0"/>
              <a:t>System has no model of user</a:t>
            </a: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pic>
        <p:nvPicPr>
          <p:cNvPr id="7" name="Picture 9" descr="WIMP_limi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600200"/>
            <a:ext cx="3963988"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5"/>
          <p:cNvSpPr>
            <a:spLocks noGrp="1"/>
          </p:cNvSpPr>
          <p:nvPr>
            <p:ph type="dt" sz="half" idx="10"/>
          </p:nvPr>
        </p:nvSpPr>
        <p:spPr/>
        <p:txBody>
          <a:bodyPr/>
          <a:lstStyle/>
          <a:p>
            <a:r>
              <a:rPr lang="en-US" smtClean="0"/>
              <a:t>4/25/2011</a:t>
            </a:r>
            <a:endParaRPr lang="en-US"/>
          </a:p>
        </p:txBody>
      </p:sp>
      <p:sp>
        <p:nvSpPr>
          <p:cNvPr id="8" name="Slide Number Placeholder 7"/>
          <p:cNvSpPr>
            <a:spLocks noGrp="1"/>
          </p:cNvSpPr>
          <p:nvPr>
            <p:ph type="sldNum" sz="quarter" idx="12"/>
          </p:nvPr>
        </p:nvSpPr>
        <p:spPr/>
        <p:txBody>
          <a:bodyPr/>
          <a:lstStyle/>
          <a:p>
            <a:fld id="{08D23C9D-4E39-1A44-8713-CA353EC9AECF}" type="slidenum">
              <a:rPr lang="en-US" smtClean="0"/>
              <a:pPr/>
              <a:t>46</a:t>
            </a:fld>
            <a:endParaRPr lang="en-US"/>
          </a:p>
        </p:txBody>
      </p:sp>
    </p:spTree>
    <p:extLst>
      <p:ext uri="{BB962C8B-B14F-4D97-AF65-F5344CB8AC3E}">
        <p14:creationId xmlns:p14="http://schemas.microsoft.com/office/powerpoint/2010/main" val="41875675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WIMP GUIs </a:t>
            </a:r>
            <a:r>
              <a:rPr lang="en-US" sz="2000" dirty="0"/>
              <a:t>(2/2)</a:t>
            </a:r>
          </a:p>
        </p:txBody>
      </p:sp>
      <p:sp>
        <p:nvSpPr>
          <p:cNvPr id="3" name="Content Placeholder 2"/>
          <p:cNvSpPr>
            <a:spLocks noGrp="1"/>
          </p:cNvSpPr>
          <p:nvPr>
            <p:ph idx="1"/>
          </p:nvPr>
        </p:nvSpPr>
        <p:spPr>
          <a:xfrm>
            <a:off x="141122" y="1143712"/>
            <a:ext cx="8836875" cy="5714288"/>
          </a:xfrm>
        </p:spPr>
        <p:txBody>
          <a:bodyPr>
            <a:normAutofit/>
          </a:bodyPr>
          <a:lstStyle/>
          <a:p>
            <a:pPr>
              <a:lnSpc>
                <a:spcPct val="110000"/>
              </a:lnSpc>
            </a:pPr>
            <a:r>
              <a:rPr lang="en-US" sz="2800" dirty="0"/>
              <a:t>Imposes sequential </a:t>
            </a:r>
            <a:r>
              <a:rPr lang="ja-JP" altLang="en-US" sz="2800" dirty="0"/>
              <a:t>“</a:t>
            </a:r>
            <a:r>
              <a:rPr lang="en-US" sz="2800" dirty="0" err="1"/>
              <a:t>ping-pong</a:t>
            </a:r>
            <a:r>
              <a:rPr lang="ja-JP" altLang="en-US" sz="2800" dirty="0"/>
              <a:t>”</a:t>
            </a:r>
            <a:r>
              <a:rPr lang="en-US" sz="2800" dirty="0"/>
              <a:t> dialog model:  mouse and keyboard input, 2D graphics (sound?) output</a:t>
            </a:r>
          </a:p>
          <a:p>
            <a:pPr lvl="1">
              <a:lnSpc>
                <a:spcPct val="110000"/>
              </a:lnSpc>
            </a:pPr>
            <a:r>
              <a:rPr lang="en-US" sz="2400" dirty="0"/>
              <a:t>deterministic and discrete</a:t>
            </a:r>
          </a:p>
          <a:p>
            <a:pPr lvl="1">
              <a:lnSpc>
                <a:spcPct val="110000"/>
              </a:lnSpc>
            </a:pPr>
            <a:r>
              <a:rPr lang="en-US" sz="2400" dirty="0"/>
              <a:t>difficult to handle simultaneous input, even two mice</a:t>
            </a:r>
          </a:p>
          <a:p>
            <a:pPr lvl="1">
              <a:lnSpc>
                <a:spcPct val="110000"/>
              </a:lnSpc>
            </a:pPr>
            <a:r>
              <a:rPr lang="en-US" sz="2400" dirty="0"/>
              <a:t>pure WIMP </a:t>
            </a:r>
            <a:r>
              <a:rPr lang="en-US" sz="2400" dirty="0" smtClean="0"/>
              <a:t>doesn’t </a:t>
            </a:r>
            <a:r>
              <a:rPr lang="en-US" sz="2400" dirty="0"/>
              <a:t>use other senses: hearing, touch, ...</a:t>
            </a:r>
          </a:p>
          <a:p>
            <a:pPr lvl="1">
              <a:lnSpc>
                <a:spcPct val="110000"/>
              </a:lnSpc>
            </a:pPr>
            <a:r>
              <a:rPr lang="en-US" sz="2400" dirty="0"/>
              <a:t>&gt;50% of our neurons in visual cortex, but as humans it is very difficult for us to communicate without speech, sound...</a:t>
            </a:r>
          </a:p>
          <a:p>
            <a:pPr>
              <a:lnSpc>
                <a:spcPct val="110000"/>
              </a:lnSpc>
            </a:pPr>
            <a:r>
              <a:rPr lang="en-US" sz="2800" dirty="0"/>
              <a:t>Not usable in many environments </a:t>
            </a:r>
          </a:p>
          <a:p>
            <a:pPr lvl="1">
              <a:lnSpc>
                <a:spcPct val="110000"/>
              </a:lnSpc>
            </a:pPr>
            <a:r>
              <a:rPr lang="en-US" sz="2400" dirty="0"/>
              <a:t>while walking or </a:t>
            </a:r>
            <a:r>
              <a:rPr lang="en-US" sz="2400" dirty="0" smtClean="0"/>
              <a:t>driving, in the shower,…</a:t>
            </a:r>
            <a:endParaRPr lang="en-US" sz="2400" dirty="0"/>
          </a:p>
          <a:p>
            <a:pPr lvl="1">
              <a:lnSpc>
                <a:spcPct val="110000"/>
              </a:lnSpc>
            </a:pPr>
            <a:r>
              <a:rPr lang="en-US" sz="2400" dirty="0"/>
              <a:t>in immersive VR (e.g., </a:t>
            </a:r>
            <a:r>
              <a:rPr lang="en-US" sz="2400" dirty="0" smtClean="0"/>
              <a:t>head-mounted </a:t>
            </a:r>
            <a:r>
              <a:rPr lang="en-US" sz="2400" dirty="0"/>
              <a:t>display or </a:t>
            </a:r>
            <a:r>
              <a:rPr lang="en-US" sz="2400" dirty="0" smtClean="0"/>
              <a:t>CAVE™) </a:t>
            </a:r>
            <a:r>
              <a:rPr lang="en-US" sz="2400" dirty="0"/>
              <a:t>where you are </a:t>
            </a:r>
            <a:r>
              <a:rPr lang="ja-JP" altLang="en-US" sz="2400" dirty="0"/>
              <a:t>“</a:t>
            </a:r>
            <a:r>
              <a:rPr lang="en-US" sz="2400" dirty="0"/>
              <a:t>in</a:t>
            </a:r>
            <a:r>
              <a:rPr lang="ja-JP" altLang="en-US" sz="2400" dirty="0"/>
              <a:t>”</a:t>
            </a:r>
            <a:r>
              <a:rPr lang="en-US" sz="2400" dirty="0"/>
              <a:t> the </a:t>
            </a:r>
            <a:r>
              <a:rPr lang="en-US" sz="2400" dirty="0" smtClean="0"/>
              <a:t>3D scene</a:t>
            </a:r>
            <a:r>
              <a:rPr lang="en-US" sz="2400" dirty="0"/>
              <a:t>:  no keyboard, mouse</a:t>
            </a:r>
            <a:r>
              <a:rPr lang="en-US" sz="2400" dirty="0" smtClean="0"/>
              <a:t>…</a:t>
            </a:r>
            <a:endParaRPr lang="en-US" sz="24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47</a:t>
            </a:fld>
            <a:endParaRPr lang="en-US"/>
          </a:p>
        </p:txBody>
      </p:sp>
    </p:spTree>
    <p:extLst>
      <p:ext uri="{BB962C8B-B14F-4D97-AF65-F5344CB8AC3E}">
        <p14:creationId xmlns:p14="http://schemas.microsoft.com/office/powerpoint/2010/main" val="13893895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post-WIMP user interfaces</a:t>
            </a:r>
            <a:endParaRPr lang="en-US" dirty="0"/>
          </a:p>
        </p:txBody>
      </p:sp>
      <p:sp>
        <p:nvSpPr>
          <p:cNvPr id="3" name="Content Placeholder 2"/>
          <p:cNvSpPr>
            <a:spLocks noGrp="1"/>
          </p:cNvSpPr>
          <p:nvPr>
            <p:ph idx="1"/>
          </p:nvPr>
        </p:nvSpPr>
        <p:spPr>
          <a:xfrm>
            <a:off x="149304" y="1207208"/>
            <a:ext cx="8994696" cy="5650792"/>
          </a:xfrm>
        </p:spPr>
        <p:txBody>
          <a:bodyPr>
            <a:normAutofit fontScale="85000" lnSpcReduction="10000"/>
          </a:bodyPr>
          <a:lstStyle/>
          <a:p>
            <a:pPr>
              <a:lnSpc>
                <a:spcPct val="110000"/>
              </a:lnSpc>
              <a:spcAft>
                <a:spcPts val="400"/>
              </a:spcAft>
            </a:pPr>
            <a:r>
              <a:rPr lang="en-US" dirty="0" smtClean="0"/>
              <a:t>Usually multiple </a:t>
            </a:r>
            <a:r>
              <a:rPr lang="en-US" dirty="0"/>
              <a:t>simultaneous devices, sensory channels, users</a:t>
            </a:r>
          </a:p>
          <a:p>
            <a:pPr lvl="1">
              <a:lnSpc>
                <a:spcPct val="110000"/>
              </a:lnSpc>
              <a:spcAft>
                <a:spcPts val="400"/>
              </a:spcAft>
            </a:pPr>
            <a:r>
              <a:rPr lang="en-US" sz="2600" dirty="0"/>
              <a:t>multi-modal UIs</a:t>
            </a:r>
          </a:p>
          <a:p>
            <a:pPr>
              <a:lnSpc>
                <a:spcPct val="110000"/>
              </a:lnSpc>
              <a:spcBef>
                <a:spcPts val="300"/>
              </a:spcBef>
            </a:pPr>
            <a:r>
              <a:rPr lang="en-US" dirty="0"/>
              <a:t>High bandwidth, continuous input</a:t>
            </a:r>
          </a:p>
          <a:p>
            <a:pPr lvl="1">
              <a:lnSpc>
                <a:spcPct val="110000"/>
              </a:lnSpc>
            </a:pPr>
            <a:r>
              <a:rPr lang="en-US" sz="2600" dirty="0"/>
              <a:t>body part tracking (head, gaze, hand...) </a:t>
            </a:r>
          </a:p>
          <a:p>
            <a:pPr lvl="1">
              <a:lnSpc>
                <a:spcPct val="110000"/>
              </a:lnSpc>
              <a:spcBef>
                <a:spcPts val="300"/>
              </a:spcBef>
              <a:spcAft>
                <a:spcPts val="400"/>
              </a:spcAft>
            </a:pPr>
            <a:r>
              <a:rPr lang="en-US" sz="2600" dirty="0"/>
              <a:t>gesture and speech recognition, often interlaced </a:t>
            </a:r>
            <a:r>
              <a:rPr lang="en-US" sz="2600" dirty="0" smtClean="0"/>
              <a:t>(“Put That There”) </a:t>
            </a:r>
            <a:endParaRPr lang="en-US" sz="2600" dirty="0"/>
          </a:p>
          <a:p>
            <a:pPr>
              <a:lnSpc>
                <a:spcPct val="110000"/>
              </a:lnSpc>
              <a:spcBef>
                <a:spcPts val="300"/>
              </a:spcBef>
            </a:pPr>
            <a:r>
              <a:rPr lang="en-US" dirty="0" smtClean="0"/>
              <a:t>Typically non-deterministic</a:t>
            </a:r>
            <a:r>
              <a:rPr lang="en-US" dirty="0"/>
              <a:t>, probabilistic decoding and </a:t>
            </a:r>
            <a:r>
              <a:rPr lang="en-US" dirty="0" smtClean="0"/>
              <a:t>disambiguation (many issues, e.g., </a:t>
            </a:r>
            <a:r>
              <a:rPr lang="en-US" dirty="0" err="1" smtClean="0"/>
              <a:t>spatio</a:t>
            </a:r>
            <a:r>
              <a:rPr lang="en-US" dirty="0" smtClean="0"/>
              <a:t>-temporal resolution)  </a:t>
            </a:r>
            <a:endParaRPr lang="en-US" dirty="0"/>
          </a:p>
          <a:p>
            <a:pPr lvl="1">
              <a:lnSpc>
                <a:spcPct val="110000"/>
              </a:lnSpc>
            </a:pPr>
            <a:r>
              <a:rPr lang="en-US" sz="2600" dirty="0"/>
              <a:t>back-tracking to refine maximum-likelihood decoding</a:t>
            </a:r>
          </a:p>
          <a:p>
            <a:pPr lvl="1">
              <a:lnSpc>
                <a:spcPct val="110000"/>
              </a:lnSpc>
            </a:pPr>
            <a:r>
              <a:rPr lang="en-US" sz="2600" dirty="0"/>
              <a:t>similar to differential diagnosis</a:t>
            </a:r>
          </a:p>
          <a:p>
            <a:pPr lvl="1">
              <a:lnSpc>
                <a:spcPct val="110000"/>
              </a:lnSpc>
            </a:pPr>
            <a:r>
              <a:rPr lang="en-US" sz="2600" dirty="0"/>
              <a:t>in multi-modal </a:t>
            </a:r>
            <a:r>
              <a:rPr lang="en-US" sz="2600" dirty="0" smtClean="0"/>
              <a:t>UIs </a:t>
            </a:r>
            <a:r>
              <a:rPr lang="en-US" sz="2600" dirty="0"/>
              <a:t>best done via mutual reinforcement </a:t>
            </a:r>
            <a:endParaRPr lang="en-US" sz="2600" dirty="0" smtClean="0"/>
          </a:p>
          <a:p>
            <a:pPr lvl="2">
              <a:lnSpc>
                <a:spcPct val="110000"/>
              </a:lnSpc>
            </a:pPr>
            <a:r>
              <a:rPr lang="en-US" sz="2200" dirty="0" smtClean="0"/>
              <a:t>(Phil Cohen et </a:t>
            </a:r>
            <a:r>
              <a:rPr lang="en-US" sz="2200" dirty="0" err="1" smtClean="0"/>
              <a:t>al’s</a:t>
            </a:r>
            <a:r>
              <a:rPr lang="en-US" sz="2200" dirty="0" smtClean="0"/>
              <a:t> “unification”)</a:t>
            </a: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48</a:t>
            </a:fld>
            <a:endParaRPr lang="en-US"/>
          </a:p>
        </p:txBody>
      </p:sp>
    </p:spTree>
    <p:extLst>
      <p:ext uri="{BB962C8B-B14F-4D97-AF65-F5344CB8AC3E}">
        <p14:creationId xmlns:p14="http://schemas.microsoft.com/office/powerpoint/2010/main" val="11182433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WIMP GUIs Will Be Augmented, Not Replaced</a:t>
            </a:r>
          </a:p>
        </p:txBody>
      </p:sp>
      <p:sp>
        <p:nvSpPr>
          <p:cNvPr id="3" name="Content Placeholder 2"/>
          <p:cNvSpPr>
            <a:spLocks noGrp="1"/>
          </p:cNvSpPr>
          <p:nvPr>
            <p:ph idx="1"/>
          </p:nvPr>
        </p:nvSpPr>
        <p:spPr>
          <a:xfrm>
            <a:off x="141122" y="1092912"/>
            <a:ext cx="8836875" cy="5663490"/>
          </a:xfrm>
        </p:spPr>
        <p:txBody>
          <a:bodyPr>
            <a:normAutofit lnSpcReduction="10000"/>
          </a:bodyPr>
          <a:lstStyle/>
          <a:p>
            <a:pPr>
              <a:lnSpc>
                <a:spcPct val="110000"/>
              </a:lnSpc>
            </a:pPr>
            <a:r>
              <a:rPr lang="en-US" dirty="0"/>
              <a:t>UI Spectrum</a:t>
            </a:r>
          </a:p>
          <a:p>
            <a:pPr lvl="1">
              <a:lnSpc>
                <a:spcPct val="110000"/>
              </a:lnSpc>
            </a:pPr>
            <a:r>
              <a:rPr lang="en-US" sz="2600" dirty="0"/>
              <a:t>direct control </a:t>
            </a:r>
          </a:p>
          <a:p>
            <a:pPr lvl="2">
              <a:lnSpc>
                <a:spcPct val="110000"/>
              </a:lnSpc>
            </a:pPr>
            <a:r>
              <a:rPr lang="en-US" dirty="0"/>
              <a:t>direct manipulation</a:t>
            </a:r>
          </a:p>
          <a:p>
            <a:pPr lvl="2">
              <a:lnSpc>
                <a:spcPct val="110000"/>
              </a:lnSpc>
            </a:pPr>
            <a:r>
              <a:rPr lang="en-US" dirty="0"/>
              <a:t>by-example...</a:t>
            </a:r>
          </a:p>
          <a:p>
            <a:pPr lvl="1">
              <a:lnSpc>
                <a:spcPct val="110000"/>
              </a:lnSpc>
            </a:pPr>
            <a:r>
              <a:rPr lang="en-US" sz="2600" dirty="0"/>
              <a:t>indirect control  </a:t>
            </a:r>
          </a:p>
          <a:p>
            <a:pPr lvl="2">
              <a:lnSpc>
                <a:spcPct val="110000"/>
              </a:lnSpc>
            </a:pPr>
            <a:r>
              <a:rPr lang="en-US" dirty="0" smtClean="0"/>
              <a:t>agents</a:t>
            </a:r>
            <a:endParaRPr lang="en-US" dirty="0"/>
          </a:p>
          <a:p>
            <a:pPr lvl="2">
              <a:lnSpc>
                <a:spcPct val="110000"/>
              </a:lnSpc>
            </a:pPr>
            <a:r>
              <a:rPr lang="en-US" dirty="0"/>
              <a:t>social interfaces (avatars)</a:t>
            </a:r>
          </a:p>
          <a:p>
            <a:pPr>
              <a:lnSpc>
                <a:spcPct val="110000"/>
              </a:lnSpc>
            </a:pPr>
            <a:r>
              <a:rPr lang="en-US" dirty="0" smtClean="0"/>
              <a:t>WIMP enhanced by</a:t>
            </a:r>
          </a:p>
          <a:p>
            <a:pPr lvl="1">
              <a:lnSpc>
                <a:spcPct val="110000"/>
              </a:lnSpc>
            </a:pPr>
            <a:r>
              <a:rPr lang="en-US" sz="2600" dirty="0" smtClean="0"/>
              <a:t>speech &amp; gesture recognition </a:t>
            </a:r>
          </a:p>
          <a:p>
            <a:pPr lvl="2">
              <a:lnSpc>
                <a:spcPct val="110000"/>
              </a:lnSpc>
            </a:pPr>
            <a:r>
              <a:rPr lang="en-US" dirty="0" smtClean="0"/>
              <a:t>pens and multi-touch</a:t>
            </a:r>
          </a:p>
          <a:p>
            <a:pPr lvl="2">
              <a:lnSpc>
                <a:spcPct val="110000"/>
              </a:lnSpc>
            </a:pPr>
            <a:r>
              <a:rPr lang="en-US" dirty="0" smtClean="0"/>
              <a:t>body tracking and scene extraction via computer vision technology,   e.g., </a:t>
            </a:r>
            <a:r>
              <a:rPr lang="en-US" dirty="0" err="1" smtClean="0"/>
              <a:t>Kinect</a:t>
            </a:r>
            <a:endParaRPr lang="en-US" dirty="0" smtClean="0"/>
          </a:p>
          <a:p>
            <a:pPr lvl="1">
              <a:lnSpc>
                <a:spcPct val="110000"/>
              </a:lnSpc>
              <a:buNone/>
            </a:pPr>
            <a:endParaRPr lang="en-US" sz="2600"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49</a:t>
            </a:fld>
            <a:endParaRPr lang="en-US"/>
          </a:p>
        </p:txBody>
      </p:sp>
    </p:spTree>
    <p:extLst>
      <p:ext uri="{BB962C8B-B14F-4D97-AF65-F5344CB8AC3E}">
        <p14:creationId xmlns:p14="http://schemas.microsoft.com/office/powerpoint/2010/main" val="572161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NUI (Natural User Interface)</a:t>
            </a:r>
          </a:p>
        </p:txBody>
      </p:sp>
      <p:sp>
        <p:nvSpPr>
          <p:cNvPr id="3" name="Content Placeholder 2"/>
          <p:cNvSpPr>
            <a:spLocks noGrp="1"/>
          </p:cNvSpPr>
          <p:nvPr>
            <p:ph idx="1"/>
          </p:nvPr>
        </p:nvSpPr>
        <p:spPr>
          <a:xfrm>
            <a:off x="0" y="1346907"/>
            <a:ext cx="9144000" cy="5127973"/>
          </a:xfrm>
        </p:spPr>
        <p:txBody>
          <a:bodyPr>
            <a:normAutofit fontScale="92500"/>
          </a:bodyPr>
          <a:lstStyle/>
          <a:p>
            <a:pPr>
              <a:spcAft>
                <a:spcPts val="400"/>
              </a:spcAft>
            </a:pPr>
            <a:r>
              <a:rPr lang="en-US" dirty="0"/>
              <a:t>C</a:t>
            </a:r>
            <a:r>
              <a:rPr lang="en-US" dirty="0" smtClean="0"/>
              <a:t>ontext-sensitive spectrum – “natural” refers to making the user “a natural” and the interface “invisible”</a:t>
            </a:r>
          </a:p>
          <a:p>
            <a:r>
              <a:rPr lang="en-US" dirty="0" smtClean="0"/>
              <a:t>Goals</a:t>
            </a:r>
          </a:p>
          <a:p>
            <a:pPr lvl="1">
              <a:spcAft>
                <a:spcPts val="200"/>
              </a:spcAft>
            </a:pPr>
            <a:r>
              <a:rPr lang="en-US" sz="2600" dirty="0" smtClean="0"/>
              <a:t>leverage full human sensorium, perceptual and cognitive ability, even emotional state (affect)</a:t>
            </a:r>
          </a:p>
          <a:p>
            <a:pPr lvl="1">
              <a:spcAft>
                <a:spcPts val="500"/>
              </a:spcAft>
            </a:pPr>
            <a:r>
              <a:rPr lang="en-US" sz="2600" dirty="0" smtClean="0"/>
              <a:t>minimize cognitive load by shifting from cognitive to perceptual and motor skills</a:t>
            </a:r>
          </a:p>
          <a:p>
            <a:r>
              <a:rPr lang="en-US" dirty="0" smtClean="0"/>
              <a:t>Strategies</a:t>
            </a:r>
          </a:p>
          <a:p>
            <a:pPr lvl="1">
              <a:spcAft>
                <a:spcPts val="400"/>
              </a:spcAft>
            </a:pPr>
            <a:r>
              <a:rPr lang="en-US" sz="2600" dirty="0" smtClean="0"/>
              <a:t>multi-modal human interaction combined with intelligent computer collaboration</a:t>
            </a:r>
          </a:p>
          <a:p>
            <a:pPr lvl="1">
              <a:spcAft>
                <a:spcPts val="400"/>
              </a:spcAft>
            </a:pPr>
            <a:r>
              <a:rPr lang="en-US" sz="2600" dirty="0" smtClean="0"/>
              <a:t>shared human and machine initiative</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50</a:t>
            </a:fld>
            <a:endParaRPr lang="en-US"/>
          </a:p>
        </p:txBody>
      </p:sp>
    </p:spTree>
    <p:extLst>
      <p:ext uri="{BB962C8B-B14F-4D97-AF65-F5344CB8AC3E}">
        <p14:creationId xmlns:p14="http://schemas.microsoft.com/office/powerpoint/2010/main" val="22613682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NUI (Natural User Interface</a:t>
            </a:r>
            <a:r>
              <a:rPr lang="en-US" dirty="0" smtClean="0"/>
              <a:t>) Examples</a:t>
            </a:r>
            <a:endParaRPr lang="en-US" dirty="0"/>
          </a:p>
        </p:txBody>
      </p:sp>
      <p:sp>
        <p:nvSpPr>
          <p:cNvPr id="3" name="Content Placeholder 2"/>
          <p:cNvSpPr>
            <a:spLocks noGrp="1"/>
          </p:cNvSpPr>
          <p:nvPr>
            <p:ph idx="1"/>
          </p:nvPr>
        </p:nvSpPr>
        <p:spPr>
          <a:xfrm>
            <a:off x="141122" y="1075980"/>
            <a:ext cx="8836875" cy="4779256"/>
          </a:xfrm>
        </p:spPr>
        <p:txBody>
          <a:bodyPr>
            <a:noAutofit/>
          </a:bodyPr>
          <a:lstStyle/>
          <a:p>
            <a:pPr>
              <a:lnSpc>
                <a:spcPct val="120000"/>
              </a:lnSpc>
            </a:pPr>
            <a:r>
              <a:rPr lang="en-US" sz="3200" dirty="0"/>
              <a:t>A movie NUI: Minority </a:t>
            </a:r>
            <a:r>
              <a:rPr lang="en-US" sz="3200" dirty="0" smtClean="0"/>
              <a:t>Report</a:t>
            </a:r>
            <a:endParaRPr lang="en-US" sz="1800" dirty="0"/>
          </a:p>
          <a:p>
            <a:pPr>
              <a:lnSpc>
                <a:spcPct val="120000"/>
              </a:lnSpc>
            </a:pPr>
            <a:r>
              <a:rPr lang="en-US" sz="3200" dirty="0"/>
              <a:t>John </a:t>
            </a:r>
            <a:r>
              <a:rPr lang="en-US" sz="3200" dirty="0" err="1"/>
              <a:t>Underkoffler</a:t>
            </a:r>
            <a:r>
              <a:rPr lang="en-US" sz="3200" dirty="0"/>
              <a:t> of Oblong at TED </a:t>
            </a:r>
            <a:r>
              <a:rPr lang="en-US" sz="3200" dirty="0" smtClean="0"/>
              <a:t>2010</a:t>
            </a:r>
          </a:p>
          <a:p>
            <a:pPr lvl="1">
              <a:lnSpc>
                <a:spcPct val="120000"/>
              </a:lnSpc>
            </a:pPr>
            <a:r>
              <a:rPr lang="pl-PL" sz="2400" dirty="0"/>
              <a:t>http://</a:t>
            </a:r>
            <a:r>
              <a:rPr lang="pl-PL" sz="2400" dirty="0" err="1"/>
              <a:t>www.cs.brown.edu</a:t>
            </a:r>
            <a:r>
              <a:rPr lang="pl-PL" sz="2400" dirty="0"/>
              <a:t>/~</a:t>
            </a:r>
            <a:r>
              <a:rPr lang="pl-PL" sz="2400" dirty="0" err="1"/>
              <a:t>avd</a:t>
            </a:r>
            <a:r>
              <a:rPr lang="pl-PL" sz="2400" dirty="0"/>
              <a:t>/UI</a:t>
            </a:r>
            <a:r>
              <a:rPr lang="pl-PL" sz="2400" dirty="0" smtClean="0"/>
              <a:t>/</a:t>
            </a:r>
            <a:r>
              <a:rPr lang="da-DK" sz="2400" dirty="0" err="1"/>
              <a:t>UnderkofflerClip.mov</a:t>
            </a:r>
            <a:endParaRPr lang="en-US" sz="2400" dirty="0" smtClean="0"/>
          </a:p>
          <a:p>
            <a:pPr>
              <a:lnSpc>
                <a:spcPct val="120000"/>
              </a:lnSpc>
            </a:pPr>
            <a:r>
              <a:rPr lang="pl-PL" sz="3200" dirty="0" err="1"/>
              <a:t>Apple’s</a:t>
            </a:r>
            <a:r>
              <a:rPr lang="pl-PL" sz="3200" dirty="0"/>
              <a:t> </a:t>
            </a:r>
            <a:r>
              <a:rPr lang="pl-PL" sz="3200" dirty="0" err="1"/>
              <a:t>vision</a:t>
            </a:r>
            <a:r>
              <a:rPr lang="pl-PL" sz="3200" dirty="0"/>
              <a:t> “Knowledge </a:t>
            </a:r>
            <a:r>
              <a:rPr lang="pl-PL" sz="3200" dirty="0" err="1"/>
              <a:t>Navigator</a:t>
            </a:r>
            <a:r>
              <a:rPr lang="pl-PL" sz="3200" dirty="0"/>
              <a:t>”: </a:t>
            </a:r>
            <a:r>
              <a:rPr lang="pl-PL" sz="3200" dirty="0" smtClean="0"/>
              <a:t>1989</a:t>
            </a:r>
          </a:p>
          <a:p>
            <a:pPr lvl="1">
              <a:lnSpc>
                <a:spcPct val="120000"/>
              </a:lnSpc>
            </a:pPr>
            <a:r>
              <a:rPr lang="pl-PL" sz="2400" dirty="0"/>
              <a:t>http://</a:t>
            </a:r>
            <a:r>
              <a:rPr lang="pl-PL" sz="2400" dirty="0" err="1"/>
              <a:t>www.cs.brown.edu</a:t>
            </a:r>
            <a:r>
              <a:rPr lang="pl-PL" sz="2400" dirty="0"/>
              <a:t>/~</a:t>
            </a:r>
            <a:r>
              <a:rPr lang="pl-PL" sz="2400" dirty="0" err="1"/>
              <a:t>avd</a:t>
            </a:r>
            <a:r>
              <a:rPr lang="pl-PL" sz="2400" dirty="0"/>
              <a:t>/UI/KnowledgeNavigator.mp4</a:t>
            </a:r>
          </a:p>
          <a:p>
            <a:pPr>
              <a:lnSpc>
                <a:spcPct val="120000"/>
              </a:lnSpc>
            </a:pPr>
            <a:r>
              <a:rPr lang="en-US" sz="3200" dirty="0"/>
              <a:t>MSR’s Bill Buxton on </a:t>
            </a:r>
            <a:r>
              <a:rPr lang="en-US" sz="3200" dirty="0" smtClean="0"/>
              <a:t>NUIs</a:t>
            </a:r>
          </a:p>
          <a:p>
            <a:pPr lvl="1">
              <a:lnSpc>
                <a:spcPct val="120000"/>
              </a:lnSpc>
            </a:pPr>
            <a:r>
              <a:rPr lang="pl-PL" sz="2400" dirty="0"/>
              <a:t>http://</a:t>
            </a:r>
            <a:r>
              <a:rPr lang="pl-PL" sz="2400" dirty="0" err="1"/>
              <a:t>www.cs.brown.edu</a:t>
            </a:r>
            <a:r>
              <a:rPr lang="pl-PL" sz="2400" dirty="0"/>
              <a:t>/~</a:t>
            </a:r>
            <a:r>
              <a:rPr lang="pl-PL" sz="2400" dirty="0" err="1"/>
              <a:t>avd</a:t>
            </a:r>
            <a:r>
              <a:rPr lang="pl-PL" sz="2400" dirty="0"/>
              <a:t>/UI</a:t>
            </a:r>
            <a:r>
              <a:rPr lang="pl-PL" sz="2400" dirty="0" smtClean="0"/>
              <a:t>/</a:t>
            </a:r>
            <a:r>
              <a:rPr lang="fr-FR" sz="2400" dirty="0"/>
              <a:t>Buxton2.mp4</a:t>
            </a:r>
            <a:endParaRPr lang="en-US" sz="2400"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Slide Number Placeholder 5"/>
          <p:cNvSpPr>
            <a:spLocks noGrp="1"/>
          </p:cNvSpPr>
          <p:nvPr>
            <p:ph type="sldNum" sz="quarter" idx="12"/>
          </p:nvPr>
        </p:nvSpPr>
        <p:spPr/>
        <p:txBody>
          <a:bodyPr/>
          <a:lstStyle/>
          <a:p>
            <a:fld id="{08D23C9D-4E39-1A44-8713-CA353EC9AECF}" type="slidenum">
              <a:rPr lang="en-US" smtClean="0"/>
              <a:pPr/>
              <a:t>51</a:t>
            </a:fld>
            <a:endParaRPr lang="en-US"/>
          </a:p>
        </p:txBody>
      </p:sp>
    </p:spTree>
    <p:extLst>
      <p:ext uri="{BB962C8B-B14F-4D97-AF65-F5344CB8AC3E}">
        <p14:creationId xmlns:p14="http://schemas.microsoft.com/office/powerpoint/2010/main" val="3848818942"/>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inferring user intent</a:t>
            </a:r>
            <a:endParaRPr lang="en-US" dirty="0"/>
          </a:p>
        </p:txBody>
      </p:sp>
      <p:sp>
        <p:nvSpPr>
          <p:cNvPr id="3" name="Content Placeholder 2"/>
          <p:cNvSpPr>
            <a:spLocks noGrp="1"/>
          </p:cNvSpPr>
          <p:nvPr>
            <p:ph idx="1"/>
          </p:nvPr>
        </p:nvSpPr>
        <p:spPr>
          <a:xfrm>
            <a:off x="-1" y="1173906"/>
            <a:ext cx="9144001" cy="5684094"/>
          </a:xfrm>
        </p:spPr>
        <p:txBody>
          <a:bodyPr>
            <a:normAutofit/>
          </a:bodyPr>
          <a:lstStyle/>
          <a:p>
            <a:r>
              <a:rPr lang="en-US" sz="2800" dirty="0" smtClean="0"/>
              <a:t>Hierarchy of capabilities</a:t>
            </a:r>
          </a:p>
          <a:p>
            <a:pPr lvl="1"/>
            <a:r>
              <a:rPr lang="en-US" sz="2400" dirty="0" smtClean="0"/>
              <a:t>helper /clerk</a:t>
            </a:r>
          </a:p>
          <a:p>
            <a:pPr lvl="2"/>
            <a:r>
              <a:rPr lang="en-US" sz="2000" dirty="0" smtClean="0"/>
              <a:t>explicit </a:t>
            </a:r>
            <a:r>
              <a:rPr lang="en-US" sz="2000" dirty="0"/>
              <a:t>instruction, e.g., commands, hi-level parameterized spec</a:t>
            </a:r>
          </a:p>
          <a:p>
            <a:pPr lvl="1"/>
            <a:r>
              <a:rPr lang="en-US" sz="2400" dirty="0" smtClean="0"/>
              <a:t>concierge</a:t>
            </a:r>
          </a:p>
          <a:p>
            <a:pPr lvl="2"/>
            <a:r>
              <a:rPr lang="en-US" sz="2000" dirty="0" smtClean="0"/>
              <a:t>higher level specification</a:t>
            </a:r>
          </a:p>
          <a:p>
            <a:pPr lvl="2"/>
            <a:r>
              <a:rPr lang="en-US" sz="2000" dirty="0"/>
              <a:t>learn by </a:t>
            </a:r>
            <a:r>
              <a:rPr lang="en-US" sz="2000" dirty="0" smtClean="0"/>
              <a:t>example</a:t>
            </a:r>
          </a:p>
          <a:p>
            <a:r>
              <a:rPr lang="en-US" sz="2800" dirty="0" smtClean="0"/>
              <a:t>Examples</a:t>
            </a:r>
          </a:p>
          <a:p>
            <a:pPr lvl="1"/>
            <a:r>
              <a:rPr lang="en-US" sz="2400" dirty="0" err="1"/>
              <a:t>Siri</a:t>
            </a:r>
            <a:r>
              <a:rPr lang="en-US" sz="2400" dirty="0"/>
              <a:t> – iPhone Virtual Personal Assistant </a:t>
            </a:r>
            <a:r>
              <a:rPr lang="en-US" sz="2400" dirty="0" smtClean="0"/>
              <a:t>app</a:t>
            </a:r>
          </a:p>
          <a:p>
            <a:pPr lvl="2"/>
            <a:r>
              <a:rPr lang="pl-PL" sz="1800" dirty="0"/>
              <a:t>http://www.cs.brown.edu/~avd/UI</a:t>
            </a:r>
            <a:r>
              <a:rPr lang="pl-PL" sz="1800" dirty="0" smtClean="0"/>
              <a:t>/</a:t>
            </a:r>
            <a:r>
              <a:rPr lang="en-US" sz="1800" dirty="0" smtClean="0"/>
              <a:t>Siri.mp4</a:t>
            </a:r>
          </a:p>
          <a:p>
            <a:pPr lvl="1"/>
            <a:r>
              <a:rPr lang="en-US" sz="2400" dirty="0"/>
              <a:t>MSR’s </a:t>
            </a:r>
            <a:r>
              <a:rPr lang="en-US" sz="2400" dirty="0" err="1"/>
              <a:t>Bohus</a:t>
            </a:r>
            <a:r>
              <a:rPr lang="en-US" sz="2400" dirty="0"/>
              <a:t> &amp; Horvitz’ Virtual Receptionist </a:t>
            </a:r>
            <a:r>
              <a:rPr lang="en-US" sz="2400" dirty="0" smtClean="0"/>
              <a:t>2009 situated </a:t>
            </a:r>
            <a:r>
              <a:rPr lang="en-US" sz="2400" dirty="0"/>
              <a:t>interaction </a:t>
            </a:r>
            <a:endParaRPr lang="en-US" dirty="0"/>
          </a:p>
          <a:p>
            <a:pPr lvl="2"/>
            <a:r>
              <a:rPr lang="pl-PL" sz="2000" dirty="0"/>
              <a:t>http://</a:t>
            </a:r>
            <a:r>
              <a:rPr lang="pl-PL" sz="2000" dirty="0" err="1"/>
              <a:t>www.cs.brown.edu</a:t>
            </a:r>
            <a:r>
              <a:rPr lang="pl-PL" sz="2000" dirty="0"/>
              <a:t>/~</a:t>
            </a:r>
            <a:r>
              <a:rPr lang="pl-PL" sz="2000" dirty="0" err="1"/>
              <a:t>avd</a:t>
            </a:r>
            <a:r>
              <a:rPr lang="pl-PL" sz="2000" dirty="0"/>
              <a:t>/UI</a:t>
            </a:r>
            <a:r>
              <a:rPr lang="pl-PL" sz="2000" dirty="0" smtClean="0"/>
              <a:t>/</a:t>
            </a:r>
            <a:r>
              <a:rPr lang="de-DE" sz="2000" dirty="0" err="1"/>
              <a:t>Bohus-Horvitz-VirtualReceptionistClip.mov</a:t>
            </a:r>
            <a:endParaRPr lang="en-US" sz="2000" dirty="0"/>
          </a:p>
          <a:p>
            <a:pPr marL="914400" lvl="2" indent="0">
              <a:buNone/>
            </a:pPr>
            <a:endParaRPr lang="en-US" sz="2000" dirty="0"/>
          </a:p>
        </p:txBody>
      </p:sp>
      <p:sp>
        <p:nvSpPr>
          <p:cNvPr id="5" name="Footer Placeholder 4"/>
          <p:cNvSpPr>
            <a:spLocks noGrp="1"/>
          </p:cNvSpPr>
          <p:nvPr>
            <p:ph type="ftr" sz="quarter" idx="11"/>
          </p:nvPr>
        </p:nvSpPr>
        <p:spPr/>
        <p:txBody>
          <a:bodyPr/>
          <a:lstStyle/>
          <a:p>
            <a:r>
              <a:rPr lang="en-US" dirty="0" smtClean="0"/>
              <a:t>Microsoft Research Asia - April 2011</a:t>
            </a:r>
            <a:endParaRPr lang="en-US" dirty="0"/>
          </a:p>
        </p:txBody>
      </p:sp>
      <p:sp>
        <p:nvSpPr>
          <p:cNvPr id="6" name="Date Placeholder 5"/>
          <p:cNvSpPr>
            <a:spLocks noGrp="1"/>
          </p:cNvSpPr>
          <p:nvPr>
            <p:ph type="dt" sz="half" idx="10"/>
          </p:nvPr>
        </p:nvSpPr>
        <p:spPr/>
        <p:txBody>
          <a:bodyPr/>
          <a:lstStyle/>
          <a:p>
            <a:r>
              <a:rPr lang="en-US" dirty="0" smtClean="0"/>
              <a:t>4/25/2011</a:t>
            </a:r>
            <a:endParaRPr lang="en-US" dirty="0"/>
          </a:p>
        </p:txBody>
      </p:sp>
      <p:sp>
        <p:nvSpPr>
          <p:cNvPr id="7" name="Slide Number Placeholder 6"/>
          <p:cNvSpPr>
            <a:spLocks noGrp="1"/>
          </p:cNvSpPr>
          <p:nvPr>
            <p:ph type="sldNum" sz="quarter" idx="12"/>
          </p:nvPr>
        </p:nvSpPr>
        <p:spPr/>
        <p:txBody>
          <a:bodyPr/>
          <a:lstStyle/>
          <a:p>
            <a:fld id="{08D23C9D-4E39-1A44-8713-CA353EC9AECF}" type="slidenum">
              <a:rPr lang="en-US" smtClean="0"/>
              <a:pPr/>
              <a:t>52</a:t>
            </a:fld>
            <a:endParaRPr lang="en-US"/>
          </a:p>
        </p:txBody>
      </p:sp>
    </p:spTree>
    <p:extLst>
      <p:ext uri="{BB962C8B-B14F-4D97-AF65-F5344CB8AC3E}">
        <p14:creationId xmlns:p14="http://schemas.microsoft.com/office/powerpoint/2010/main" val="3123252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0267" y="-220133"/>
            <a:ext cx="10160000" cy="7281333"/>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err="1"/>
              <a:t>Siri</a:t>
            </a:r>
            <a:r>
              <a:rPr lang="en-US" dirty="0"/>
              <a:t> – iPhone Virtual Personal Assistant </a:t>
            </a:r>
            <a:r>
              <a:rPr lang="en-US" dirty="0" smtClean="0"/>
              <a:t>app</a:t>
            </a:r>
            <a:endParaRPr lang="en-US" dirty="0"/>
          </a:p>
        </p:txBody>
      </p:sp>
      <p:pic>
        <p:nvPicPr>
          <p:cNvPr id="8" name="Siri.mp4">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309563" y="1346200"/>
            <a:ext cx="8497887" cy="4779963"/>
          </a:xfrm>
        </p:spPr>
      </p:pic>
      <p:sp>
        <p:nvSpPr>
          <p:cNvPr id="4" name="Date Placeholder 3"/>
          <p:cNvSpPr>
            <a:spLocks noGrp="1"/>
          </p:cNvSpPr>
          <p:nvPr>
            <p:ph type="dt" sz="half" idx="10"/>
          </p:nvPr>
        </p:nvSpPr>
        <p:spPr/>
        <p:txBody>
          <a:bodyPr/>
          <a:lstStyle/>
          <a:p>
            <a:r>
              <a:rPr lang="en-US" smtClean="0"/>
              <a:t>4/25/2011</a:t>
            </a:r>
            <a:endParaRPr lang="en-US"/>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Slide Number Placeholder 5"/>
          <p:cNvSpPr>
            <a:spLocks noGrp="1"/>
          </p:cNvSpPr>
          <p:nvPr>
            <p:ph type="sldNum" sz="quarter" idx="12"/>
          </p:nvPr>
        </p:nvSpPr>
        <p:spPr/>
        <p:txBody>
          <a:bodyPr/>
          <a:lstStyle/>
          <a:p>
            <a:fld id="{08D23C9D-4E39-1A44-8713-CA353EC9AECF}" type="slidenum">
              <a:rPr lang="en-US" smtClean="0"/>
              <a:pPr/>
              <a:t>53</a:t>
            </a:fld>
            <a:endParaRPr lang="en-US"/>
          </a:p>
        </p:txBody>
      </p:sp>
    </p:spTree>
    <p:extLst>
      <p:ext uri="{BB962C8B-B14F-4D97-AF65-F5344CB8AC3E}">
        <p14:creationId xmlns:p14="http://schemas.microsoft.com/office/powerpoint/2010/main" val="76555991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0267" y="-220133"/>
            <a:ext cx="10160000" cy="7281333"/>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MSR’s </a:t>
            </a:r>
            <a:r>
              <a:rPr lang="en-US" dirty="0" err="1"/>
              <a:t>Bohus</a:t>
            </a:r>
            <a:r>
              <a:rPr lang="en-US" dirty="0"/>
              <a:t> &amp; Horvitz’ Virtual Receptionist 2009</a:t>
            </a:r>
            <a:br>
              <a:rPr lang="en-US" dirty="0"/>
            </a:br>
            <a:r>
              <a:rPr lang="en-US" dirty="0"/>
              <a:t>situated interaction  </a:t>
            </a:r>
          </a:p>
        </p:txBody>
      </p:sp>
      <p:sp>
        <p:nvSpPr>
          <p:cNvPr id="4" name="Date Placeholder 3"/>
          <p:cNvSpPr>
            <a:spLocks noGrp="1"/>
          </p:cNvSpPr>
          <p:nvPr>
            <p:ph type="dt" sz="half" idx="10"/>
          </p:nvPr>
        </p:nvSpPr>
        <p:spPr/>
        <p:txBody>
          <a:bodyPr/>
          <a:lstStyle/>
          <a:p>
            <a:r>
              <a:rPr lang="en-US" smtClean="0"/>
              <a:t>4/25/2011</a:t>
            </a:r>
            <a:endParaRPr lang="en-US"/>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Slide Number Placeholder 5"/>
          <p:cNvSpPr>
            <a:spLocks noGrp="1"/>
          </p:cNvSpPr>
          <p:nvPr>
            <p:ph type="sldNum" sz="quarter" idx="12"/>
          </p:nvPr>
        </p:nvSpPr>
        <p:spPr/>
        <p:txBody>
          <a:bodyPr/>
          <a:lstStyle/>
          <a:p>
            <a:fld id="{08D23C9D-4E39-1A44-8713-CA353EC9AECF}" type="slidenum">
              <a:rPr lang="en-US" smtClean="0"/>
              <a:pPr/>
              <a:t>54</a:t>
            </a:fld>
            <a:endParaRPr lang="en-US"/>
          </a:p>
        </p:txBody>
      </p:sp>
      <p:pic>
        <p:nvPicPr>
          <p:cNvPr id="11" name="Bohus-Horvitz-VirtualReceptionistClip.mov">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311150" y="1346200"/>
            <a:ext cx="8497888" cy="4779963"/>
          </a:xfrm>
        </p:spPr>
      </p:pic>
    </p:spTree>
    <p:extLst>
      <p:ext uri="{BB962C8B-B14F-4D97-AF65-F5344CB8AC3E}">
        <p14:creationId xmlns:p14="http://schemas.microsoft.com/office/powerpoint/2010/main" val="228516738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inferring user intent</a:t>
            </a:r>
            <a:endParaRPr lang="en-US" dirty="0"/>
          </a:p>
        </p:txBody>
      </p:sp>
      <p:sp>
        <p:nvSpPr>
          <p:cNvPr id="3" name="Content Placeholder 2"/>
          <p:cNvSpPr>
            <a:spLocks noGrp="1"/>
          </p:cNvSpPr>
          <p:nvPr>
            <p:ph idx="1"/>
          </p:nvPr>
        </p:nvSpPr>
        <p:spPr>
          <a:xfrm>
            <a:off x="-1" y="1173906"/>
            <a:ext cx="9144001" cy="5684094"/>
          </a:xfrm>
        </p:spPr>
        <p:txBody>
          <a:bodyPr>
            <a:normAutofit fontScale="92500" lnSpcReduction="20000"/>
          </a:bodyPr>
          <a:lstStyle/>
          <a:p>
            <a:r>
              <a:rPr lang="en-US" dirty="0" smtClean="0"/>
              <a:t>Hierarchy of capabilities</a:t>
            </a:r>
          </a:p>
          <a:p>
            <a:pPr lvl="1"/>
            <a:r>
              <a:rPr lang="en-US" sz="2600" dirty="0" smtClean="0"/>
              <a:t>helper /clerk</a:t>
            </a:r>
          </a:p>
          <a:p>
            <a:pPr lvl="2"/>
            <a:r>
              <a:rPr lang="en-US" dirty="0" smtClean="0"/>
              <a:t>explicit </a:t>
            </a:r>
            <a:r>
              <a:rPr lang="en-US" dirty="0"/>
              <a:t>instruction, e.g., commands, hi-level parameterized spec</a:t>
            </a:r>
          </a:p>
          <a:p>
            <a:pPr lvl="1"/>
            <a:r>
              <a:rPr lang="en-US" sz="2600" dirty="0" smtClean="0"/>
              <a:t>concierge</a:t>
            </a:r>
          </a:p>
          <a:p>
            <a:pPr lvl="2"/>
            <a:r>
              <a:rPr lang="en-US" dirty="0" smtClean="0"/>
              <a:t>higher level specification</a:t>
            </a:r>
          </a:p>
          <a:p>
            <a:pPr lvl="2"/>
            <a:r>
              <a:rPr lang="en-US" dirty="0"/>
              <a:t>learn by </a:t>
            </a:r>
            <a:r>
              <a:rPr lang="en-US" dirty="0" smtClean="0"/>
              <a:t>example</a:t>
            </a:r>
            <a:endParaRPr lang="en-US" dirty="0"/>
          </a:p>
          <a:p>
            <a:pPr lvl="1"/>
            <a:r>
              <a:rPr lang="en-US" sz="2600" dirty="0" smtClean="0"/>
              <a:t>personal assistant</a:t>
            </a:r>
          </a:p>
          <a:p>
            <a:pPr lvl="2"/>
            <a:r>
              <a:rPr lang="en-US" dirty="0"/>
              <a:t>reason based on observation of past </a:t>
            </a:r>
            <a:r>
              <a:rPr lang="en-US" dirty="0" smtClean="0"/>
              <a:t>activity</a:t>
            </a:r>
            <a:endParaRPr lang="en-US" dirty="0"/>
          </a:p>
          <a:p>
            <a:pPr lvl="2"/>
            <a:r>
              <a:rPr lang="en-US" dirty="0"/>
              <a:t>unlike concierge, the assistant has </a:t>
            </a:r>
            <a:r>
              <a:rPr lang="en-US" dirty="0" smtClean="0"/>
              <a:t>a model of your context</a:t>
            </a:r>
          </a:p>
          <a:p>
            <a:pPr lvl="3"/>
            <a:r>
              <a:rPr lang="en-US" dirty="0" smtClean="0"/>
              <a:t> </a:t>
            </a:r>
            <a:r>
              <a:rPr lang="en-US" dirty="0"/>
              <a:t>therefore much </a:t>
            </a:r>
            <a:r>
              <a:rPr lang="en-US" dirty="0" smtClean="0"/>
              <a:t>higher level of </a:t>
            </a:r>
            <a:r>
              <a:rPr lang="en-US" dirty="0"/>
              <a:t>reasoning and </a:t>
            </a:r>
            <a:r>
              <a:rPr lang="en-US" dirty="0" err="1"/>
              <a:t>inferencing</a:t>
            </a:r>
            <a:r>
              <a:rPr lang="en-US" dirty="0"/>
              <a:t> of intent</a:t>
            </a:r>
          </a:p>
          <a:p>
            <a:pPr lvl="1"/>
            <a:r>
              <a:rPr lang="en-US" sz="2600" dirty="0" smtClean="0"/>
              <a:t>perfect partner</a:t>
            </a:r>
          </a:p>
          <a:p>
            <a:pPr lvl="2"/>
            <a:r>
              <a:rPr lang="en-US" dirty="0">
                <a:solidFill>
                  <a:srgbClr val="FF0000"/>
                </a:solidFill>
              </a:rPr>
              <a:t>anticipation</a:t>
            </a:r>
            <a:r>
              <a:rPr lang="en-US" dirty="0"/>
              <a:t> of </a:t>
            </a:r>
            <a:r>
              <a:rPr lang="en-US" dirty="0" smtClean="0"/>
              <a:t>intent</a:t>
            </a:r>
          </a:p>
          <a:p>
            <a:r>
              <a:rPr lang="en-US" dirty="0" smtClean="0"/>
              <a:t>NUIs some combination of </a:t>
            </a:r>
          </a:p>
          <a:p>
            <a:pPr lvl="1"/>
            <a:r>
              <a:rPr lang="en-US" sz="2600" dirty="0" smtClean="0"/>
              <a:t>direct manipulation </a:t>
            </a:r>
            <a:r>
              <a:rPr lang="en-US" sz="2600" dirty="0"/>
              <a:t>plus </a:t>
            </a:r>
            <a:r>
              <a:rPr lang="en-US" sz="2600" dirty="0" smtClean="0"/>
              <a:t>indirect control via agents</a:t>
            </a:r>
          </a:p>
          <a:p>
            <a:pPr lvl="1"/>
            <a:r>
              <a:rPr lang="en-US" sz="2600" dirty="0" smtClean="0"/>
              <a:t>some under explicit control, e.g.,  avatars, some autonomous</a:t>
            </a:r>
          </a:p>
          <a:p>
            <a:pPr lvl="1"/>
            <a:endParaRPr lang="en-US" sz="2600" dirty="0"/>
          </a:p>
          <a:p>
            <a:endParaRPr lang="en-US" dirty="0"/>
          </a:p>
          <a:p>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55</a:t>
            </a:fld>
            <a:endParaRPr lang="en-US"/>
          </a:p>
        </p:txBody>
      </p:sp>
    </p:spTree>
    <p:extLst>
      <p:ext uri="{BB962C8B-B14F-4D97-AF65-F5344CB8AC3E}">
        <p14:creationId xmlns:p14="http://schemas.microsoft.com/office/powerpoint/2010/main" val="29172945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a:t>
            </a:r>
          </a:p>
        </p:txBody>
      </p:sp>
      <p:sp>
        <p:nvSpPr>
          <p:cNvPr id="3" name="Content Placeholder 2"/>
          <p:cNvSpPr>
            <a:spLocks noGrp="1"/>
          </p:cNvSpPr>
          <p:nvPr>
            <p:ph idx="1"/>
          </p:nvPr>
        </p:nvSpPr>
        <p:spPr/>
        <p:txBody>
          <a:bodyPr/>
          <a:lstStyle/>
          <a:p>
            <a:pPr marL="0" indent="0">
              <a:lnSpc>
                <a:spcPct val="110000"/>
              </a:lnSpc>
              <a:buNone/>
            </a:pPr>
            <a:r>
              <a:rPr lang="en-US" dirty="0" smtClean="0"/>
              <a:t>1 </a:t>
            </a:r>
            <a:r>
              <a:rPr lang="en-US" dirty="0"/>
              <a:t>- Current context – developments underway</a:t>
            </a:r>
          </a:p>
          <a:p>
            <a:pPr marL="0" indent="0">
              <a:lnSpc>
                <a:spcPct val="110000"/>
              </a:lnSpc>
              <a:buNone/>
            </a:pPr>
            <a:r>
              <a:rPr lang="en-US" dirty="0"/>
              <a:t>2 - Importance and brief history of UI/</a:t>
            </a:r>
            <a:r>
              <a:rPr lang="en-US" dirty="0" smtClean="0"/>
              <a:t>UX</a:t>
            </a:r>
          </a:p>
          <a:p>
            <a:pPr marL="0" indent="0">
              <a:lnSpc>
                <a:spcPct val="110000"/>
              </a:lnSpc>
              <a:buNone/>
            </a:pPr>
            <a:r>
              <a:rPr lang="en-US" dirty="0" smtClean="0"/>
              <a:t>3 – WIMP         post-WIMP/NUI</a:t>
            </a:r>
            <a:endParaRPr lang="en-US" dirty="0"/>
          </a:p>
          <a:p>
            <a:pPr marL="0" indent="0">
              <a:lnSpc>
                <a:spcPct val="110000"/>
              </a:lnSpc>
              <a:buNone/>
            </a:pPr>
            <a:r>
              <a:rPr lang="en-US" dirty="0" smtClean="0">
                <a:solidFill>
                  <a:srgbClr val="FF0000"/>
                </a:solidFill>
              </a:rPr>
              <a:t>4 </a:t>
            </a:r>
            <a:r>
              <a:rPr lang="en-US" dirty="0">
                <a:solidFill>
                  <a:srgbClr val="FF0000"/>
                </a:solidFill>
              </a:rPr>
              <a:t>– Invariants</a:t>
            </a:r>
          </a:p>
          <a:p>
            <a:pPr marL="0" indent="0">
              <a:lnSpc>
                <a:spcPct val="110000"/>
              </a:lnSpc>
              <a:buNone/>
            </a:pPr>
            <a:r>
              <a:rPr lang="en-US" dirty="0" smtClean="0"/>
              <a:t>5 </a:t>
            </a:r>
            <a:r>
              <a:rPr lang="en-US" dirty="0"/>
              <a:t>– Aspects of </a:t>
            </a:r>
            <a:r>
              <a:rPr lang="en-US" dirty="0" smtClean="0"/>
              <a:t>NUIs</a:t>
            </a:r>
            <a:endParaRPr lang="en-US" dirty="0"/>
          </a:p>
          <a:p>
            <a:pPr marL="0" indent="0">
              <a:lnSpc>
                <a:spcPct val="110000"/>
              </a:lnSpc>
              <a:buNone/>
            </a:pPr>
            <a:r>
              <a:rPr lang="en-US" dirty="0" smtClean="0"/>
              <a:t>6 </a:t>
            </a:r>
            <a:r>
              <a:rPr lang="en-US" dirty="0"/>
              <a:t>– </a:t>
            </a:r>
            <a:r>
              <a:rPr lang="en-US" dirty="0" smtClean="0"/>
              <a:t>Research issues</a:t>
            </a:r>
            <a:endParaRPr lang="en-US" dirty="0"/>
          </a:p>
          <a:p>
            <a:pPr marL="0" indent="0">
              <a:lnSpc>
                <a:spcPct val="110000"/>
              </a:lnSpc>
              <a:buNone/>
            </a:pPr>
            <a:r>
              <a:rPr lang="en-US" dirty="0" smtClean="0"/>
              <a:t>7 </a:t>
            </a:r>
            <a:r>
              <a:rPr lang="en-US" dirty="0"/>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1811867" y="2878666"/>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56</a:t>
            </a:fld>
            <a:endParaRPr lang="en-US"/>
          </a:p>
        </p:txBody>
      </p:sp>
    </p:spTree>
    <p:extLst>
      <p:ext uri="{BB962C8B-B14F-4D97-AF65-F5344CB8AC3E}">
        <p14:creationId xmlns:p14="http://schemas.microsoft.com/office/powerpoint/2010/main" val="255067724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4" y="-2960"/>
            <a:ext cx="9362996" cy="1143000"/>
          </a:xfrm>
        </p:spPr>
        <p:txBody>
          <a:bodyPr>
            <a:normAutofit fontScale="90000"/>
          </a:bodyPr>
          <a:lstStyle/>
          <a:p>
            <a:r>
              <a:rPr lang="en-US" dirty="0" smtClean="0"/>
              <a:t>4 – Reflect:   NUI’s evolve, what are some invariants?</a:t>
            </a:r>
            <a:endParaRPr lang="en-US" dirty="0"/>
          </a:p>
        </p:txBody>
      </p:sp>
      <p:sp>
        <p:nvSpPr>
          <p:cNvPr id="3" name="Content Placeholder 2"/>
          <p:cNvSpPr>
            <a:spLocks noGrp="1"/>
          </p:cNvSpPr>
          <p:nvPr>
            <p:ph idx="1"/>
          </p:nvPr>
        </p:nvSpPr>
        <p:spPr>
          <a:xfrm>
            <a:off x="141122" y="1131008"/>
            <a:ext cx="8836875" cy="4779256"/>
          </a:xfrm>
        </p:spPr>
        <p:txBody>
          <a:bodyPr>
            <a:normAutofit fontScale="92500"/>
          </a:bodyPr>
          <a:lstStyle/>
          <a:p>
            <a:pPr>
              <a:lnSpc>
                <a:spcPct val="120000"/>
              </a:lnSpc>
            </a:pPr>
            <a:r>
              <a:rPr lang="en-US" sz="3200" dirty="0"/>
              <a:t>Humans in the </a:t>
            </a:r>
            <a:r>
              <a:rPr lang="en-US" sz="3200" dirty="0" smtClean="0"/>
              <a:t>loop</a:t>
            </a:r>
          </a:p>
          <a:p>
            <a:pPr>
              <a:lnSpc>
                <a:spcPct val="120000"/>
              </a:lnSpc>
            </a:pPr>
            <a:r>
              <a:rPr lang="en-US" sz="3200" dirty="0" smtClean="0"/>
              <a:t>NUIs will augment GUIs</a:t>
            </a:r>
          </a:p>
          <a:p>
            <a:pPr lvl="1">
              <a:lnSpc>
                <a:spcPct val="120000"/>
              </a:lnSpc>
            </a:pPr>
            <a:r>
              <a:rPr lang="en-US" dirty="0" smtClean="0"/>
              <a:t>iPhone and its </a:t>
            </a:r>
            <a:r>
              <a:rPr lang="en-US" dirty="0" err="1" smtClean="0"/>
              <a:t>SmartPhone</a:t>
            </a:r>
            <a:r>
              <a:rPr lang="en-US" dirty="0" smtClean="0"/>
              <a:t> equivalents, Pads are hybrids</a:t>
            </a:r>
          </a:p>
          <a:p>
            <a:pPr>
              <a:lnSpc>
                <a:spcPct val="120000"/>
              </a:lnSpc>
            </a:pPr>
            <a:r>
              <a:rPr lang="en-US" sz="3200" dirty="0" smtClean="0"/>
              <a:t>Multiple </a:t>
            </a:r>
            <a:r>
              <a:rPr lang="en-US" sz="3200" dirty="0"/>
              <a:t>media and </a:t>
            </a:r>
            <a:r>
              <a:rPr lang="en-US" sz="3200" dirty="0" smtClean="0"/>
              <a:t>formats</a:t>
            </a:r>
          </a:p>
          <a:p>
            <a:pPr lvl="1">
              <a:lnSpc>
                <a:spcPct val="120000"/>
              </a:lnSpc>
            </a:pPr>
            <a:r>
              <a:rPr lang="en-US" dirty="0" smtClean="0"/>
              <a:t>must </a:t>
            </a:r>
            <a:r>
              <a:rPr lang="en-US" dirty="0"/>
              <a:t>co-exist and play well together</a:t>
            </a:r>
          </a:p>
          <a:p>
            <a:pPr>
              <a:lnSpc>
                <a:spcPct val="120000"/>
              </a:lnSpc>
            </a:pPr>
            <a:r>
              <a:rPr lang="en-US" sz="3200" dirty="0"/>
              <a:t>Rapid context-switching between tasks </a:t>
            </a:r>
            <a:endParaRPr lang="en-US" sz="3200" dirty="0" smtClean="0"/>
          </a:p>
          <a:p>
            <a:pPr lvl="1">
              <a:lnSpc>
                <a:spcPct val="120000"/>
              </a:lnSpc>
            </a:pPr>
            <a:r>
              <a:rPr lang="en-US" dirty="0"/>
              <a:t>s</a:t>
            </a:r>
            <a:r>
              <a:rPr lang="en-US" dirty="0" smtClean="0"/>
              <a:t>ystem should help user manage and manipulate complexity, e.g., contexts/”working sets”</a:t>
            </a:r>
            <a:endParaRPr lang="en-US" dirty="0"/>
          </a:p>
        </p:txBody>
      </p:sp>
      <p:sp>
        <p:nvSpPr>
          <p:cNvPr id="5" name="Footer Placeholder 4"/>
          <p:cNvSpPr>
            <a:spLocks noGrp="1"/>
          </p:cNvSpPr>
          <p:nvPr>
            <p:ph type="ftr" sz="quarter" idx="11"/>
          </p:nvPr>
        </p:nvSpPr>
        <p:spPr/>
        <p:txBody>
          <a:bodyPr/>
          <a:lstStyle/>
          <a:p>
            <a:r>
              <a:rPr lang="en-US" dirty="0"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57</a:t>
            </a:fld>
            <a:endParaRPr lang="en-US"/>
          </a:p>
        </p:txBody>
      </p:sp>
    </p:spTree>
    <p:extLst>
      <p:ext uri="{BB962C8B-B14F-4D97-AF65-F5344CB8AC3E}">
        <p14:creationId xmlns:p14="http://schemas.microsoft.com/office/powerpoint/2010/main" val="34575570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Roadmap</a:t>
            </a:r>
          </a:p>
        </p:txBody>
      </p:sp>
      <p:sp>
        <p:nvSpPr>
          <p:cNvPr id="3" name="Content Placeholder 2"/>
          <p:cNvSpPr>
            <a:spLocks noGrp="1"/>
          </p:cNvSpPr>
          <p:nvPr>
            <p:ph idx="1"/>
          </p:nvPr>
        </p:nvSpPr>
        <p:spPr/>
        <p:txBody>
          <a:bodyPr/>
          <a:lstStyle/>
          <a:p>
            <a:pPr marL="0" indent="0">
              <a:lnSpc>
                <a:spcPct val="110000"/>
              </a:lnSpc>
              <a:buNone/>
            </a:pPr>
            <a:r>
              <a:rPr lang="en-US" dirty="0" smtClean="0"/>
              <a:t>1 </a:t>
            </a:r>
            <a:r>
              <a:rPr lang="en-US" dirty="0"/>
              <a:t>- Current context – developments underway</a:t>
            </a:r>
          </a:p>
          <a:p>
            <a:pPr marL="0" indent="0">
              <a:lnSpc>
                <a:spcPct val="110000"/>
              </a:lnSpc>
              <a:buNone/>
            </a:pPr>
            <a:r>
              <a:rPr lang="en-US" dirty="0"/>
              <a:t>2 - Importance and brief history of UI/</a:t>
            </a:r>
            <a:r>
              <a:rPr lang="en-US" dirty="0" smtClean="0"/>
              <a:t>UX</a:t>
            </a:r>
          </a:p>
          <a:p>
            <a:pPr marL="0" indent="0">
              <a:lnSpc>
                <a:spcPct val="110000"/>
              </a:lnSpc>
              <a:buNone/>
            </a:pPr>
            <a:r>
              <a:rPr lang="en-US" dirty="0" smtClean="0"/>
              <a:t>3 – WIMP         post-WIMP/NUI</a:t>
            </a:r>
            <a:endParaRPr lang="en-US" dirty="0"/>
          </a:p>
          <a:p>
            <a:pPr marL="0" indent="0">
              <a:lnSpc>
                <a:spcPct val="110000"/>
              </a:lnSpc>
              <a:buNone/>
            </a:pPr>
            <a:r>
              <a:rPr lang="en-US" dirty="0" smtClean="0"/>
              <a:t>4 </a:t>
            </a:r>
            <a:r>
              <a:rPr lang="en-US" dirty="0"/>
              <a:t>– Invariants</a:t>
            </a:r>
          </a:p>
          <a:p>
            <a:pPr marL="0" indent="0">
              <a:lnSpc>
                <a:spcPct val="110000"/>
              </a:lnSpc>
              <a:buNone/>
            </a:pPr>
            <a:r>
              <a:rPr lang="en-US" dirty="0" smtClean="0">
                <a:solidFill>
                  <a:srgbClr val="FF0000"/>
                </a:solidFill>
              </a:rPr>
              <a:t>5 </a:t>
            </a:r>
            <a:r>
              <a:rPr lang="en-US" dirty="0">
                <a:solidFill>
                  <a:srgbClr val="FF0000"/>
                </a:solidFill>
              </a:rPr>
              <a:t>– Aspects of </a:t>
            </a:r>
            <a:r>
              <a:rPr lang="en-US" dirty="0" smtClean="0">
                <a:solidFill>
                  <a:srgbClr val="FF0000"/>
                </a:solidFill>
              </a:rPr>
              <a:t>NUIs</a:t>
            </a:r>
            <a:endParaRPr lang="en-US" dirty="0">
              <a:solidFill>
                <a:srgbClr val="FF0000"/>
              </a:solidFill>
            </a:endParaRPr>
          </a:p>
          <a:p>
            <a:pPr marL="0" indent="0">
              <a:lnSpc>
                <a:spcPct val="110000"/>
              </a:lnSpc>
              <a:buNone/>
            </a:pPr>
            <a:r>
              <a:rPr lang="en-US" dirty="0" smtClean="0"/>
              <a:t>6 </a:t>
            </a:r>
            <a:r>
              <a:rPr lang="en-US" dirty="0"/>
              <a:t>– </a:t>
            </a:r>
            <a:r>
              <a:rPr lang="en-US" dirty="0" smtClean="0"/>
              <a:t>Research Issues</a:t>
            </a:r>
            <a:endParaRPr lang="en-US" dirty="0"/>
          </a:p>
          <a:p>
            <a:pPr marL="0" indent="0">
              <a:lnSpc>
                <a:spcPct val="110000"/>
              </a:lnSpc>
              <a:buNone/>
            </a:pPr>
            <a:r>
              <a:rPr lang="en-US" dirty="0" smtClean="0"/>
              <a:t>7 </a:t>
            </a:r>
            <a:r>
              <a:rPr lang="en-US" dirty="0"/>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1811867" y="2878666"/>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58</a:t>
            </a:fld>
            <a:endParaRPr lang="en-US"/>
          </a:p>
        </p:txBody>
      </p:sp>
    </p:spTree>
    <p:extLst>
      <p:ext uri="{BB962C8B-B14F-4D97-AF65-F5344CB8AC3E}">
        <p14:creationId xmlns:p14="http://schemas.microsoft.com/office/powerpoint/2010/main" val="255067724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dirty="0"/>
              <a:t>– Aspects of </a:t>
            </a:r>
            <a:r>
              <a:rPr lang="en-US" dirty="0" smtClean="0"/>
              <a:t>NUIs</a:t>
            </a:r>
            <a:endParaRPr lang="en-US" dirty="0"/>
          </a:p>
        </p:txBody>
      </p:sp>
      <p:sp>
        <p:nvSpPr>
          <p:cNvPr id="3" name="Content Placeholder 2"/>
          <p:cNvSpPr>
            <a:spLocks noGrp="1"/>
          </p:cNvSpPr>
          <p:nvPr>
            <p:ph idx="1"/>
          </p:nvPr>
        </p:nvSpPr>
        <p:spPr>
          <a:xfrm>
            <a:off x="141122" y="1346907"/>
            <a:ext cx="8836875" cy="5374567"/>
          </a:xfrm>
        </p:spPr>
        <p:txBody>
          <a:bodyPr>
            <a:normAutofit/>
          </a:bodyPr>
          <a:lstStyle/>
          <a:p>
            <a:pPr>
              <a:lnSpc>
                <a:spcPct val="110000"/>
              </a:lnSpc>
            </a:pPr>
            <a:r>
              <a:rPr lang="en-US" sz="3200" dirty="0"/>
              <a:t>W</a:t>
            </a:r>
            <a:r>
              <a:rPr lang="en-US" sz="3200" dirty="0" smtClean="0"/>
              <a:t>IMP was the last one-size-fits-all UI</a:t>
            </a:r>
          </a:p>
          <a:p>
            <a:pPr>
              <a:lnSpc>
                <a:spcPct val="110000"/>
              </a:lnSpc>
            </a:pPr>
            <a:r>
              <a:rPr lang="en-US" sz="3200" dirty="0" smtClean="0"/>
              <a:t>UIs need to be much more adaptive and take into account</a:t>
            </a:r>
          </a:p>
          <a:p>
            <a:pPr lvl="1">
              <a:lnSpc>
                <a:spcPct val="110000"/>
              </a:lnSpc>
            </a:pPr>
            <a:r>
              <a:rPr lang="en-US" dirty="0"/>
              <a:t>c</a:t>
            </a:r>
            <a:r>
              <a:rPr lang="en-US" dirty="0" smtClean="0"/>
              <a:t>ontext</a:t>
            </a:r>
            <a:endParaRPr lang="en-US" dirty="0"/>
          </a:p>
          <a:p>
            <a:pPr lvl="1">
              <a:lnSpc>
                <a:spcPct val="110000"/>
              </a:lnSpc>
            </a:pPr>
            <a:r>
              <a:rPr lang="en-US" dirty="0" smtClean="0"/>
              <a:t>tasks</a:t>
            </a:r>
            <a:endParaRPr lang="en-US" dirty="0"/>
          </a:p>
          <a:p>
            <a:pPr lvl="1">
              <a:lnSpc>
                <a:spcPct val="110000"/>
              </a:lnSpc>
            </a:pPr>
            <a:r>
              <a:rPr lang="en-US" dirty="0"/>
              <a:t>t</a:t>
            </a:r>
            <a:r>
              <a:rPr lang="en-US" dirty="0" smtClean="0"/>
              <a:t>ime</a:t>
            </a:r>
            <a:endParaRPr lang="en-US" dirty="0"/>
          </a:p>
          <a:p>
            <a:pPr lvl="1">
              <a:lnSpc>
                <a:spcPct val="110000"/>
              </a:lnSpc>
            </a:pPr>
            <a:r>
              <a:rPr lang="en-US" dirty="0" smtClean="0"/>
              <a:t>user roles</a:t>
            </a:r>
            <a:endParaRPr lang="en-US" dirty="0"/>
          </a:p>
          <a:p>
            <a:pPr lvl="1">
              <a:lnSpc>
                <a:spcPct val="110000"/>
              </a:lnSpc>
            </a:pPr>
            <a:r>
              <a:rPr lang="en-US" dirty="0"/>
              <a:t>i</a:t>
            </a:r>
            <a:r>
              <a:rPr lang="en-US" dirty="0" smtClean="0"/>
              <a:t>nput </a:t>
            </a:r>
            <a:r>
              <a:rPr lang="en-US" dirty="0"/>
              <a:t>and </a:t>
            </a:r>
            <a:r>
              <a:rPr lang="en-US" dirty="0" smtClean="0"/>
              <a:t>output</a:t>
            </a: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59</a:t>
            </a:fld>
            <a:endParaRPr lang="en-US"/>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as aspect of UI/</a:t>
            </a:r>
            <a:r>
              <a:rPr lang="en-US" dirty="0" smtClean="0"/>
              <a:t>UX </a:t>
            </a:r>
            <a:r>
              <a:rPr lang="en-US" sz="2000" dirty="0" smtClean="0"/>
              <a:t>(1/2)</a:t>
            </a:r>
            <a:endParaRPr lang="en-US" dirty="0"/>
          </a:p>
        </p:txBody>
      </p:sp>
      <p:sp>
        <p:nvSpPr>
          <p:cNvPr id="3" name="Content Placeholder 2"/>
          <p:cNvSpPr>
            <a:spLocks noGrp="1"/>
          </p:cNvSpPr>
          <p:nvPr>
            <p:ph idx="1"/>
          </p:nvPr>
        </p:nvSpPr>
        <p:spPr>
          <a:xfrm>
            <a:off x="141122" y="1363837"/>
            <a:ext cx="9002878" cy="4992513"/>
          </a:xfrm>
        </p:spPr>
        <p:txBody>
          <a:bodyPr>
            <a:noAutofit/>
          </a:bodyPr>
          <a:lstStyle/>
          <a:p>
            <a:pPr>
              <a:lnSpc>
                <a:spcPct val="90000"/>
              </a:lnSpc>
            </a:pPr>
            <a:r>
              <a:rPr lang="en-US" sz="3200" dirty="0" smtClean="0"/>
              <a:t>Importance </a:t>
            </a:r>
            <a:r>
              <a:rPr lang="en-US" sz="3200" dirty="0"/>
              <a:t>of </a:t>
            </a:r>
            <a:r>
              <a:rPr lang="en-US" sz="3200" dirty="0" smtClean="0"/>
              <a:t>context for</a:t>
            </a:r>
          </a:p>
          <a:p>
            <a:pPr lvl="1">
              <a:lnSpc>
                <a:spcPct val="90000"/>
              </a:lnSpc>
            </a:pPr>
            <a:r>
              <a:rPr lang="en-US" dirty="0" smtClean="0"/>
              <a:t>user</a:t>
            </a:r>
          </a:p>
          <a:p>
            <a:pPr lvl="1">
              <a:lnSpc>
                <a:spcPct val="90000"/>
              </a:lnSpc>
            </a:pPr>
            <a:r>
              <a:rPr lang="en-US" dirty="0" smtClean="0"/>
              <a:t>task</a:t>
            </a:r>
          </a:p>
          <a:p>
            <a:pPr lvl="1">
              <a:lnSpc>
                <a:spcPct val="90000"/>
              </a:lnSpc>
            </a:pPr>
            <a:r>
              <a:rPr lang="en-US" dirty="0" smtClean="0"/>
              <a:t>platform</a:t>
            </a:r>
          </a:p>
          <a:p>
            <a:pPr lvl="1">
              <a:lnSpc>
                <a:spcPct val="90000"/>
              </a:lnSpc>
            </a:pPr>
            <a:r>
              <a:rPr lang="en-US" dirty="0" smtClean="0"/>
              <a:t>environment</a:t>
            </a:r>
          </a:p>
          <a:p>
            <a:pPr lvl="1">
              <a:lnSpc>
                <a:spcPct val="90000"/>
              </a:lnSpc>
            </a:pPr>
            <a:r>
              <a:rPr lang="en-US" dirty="0" smtClean="0"/>
              <a:t>history</a:t>
            </a:r>
          </a:p>
          <a:p>
            <a:pPr lvl="1">
              <a:lnSpc>
                <a:spcPct val="90000"/>
              </a:lnSpc>
            </a:pPr>
            <a:r>
              <a:rPr lang="en-US" dirty="0" smtClean="0"/>
              <a:t>social network</a:t>
            </a:r>
          </a:p>
          <a:p>
            <a:pPr>
              <a:lnSpc>
                <a:spcPct val="90000"/>
              </a:lnSpc>
            </a:pPr>
            <a:r>
              <a:rPr lang="en-US" dirty="0" smtClean="0"/>
              <a:t>Group structures</a:t>
            </a:r>
          </a:p>
          <a:p>
            <a:pPr lvl="1">
              <a:lnSpc>
                <a:spcPct val="80000"/>
              </a:lnSpc>
            </a:pPr>
            <a:r>
              <a:rPr lang="en-US" sz="2600" dirty="0" smtClean="0"/>
              <a:t>solo </a:t>
            </a:r>
            <a:r>
              <a:rPr lang="en-US" sz="2600" dirty="0"/>
              <a:t>vs. small team vs. crowd</a:t>
            </a:r>
          </a:p>
          <a:p>
            <a:pPr lvl="1">
              <a:lnSpc>
                <a:spcPct val="80000"/>
              </a:lnSpc>
            </a:pPr>
            <a:r>
              <a:rPr lang="en-US" sz="2600" dirty="0" smtClean="0"/>
              <a:t>co</a:t>
            </a:r>
            <a:r>
              <a:rPr lang="en-US" sz="2600" dirty="0"/>
              <a:t>-located vs. </a:t>
            </a:r>
            <a:r>
              <a:rPr lang="en-US" sz="2600" dirty="0" smtClean="0"/>
              <a:t>telecollaboration, both synchronous and asynchronous</a:t>
            </a:r>
            <a:endParaRPr lang="en-US" sz="2600" dirty="0"/>
          </a:p>
          <a:p>
            <a:pPr>
              <a:lnSpc>
                <a:spcPct val="90000"/>
              </a:lnSpc>
            </a:pPr>
            <a:endParaRPr lang="en-US" dirty="0" smtClean="0"/>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60</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as aspect of UI/</a:t>
            </a:r>
            <a:r>
              <a:rPr lang="en-US" dirty="0" smtClean="0"/>
              <a:t>UX </a:t>
            </a:r>
            <a:r>
              <a:rPr lang="en-US" sz="2000" dirty="0" smtClean="0"/>
              <a:t>(2/2)</a:t>
            </a:r>
            <a:endParaRPr lang="en-US" dirty="0"/>
          </a:p>
        </p:txBody>
      </p:sp>
      <p:sp>
        <p:nvSpPr>
          <p:cNvPr id="3" name="Content Placeholder 2"/>
          <p:cNvSpPr>
            <a:spLocks noGrp="1"/>
          </p:cNvSpPr>
          <p:nvPr>
            <p:ph idx="1"/>
          </p:nvPr>
        </p:nvSpPr>
        <p:spPr>
          <a:xfrm>
            <a:off x="141122" y="1059043"/>
            <a:ext cx="9002878" cy="5731225"/>
          </a:xfrm>
        </p:spPr>
        <p:txBody>
          <a:bodyPr>
            <a:noAutofit/>
          </a:bodyPr>
          <a:lstStyle/>
          <a:p>
            <a:r>
              <a:rPr lang="en-US" sz="3200" dirty="0" smtClean="0"/>
              <a:t>Locales</a:t>
            </a:r>
            <a:endParaRPr lang="en-US" sz="3200" dirty="0"/>
          </a:p>
          <a:p>
            <a:pPr lvl="1"/>
            <a:r>
              <a:rPr lang="en-US" dirty="0" smtClean="0"/>
              <a:t>Home</a:t>
            </a:r>
            <a:endParaRPr lang="en-US" dirty="0"/>
          </a:p>
          <a:p>
            <a:pPr lvl="2"/>
            <a:r>
              <a:rPr lang="en-US" dirty="0"/>
              <a:t>shower </a:t>
            </a:r>
            <a:endParaRPr lang="en-US" dirty="0" smtClean="0"/>
          </a:p>
          <a:p>
            <a:pPr lvl="2"/>
            <a:r>
              <a:rPr lang="en-US" dirty="0" smtClean="0"/>
              <a:t>study</a:t>
            </a:r>
            <a:endParaRPr lang="en-US" dirty="0"/>
          </a:p>
          <a:p>
            <a:pPr lvl="2"/>
            <a:r>
              <a:rPr lang="en-US" dirty="0" smtClean="0"/>
              <a:t>kitchen</a:t>
            </a:r>
          </a:p>
          <a:p>
            <a:pPr lvl="2"/>
            <a:r>
              <a:rPr lang="en-US" dirty="0" smtClean="0"/>
              <a:t>living room and den</a:t>
            </a:r>
            <a:endParaRPr lang="en-US" dirty="0"/>
          </a:p>
          <a:p>
            <a:pPr lvl="2"/>
            <a:r>
              <a:rPr lang="en-US" dirty="0"/>
              <a:t>bedroom</a:t>
            </a:r>
          </a:p>
          <a:p>
            <a:pPr lvl="1"/>
            <a:r>
              <a:rPr lang="en-US" dirty="0" smtClean="0"/>
              <a:t>Mobile</a:t>
            </a:r>
          </a:p>
          <a:p>
            <a:pPr lvl="2"/>
            <a:r>
              <a:rPr lang="en-US" dirty="0" smtClean="0"/>
              <a:t>walking</a:t>
            </a:r>
          </a:p>
          <a:p>
            <a:pPr lvl="2"/>
            <a:r>
              <a:rPr lang="en-US" dirty="0" smtClean="0"/>
              <a:t>driving</a:t>
            </a:r>
            <a:endParaRPr lang="en-US" dirty="0"/>
          </a:p>
          <a:p>
            <a:pPr lvl="1"/>
            <a:r>
              <a:rPr lang="en-US" dirty="0" smtClean="0"/>
              <a:t>Office</a:t>
            </a: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61</a:t>
            </a:fld>
            <a:endParaRPr lang="en-US"/>
          </a:p>
        </p:txBody>
      </p:sp>
    </p:spTree>
    <p:extLst>
      <p:ext uri="{BB962C8B-B14F-4D97-AF65-F5344CB8AC3E}">
        <p14:creationId xmlns:p14="http://schemas.microsoft.com/office/powerpoint/2010/main" val="4047225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Tasks </a:t>
            </a:r>
            <a:r>
              <a:rPr lang="en-US" sz="2000" dirty="0"/>
              <a:t>(1/2)</a:t>
            </a:r>
          </a:p>
        </p:txBody>
      </p:sp>
      <p:sp>
        <p:nvSpPr>
          <p:cNvPr id="3" name="Content Placeholder 2"/>
          <p:cNvSpPr>
            <a:spLocks noGrp="1"/>
          </p:cNvSpPr>
          <p:nvPr>
            <p:ph idx="1"/>
          </p:nvPr>
        </p:nvSpPr>
        <p:spPr>
          <a:xfrm>
            <a:off x="-45141" y="1372312"/>
            <a:ext cx="9324611" cy="5714288"/>
          </a:xfrm>
        </p:spPr>
        <p:txBody>
          <a:bodyPr>
            <a:noAutofit/>
          </a:bodyPr>
          <a:lstStyle/>
          <a:p>
            <a:pPr>
              <a:lnSpc>
                <a:spcPct val="90000"/>
              </a:lnSpc>
            </a:pPr>
            <a:r>
              <a:rPr lang="en-US" sz="3200" dirty="0">
                <a:solidFill>
                  <a:schemeClr val="tx1"/>
                </a:solidFill>
              </a:rPr>
              <a:t>Type of task and data that is involved</a:t>
            </a:r>
          </a:p>
          <a:p>
            <a:r>
              <a:rPr lang="en-US" sz="3200" dirty="0" smtClean="0">
                <a:solidFill>
                  <a:schemeClr val="tx1"/>
                </a:solidFill>
              </a:rPr>
              <a:t>Structure</a:t>
            </a:r>
          </a:p>
          <a:p>
            <a:pPr lvl="1"/>
            <a:r>
              <a:rPr lang="en-US" dirty="0" smtClean="0">
                <a:solidFill>
                  <a:schemeClr val="tx1"/>
                </a:solidFill>
              </a:rPr>
              <a:t>well-defined/structured/formal  vs. exploratory/unstructured</a:t>
            </a:r>
            <a:endParaRPr lang="en-US" dirty="0" smtClean="0"/>
          </a:p>
          <a:p>
            <a:pPr>
              <a:lnSpc>
                <a:spcPct val="90000"/>
              </a:lnSpc>
            </a:pPr>
            <a:r>
              <a:rPr lang="en-US" sz="3200" dirty="0" smtClean="0">
                <a:solidFill>
                  <a:schemeClr val="tx1"/>
                </a:solidFill>
              </a:rPr>
              <a:t>Dedicated </a:t>
            </a:r>
            <a:r>
              <a:rPr lang="en-US" sz="3200" dirty="0">
                <a:solidFill>
                  <a:schemeClr val="tx1"/>
                </a:solidFill>
              </a:rPr>
              <a:t>or shifting </a:t>
            </a:r>
          </a:p>
          <a:p>
            <a:pPr lvl="1">
              <a:lnSpc>
                <a:spcPct val="90000"/>
              </a:lnSpc>
            </a:pPr>
            <a:r>
              <a:rPr lang="en-US" dirty="0" smtClean="0">
                <a:solidFill>
                  <a:schemeClr val="tx1"/>
                </a:solidFill>
              </a:rPr>
              <a:t> get/supply information</a:t>
            </a:r>
          </a:p>
          <a:p>
            <a:pPr lvl="1">
              <a:lnSpc>
                <a:spcPct val="90000"/>
              </a:lnSpc>
            </a:pPr>
            <a:r>
              <a:rPr lang="en-US" dirty="0" smtClean="0">
                <a:solidFill>
                  <a:schemeClr val="tx1"/>
                </a:solidFill>
              </a:rPr>
              <a:t> browsing, searching</a:t>
            </a:r>
            <a:endParaRPr lang="en-US" dirty="0">
              <a:solidFill>
                <a:schemeClr val="tx1"/>
              </a:solidFill>
            </a:endParaRPr>
          </a:p>
          <a:p>
            <a:pPr lvl="1">
              <a:lnSpc>
                <a:spcPct val="90000"/>
              </a:lnSpc>
            </a:pPr>
            <a:r>
              <a:rPr lang="en-US" dirty="0">
                <a:solidFill>
                  <a:schemeClr val="tx1"/>
                </a:solidFill>
              </a:rPr>
              <a:t>analysis vs. synthesis</a:t>
            </a:r>
          </a:p>
          <a:p>
            <a:pPr lvl="1">
              <a:lnSpc>
                <a:spcPct val="90000"/>
              </a:lnSpc>
            </a:pPr>
            <a:r>
              <a:rPr lang="en-US" dirty="0">
                <a:solidFill>
                  <a:schemeClr val="tx1"/>
                </a:solidFill>
              </a:rPr>
              <a:t>level of </a:t>
            </a:r>
            <a:r>
              <a:rPr lang="en-US" dirty="0" smtClean="0">
                <a:solidFill>
                  <a:schemeClr val="tx1"/>
                </a:solidFill>
              </a:rPr>
              <a:t>abstraction and complexity</a:t>
            </a:r>
          </a:p>
          <a:p>
            <a:pPr lvl="2">
              <a:lnSpc>
                <a:spcPct val="90000"/>
              </a:lnSpc>
            </a:pPr>
            <a:r>
              <a:rPr lang="en-US" dirty="0" smtClean="0">
                <a:solidFill>
                  <a:srgbClr val="FF0000"/>
                </a:solidFill>
              </a:rPr>
              <a:t>need to move from </a:t>
            </a:r>
            <a:r>
              <a:rPr lang="en-US" dirty="0">
                <a:solidFill>
                  <a:srgbClr val="FF0000"/>
                </a:solidFill>
              </a:rPr>
              <a:t>data to interpretation to </a:t>
            </a:r>
            <a:r>
              <a:rPr lang="en-US" dirty="0" smtClean="0">
                <a:solidFill>
                  <a:srgbClr val="FF0000"/>
                </a:solidFill>
              </a:rPr>
              <a:t>knowledge </a:t>
            </a:r>
            <a:r>
              <a:rPr lang="en-US" dirty="0" smtClean="0">
                <a:solidFill>
                  <a:schemeClr val="tx1"/>
                </a:solidFill>
              </a:rPr>
              <a:t>    </a:t>
            </a:r>
            <a:endParaRPr lang="en-US" dirty="0">
              <a:solidFill>
                <a:schemeClr val="tx1"/>
              </a:solidFill>
            </a:endParaRPr>
          </a:p>
          <a:p>
            <a:pPr>
              <a:lnSpc>
                <a:spcPct val="90000"/>
              </a:lnSpc>
              <a:buNone/>
            </a:pPr>
            <a:r>
              <a:rPr lang="en-US" sz="3200" dirty="0" smtClean="0">
                <a:solidFill>
                  <a:schemeClr val="tx1"/>
                </a:solidFill>
              </a:rPr>
              <a:t> </a:t>
            </a:r>
            <a:endParaRPr lang="en-US" dirty="0">
              <a:solidFill>
                <a:schemeClr val="tx1"/>
              </a:solidFill>
            </a:endParaRPr>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62</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Tasks </a:t>
            </a:r>
            <a:r>
              <a:rPr lang="en-US" sz="2000" dirty="0"/>
              <a:t>(2/2)</a:t>
            </a:r>
          </a:p>
        </p:txBody>
      </p:sp>
      <p:sp>
        <p:nvSpPr>
          <p:cNvPr id="3" name="Content Placeholder 2"/>
          <p:cNvSpPr>
            <a:spLocks noGrp="1"/>
          </p:cNvSpPr>
          <p:nvPr>
            <p:ph idx="1"/>
          </p:nvPr>
        </p:nvSpPr>
        <p:spPr>
          <a:xfrm>
            <a:off x="141122" y="1097144"/>
            <a:ext cx="8836875" cy="5742862"/>
          </a:xfrm>
        </p:spPr>
        <p:txBody>
          <a:bodyPr>
            <a:noAutofit/>
          </a:bodyPr>
          <a:lstStyle/>
          <a:p>
            <a:pPr>
              <a:lnSpc>
                <a:spcPct val="80000"/>
              </a:lnSpc>
            </a:pPr>
            <a:r>
              <a:rPr lang="en-US" sz="2800" dirty="0" smtClean="0"/>
              <a:t>Size </a:t>
            </a:r>
          </a:p>
          <a:p>
            <a:pPr lvl="1">
              <a:lnSpc>
                <a:spcPct val="80000"/>
              </a:lnSpc>
            </a:pPr>
            <a:r>
              <a:rPr lang="en-US" sz="2400" dirty="0" smtClean="0"/>
              <a:t>measure of complexity</a:t>
            </a:r>
          </a:p>
          <a:p>
            <a:pPr lvl="2">
              <a:lnSpc>
                <a:spcPct val="80000"/>
              </a:lnSpc>
            </a:pPr>
            <a:r>
              <a:rPr lang="en-US" sz="2000" dirty="0" err="1" smtClean="0"/>
              <a:t>Landay’s</a:t>
            </a:r>
            <a:r>
              <a:rPr lang="en-US" sz="2000" dirty="0" smtClean="0"/>
              <a:t> Activity-Centered Design:  Yang </a:t>
            </a:r>
            <a:r>
              <a:rPr lang="en-US" sz="2000" dirty="0"/>
              <a:t>Li and James A. </a:t>
            </a:r>
            <a:r>
              <a:rPr lang="en-US" sz="2000" dirty="0" err="1"/>
              <a:t>Landay</a:t>
            </a:r>
            <a:r>
              <a:rPr lang="en-US" sz="2000" dirty="0"/>
              <a:t>. "Activity-based prototyping of </a:t>
            </a:r>
            <a:r>
              <a:rPr lang="en-US" sz="2000" dirty="0" err="1"/>
              <a:t>ubicomp</a:t>
            </a:r>
            <a:r>
              <a:rPr lang="en-US" sz="2000" dirty="0"/>
              <a:t> applications for long-lived, everyday human activities" in proceedings of ACM CHI </a:t>
            </a:r>
            <a:r>
              <a:rPr lang="en-US" sz="2000" dirty="0" smtClean="0"/>
              <a:t>'08 </a:t>
            </a:r>
          </a:p>
          <a:p>
            <a:pPr>
              <a:lnSpc>
                <a:spcPct val="80000"/>
              </a:lnSpc>
            </a:pPr>
            <a:r>
              <a:rPr lang="en-US" sz="2600" dirty="0" smtClean="0"/>
              <a:t>Time duration (e.g., “delete file” vs. “shuttle to building 8”vs.  “getting fit”)</a:t>
            </a:r>
          </a:p>
          <a:p>
            <a:pPr lvl="1">
              <a:lnSpc>
                <a:spcPct val="80000"/>
              </a:lnSpc>
            </a:pPr>
            <a:r>
              <a:rPr lang="en-US" sz="2400" dirty="0" smtClean="0"/>
              <a:t>degree of having to save and restore state ...</a:t>
            </a:r>
          </a:p>
          <a:p>
            <a:pPr>
              <a:lnSpc>
                <a:spcPct val="80000"/>
              </a:lnSpc>
            </a:pPr>
            <a:r>
              <a:rPr lang="en-US" sz="2800" dirty="0" smtClean="0"/>
              <a:t>Examples</a:t>
            </a:r>
            <a:endParaRPr lang="en-US" sz="2800" dirty="0"/>
          </a:p>
          <a:p>
            <a:pPr lvl="1">
              <a:lnSpc>
                <a:spcPct val="80000"/>
              </a:lnSpc>
            </a:pPr>
            <a:r>
              <a:rPr lang="en-US" sz="2400" dirty="0"/>
              <a:t>data entry and form-filling</a:t>
            </a:r>
          </a:p>
          <a:p>
            <a:pPr lvl="1">
              <a:lnSpc>
                <a:spcPct val="80000"/>
              </a:lnSpc>
            </a:pPr>
            <a:r>
              <a:rPr lang="en-US" sz="2400" dirty="0"/>
              <a:t>document composition</a:t>
            </a:r>
          </a:p>
          <a:p>
            <a:pPr lvl="1">
              <a:lnSpc>
                <a:spcPct val="80000"/>
              </a:lnSpc>
            </a:pPr>
            <a:r>
              <a:rPr lang="en-US" sz="2400" dirty="0"/>
              <a:t>data mining</a:t>
            </a:r>
          </a:p>
          <a:p>
            <a:pPr lvl="1">
              <a:lnSpc>
                <a:spcPct val="80000"/>
              </a:lnSpc>
            </a:pPr>
            <a:r>
              <a:rPr lang="en-US" sz="2400" dirty="0"/>
              <a:t>brainstorming</a:t>
            </a:r>
          </a:p>
          <a:p>
            <a:pPr lvl="1">
              <a:lnSpc>
                <a:spcPct val="80000"/>
              </a:lnSpc>
            </a:pPr>
            <a:r>
              <a:rPr lang="en-US" sz="2400" dirty="0"/>
              <a:t>pattern searching</a:t>
            </a:r>
          </a:p>
          <a:p>
            <a:pPr lvl="1">
              <a:lnSpc>
                <a:spcPct val="80000"/>
              </a:lnSpc>
            </a:pPr>
            <a:r>
              <a:rPr lang="en-US" sz="2400" dirty="0"/>
              <a:t>problem solving</a:t>
            </a:r>
          </a:p>
        </p:txBody>
      </p:sp>
      <p:sp>
        <p:nvSpPr>
          <p:cNvPr id="5" name="Footer Placeholder 4"/>
          <p:cNvSpPr>
            <a:spLocks noGrp="1"/>
          </p:cNvSpPr>
          <p:nvPr>
            <p:ph type="ftr" sz="quarter" idx="11"/>
          </p:nvPr>
        </p:nvSpPr>
        <p:spPr/>
        <p:txBody>
          <a:bodyPr/>
          <a:lstStyle/>
          <a:p>
            <a:r>
              <a:rPr lang="en-US" dirty="0" smtClean="0"/>
              <a:t>Microsoft Research Asia - April 2011</a:t>
            </a:r>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63</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as a first-class notion</a:t>
            </a:r>
            <a:endParaRPr lang="en-US" dirty="0"/>
          </a:p>
        </p:txBody>
      </p:sp>
      <p:sp>
        <p:nvSpPr>
          <p:cNvPr id="3" name="Content Placeholder 2"/>
          <p:cNvSpPr>
            <a:spLocks noGrp="1"/>
          </p:cNvSpPr>
          <p:nvPr>
            <p:ph idx="1"/>
          </p:nvPr>
        </p:nvSpPr>
        <p:spPr/>
        <p:txBody>
          <a:bodyPr/>
          <a:lstStyle/>
          <a:p>
            <a:r>
              <a:rPr lang="en-US" dirty="0"/>
              <a:t>Frequency of interaction</a:t>
            </a:r>
          </a:p>
          <a:p>
            <a:r>
              <a:rPr lang="en-US" dirty="0"/>
              <a:t>Synchronous vs. asynchronous </a:t>
            </a:r>
          </a:p>
          <a:p>
            <a:r>
              <a:rPr lang="en-US" dirty="0"/>
              <a:t>Defining, capturing, restoring, forking state/context </a:t>
            </a:r>
            <a:endParaRPr lang="en-US" dirty="0" smtClean="0"/>
          </a:p>
          <a:p>
            <a:pPr marL="0" indent="0">
              <a:buNone/>
            </a:pP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pic>
        <p:nvPicPr>
          <p:cNvPr id="7" name="Picture 6" descr="avdChina-humbub-scre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267" y="3225801"/>
            <a:ext cx="5469467" cy="3332956"/>
          </a:xfrm>
          <a:prstGeom prst="rect">
            <a:avLst/>
          </a:prstGeom>
        </p:spPr>
      </p:pic>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64</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as a first-class notion</a:t>
            </a:r>
            <a:endParaRPr lang="en-US" dirty="0"/>
          </a:p>
        </p:txBody>
      </p:sp>
      <p:sp>
        <p:nvSpPr>
          <p:cNvPr id="3" name="Content Placeholder 2"/>
          <p:cNvSpPr>
            <a:spLocks noGrp="1"/>
          </p:cNvSpPr>
          <p:nvPr>
            <p:ph idx="1"/>
          </p:nvPr>
        </p:nvSpPr>
        <p:spPr/>
        <p:txBody>
          <a:bodyPr/>
          <a:lstStyle/>
          <a:p>
            <a:r>
              <a:rPr lang="en-US" dirty="0"/>
              <a:t>Frequency of interaction</a:t>
            </a:r>
          </a:p>
          <a:p>
            <a:r>
              <a:rPr lang="en-US" dirty="0"/>
              <a:t>Synchronous vs. asynchronous </a:t>
            </a:r>
          </a:p>
          <a:p>
            <a:r>
              <a:rPr lang="en-US" dirty="0"/>
              <a:t>Defining, capturing, restoring, forking state/context </a:t>
            </a:r>
            <a:endParaRPr lang="en-US" dirty="0" smtClean="0"/>
          </a:p>
          <a:p>
            <a:pPr marL="0" indent="0">
              <a:buNone/>
            </a:pPr>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pic>
        <p:nvPicPr>
          <p:cNvPr id="8" name="Picture 7" descr="avdChina-humbub-screen.png"/>
          <p:cNvPicPr>
            <a:picLocks noChangeAspect="1"/>
          </p:cNvPicPr>
          <p:nvPr/>
        </p:nvPicPr>
        <p:blipFill rotWithShape="1">
          <a:blip r:embed="rId3">
            <a:extLst>
              <a:ext uri="{28A0092B-C50C-407E-A947-70E740481C1C}">
                <a14:useLocalDpi xmlns:a14="http://schemas.microsoft.com/office/drawing/2010/main" val="0"/>
              </a:ext>
            </a:extLst>
          </a:blip>
          <a:srcRect l="22879" r="44716" b="92558"/>
          <a:stretch/>
        </p:blipFill>
        <p:spPr>
          <a:xfrm>
            <a:off x="-67709" y="3251207"/>
            <a:ext cx="9317820" cy="1303866"/>
          </a:xfrm>
          <a:prstGeom prst="rect">
            <a:avLst/>
          </a:prstGeom>
        </p:spPr>
      </p:pic>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65</a:t>
            </a:fld>
            <a:endParaRPr lang="en-US"/>
          </a:p>
        </p:txBody>
      </p:sp>
    </p:spTree>
    <p:extLst>
      <p:ext uri="{BB962C8B-B14F-4D97-AF65-F5344CB8AC3E}">
        <p14:creationId xmlns:p14="http://schemas.microsoft.com/office/powerpoint/2010/main" val="16286128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Roles</a:t>
            </a:r>
            <a:endParaRPr lang="en-US" dirty="0"/>
          </a:p>
        </p:txBody>
      </p:sp>
      <p:sp>
        <p:nvSpPr>
          <p:cNvPr id="3" name="Content Placeholder 2"/>
          <p:cNvSpPr>
            <a:spLocks noGrp="1"/>
          </p:cNvSpPr>
          <p:nvPr>
            <p:ph idx="1"/>
          </p:nvPr>
        </p:nvSpPr>
        <p:spPr>
          <a:xfrm>
            <a:off x="141123" y="1346907"/>
            <a:ext cx="6056478" cy="5374567"/>
          </a:xfrm>
        </p:spPr>
        <p:txBody>
          <a:bodyPr>
            <a:normAutofit lnSpcReduction="10000"/>
          </a:bodyPr>
          <a:lstStyle/>
          <a:p>
            <a:r>
              <a:rPr lang="en-US" dirty="0" smtClean="0"/>
              <a:t>Occasional/casual  </a:t>
            </a:r>
            <a:r>
              <a:rPr lang="en-US" dirty="0"/>
              <a:t>vs. expert</a:t>
            </a:r>
          </a:p>
          <a:p>
            <a:r>
              <a:rPr lang="en-US" dirty="0"/>
              <a:t>Research vs. ad-hoc</a:t>
            </a:r>
          </a:p>
          <a:p>
            <a:r>
              <a:rPr lang="en-US" dirty="0"/>
              <a:t>Dynamically changing within </a:t>
            </a:r>
            <a:r>
              <a:rPr lang="en-US" dirty="0" smtClean="0"/>
              <a:t>session</a:t>
            </a:r>
          </a:p>
          <a:p>
            <a:pPr lvl="1"/>
            <a:r>
              <a:rPr lang="en-US" dirty="0" smtClean="0"/>
              <a:t>learner</a:t>
            </a:r>
          </a:p>
          <a:p>
            <a:pPr lvl="1"/>
            <a:r>
              <a:rPr lang="en-US" dirty="0" smtClean="0"/>
              <a:t>expert	</a:t>
            </a:r>
          </a:p>
          <a:p>
            <a:pPr lvl="1"/>
            <a:r>
              <a:rPr lang="en-US" dirty="0" smtClean="0"/>
              <a:t>explorer                                     </a:t>
            </a:r>
          </a:p>
          <a:p>
            <a:pPr lvl="1"/>
            <a:r>
              <a:rPr lang="en-US" dirty="0" smtClean="0"/>
              <a:t>communicator</a:t>
            </a:r>
          </a:p>
          <a:p>
            <a:pPr lvl="1"/>
            <a:r>
              <a:rPr lang="en-US" dirty="0" smtClean="0"/>
              <a:t>manager/leader</a:t>
            </a:r>
          </a:p>
          <a:p>
            <a:pPr lvl="1"/>
            <a:r>
              <a:rPr lang="en-US" dirty="0" smtClean="0"/>
              <a:t>critic</a:t>
            </a:r>
          </a:p>
          <a:p>
            <a:pPr lvl="1"/>
            <a:r>
              <a:rPr lang="en-US" dirty="0" smtClean="0"/>
              <a:t>…</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7" name="TextBox 6"/>
          <p:cNvSpPr txBox="1"/>
          <p:nvPr/>
        </p:nvSpPr>
        <p:spPr>
          <a:xfrm>
            <a:off x="5232400" y="3352800"/>
            <a:ext cx="3911600" cy="923330"/>
          </a:xfrm>
          <a:prstGeom prst="rect">
            <a:avLst/>
          </a:prstGeom>
          <a:noFill/>
        </p:spPr>
        <p:txBody>
          <a:bodyPr wrap="square" rtlCol="0">
            <a:spAutoFit/>
          </a:bodyPr>
          <a:lstStyle/>
          <a:p>
            <a:endParaRPr lang="en-US" dirty="0" smtClean="0"/>
          </a:p>
          <a:p>
            <a:endParaRPr lang="en-US" dirty="0" smtClean="0"/>
          </a:p>
          <a:p>
            <a:endParaRPr lang="en-US" dirty="0" smtClean="0"/>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66</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Input and Output</a:t>
            </a:r>
          </a:p>
        </p:txBody>
      </p:sp>
      <p:sp>
        <p:nvSpPr>
          <p:cNvPr id="3" name="Content Placeholder 2"/>
          <p:cNvSpPr>
            <a:spLocks noGrp="1"/>
          </p:cNvSpPr>
          <p:nvPr>
            <p:ph idx="1"/>
          </p:nvPr>
        </p:nvSpPr>
        <p:spPr/>
        <p:txBody>
          <a:bodyPr/>
          <a:lstStyle/>
          <a:p>
            <a:pPr>
              <a:lnSpc>
                <a:spcPct val="110000"/>
              </a:lnSpc>
            </a:pPr>
            <a:r>
              <a:rPr lang="en-US" sz="3200" dirty="0"/>
              <a:t>What do you need and why</a:t>
            </a:r>
          </a:p>
          <a:p>
            <a:pPr lvl="1">
              <a:lnSpc>
                <a:spcPct val="110000"/>
              </a:lnSpc>
            </a:pPr>
            <a:r>
              <a:rPr lang="en-US" dirty="0"/>
              <a:t>data formats</a:t>
            </a:r>
          </a:p>
          <a:p>
            <a:pPr lvl="1">
              <a:lnSpc>
                <a:spcPct val="110000"/>
              </a:lnSpc>
            </a:pPr>
            <a:r>
              <a:rPr lang="en-US" dirty="0" err="1"/>
              <a:t>lossage</a:t>
            </a:r>
            <a:r>
              <a:rPr lang="en-US" dirty="0"/>
              <a:t> transfer issues</a:t>
            </a:r>
          </a:p>
          <a:p>
            <a:pPr lvl="2">
              <a:lnSpc>
                <a:spcPct val="110000"/>
              </a:lnSpc>
            </a:pPr>
            <a:r>
              <a:rPr lang="en-US" dirty="0"/>
              <a:t>data</a:t>
            </a:r>
          </a:p>
          <a:p>
            <a:pPr lvl="2">
              <a:lnSpc>
                <a:spcPct val="110000"/>
              </a:lnSpc>
            </a:pPr>
            <a:r>
              <a:rPr lang="en-US" dirty="0"/>
              <a:t>structures</a:t>
            </a:r>
          </a:p>
          <a:p>
            <a:pPr lvl="2">
              <a:lnSpc>
                <a:spcPct val="110000"/>
              </a:lnSpc>
            </a:pPr>
            <a:r>
              <a:rPr lang="en-US" dirty="0"/>
              <a:t>semantics</a:t>
            </a:r>
          </a:p>
          <a:p>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67</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a:t>
            </a:r>
          </a:p>
        </p:txBody>
      </p:sp>
      <p:sp>
        <p:nvSpPr>
          <p:cNvPr id="3" name="Content Placeholder 2"/>
          <p:cNvSpPr>
            <a:spLocks noGrp="1"/>
          </p:cNvSpPr>
          <p:nvPr>
            <p:ph idx="1"/>
          </p:nvPr>
        </p:nvSpPr>
        <p:spPr/>
        <p:txBody>
          <a:bodyPr/>
          <a:lstStyle/>
          <a:p>
            <a:pPr marL="0" indent="0">
              <a:lnSpc>
                <a:spcPct val="110000"/>
              </a:lnSpc>
              <a:buNone/>
            </a:pPr>
            <a:r>
              <a:rPr lang="en-US" dirty="0" smtClean="0"/>
              <a:t>1 </a:t>
            </a:r>
            <a:r>
              <a:rPr lang="en-US" dirty="0"/>
              <a:t>- Current context – developments underway</a:t>
            </a:r>
          </a:p>
          <a:p>
            <a:pPr marL="0" indent="0">
              <a:lnSpc>
                <a:spcPct val="110000"/>
              </a:lnSpc>
              <a:buNone/>
            </a:pPr>
            <a:r>
              <a:rPr lang="en-US" dirty="0"/>
              <a:t>2 - Importance and brief history of UI/</a:t>
            </a:r>
            <a:r>
              <a:rPr lang="en-US" dirty="0" smtClean="0"/>
              <a:t>UX</a:t>
            </a:r>
          </a:p>
          <a:p>
            <a:pPr marL="0" indent="0">
              <a:lnSpc>
                <a:spcPct val="110000"/>
              </a:lnSpc>
              <a:buNone/>
            </a:pPr>
            <a:r>
              <a:rPr lang="en-US" dirty="0" smtClean="0"/>
              <a:t>3 – WIMP         post-WIMP/NUI</a:t>
            </a:r>
            <a:endParaRPr lang="en-US" dirty="0"/>
          </a:p>
          <a:p>
            <a:pPr marL="0" indent="0">
              <a:lnSpc>
                <a:spcPct val="110000"/>
              </a:lnSpc>
              <a:buNone/>
            </a:pPr>
            <a:r>
              <a:rPr lang="en-US" dirty="0" smtClean="0"/>
              <a:t>4 </a:t>
            </a:r>
            <a:r>
              <a:rPr lang="en-US" dirty="0"/>
              <a:t>– Invariants</a:t>
            </a:r>
          </a:p>
          <a:p>
            <a:pPr marL="0" indent="0">
              <a:lnSpc>
                <a:spcPct val="110000"/>
              </a:lnSpc>
              <a:buNone/>
            </a:pPr>
            <a:r>
              <a:rPr lang="en-US" dirty="0" smtClean="0"/>
              <a:t>5 </a:t>
            </a:r>
            <a:r>
              <a:rPr lang="en-US" dirty="0"/>
              <a:t>– Aspects of </a:t>
            </a:r>
            <a:r>
              <a:rPr lang="en-US" dirty="0" smtClean="0"/>
              <a:t>NUIs</a:t>
            </a:r>
            <a:endParaRPr lang="en-US" dirty="0"/>
          </a:p>
          <a:p>
            <a:pPr marL="0" indent="0">
              <a:lnSpc>
                <a:spcPct val="110000"/>
              </a:lnSpc>
              <a:buNone/>
            </a:pPr>
            <a:r>
              <a:rPr lang="en-US" dirty="0" smtClean="0">
                <a:solidFill>
                  <a:srgbClr val="FF0000"/>
                </a:solidFill>
              </a:rPr>
              <a:t>6 </a:t>
            </a:r>
            <a:r>
              <a:rPr lang="en-US" dirty="0">
                <a:solidFill>
                  <a:srgbClr val="FF0000"/>
                </a:solidFill>
              </a:rPr>
              <a:t>– </a:t>
            </a:r>
            <a:r>
              <a:rPr lang="en-US" dirty="0" smtClean="0">
                <a:solidFill>
                  <a:srgbClr val="FF0000"/>
                </a:solidFill>
              </a:rPr>
              <a:t>Research Issues</a:t>
            </a:r>
            <a:endParaRPr lang="en-US" dirty="0">
              <a:solidFill>
                <a:srgbClr val="FF0000"/>
              </a:solidFill>
            </a:endParaRPr>
          </a:p>
          <a:p>
            <a:pPr marL="0" indent="0">
              <a:lnSpc>
                <a:spcPct val="110000"/>
              </a:lnSpc>
              <a:buNone/>
            </a:pPr>
            <a:r>
              <a:rPr lang="en-US" dirty="0" smtClean="0"/>
              <a:t>7 </a:t>
            </a:r>
            <a:r>
              <a:rPr lang="en-US" dirty="0"/>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1811867" y="2861733"/>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68</a:t>
            </a:fld>
            <a:endParaRPr lang="en-US"/>
          </a:p>
        </p:txBody>
      </p:sp>
    </p:spTree>
    <p:extLst>
      <p:ext uri="{BB962C8B-B14F-4D97-AF65-F5344CB8AC3E}">
        <p14:creationId xmlns:p14="http://schemas.microsoft.com/office/powerpoint/2010/main" val="2550677243"/>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04" y="30906"/>
            <a:ext cx="8994696" cy="1143000"/>
          </a:xfrm>
        </p:spPr>
        <p:txBody>
          <a:bodyPr/>
          <a:lstStyle/>
          <a:p>
            <a:r>
              <a:rPr lang="en-US" dirty="0" smtClean="0"/>
              <a:t>6 </a:t>
            </a:r>
            <a:r>
              <a:rPr lang="en-US" dirty="0"/>
              <a:t>– </a:t>
            </a:r>
            <a:r>
              <a:rPr lang="en-US" dirty="0" smtClean="0"/>
              <a:t>Research issues – a preview</a:t>
            </a:r>
            <a:endParaRPr lang="en-US" sz="2000" dirty="0"/>
          </a:p>
        </p:txBody>
      </p:sp>
      <p:sp>
        <p:nvSpPr>
          <p:cNvPr id="3" name="Content Placeholder 2"/>
          <p:cNvSpPr>
            <a:spLocks noGrp="1"/>
          </p:cNvSpPr>
          <p:nvPr>
            <p:ph idx="1"/>
          </p:nvPr>
        </p:nvSpPr>
        <p:spPr>
          <a:xfrm>
            <a:off x="153562" y="1145300"/>
            <a:ext cx="8990438" cy="5550773"/>
          </a:xfrm>
        </p:spPr>
        <p:txBody>
          <a:bodyPr>
            <a:normAutofit fontScale="92500"/>
          </a:bodyPr>
          <a:lstStyle/>
          <a:p>
            <a:r>
              <a:rPr lang="en-US" sz="2600" dirty="0" smtClean="0"/>
              <a:t>Component technology</a:t>
            </a:r>
          </a:p>
          <a:p>
            <a:pPr lvl="1"/>
            <a:r>
              <a:rPr lang="en-US" sz="2400" dirty="0" smtClean="0"/>
              <a:t>making speech and gesture recognition more robust; addressing discoverability, learnability…</a:t>
            </a:r>
          </a:p>
          <a:p>
            <a:r>
              <a:rPr lang="en-US" sz="2600" dirty="0" smtClean="0"/>
              <a:t>Ecosystem of devices and users</a:t>
            </a:r>
          </a:p>
          <a:p>
            <a:pPr lvl="1"/>
            <a:r>
              <a:rPr lang="en-US" sz="2400" dirty="0" smtClean="0"/>
              <a:t>moving from single user/device to multi-user/device/agent</a:t>
            </a:r>
          </a:p>
          <a:p>
            <a:r>
              <a:rPr lang="en-US" sz="2600" dirty="0" smtClean="0"/>
              <a:t>Complexity management</a:t>
            </a:r>
            <a:endParaRPr lang="en-US" sz="2600" dirty="0"/>
          </a:p>
          <a:p>
            <a:r>
              <a:rPr lang="en-US" sz="2600" dirty="0" smtClean="0"/>
              <a:t>Situated interaction</a:t>
            </a:r>
          </a:p>
          <a:p>
            <a:pPr lvl="1"/>
            <a:r>
              <a:rPr lang="en-US" sz="2400" dirty="0" smtClean="0"/>
              <a:t>situated interaction task focus with situational awareness</a:t>
            </a:r>
          </a:p>
          <a:p>
            <a:r>
              <a:rPr lang="en-US" sz="2600" dirty="0" smtClean="0"/>
              <a:t>Acquiring </a:t>
            </a:r>
            <a:r>
              <a:rPr lang="en-US" sz="2600" dirty="0"/>
              <a:t>knowledge of user </a:t>
            </a:r>
            <a:r>
              <a:rPr lang="en-US" sz="2600" dirty="0" smtClean="0"/>
              <a:t>intent, user modeling</a:t>
            </a:r>
          </a:p>
          <a:p>
            <a:r>
              <a:rPr lang="en-US" sz="2600" dirty="0" smtClean="0"/>
              <a:t>“Transparent movement” of context/state between environments</a:t>
            </a:r>
          </a:p>
          <a:p>
            <a:pPr lvl="1"/>
            <a:r>
              <a:rPr lang="en-US" sz="2400" dirty="0" smtClean="0"/>
              <a:t>environment-independent notion of context/state (&gt;= “desktop”)</a:t>
            </a:r>
          </a:p>
          <a:p>
            <a:r>
              <a:rPr lang="en-US" sz="2600" dirty="0" smtClean="0"/>
              <a:t>Modeling NUI interaction</a:t>
            </a:r>
          </a:p>
          <a:p>
            <a:pPr lvl="1"/>
            <a:r>
              <a:rPr lang="en-US" sz="2400" dirty="0" smtClean="0"/>
              <a:t>building a NUI design discipline and NUI IDEs</a:t>
            </a:r>
          </a:p>
          <a:p>
            <a:pPr lvl="1"/>
            <a:endParaRPr lang="en-US" dirty="0" smtClean="0"/>
          </a:p>
          <a:p>
            <a:endParaRPr lang="en-US" sz="3200" dirty="0" smtClean="0"/>
          </a:p>
          <a:p>
            <a:pPr lvl="1"/>
            <a:endParaRPr lang="en-US" dirty="0"/>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4" name="Date Placeholder 3"/>
          <p:cNvSpPr>
            <a:spLocks noGrp="1"/>
          </p:cNvSpPr>
          <p:nvPr>
            <p:ph type="dt" sz="half" idx="10"/>
          </p:nvPr>
        </p:nvSpPr>
        <p:spPr/>
        <p:txBody>
          <a:bodyPr/>
          <a:lstStyle/>
          <a:p>
            <a:r>
              <a:rPr lang="en-US" smtClean="0"/>
              <a:t>4/25/2011</a:t>
            </a:r>
            <a:endParaRPr lang="en-US" dirty="0"/>
          </a:p>
        </p:txBody>
      </p:sp>
      <p:sp>
        <p:nvSpPr>
          <p:cNvPr id="6" name="Slide Number Placeholder 5"/>
          <p:cNvSpPr>
            <a:spLocks noGrp="1"/>
          </p:cNvSpPr>
          <p:nvPr>
            <p:ph type="sldNum" sz="quarter" idx="12"/>
          </p:nvPr>
        </p:nvSpPr>
        <p:spPr/>
        <p:txBody>
          <a:bodyPr/>
          <a:lstStyle/>
          <a:p>
            <a:fld id="{08D23C9D-4E39-1A44-8713-CA353EC9AECF}" type="slidenum">
              <a:rPr lang="en-US" smtClean="0"/>
              <a:pPr/>
              <a:t>69</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Roadmap</a:t>
            </a:r>
          </a:p>
        </p:txBody>
      </p:sp>
      <p:sp>
        <p:nvSpPr>
          <p:cNvPr id="3" name="Content Placeholder 2"/>
          <p:cNvSpPr>
            <a:spLocks noGrp="1"/>
          </p:cNvSpPr>
          <p:nvPr>
            <p:ph idx="1"/>
          </p:nvPr>
        </p:nvSpPr>
        <p:spPr/>
        <p:txBody>
          <a:bodyPr/>
          <a:lstStyle/>
          <a:p>
            <a:pPr marL="0" indent="0">
              <a:lnSpc>
                <a:spcPct val="110000"/>
              </a:lnSpc>
              <a:buNone/>
            </a:pPr>
            <a:r>
              <a:rPr lang="en-US" dirty="0" smtClean="0"/>
              <a:t>1 </a:t>
            </a:r>
            <a:r>
              <a:rPr lang="en-US" dirty="0"/>
              <a:t>- Current context – developments underway</a:t>
            </a:r>
          </a:p>
          <a:p>
            <a:pPr marL="0" indent="0">
              <a:lnSpc>
                <a:spcPct val="110000"/>
              </a:lnSpc>
              <a:buNone/>
            </a:pPr>
            <a:r>
              <a:rPr lang="en-US" dirty="0"/>
              <a:t>2 - Importance and brief history of UI/</a:t>
            </a:r>
            <a:r>
              <a:rPr lang="en-US" dirty="0" smtClean="0"/>
              <a:t>UX</a:t>
            </a:r>
          </a:p>
          <a:p>
            <a:pPr marL="0" indent="0">
              <a:lnSpc>
                <a:spcPct val="110000"/>
              </a:lnSpc>
              <a:buNone/>
            </a:pPr>
            <a:r>
              <a:rPr lang="en-US" dirty="0" smtClean="0"/>
              <a:t>3 – WIMP         post-WIMP/NUI</a:t>
            </a:r>
            <a:endParaRPr lang="en-US" dirty="0"/>
          </a:p>
          <a:p>
            <a:pPr marL="0" indent="0">
              <a:lnSpc>
                <a:spcPct val="110000"/>
              </a:lnSpc>
              <a:buNone/>
            </a:pPr>
            <a:r>
              <a:rPr lang="en-US" dirty="0" smtClean="0"/>
              <a:t>4 </a:t>
            </a:r>
            <a:r>
              <a:rPr lang="en-US" dirty="0"/>
              <a:t>– Invariants</a:t>
            </a:r>
          </a:p>
          <a:p>
            <a:pPr marL="0" indent="0">
              <a:lnSpc>
                <a:spcPct val="110000"/>
              </a:lnSpc>
              <a:buNone/>
            </a:pPr>
            <a:r>
              <a:rPr lang="en-US" dirty="0" smtClean="0"/>
              <a:t>5 </a:t>
            </a:r>
            <a:r>
              <a:rPr lang="en-US" dirty="0"/>
              <a:t>– Aspects of UIs</a:t>
            </a:r>
          </a:p>
          <a:p>
            <a:pPr marL="0" indent="0">
              <a:lnSpc>
                <a:spcPct val="110000"/>
              </a:lnSpc>
              <a:buNone/>
            </a:pPr>
            <a:r>
              <a:rPr lang="en-US" dirty="0" smtClean="0"/>
              <a:t>6 </a:t>
            </a:r>
            <a:r>
              <a:rPr lang="en-US" dirty="0"/>
              <a:t>– Issues</a:t>
            </a:r>
          </a:p>
          <a:p>
            <a:pPr marL="0" indent="0">
              <a:lnSpc>
                <a:spcPct val="110000"/>
              </a:lnSpc>
              <a:buNone/>
            </a:pPr>
            <a:r>
              <a:rPr lang="en-US" dirty="0" smtClean="0">
                <a:solidFill>
                  <a:srgbClr val="FF0000"/>
                </a:solidFill>
              </a:rPr>
              <a:t>7 </a:t>
            </a:r>
            <a:r>
              <a:rPr lang="en-US" dirty="0">
                <a:solidFill>
                  <a:srgbClr val="FF0000"/>
                </a:solidFill>
              </a:rPr>
              <a:t>– Bottom line</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cxnSp>
        <p:nvCxnSpPr>
          <p:cNvPr id="8" name="Straight Arrow Connector 7"/>
          <p:cNvCxnSpPr/>
          <p:nvPr/>
        </p:nvCxnSpPr>
        <p:spPr>
          <a:xfrm>
            <a:off x="1811867" y="2878666"/>
            <a:ext cx="592667"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70</a:t>
            </a:fld>
            <a:endParaRPr lang="en-US"/>
          </a:p>
        </p:txBody>
      </p:sp>
    </p:spTree>
    <p:extLst>
      <p:ext uri="{BB962C8B-B14F-4D97-AF65-F5344CB8AC3E}">
        <p14:creationId xmlns:p14="http://schemas.microsoft.com/office/powerpoint/2010/main" val="2550677243"/>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a:t>
            </a:r>
            <a:r>
              <a:rPr lang="en-US" dirty="0" smtClean="0"/>
              <a:t> – Bottom line</a:t>
            </a:r>
            <a:endParaRPr lang="en-US" dirty="0"/>
          </a:p>
        </p:txBody>
      </p:sp>
      <p:sp>
        <p:nvSpPr>
          <p:cNvPr id="3" name="Content Placeholder 2"/>
          <p:cNvSpPr>
            <a:spLocks noGrp="1"/>
          </p:cNvSpPr>
          <p:nvPr>
            <p:ph idx="1"/>
          </p:nvPr>
        </p:nvSpPr>
        <p:spPr>
          <a:xfrm>
            <a:off x="0" y="1346907"/>
            <a:ext cx="9144000" cy="5374567"/>
          </a:xfrm>
        </p:spPr>
        <p:txBody>
          <a:bodyPr>
            <a:normAutofit fontScale="92500"/>
          </a:bodyPr>
          <a:lstStyle/>
          <a:p>
            <a:pPr>
              <a:lnSpc>
                <a:spcPct val="110000"/>
              </a:lnSpc>
            </a:pPr>
            <a:r>
              <a:rPr lang="en-US" sz="3200" dirty="0" smtClean="0"/>
              <a:t>NUIs </a:t>
            </a:r>
          </a:p>
          <a:p>
            <a:pPr lvl="1">
              <a:lnSpc>
                <a:spcPct val="110000"/>
              </a:lnSpc>
            </a:pPr>
            <a:r>
              <a:rPr lang="en-US" dirty="0" smtClean="0"/>
              <a:t>will augment and expand, not replace existing </a:t>
            </a:r>
            <a:r>
              <a:rPr lang="en-US" dirty="0" err="1" smtClean="0"/>
              <a:t>Uis</a:t>
            </a:r>
            <a:endParaRPr lang="en-US" dirty="0" smtClean="0"/>
          </a:p>
          <a:p>
            <a:pPr lvl="1">
              <a:lnSpc>
                <a:spcPct val="110000"/>
              </a:lnSpc>
            </a:pPr>
            <a:r>
              <a:rPr lang="en-US" dirty="0" smtClean="0"/>
              <a:t>much more multi-modal (especially bi-manual) interaction</a:t>
            </a:r>
          </a:p>
          <a:p>
            <a:pPr>
              <a:lnSpc>
                <a:spcPct val="110000"/>
              </a:lnSpc>
            </a:pPr>
            <a:r>
              <a:rPr lang="en-US" sz="3200" dirty="0" smtClean="0"/>
              <a:t>Computer-human interaction </a:t>
            </a:r>
          </a:p>
          <a:p>
            <a:pPr lvl="1">
              <a:lnSpc>
                <a:spcPct val="110000"/>
              </a:lnSpc>
            </a:pPr>
            <a:r>
              <a:rPr lang="en-US" dirty="0" smtClean="0"/>
              <a:t>increasingly seamless and invisible:  automaticity</a:t>
            </a:r>
          </a:p>
          <a:p>
            <a:pPr>
              <a:lnSpc>
                <a:spcPct val="110000"/>
              </a:lnSpc>
            </a:pPr>
            <a:r>
              <a:rPr lang="en-US" sz="3200" dirty="0" smtClean="0"/>
              <a:t>Focus shift </a:t>
            </a:r>
          </a:p>
          <a:p>
            <a:pPr lvl="1">
              <a:lnSpc>
                <a:spcPct val="110000"/>
              </a:lnSpc>
            </a:pPr>
            <a:r>
              <a:rPr lang="en-US" dirty="0" smtClean="0"/>
              <a:t>from limited single user/computer UI to multi-everything UX </a:t>
            </a:r>
          </a:p>
          <a:p>
            <a:pPr lvl="2">
              <a:lnSpc>
                <a:spcPct val="110000"/>
              </a:lnSpc>
            </a:pPr>
            <a:r>
              <a:rPr lang="en-US" dirty="0" smtClean="0"/>
              <a:t>“smart offices, homes, …” with large interactive display surfaces, seamlessly interoperating with a host of portable devices</a:t>
            </a:r>
          </a:p>
        </p:txBody>
      </p:sp>
      <p:sp>
        <p:nvSpPr>
          <p:cNvPr id="5" name="Footer Placeholder 4"/>
          <p:cNvSpPr>
            <a:spLocks noGrp="1"/>
          </p:cNvSpPr>
          <p:nvPr>
            <p:ph type="ftr" sz="quarter" idx="11"/>
          </p:nvPr>
        </p:nvSpPr>
        <p:spPr/>
        <p:txBody>
          <a:bodyPr/>
          <a:lstStyle/>
          <a:p>
            <a:r>
              <a:rPr lang="en-US" smtClean="0"/>
              <a:t>Microsoft Research Asia - April 2011</a:t>
            </a:r>
            <a:endParaRPr lang="en-US"/>
          </a:p>
        </p:txBody>
      </p:sp>
      <p:sp>
        <p:nvSpPr>
          <p:cNvPr id="4" name="Date Placeholder 3"/>
          <p:cNvSpPr>
            <a:spLocks noGrp="1"/>
          </p:cNvSpPr>
          <p:nvPr>
            <p:ph type="dt" sz="half" idx="10"/>
          </p:nvPr>
        </p:nvSpPr>
        <p:spPr/>
        <p:txBody>
          <a:bodyPr/>
          <a:lstStyle/>
          <a:p>
            <a:r>
              <a:rPr lang="en-US" smtClean="0"/>
              <a:t>4/25/2011</a:t>
            </a:r>
            <a:endParaRPr lang="en-US"/>
          </a:p>
        </p:txBody>
      </p:sp>
      <p:sp>
        <p:nvSpPr>
          <p:cNvPr id="6" name="Slide Number Placeholder 5"/>
          <p:cNvSpPr>
            <a:spLocks noGrp="1"/>
          </p:cNvSpPr>
          <p:nvPr>
            <p:ph type="sldNum" sz="quarter" idx="12"/>
          </p:nvPr>
        </p:nvSpPr>
        <p:spPr/>
        <p:txBody>
          <a:bodyPr/>
          <a:lstStyle/>
          <a:p>
            <a:fld id="{08D23C9D-4E39-1A44-8713-CA353EC9AECF}" type="slidenum">
              <a:rPr lang="en-US" smtClean="0"/>
              <a:pPr/>
              <a:t>71</a:t>
            </a:fld>
            <a:endParaRPr lang="en-US"/>
          </a:p>
        </p:txBody>
      </p:sp>
    </p:spTree>
    <p:extLst>
      <p:ext uri="{BB962C8B-B14F-4D97-AF65-F5344CB8AC3E}">
        <p14:creationId xmlns:p14="http://schemas.microsoft.com/office/powerpoint/2010/main" val="31402986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Upcoming NUI book:</a:t>
            </a:r>
          </a:p>
          <a:p>
            <a:pPr lvl="1"/>
            <a:r>
              <a:rPr lang="en-US" dirty="0" smtClean="0"/>
              <a:t>Daniel </a:t>
            </a:r>
            <a:r>
              <a:rPr lang="en-US" dirty="0" err="1"/>
              <a:t>Wigdor</a:t>
            </a:r>
            <a:r>
              <a:rPr lang="en-US" dirty="0"/>
              <a:t> and Dennis </a:t>
            </a:r>
            <a:r>
              <a:rPr lang="en-US" dirty="0" err="1" smtClean="0"/>
              <a:t>Wixon</a:t>
            </a:r>
            <a:r>
              <a:rPr lang="en-US" dirty="0" smtClean="0"/>
              <a:t>. “Brave </a:t>
            </a:r>
            <a:r>
              <a:rPr lang="en-US" dirty="0"/>
              <a:t>NUI World: Designing Natural User Interfaces for Touch and </a:t>
            </a:r>
            <a:r>
              <a:rPr lang="en-US" dirty="0" smtClean="0"/>
              <a:t>Gesture”. Morgan Kaufmann, to be published in April </a:t>
            </a:r>
            <a:r>
              <a:rPr lang="en-US" dirty="0"/>
              <a:t>2011.	</a:t>
            </a:r>
          </a:p>
          <a:p>
            <a:r>
              <a:rPr lang="en-US" dirty="0" smtClean="0"/>
              <a:t>Conferences:</a:t>
            </a:r>
          </a:p>
          <a:p>
            <a:pPr lvl="1"/>
            <a:r>
              <a:rPr lang="en-US" dirty="0" smtClean="0"/>
              <a:t>TEI (Tangible, Embedded, and Embodied Interaction)</a:t>
            </a:r>
          </a:p>
          <a:p>
            <a:pPr lvl="2"/>
            <a:r>
              <a:rPr lang="pl-PL" dirty="0" smtClean="0">
                <a:hlinkClick r:id="rId3"/>
              </a:rPr>
              <a:t>http</a:t>
            </a:r>
            <a:r>
              <a:rPr lang="pl-PL" dirty="0">
                <a:hlinkClick r:id="rId3"/>
              </a:rPr>
              <a:t>://www.tei-conf.org/11/hm</a:t>
            </a:r>
            <a:r>
              <a:rPr lang="pl-PL" dirty="0" smtClean="0">
                <a:hlinkClick r:id="rId3"/>
              </a:rPr>
              <a:t>/</a:t>
            </a:r>
            <a:endParaRPr lang="pl-PL" dirty="0" smtClean="0"/>
          </a:p>
          <a:p>
            <a:pPr lvl="2"/>
            <a:r>
              <a:rPr lang="pl-PL" dirty="0" smtClean="0"/>
              <a:t>NSF, ACM, SIGCHI, and Microsoft </a:t>
            </a:r>
            <a:r>
              <a:rPr lang="pl-PL" dirty="0" err="1" smtClean="0"/>
              <a:t>among</a:t>
            </a:r>
            <a:r>
              <a:rPr lang="pl-PL" dirty="0" smtClean="0"/>
              <a:t> the </a:t>
            </a:r>
            <a:r>
              <a:rPr lang="pl-PL" dirty="0" err="1" smtClean="0"/>
              <a:t>sponsors</a:t>
            </a:r>
            <a:endParaRPr lang="en-US" dirty="0" smtClean="0"/>
          </a:p>
          <a:p>
            <a:pPr lvl="1"/>
            <a:r>
              <a:rPr lang="en-US" dirty="0"/>
              <a:t>ICMI (International Conference on Multimodal </a:t>
            </a:r>
            <a:r>
              <a:rPr lang="en-US" dirty="0" smtClean="0"/>
              <a:t>Interaction)</a:t>
            </a:r>
          </a:p>
          <a:p>
            <a:pPr lvl="2"/>
            <a:r>
              <a:rPr lang="pl-PL" dirty="0">
                <a:hlinkClick r:id="rId4"/>
              </a:rPr>
              <a:t>http://www.acm.org/icmi/2011</a:t>
            </a:r>
            <a:r>
              <a:rPr lang="pl-PL" dirty="0" smtClean="0">
                <a:hlinkClick r:id="rId4"/>
              </a:rPr>
              <a:t>/</a:t>
            </a:r>
            <a:endParaRPr lang="pl-PL" dirty="0" smtClean="0"/>
          </a:p>
          <a:p>
            <a:pPr lvl="2"/>
            <a:r>
              <a:rPr lang="en-US" dirty="0" smtClean="0"/>
              <a:t>ACM, SIGCHI, and Microsoft among the sponsors</a:t>
            </a:r>
          </a:p>
          <a:p>
            <a:r>
              <a:rPr lang="en-US" dirty="0" smtClean="0"/>
              <a:t>Website repository: User Interfaces: Evolution and Revolution</a:t>
            </a:r>
          </a:p>
          <a:p>
            <a:pPr lvl="1"/>
            <a:r>
              <a:rPr lang="en-US" dirty="0" smtClean="0">
                <a:hlinkClick r:id="rId5"/>
              </a:rPr>
              <a:t>http://www.cs.brown.edu/~avd/UI/</a:t>
            </a:r>
            <a:endParaRPr lang="en-US" dirty="0" smtClean="0"/>
          </a:p>
        </p:txBody>
      </p:sp>
      <p:sp>
        <p:nvSpPr>
          <p:cNvPr id="4" name="Date Placeholder 3"/>
          <p:cNvSpPr>
            <a:spLocks noGrp="1"/>
          </p:cNvSpPr>
          <p:nvPr>
            <p:ph type="dt" sz="half" idx="10"/>
          </p:nvPr>
        </p:nvSpPr>
        <p:spPr/>
        <p:txBody>
          <a:bodyPr/>
          <a:lstStyle/>
          <a:p>
            <a:r>
              <a:rPr lang="en-US" dirty="0" smtClean="0"/>
              <a:t>4/25/2011</a:t>
            </a:r>
            <a:endParaRPr lang="en-US" dirty="0"/>
          </a:p>
        </p:txBody>
      </p:sp>
      <p:sp>
        <p:nvSpPr>
          <p:cNvPr id="6" name="Slide Number Placeholder 5"/>
          <p:cNvSpPr>
            <a:spLocks noGrp="1"/>
          </p:cNvSpPr>
          <p:nvPr>
            <p:ph type="sldNum" sz="quarter" idx="12"/>
          </p:nvPr>
        </p:nvSpPr>
        <p:spPr/>
        <p:txBody>
          <a:bodyPr/>
          <a:lstStyle/>
          <a:p>
            <a:fld id="{08D23C9D-4E39-1A44-8713-CA353EC9AECF}" type="slidenum">
              <a:rPr lang="en-US" smtClean="0"/>
              <a:pPr/>
              <a:t>72</a:t>
            </a:fld>
            <a:endParaRPr lang="en-US"/>
          </a:p>
        </p:txBody>
      </p:sp>
      <p:sp>
        <p:nvSpPr>
          <p:cNvPr id="7" name="Footer Placeholder 6"/>
          <p:cNvSpPr>
            <a:spLocks noGrp="1"/>
          </p:cNvSpPr>
          <p:nvPr>
            <p:ph type="ftr" sz="quarter" idx="11"/>
          </p:nvPr>
        </p:nvSpPr>
        <p:spPr/>
        <p:txBody>
          <a:bodyPr/>
          <a:lstStyle/>
          <a:p>
            <a:r>
              <a:rPr lang="en-US" smtClean="0"/>
              <a:t>Microsoft Research Asia - April 2011</a:t>
            </a:r>
            <a:endParaRPr lang="en-US" dirty="0"/>
          </a:p>
        </p:txBody>
      </p:sp>
    </p:spTree>
    <p:extLst>
      <p:ext uri="{BB962C8B-B14F-4D97-AF65-F5344CB8AC3E}">
        <p14:creationId xmlns:p14="http://schemas.microsoft.com/office/powerpoint/2010/main" val="427434208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SC_1019_AdobeRG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995" y="-25392"/>
            <a:ext cx="10403556" cy="6917258"/>
          </a:xfrm>
          <a:prstGeom prst="rect">
            <a:avLst/>
          </a:prstGeom>
        </p:spPr>
      </p:pic>
      <p:sp>
        <p:nvSpPr>
          <p:cNvPr id="2" name="Title 1"/>
          <p:cNvSpPr>
            <a:spLocks noGrp="1"/>
          </p:cNvSpPr>
          <p:nvPr>
            <p:ph type="title"/>
          </p:nvPr>
        </p:nvSpPr>
        <p:spPr/>
        <p:txBody>
          <a:bodyPr>
            <a:normAutofit/>
          </a:bodyPr>
          <a:lstStyle/>
          <a:p>
            <a:r>
              <a:rPr lang="en-US" sz="4000" dirty="0"/>
              <a:t>Garibaldi Panorama – 1860’s</a:t>
            </a:r>
          </a:p>
        </p:txBody>
      </p:sp>
      <p:sp>
        <p:nvSpPr>
          <p:cNvPr id="4" name="Footer Placeholder 3"/>
          <p:cNvSpPr>
            <a:spLocks noGrp="1"/>
          </p:cNvSpPr>
          <p:nvPr>
            <p:ph type="ftr" sz="quarter" idx="11"/>
          </p:nvPr>
        </p:nvSpPr>
        <p:spPr/>
        <p:txBody>
          <a:bodyPr/>
          <a:lstStyle/>
          <a:p>
            <a:r>
              <a:rPr lang="en-US" smtClean="0"/>
              <a:t>Microsoft Research Asia - April 2011</a:t>
            </a:r>
            <a:endParaRPr lang="en-US" dirty="0"/>
          </a:p>
        </p:txBody>
      </p:sp>
      <p:pic>
        <p:nvPicPr>
          <p:cNvPr id="5" name="Picture 4" descr="DSC_1019_AdobeRGB-scal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966" y="-1"/>
            <a:ext cx="2468033" cy="1635953"/>
          </a:xfrm>
          <a:prstGeom prst="rect">
            <a:avLst/>
          </a:prstGeom>
        </p:spPr>
      </p:pic>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73</a:t>
            </a:fld>
            <a:endParaRPr lang="en-US"/>
          </a:p>
        </p:txBody>
      </p:sp>
    </p:spTree>
    <p:extLst>
      <p:ext uri="{BB962C8B-B14F-4D97-AF65-F5344CB8AC3E}">
        <p14:creationId xmlns:p14="http://schemas.microsoft.com/office/powerpoint/2010/main" val="23762812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Garibaldi Panorama – 1860’s</a:t>
            </a:r>
          </a:p>
        </p:txBody>
      </p:sp>
      <p:sp>
        <p:nvSpPr>
          <p:cNvPr id="4" name="Footer Placeholder 3"/>
          <p:cNvSpPr>
            <a:spLocks noGrp="1"/>
          </p:cNvSpPr>
          <p:nvPr>
            <p:ph type="ftr" sz="quarter" idx="11"/>
          </p:nvPr>
        </p:nvSpPr>
        <p:spPr/>
        <p:txBody>
          <a:bodyPr/>
          <a:lstStyle/>
          <a:p>
            <a:r>
              <a:rPr lang="en-US" smtClean="0"/>
              <a:t>Microsoft Research Asia - April 2011</a:t>
            </a:r>
            <a:endParaRPr lang="en-US" dirty="0"/>
          </a:p>
        </p:txBody>
      </p:sp>
      <p:pic>
        <p:nvPicPr>
          <p:cNvPr id="5" name="Picture 4" descr="DSC_1019_AdobeRGB-scal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966" y="-1"/>
            <a:ext cx="2468033" cy="1635953"/>
          </a:xfrm>
          <a:prstGeom prst="rect">
            <a:avLst/>
          </a:prstGeom>
        </p:spPr>
      </p:pic>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74</a:t>
            </a:fld>
            <a:endParaRPr lang="en-US"/>
          </a:p>
        </p:txBody>
      </p:sp>
      <p:sp>
        <p:nvSpPr>
          <p:cNvPr id="3" name="Content Placeholder 2"/>
          <p:cNvSpPr>
            <a:spLocks noGrp="1"/>
          </p:cNvSpPr>
          <p:nvPr>
            <p:ph idx="1"/>
          </p:nvPr>
        </p:nvSpPr>
        <p:spPr/>
        <p:txBody>
          <a:bodyPr>
            <a:normAutofit lnSpcReduction="10000"/>
          </a:bodyPr>
          <a:lstStyle/>
          <a:p>
            <a:r>
              <a:rPr lang="en-US" dirty="0"/>
              <a:t>Size</a:t>
            </a:r>
          </a:p>
          <a:p>
            <a:pPr lvl="1"/>
            <a:r>
              <a:rPr lang="en-US" dirty="0">
                <a:gradFill>
                  <a:gsLst>
                    <a:gs pos="0">
                      <a:schemeClr val="tx1"/>
                    </a:gs>
                    <a:gs pos="86000">
                      <a:schemeClr val="tx1"/>
                    </a:gs>
                  </a:gsLst>
                  <a:lin ang="5400000" scaled="0"/>
                </a:gradFill>
              </a:rPr>
              <a:t>scroll approximately </a:t>
            </a:r>
            <a:r>
              <a:rPr lang="en-US" dirty="0" smtClean="0">
                <a:gradFill>
                  <a:gsLst>
                    <a:gs pos="0">
                      <a:schemeClr val="tx1"/>
                    </a:gs>
                    <a:gs pos="86000">
                      <a:schemeClr val="tx1"/>
                    </a:gs>
                  </a:gsLst>
                  <a:lin ang="5400000" scaled="0"/>
                </a:gradFill>
              </a:rPr>
              <a:t>90 meters long, </a:t>
            </a:r>
            <a:r>
              <a:rPr lang="en-US" dirty="0">
                <a:gradFill>
                  <a:gsLst>
                    <a:gs pos="0">
                      <a:schemeClr val="tx1"/>
                    </a:gs>
                    <a:gs pos="86000">
                      <a:schemeClr val="tx1"/>
                    </a:gs>
                  </a:gsLst>
                  <a:lin ang="5400000" scaled="0"/>
                </a:gradFill>
              </a:rPr>
              <a:t>and </a:t>
            </a:r>
            <a:r>
              <a:rPr lang="en-US" dirty="0" smtClean="0">
                <a:gradFill>
                  <a:gsLst>
                    <a:gs pos="0">
                      <a:schemeClr val="tx1"/>
                    </a:gs>
                    <a:gs pos="86000">
                      <a:schemeClr val="tx1"/>
                    </a:gs>
                  </a:gsLst>
                  <a:lin ang="5400000" scaled="0"/>
                </a:gradFill>
              </a:rPr>
              <a:t>1.5 meters tall, painted on both sides</a:t>
            </a:r>
            <a:endParaRPr lang="en-US" dirty="0">
              <a:gradFill>
                <a:gsLst>
                  <a:gs pos="0">
                    <a:schemeClr val="tx1"/>
                  </a:gs>
                  <a:gs pos="86000">
                    <a:schemeClr val="tx1"/>
                  </a:gs>
                </a:gsLst>
                <a:lin ang="5400000" scaled="0"/>
              </a:gradFill>
            </a:endParaRPr>
          </a:p>
          <a:p>
            <a:r>
              <a:rPr lang="en-US" dirty="0">
                <a:gradFill>
                  <a:gsLst>
                    <a:gs pos="0">
                      <a:schemeClr val="tx1"/>
                    </a:gs>
                    <a:gs pos="86000">
                      <a:schemeClr val="tx1"/>
                    </a:gs>
                  </a:gsLst>
                  <a:lin ang="5400000" scaled="0"/>
                </a:gradFill>
              </a:rPr>
              <a:t>Medium</a:t>
            </a:r>
          </a:p>
          <a:p>
            <a:pPr lvl="1"/>
            <a:r>
              <a:rPr lang="en-US" dirty="0">
                <a:gradFill>
                  <a:gsLst>
                    <a:gs pos="0">
                      <a:schemeClr val="tx1"/>
                    </a:gs>
                    <a:gs pos="86000">
                      <a:schemeClr val="tx1"/>
                    </a:gs>
                  </a:gsLst>
                  <a:lin ang="5400000" scaled="0"/>
                </a:gradFill>
              </a:rPr>
              <a:t>watercolor on thin paper similar to </a:t>
            </a:r>
            <a:r>
              <a:rPr lang="en-US" dirty="0" smtClean="0">
                <a:gradFill>
                  <a:gsLst>
                    <a:gs pos="0">
                      <a:schemeClr val="tx1"/>
                    </a:gs>
                    <a:gs pos="86000">
                      <a:schemeClr val="tx1"/>
                    </a:gs>
                  </a:gsLst>
                  <a:lin ang="5400000" scaled="0"/>
                </a:gradFill>
              </a:rPr>
              <a:t>wallpaper</a:t>
            </a:r>
            <a:endParaRPr lang="en-US" dirty="0">
              <a:gradFill>
                <a:gsLst>
                  <a:gs pos="0">
                    <a:schemeClr val="tx1"/>
                  </a:gs>
                  <a:gs pos="86000">
                    <a:schemeClr val="tx1"/>
                  </a:gs>
                </a:gsLst>
                <a:lin ang="5400000" scaled="0"/>
              </a:gradFill>
            </a:endParaRPr>
          </a:p>
          <a:p>
            <a:r>
              <a:rPr lang="en-US" dirty="0" smtClean="0">
                <a:gradFill>
                  <a:gsLst>
                    <a:gs pos="0">
                      <a:schemeClr val="tx1"/>
                    </a:gs>
                    <a:gs pos="86000">
                      <a:schemeClr val="tx1"/>
                    </a:gs>
                  </a:gsLst>
                  <a:lin ang="5400000" scaled="0"/>
                </a:gradFill>
              </a:rPr>
              <a:t>Kept in a climate-controlled vault</a:t>
            </a:r>
            <a:endParaRPr lang="en-US" dirty="0">
              <a:gradFill>
                <a:gsLst>
                  <a:gs pos="0">
                    <a:schemeClr val="tx1"/>
                  </a:gs>
                  <a:gs pos="86000">
                    <a:schemeClr val="tx1"/>
                  </a:gs>
                </a:gsLst>
                <a:lin ang="5400000" scaled="0"/>
              </a:gradFill>
            </a:endParaRPr>
          </a:p>
          <a:p>
            <a:pPr lvl="1"/>
            <a:r>
              <a:rPr lang="en-US" dirty="0">
                <a:gradFill>
                  <a:gsLst>
                    <a:gs pos="0">
                      <a:schemeClr val="tx1"/>
                    </a:gs>
                    <a:gs pos="86000">
                      <a:schemeClr val="tx1"/>
                    </a:gs>
                  </a:gsLst>
                  <a:lin ang="5400000" scaled="0"/>
                </a:gradFill>
              </a:rPr>
              <a:t>panorama essentially inaccessible.  </a:t>
            </a:r>
          </a:p>
          <a:p>
            <a:pPr lvl="1"/>
            <a:r>
              <a:rPr lang="en-US" dirty="0" smtClean="0">
                <a:gradFill>
                  <a:gsLst>
                    <a:gs pos="0">
                      <a:schemeClr val="tx1"/>
                    </a:gs>
                    <a:gs pos="86000">
                      <a:schemeClr val="tx1"/>
                    </a:gs>
                  </a:gsLst>
                  <a:lin ang="5400000" scaled="0"/>
                </a:gradFill>
              </a:rPr>
              <a:t>scanned at high resolution, best displayed on the Surface for interactive viewing (like the famous </a:t>
            </a:r>
            <a:r>
              <a:rPr lang="en-US" dirty="0" smtClean="0">
                <a:solidFill>
                  <a:srgbClr val="FF0000"/>
                </a:solidFill>
              </a:rPr>
              <a:t>Along the River During the </a:t>
            </a:r>
            <a:r>
              <a:rPr lang="en-US" dirty="0" err="1" smtClean="0">
                <a:solidFill>
                  <a:srgbClr val="FF0000"/>
                </a:solidFill>
              </a:rPr>
              <a:t>Qingming</a:t>
            </a:r>
            <a:r>
              <a:rPr lang="en-US" dirty="0" smtClean="0">
                <a:solidFill>
                  <a:srgbClr val="FF0000"/>
                </a:solidFill>
              </a:rPr>
              <a:t> Festival </a:t>
            </a:r>
            <a:r>
              <a:rPr lang="en-US" dirty="0" smtClean="0">
                <a:gradFill>
                  <a:gsLst>
                    <a:gs pos="0">
                      <a:schemeClr val="tx1"/>
                    </a:gs>
                    <a:gs pos="86000">
                      <a:schemeClr val="tx1"/>
                    </a:gs>
                  </a:gsLst>
                  <a:lin ang="5400000" scaled="0"/>
                </a:gradFill>
              </a:rPr>
              <a:t>scroll)</a:t>
            </a:r>
            <a:endParaRPr lang="en-US" dirty="0">
              <a:gradFill>
                <a:gsLst>
                  <a:gs pos="0">
                    <a:schemeClr val="tx1"/>
                  </a:gs>
                  <a:gs pos="86000">
                    <a:schemeClr val="tx1"/>
                  </a:gs>
                </a:gsLst>
                <a:lin ang="5400000" scaled="0"/>
              </a:gradFill>
            </a:endParaRPr>
          </a:p>
          <a:p>
            <a:endParaRPr lang="en-US" dirty="0"/>
          </a:p>
        </p:txBody>
      </p:sp>
    </p:spTree>
    <p:extLst>
      <p:ext uri="{BB962C8B-B14F-4D97-AF65-F5344CB8AC3E}">
        <p14:creationId xmlns:p14="http://schemas.microsoft.com/office/powerpoint/2010/main" val="10651239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LADS (Large Art Displayed on Surface</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Generalization of </a:t>
            </a:r>
            <a:r>
              <a:rPr lang="en-US" dirty="0"/>
              <a:t>"Garibaldi on the </a:t>
            </a:r>
            <a:r>
              <a:rPr lang="en-US" dirty="0" smtClean="0"/>
              <a:t>Surface” application</a:t>
            </a:r>
            <a:endParaRPr lang="en-US" dirty="0"/>
          </a:p>
          <a:p>
            <a:r>
              <a:rPr lang="en-US" dirty="0" smtClean="0"/>
              <a:t>Any </a:t>
            </a:r>
            <a:r>
              <a:rPr lang="en-US" dirty="0"/>
              <a:t>artwork, but especially meant for large </a:t>
            </a:r>
            <a:r>
              <a:rPr lang="en-US" dirty="0" smtClean="0"/>
              <a:t>artworks </a:t>
            </a:r>
          </a:p>
          <a:p>
            <a:pPr lvl="1"/>
            <a:r>
              <a:rPr lang="en-US" dirty="0" smtClean="0"/>
              <a:t>currently </a:t>
            </a:r>
            <a:r>
              <a:rPr lang="en-US" dirty="0"/>
              <a:t>2D </a:t>
            </a:r>
            <a:r>
              <a:rPr lang="en-US" dirty="0" smtClean="0"/>
              <a:t>only</a:t>
            </a:r>
          </a:p>
          <a:p>
            <a:r>
              <a:rPr lang="en-US" dirty="0" smtClean="0"/>
              <a:t>Modes</a:t>
            </a:r>
          </a:p>
          <a:p>
            <a:pPr lvl="1"/>
            <a:r>
              <a:rPr lang="en-US" dirty="0" smtClean="0"/>
              <a:t>catalog </a:t>
            </a:r>
            <a:r>
              <a:rPr lang="en-US" dirty="0"/>
              <a:t>with </a:t>
            </a:r>
            <a:r>
              <a:rPr lang="en-US" dirty="0" smtClean="0"/>
              <a:t>filters</a:t>
            </a:r>
          </a:p>
          <a:p>
            <a:pPr lvl="1"/>
            <a:r>
              <a:rPr lang="en-US" dirty="0" smtClean="0"/>
              <a:t>artwork </a:t>
            </a:r>
            <a:r>
              <a:rPr lang="en-US" dirty="0"/>
              <a:t>viewing (with metadata and other documents) and manipulation</a:t>
            </a:r>
          </a:p>
          <a:p>
            <a:r>
              <a:rPr lang="en-US" dirty="0" smtClean="0"/>
              <a:t>Will </a:t>
            </a:r>
            <a:r>
              <a:rPr lang="en-US" dirty="0"/>
              <a:t>run on any </a:t>
            </a:r>
            <a:r>
              <a:rPr lang="en-US" dirty="0" smtClean="0"/>
              <a:t>Windows </a:t>
            </a:r>
            <a:r>
              <a:rPr lang="en-US" dirty="0"/>
              <a:t>7 Touch platform</a:t>
            </a:r>
          </a:p>
          <a:p>
            <a:endParaRPr lang="en-US" dirty="0"/>
          </a:p>
        </p:txBody>
      </p:sp>
      <p:sp>
        <p:nvSpPr>
          <p:cNvPr id="4" name="Date Placeholder 3"/>
          <p:cNvSpPr>
            <a:spLocks noGrp="1"/>
          </p:cNvSpPr>
          <p:nvPr>
            <p:ph type="dt" sz="half" idx="10"/>
          </p:nvPr>
        </p:nvSpPr>
        <p:spPr/>
        <p:txBody>
          <a:bodyPr/>
          <a:lstStyle/>
          <a:p>
            <a:r>
              <a:rPr lang="en-US" smtClean="0"/>
              <a:t>4/25/2011</a:t>
            </a:r>
            <a:endParaRPr lang="en-US"/>
          </a:p>
        </p:txBody>
      </p:sp>
      <p:sp>
        <p:nvSpPr>
          <p:cNvPr id="5" name="Footer Placeholder 4"/>
          <p:cNvSpPr>
            <a:spLocks noGrp="1"/>
          </p:cNvSpPr>
          <p:nvPr>
            <p:ph type="ftr" sz="quarter" idx="11"/>
          </p:nvPr>
        </p:nvSpPr>
        <p:spPr/>
        <p:txBody>
          <a:bodyPr/>
          <a:lstStyle/>
          <a:p>
            <a:r>
              <a:rPr lang="en-US" smtClean="0"/>
              <a:t>Microsoft Research Asia - April 2011</a:t>
            </a:r>
            <a:endParaRPr lang="en-US" dirty="0"/>
          </a:p>
        </p:txBody>
      </p:sp>
      <p:sp>
        <p:nvSpPr>
          <p:cNvPr id="6" name="Slide Number Placeholder 5"/>
          <p:cNvSpPr>
            <a:spLocks noGrp="1"/>
          </p:cNvSpPr>
          <p:nvPr>
            <p:ph type="sldNum" sz="quarter" idx="12"/>
          </p:nvPr>
        </p:nvSpPr>
        <p:spPr/>
        <p:txBody>
          <a:bodyPr/>
          <a:lstStyle/>
          <a:p>
            <a:fld id="{08D23C9D-4E39-1A44-8713-CA353EC9AECF}" type="slidenum">
              <a:rPr lang="en-US" smtClean="0"/>
              <a:pPr/>
              <a:t>75</a:t>
            </a:fld>
            <a:endParaRPr lang="en-US"/>
          </a:p>
        </p:txBody>
      </p:sp>
    </p:spTree>
    <p:extLst>
      <p:ext uri="{BB962C8B-B14F-4D97-AF65-F5344CB8AC3E}">
        <p14:creationId xmlns:p14="http://schemas.microsoft.com/office/powerpoint/2010/main" val="2034871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8451" name="Rectangle 3"/>
          <p:cNvSpPr>
            <a:spLocks noGrp="1" noChangeArrowheads="1"/>
          </p:cNvSpPr>
          <p:nvPr>
            <p:ph type="title"/>
          </p:nvPr>
        </p:nvSpPr>
        <p:spPr>
          <a:xfrm>
            <a:off x="270934" y="393700"/>
            <a:ext cx="6924323" cy="444500"/>
          </a:xfrm>
        </p:spPr>
        <p:txBody>
          <a:bodyPr>
            <a:normAutofit fontScale="90000"/>
          </a:bodyPr>
          <a:lstStyle/>
          <a:p>
            <a:r>
              <a:rPr lang="ja-JP" altLang="en-US">
                <a:solidFill>
                  <a:srgbClr val="FFFFCC"/>
                </a:solidFill>
                <a:latin typeface="Arial"/>
              </a:rPr>
              <a:t>“</a:t>
            </a:r>
            <a:r>
              <a:rPr lang="en-US">
                <a:solidFill>
                  <a:srgbClr val="FFFFCC"/>
                </a:solidFill>
              </a:rPr>
              <a:t>To Infinity and Beyond…</a:t>
            </a:r>
            <a:r>
              <a:rPr lang="ja-JP" altLang="en-US">
                <a:solidFill>
                  <a:srgbClr val="FFFFCC"/>
                </a:solidFill>
                <a:latin typeface="Arial"/>
              </a:rPr>
              <a:t>”</a:t>
            </a:r>
            <a:endParaRPr lang="en-US" i="1">
              <a:solidFill>
                <a:srgbClr val="FFFFCC"/>
              </a:solidFill>
            </a:endParaRPr>
          </a:p>
        </p:txBody>
      </p:sp>
      <p:sp>
        <p:nvSpPr>
          <p:cNvPr id="2408452" name="Rectangle 4"/>
          <p:cNvSpPr>
            <a:spLocks noGrp="1" noChangeArrowheads="1"/>
          </p:cNvSpPr>
          <p:nvPr>
            <p:ph type="body" idx="1"/>
          </p:nvPr>
        </p:nvSpPr>
        <p:spPr/>
        <p:txBody>
          <a:bodyPr/>
          <a:lstStyle/>
          <a:p>
            <a:endParaRPr lang="en-US" dirty="0"/>
          </a:p>
        </p:txBody>
      </p:sp>
      <p:pic>
        <p:nvPicPr>
          <p:cNvPr id="2408453" name="Picture 5" descr="AAA-China-w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400" y="1498605"/>
            <a:ext cx="5960533" cy="50292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US" smtClean="0"/>
              <a:t>Microsoft Research Asia - April 2011</a:t>
            </a:r>
            <a:endParaRPr lang="en-US" dirty="0"/>
          </a:p>
        </p:txBody>
      </p:sp>
      <p:sp>
        <p:nvSpPr>
          <p:cNvPr id="6" name="Date Placeholder 5"/>
          <p:cNvSpPr>
            <a:spLocks noGrp="1"/>
          </p:cNvSpPr>
          <p:nvPr>
            <p:ph type="dt" sz="half" idx="10"/>
          </p:nvPr>
        </p:nvSpPr>
        <p:spPr/>
        <p:txBody>
          <a:bodyPr/>
          <a:lstStyle/>
          <a:p>
            <a:r>
              <a:rPr lang="en-US" smtClean="0"/>
              <a:t>4/25/2011</a:t>
            </a:r>
            <a:endParaRPr lang="en-US"/>
          </a:p>
        </p:txBody>
      </p:sp>
      <p:sp>
        <p:nvSpPr>
          <p:cNvPr id="7" name="Slide Number Placeholder 6"/>
          <p:cNvSpPr>
            <a:spLocks noGrp="1"/>
          </p:cNvSpPr>
          <p:nvPr>
            <p:ph type="sldNum" sz="quarter" idx="12"/>
          </p:nvPr>
        </p:nvSpPr>
        <p:spPr/>
        <p:txBody>
          <a:bodyPr/>
          <a:lstStyle/>
          <a:p>
            <a:fld id="{08D23C9D-4E39-1A44-8713-CA353EC9AECF}" type="slidenum">
              <a:rPr lang="en-US" smtClean="0"/>
              <a:pPr/>
              <a:t>76</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5225</TotalTime>
  <Words>7336</Words>
  <Application>Microsoft Macintosh PowerPoint</Application>
  <PresentationFormat>On-screen Show (4:3)</PresentationFormat>
  <Paragraphs>1291</Paragraphs>
  <Slides>76</Slides>
  <Notes>60</Notes>
  <HiddenSlides>0</HiddenSlides>
  <MMClips>2</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PowerPoint Presentation</vt:lpstr>
      <vt:lpstr>My background</vt:lpstr>
      <vt:lpstr>Roadmap</vt:lpstr>
      <vt:lpstr>1 - Current context – developments underway</vt:lpstr>
      <vt:lpstr>Evolution of desktop:  to mobile and ubiquitous computing</vt:lpstr>
      <vt:lpstr>Evolution of desktop:  to mobile and ubiquitous computing</vt:lpstr>
      <vt:lpstr>Evolution of desktop:  to mobile and ubiquitous computing</vt:lpstr>
      <vt:lpstr>Evolution of desktop:  to mobile and ubiquitous computing</vt:lpstr>
      <vt:lpstr>Evolution of desktop:  to mobile and ubiquitous computing</vt:lpstr>
      <vt:lpstr>Evolution of desktop:  to mobile and ubiquitous computing</vt:lpstr>
      <vt:lpstr>Unreasonable effectiveness of data</vt:lpstr>
      <vt:lpstr>Unreasonable effectiveness of data</vt:lpstr>
      <vt:lpstr>Unreasonable effectiveness of data</vt:lpstr>
      <vt:lpstr>Search</vt:lpstr>
      <vt:lpstr>Search</vt:lpstr>
      <vt:lpstr>Augmented reality/mixed reality </vt:lpstr>
      <vt:lpstr>Augmented reality/mixed reality </vt:lpstr>
      <vt:lpstr>Augmented reality/mixed reality </vt:lpstr>
      <vt:lpstr>Augmented reality/mixed reality </vt:lpstr>
      <vt:lpstr>PowerPoint Presentation</vt:lpstr>
      <vt:lpstr>Augmented reality/mixed reality </vt:lpstr>
      <vt:lpstr>Social computing</vt:lpstr>
      <vt:lpstr>Roadmap</vt:lpstr>
      <vt:lpstr>2 - Importance and brief history of UI/UX</vt:lpstr>
      <vt:lpstr>Importance of UI/UX (1/2)</vt:lpstr>
      <vt:lpstr>CPU power vs. brain power </vt:lpstr>
      <vt:lpstr>Importance of UI/UX (2/2)</vt:lpstr>
      <vt:lpstr>Is there an ideal user interface?</vt:lpstr>
      <vt:lpstr>Brown University’s BrainGate neural implant interface </vt:lpstr>
      <vt:lpstr>Is there an ideal user interface?</vt:lpstr>
      <vt:lpstr>History of UI: Punctuated Equilibrium</vt:lpstr>
      <vt:lpstr>History of UI: Punctuated Equilibrium</vt:lpstr>
      <vt:lpstr>History of UI: Punctuated Equilibrium</vt:lpstr>
      <vt:lpstr>History of UI: Punctuated Equilibrium</vt:lpstr>
      <vt:lpstr>History of UI: Punctuated Equilibrium</vt:lpstr>
      <vt:lpstr>Projects and their legacies (1/3)</vt:lpstr>
      <vt:lpstr>Projects and their legacies (1/3)</vt:lpstr>
      <vt:lpstr>Projects and their legacies (1/3)</vt:lpstr>
      <vt:lpstr>Projects and their legacies (1/3)</vt:lpstr>
      <vt:lpstr>Projects and their legacies (1/3)</vt:lpstr>
      <vt:lpstr>Projects and their legacies (2/3)</vt:lpstr>
      <vt:lpstr>Projects and their legacies (2/3)</vt:lpstr>
      <vt:lpstr>Projects and their legacies (2/3)</vt:lpstr>
      <vt:lpstr>Roadmap</vt:lpstr>
      <vt:lpstr>Advantages of  WIMP GUIs</vt:lpstr>
      <vt:lpstr>Limitations of WIMP GUIs (1/2)</vt:lpstr>
      <vt:lpstr>Limitations of  WIMP GUIs (2/2)</vt:lpstr>
      <vt:lpstr>Characteristics of post-WIMP user interfaces</vt:lpstr>
      <vt:lpstr>WIMP GUIs Will Be Augmented, Not Replaced</vt:lpstr>
      <vt:lpstr>NUI (Natural User Interface)</vt:lpstr>
      <vt:lpstr>NUI (Natural User Interface) Examples</vt:lpstr>
      <vt:lpstr>Agents: inferring user intent</vt:lpstr>
      <vt:lpstr>Siri – iPhone Virtual Personal Assistant app</vt:lpstr>
      <vt:lpstr>MSR’s Bohus &amp; Horvitz’ Virtual Receptionist 2009 situated interaction  </vt:lpstr>
      <vt:lpstr>Agents: inferring user intent</vt:lpstr>
      <vt:lpstr>Roadmap</vt:lpstr>
      <vt:lpstr>4 – Reflect:   NUI’s evolve, what are some invariants?</vt:lpstr>
      <vt:lpstr>Roadmap</vt:lpstr>
      <vt:lpstr>5 – Aspects of NUIs</vt:lpstr>
      <vt:lpstr>Context as aspect of UI/UX (1/2)</vt:lpstr>
      <vt:lpstr>Context as aspect of UI/UX (2/2)</vt:lpstr>
      <vt:lpstr>Tasks (1/2)</vt:lpstr>
      <vt:lpstr>Tasks (2/2)</vt:lpstr>
      <vt:lpstr>Time as a first-class notion</vt:lpstr>
      <vt:lpstr>Time as a first-class notion</vt:lpstr>
      <vt:lpstr>User Roles</vt:lpstr>
      <vt:lpstr>Input and Output</vt:lpstr>
      <vt:lpstr>Roadmap</vt:lpstr>
      <vt:lpstr>6 – Research issues – a preview</vt:lpstr>
      <vt:lpstr>Roadmap</vt:lpstr>
      <vt:lpstr>7 – Bottom line</vt:lpstr>
      <vt:lpstr>References</vt:lpstr>
      <vt:lpstr>Garibaldi Panorama – 1860’s</vt:lpstr>
      <vt:lpstr>Garibaldi Panorama – 1860’s</vt:lpstr>
      <vt:lpstr>LADS (Large Art Displayed on Surface)</vt:lpstr>
      <vt:lpstr>“To Infinity and Beyond…”</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Rosemary Michelle Simpson</dc:creator>
  <cp:lastModifiedBy>Rosemary Michelle Simpson</cp:lastModifiedBy>
  <cp:revision>718</cp:revision>
  <cp:lastPrinted>2011-06-30T13:45:51Z</cp:lastPrinted>
  <dcterms:created xsi:type="dcterms:W3CDTF">2011-04-07T14:03:35Z</dcterms:created>
  <dcterms:modified xsi:type="dcterms:W3CDTF">2011-06-30T21:19:19Z</dcterms:modified>
</cp:coreProperties>
</file>