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62" r:id="rId2"/>
    <p:sldId id="555" r:id="rId3"/>
    <p:sldId id="556" r:id="rId4"/>
    <p:sldId id="594" r:id="rId5"/>
    <p:sldId id="559" r:id="rId6"/>
    <p:sldId id="541" r:id="rId7"/>
    <p:sldId id="548" r:id="rId8"/>
    <p:sldId id="537" r:id="rId9"/>
    <p:sldId id="592" r:id="rId10"/>
    <p:sldId id="581" r:id="rId11"/>
    <p:sldId id="580" r:id="rId12"/>
    <p:sldId id="564" r:id="rId13"/>
    <p:sldId id="565" r:id="rId14"/>
    <p:sldId id="566" r:id="rId15"/>
    <p:sldId id="534" r:id="rId16"/>
    <p:sldId id="585" r:id="rId17"/>
    <p:sldId id="569" r:id="rId18"/>
    <p:sldId id="570" r:id="rId19"/>
    <p:sldId id="591" r:id="rId20"/>
    <p:sldId id="576" r:id="rId21"/>
    <p:sldId id="568" r:id="rId22"/>
    <p:sldId id="577" r:id="rId23"/>
    <p:sldId id="578" r:id="rId24"/>
    <p:sldId id="571" r:id="rId25"/>
    <p:sldId id="572" r:id="rId26"/>
    <p:sldId id="573" r:id="rId27"/>
    <p:sldId id="579" r:id="rId28"/>
    <p:sldId id="492" r:id="rId29"/>
    <p:sldId id="323" r:id="rId30"/>
    <p:sldId id="554" r:id="rId31"/>
    <p:sldId id="348" r:id="rId32"/>
    <p:sldId id="396" r:id="rId33"/>
    <p:sldId id="575" r:id="rId34"/>
    <p:sldId id="552" r:id="rId35"/>
    <p:sldId id="350" r:id="rId36"/>
    <p:sldId id="590" r:id="rId37"/>
    <p:sldId id="574" r:id="rId38"/>
    <p:sldId id="395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464646"/>
    <a:srgbClr val="C8D7D3"/>
    <a:srgbClr val="D9EBE7"/>
    <a:srgbClr val="A8E4D7"/>
    <a:srgbClr val="E0DEDA"/>
    <a:srgbClr val="FFFF00"/>
    <a:srgbClr val="C5581C"/>
    <a:srgbClr val="90421D"/>
    <a:srgbClr val="660066"/>
    <a:srgbClr val="929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284" autoAdjust="0"/>
    <p:restoredTop sz="85091" autoAdjust="0"/>
  </p:normalViewPr>
  <p:slideViewPr>
    <p:cSldViewPr snapToGrid="0" snapToObjects="1" showGuides="1">
      <p:cViewPr varScale="1">
        <p:scale>
          <a:sx n="96" d="100"/>
          <a:sy n="96" d="100"/>
        </p:scale>
        <p:origin x="-560" y="-104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59" d="100"/>
          <a:sy n="59" d="100"/>
        </p:scale>
        <p:origin x="-2496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159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Microsoft Research Asia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630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79CCD-E784-1E4F-AF17-E5A642EB7CB7}" type="datetime9">
              <a:rPr lang="en-US" smtClean="0"/>
              <a:pPr/>
              <a:t>6/30/11 6:39 PM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041F9-257A-D44D-B916-051886E0074A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470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1BD7B-8B89-554E-941F-28F715E5561A}" type="datetimeFigureOut">
              <a:rPr lang="en-US"/>
              <a:pPr/>
              <a:t>6/30/11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2F14B-FBD5-114B-A43E-C4631C82E7CC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389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baseline="0" dirty="0" smtClean="0">
                <a:latin typeface="Times" charset="0"/>
              </a:rPr>
              <a:t>Berra:  predicting is hard</a:t>
            </a:r>
          </a:p>
          <a:p>
            <a:r>
              <a:rPr lang="en-US" baseline="0" dirty="0" smtClean="0">
                <a:latin typeface="Times" charset="0"/>
              </a:rPr>
              <a:t>Techno-optimist</a:t>
            </a:r>
          </a:p>
          <a:p>
            <a:r>
              <a:rPr lang="en-US" baseline="0" dirty="0" smtClean="0">
                <a:latin typeface="Times" charset="0"/>
              </a:rPr>
              <a:t>Too opt on hypertext and e-books</a:t>
            </a:r>
          </a:p>
          <a:p>
            <a:r>
              <a:rPr lang="en-US" baseline="0" dirty="0" smtClean="0">
                <a:latin typeface="Times" charset="0"/>
              </a:rPr>
              <a:t>Didn’t see personal comp, games, GPUs</a:t>
            </a:r>
          </a:p>
          <a:p>
            <a:endParaRPr lang="en-US" baseline="0" dirty="0" smtClean="0">
              <a:latin typeface="Times" charset="0"/>
            </a:endParaRPr>
          </a:p>
          <a:p>
            <a:r>
              <a:rPr lang="en-US" baseline="0" dirty="0" smtClean="0">
                <a:latin typeface="Times" charset="0"/>
              </a:rPr>
              <a:t>FEEL FREE TO INTERRUPT</a:t>
            </a:r>
            <a:endParaRPr lang="en-US" dirty="0">
              <a:latin typeface="Times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ACE087-ED40-8E41-9AAC-3B0422539FC1}" type="slidenum">
              <a:rPr lang="en-US"/>
              <a:pPr/>
              <a:t>1</a:t>
            </a:fld>
            <a:endParaRPr lang="en-US"/>
          </a:p>
        </p:txBody>
      </p:sp>
      <p:sp>
        <p:nvSpPr>
          <p:cNvPr id="7173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D3778121-FFED-F64E-B0B4-001EDC10269F}" type="datetime9">
              <a:rPr lang="en-US"/>
              <a:pPr/>
              <a:t>6/30/11 6:39 PM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covering:</a:t>
            </a:r>
          </a:p>
          <a:p>
            <a:endParaRPr lang="en-US" dirty="0" smtClean="0"/>
          </a:p>
          <a:p>
            <a:r>
              <a:rPr lang="en-US" dirty="0" smtClean="0"/>
              <a:t>Brain</a:t>
            </a:r>
          </a:p>
          <a:p>
            <a:r>
              <a:rPr lang="en-US" dirty="0" smtClean="0"/>
              <a:t>Robots</a:t>
            </a:r>
          </a:p>
          <a:p>
            <a:r>
              <a:rPr lang="en-US" dirty="0" smtClean="0"/>
              <a:t>Semantic web</a:t>
            </a:r>
          </a:p>
          <a:p>
            <a:r>
              <a:rPr lang="en-US" dirty="0" smtClean="0"/>
              <a:t>Social networking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14B-FBD5-114B-A43E-C4631C82E7C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9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 Hinckley, Koji </a:t>
            </a:r>
            <a:r>
              <a:rPr lang="en-US" sz="30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Yatani</a:t>
            </a:r>
            <a:r>
              <a:rPr lang="en-US" sz="3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Michel </a:t>
            </a:r>
            <a:r>
              <a:rPr lang="en-US" sz="30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Pahud</a:t>
            </a:r>
            <a:r>
              <a:rPr lang="en-US" sz="3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Nicole </a:t>
            </a:r>
            <a:r>
              <a:rPr lang="en-US" sz="30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Coddington</a:t>
            </a:r>
            <a:r>
              <a:rPr lang="en-US" sz="3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Jenny </a:t>
            </a:r>
            <a:r>
              <a:rPr lang="en-US" sz="30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Rodenhouse</a:t>
            </a:r>
            <a:r>
              <a:rPr lang="en-US" sz="3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Andy Wilson, </a:t>
            </a:r>
            <a:r>
              <a:rPr lang="en-US" sz="30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Hrvoje</a:t>
            </a:r>
            <a:r>
              <a:rPr lang="en-US" sz="3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0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Benko</a:t>
            </a:r>
            <a:r>
              <a:rPr lang="en-US" sz="3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Bill Buxton. "Pen + touch = new tools" in proceedings of ACM UIST '10, pp. 27-36, 2010.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14B-FBD5-114B-A43E-C4631C82E7C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55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covering:</a:t>
            </a:r>
          </a:p>
          <a:p>
            <a:endParaRPr lang="en-US" dirty="0" smtClean="0"/>
          </a:p>
          <a:p>
            <a:r>
              <a:rPr lang="en-US" dirty="0" smtClean="0"/>
              <a:t>Brain</a:t>
            </a:r>
          </a:p>
          <a:p>
            <a:r>
              <a:rPr lang="en-US" dirty="0" smtClean="0"/>
              <a:t>Robots</a:t>
            </a:r>
          </a:p>
          <a:p>
            <a:r>
              <a:rPr lang="en-US" dirty="0" smtClean="0"/>
              <a:t>Semantic web</a:t>
            </a:r>
          </a:p>
          <a:p>
            <a:r>
              <a:rPr lang="en-US" dirty="0" smtClean="0"/>
              <a:t>Social networking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14B-FBD5-114B-A43E-C4631C82E7C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9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conceirge</a:t>
            </a:r>
            <a:r>
              <a:rPr lang="en-US" sz="20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</a:p>
          <a:p>
            <a:r>
              <a:rPr lang="en-US" sz="20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personal assistant – infers intent.</a:t>
            </a:r>
          </a:p>
          <a:p>
            <a:r>
              <a:rPr lang="en-US" sz="20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see notes from drive – the </a:t>
            </a:r>
            <a:r>
              <a:rPr lang="en-US" sz="2000" b="1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exact wording</a:t>
            </a:r>
            <a:endParaRPr lang="en-US" sz="20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14B-FBD5-114B-A43E-C4631C82E7CC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14B-FBD5-114B-A43E-C4631C82E7CC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management of complexity 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of all these diff kinds of sync and async interaction, scaling, 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acquiring knowledge of user intent 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(being instructed, learning, exploring, problem solving, ...)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how to provide simultaneous focus on task plus situational awareness without overloading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move as much as possible from cognitive to perceptual level through good visualization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transparent movement of context/state 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from shower to car to office to..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move from single user/single platform to multi/everything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platforms, sensors, people, avatars, ..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collaboration across space and time using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telecollaboration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avatars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indirect agents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separation of UI from application semantics.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relationships among concerns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PARC's MVC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UMIS</a:t>
            </a:r>
          </a:p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cannot separate in post-WIMP non-deterministic UIs</a:t>
            </a:r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14B-FBD5-114B-A43E-C4631C82E7CC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management of complexity 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of all these diff kinds of sync and async interaction, scaling, 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acquiring knowledge of user intent 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(being instructed, learning, exploring, problem solving, ...)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how to provide simultaneous focus on task plus situational awareness without overloading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move as much as possible from cognitive to perceptual level through good visualization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transparent movement of context/state 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from shower to car to office to..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move from single user/single platform to multi/everything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platforms, sensors, people, avatars, ..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collaboration across space and time using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telecollaboration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avatars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indirect agents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separation of UI from application semantics.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relationships among concerns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PARC's MVC</a:t>
            </a:r>
          </a:p>
          <a:p>
            <a:r>
              <a:rPr lang="en-US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UMIS</a:t>
            </a:r>
          </a:p>
          <a:p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cannot separate in post-WIMP non-deterministic UIs</a:t>
            </a:r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14B-FBD5-114B-A43E-C4631C82E7CC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Note – simplifying</a:t>
            </a:r>
            <a:r>
              <a:rPr lang="en-US" sz="2000" baseline="0" dirty="0" smtClean="0"/>
              <a:t> for </a:t>
            </a:r>
            <a:r>
              <a:rPr lang="en-US" sz="2000" baseline="0" dirty="0" err="1" smtClean="0"/>
              <a:t>na</a:t>
            </a:r>
            <a:r>
              <a:rPr lang="fr-FR" sz="2000" baseline="0" dirty="0" err="1" smtClean="0"/>
              <a:t>ï</a:t>
            </a:r>
            <a:r>
              <a:rPr lang="en-US" sz="2000" baseline="0" dirty="0" err="1" smtClean="0"/>
              <a:t>ve</a:t>
            </a:r>
            <a:r>
              <a:rPr lang="en-US" sz="2000" baseline="0" dirty="0" smtClean="0"/>
              <a:t> user by removing power user capabilities</a:t>
            </a:r>
          </a:p>
          <a:p>
            <a:r>
              <a:rPr lang="en-US" sz="2000" baseline="0" dirty="0" smtClean="0"/>
              <a:t>is a bad design decision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14B-FBD5-114B-A43E-C4631C82E7C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570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TEI, the conference on Tangible, Embedded, and Embodied Interaction, is about </a:t>
            </a:r>
          </a:p>
          <a:p>
            <a:r>
              <a:rPr lang="en-US" sz="3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creating compelling experiences that bridge bits and atoms through research in HCI, design, interactive arts, tools and technologies.</a:t>
            </a:r>
          </a:p>
          <a:p>
            <a:r>
              <a:rPr lang="pl-PL" dirty="0" smtClean="0"/>
              <a:t>http://</a:t>
            </a:r>
            <a:r>
              <a:rPr lang="pl-PL" dirty="0" err="1" smtClean="0"/>
              <a:t>www.acm.org</a:t>
            </a:r>
            <a:r>
              <a:rPr lang="pl-PL" dirty="0" smtClean="0"/>
              <a:t>/</a:t>
            </a:r>
            <a:r>
              <a:rPr lang="pl-PL" dirty="0" err="1" smtClean="0"/>
              <a:t>icmi</a:t>
            </a:r>
            <a:r>
              <a:rPr lang="pl-PL" smtClean="0"/>
              <a:t>/2011/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14B-FBD5-114B-A43E-C4631C82E7C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19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09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713"/>
            <a:ext cx="5028161" cy="4113862"/>
          </a:xfrm>
        </p:spPr>
        <p:txBody>
          <a:bodyPr lIns="89831" tIns="44916" rIns="89831" bIns="44916"/>
          <a:lstStyle/>
          <a:p>
            <a:r>
              <a:rPr lang="en-US"/>
              <a:t>Where - Ktty Hawk, NC</a:t>
            </a:r>
          </a:p>
          <a:p>
            <a:r>
              <a:rPr lang="en-US"/>
              <a:t>When – December 17, 1903</a:t>
            </a:r>
          </a:p>
          <a:p>
            <a:r>
              <a:rPr lang="en-US"/>
              <a:t>Plane name – Flyer</a:t>
            </a:r>
          </a:p>
          <a:p>
            <a:r>
              <a:rPr lang="en-US"/>
              <a:t>Who – Orville Wright</a:t>
            </a:r>
          </a:p>
          <a:p>
            <a:endParaRPr lang="en-US"/>
          </a:p>
          <a:p>
            <a:r>
              <a:rPr lang="en-US"/>
              <a:t>Almost beat him:</a:t>
            </a:r>
          </a:p>
          <a:p>
            <a:r>
              <a:rPr lang="en-US"/>
              <a:t>Samuel Pierpont Langley in his Aerodrome – October, 1903 – failed to lift off.</a:t>
            </a:r>
          </a:p>
          <a:p>
            <a:r>
              <a:rPr lang="en-US"/>
              <a:t>Santos Dumont in his Canard at Paris – October, 1906 – flew 197 feet to become the first flyer to cover 25 meters.</a:t>
            </a:r>
          </a:p>
          <a:p>
            <a:r>
              <a:rPr lang="en-US"/>
              <a:t>Louis Bleriot was the first to fly an aircraft across the English channel – in 1909.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vd-background3-ppt_grn_med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From Clipboard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4146" y="0"/>
            <a:ext cx="9313987" cy="37487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th foo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346908"/>
            <a:ext cx="8836875" cy="4779256"/>
          </a:xfrm>
        </p:spPr>
        <p:txBody>
          <a:bodyPr/>
          <a:lstStyle>
            <a:lvl1pPr>
              <a:defRPr>
                <a:solidFill>
                  <a:srgbClr val="464646"/>
                </a:solidFill>
              </a:defRPr>
            </a:lvl1pPr>
            <a:lvl2pPr>
              <a:defRPr>
                <a:solidFill>
                  <a:srgbClr val="464646"/>
                </a:solidFill>
              </a:defRPr>
            </a:lvl2pPr>
            <a:lvl3pPr>
              <a:defRPr>
                <a:solidFill>
                  <a:srgbClr val="464646"/>
                </a:solidFill>
              </a:defRPr>
            </a:lvl3pPr>
            <a:lvl4pPr>
              <a:defRPr>
                <a:solidFill>
                  <a:srgbClr val="464646"/>
                </a:solidFill>
              </a:defRPr>
            </a:lvl4pPr>
            <a:lvl5pPr>
              <a:defRPr>
                <a:solidFill>
                  <a:srgbClr val="46464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Research Asia- </a:t>
            </a:r>
            <a:r>
              <a:rPr lang="en-US" dirty="0"/>
              <a:t>April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1814"/>
            <a:ext cx="2133600" cy="365125"/>
          </a:xfrm>
        </p:spPr>
        <p:txBody>
          <a:bodyPr/>
          <a:lstStyle/>
          <a:p>
            <a:fld id="{08D23C9D-4E39-1A44-8713-CA353EC9AECF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vd-background3-ppt_grn_m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-65734" y="0"/>
            <a:ext cx="9315575" cy="1066800"/>
          </a:xfrm>
          <a:prstGeom prst="rect">
            <a:avLst/>
          </a:prstGeom>
          <a:solidFill>
            <a:srgbClr val="1D957B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304" y="-2960"/>
            <a:ext cx="89946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346908"/>
            <a:ext cx="8839200" cy="4779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488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488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Microsoft Research Asia- </a:t>
            </a:r>
            <a:r>
              <a:rPr lang="en-US" dirty="0"/>
              <a:t>April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23C9D-4E39-1A44-8713-CA353EC9AECF}" type="slidenum">
              <a:rPr/>
              <a:pPr/>
              <a:t>‹#›</a:t>
            </a:fld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52400" y="1143000"/>
            <a:ext cx="8839200" cy="0"/>
          </a:xfrm>
          <a:prstGeom prst="line">
            <a:avLst/>
          </a:prstGeom>
          <a:noFill/>
          <a:ln w="28575">
            <a:solidFill>
              <a:srgbClr val="21873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Comic Sans MS" pitchFamily="11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60000"/>
        <a:buFont typeface="Wingdings" charset="2"/>
        <a:buChar char="v"/>
        <a:defRPr sz="3000" kern="1200">
          <a:solidFill>
            <a:srgbClr val="464646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/>
        <a:buChar char="–"/>
        <a:defRPr sz="2800" kern="1200">
          <a:solidFill>
            <a:srgbClr val="464646"/>
          </a:solidFill>
          <a:latin typeface="+mn-lt"/>
          <a:ea typeface="+mn-ea"/>
          <a:cs typeface="Andale Mono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5000"/>
        <a:buFont typeface="Wingdings" charset="2"/>
        <a:buChar char="²"/>
        <a:defRPr sz="2400" kern="1200">
          <a:solidFill>
            <a:srgbClr val="464646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charset="2"/>
        <a:buChar char="§"/>
        <a:defRPr sz="2000" kern="1200">
          <a:solidFill>
            <a:srgbClr val="464646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/>
        <a:buChar char="»"/>
        <a:defRPr sz="2000" kern="1200">
          <a:solidFill>
            <a:srgbClr val="46464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i-conf.org/11/hm/" TargetMode="External"/><Relationship Id="rId4" Type="http://schemas.openxmlformats.org/officeDocument/2006/relationships/hyperlink" Target="http://www.ubicomp.org/ubicomp2011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cm.org/icmi/2011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m.org/icmi/2011/" TargetMode="External"/><Relationship Id="rId4" Type="http://schemas.openxmlformats.org/officeDocument/2006/relationships/hyperlink" Target="http://www.tei-conf.org/11/hm/" TargetMode="External"/><Relationship Id="rId5" Type="http://schemas.openxmlformats.org/officeDocument/2006/relationships/hyperlink" Target="http://www.ubicomp.org/ubicomp2011/" TargetMode="External"/><Relationship Id="rId6" Type="http://schemas.openxmlformats.org/officeDocument/2006/relationships/hyperlink" Target="http://www.cs.brown.edu/~avd/UI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-76204" y="0"/>
            <a:ext cx="9304871" cy="2743200"/>
          </a:xfrm>
          <a:prstGeom prst="rect">
            <a:avLst/>
          </a:prstGeom>
          <a:solidFill>
            <a:srgbClr val="1D957B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7" name="Rectangle 6"/>
          <p:cNvSpPr>
            <a:spLocks noChangeArrowheads="1"/>
          </p:cNvSpPr>
          <p:nvPr/>
        </p:nvSpPr>
        <p:spPr bwMode="auto">
          <a:xfrm>
            <a:off x="-228600" y="0"/>
            <a:ext cx="9525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kumimoji="1" lang="en-US" sz="7200" dirty="0">
                <a:solidFill>
                  <a:srgbClr val="FFFF00"/>
                </a:solidFill>
                <a:latin typeface="+mj-lt"/>
              </a:rPr>
              <a:t>User Interfaces:</a:t>
            </a:r>
          </a:p>
          <a:p>
            <a:pPr algn="ctr">
              <a:defRPr/>
            </a:pPr>
            <a:r>
              <a:rPr kumimoji="1" lang="en-US" sz="4800" dirty="0" smtClean="0">
                <a:solidFill>
                  <a:srgbClr val="FFFF00"/>
                </a:solidFill>
                <a:latin typeface="+mj-lt"/>
              </a:rPr>
              <a:t>Evolution and Revolution</a:t>
            </a:r>
          </a:p>
          <a:p>
            <a:pPr algn="ctr">
              <a:defRPr/>
            </a:pPr>
            <a:r>
              <a:rPr kumimoji="1" lang="en-US" sz="4800" dirty="0" smtClean="0">
                <a:solidFill>
                  <a:srgbClr val="FFFF00"/>
                </a:solidFill>
                <a:latin typeface="+mj-lt"/>
              </a:rPr>
              <a:t>Part Two</a:t>
            </a:r>
            <a:endParaRPr kumimoji="1" lang="en-US" sz="48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600200" y="3124200"/>
            <a:ext cx="5943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2"/>
              <a:buNone/>
              <a:defRPr/>
            </a:pPr>
            <a:r>
              <a:rPr kumimoji="1" lang="en-US" sz="3600" kern="0" dirty="0">
                <a:solidFill>
                  <a:srgbClr val="4B4B4B"/>
                </a:solidFill>
                <a:latin typeface="+mn-lt"/>
                <a:ea typeface="ＭＳ Ｐゴシック" charset="-128"/>
                <a:cs typeface="ＭＳ Ｐゴシック" charset="-128"/>
              </a:rPr>
              <a:t>Andy van Dam</a:t>
            </a:r>
          </a:p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2"/>
              <a:buNone/>
              <a:defRPr/>
            </a:pPr>
            <a:r>
              <a:rPr kumimoji="1" lang="en-US" sz="3600" kern="0" dirty="0">
                <a:solidFill>
                  <a:srgbClr val="4B4B4B"/>
                </a:solidFill>
                <a:latin typeface="+mn-lt"/>
                <a:ea typeface="ＭＳ Ｐゴシック" charset="-128"/>
                <a:cs typeface="ＭＳ Ｐゴシック" charset="-128"/>
              </a:rPr>
              <a:t>Brown University</a:t>
            </a:r>
          </a:p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charset="2"/>
              <a:buNone/>
              <a:defRPr/>
            </a:pPr>
            <a:r>
              <a:rPr kumimoji="1" lang="en-US" sz="3200" kern="0" dirty="0">
                <a:solidFill>
                  <a:srgbClr val="4B4B4B"/>
                </a:solidFill>
                <a:latin typeface="+mn-lt"/>
                <a:ea typeface="ＭＳ Ｐゴシック" charset="-128"/>
                <a:cs typeface="ＭＳ Ｐゴシック" charset="-128"/>
              </a:rPr>
              <a:t>April </a:t>
            </a:r>
            <a:r>
              <a:rPr kumimoji="1" lang="en-US" sz="3200" kern="0" dirty="0" smtClean="0">
                <a:solidFill>
                  <a:srgbClr val="4B4B4B"/>
                </a:solidFill>
                <a:ea typeface="ＭＳ Ｐゴシック" charset="-128"/>
                <a:cs typeface="ＭＳ Ｐゴシック" charset="-128"/>
              </a:rPr>
              <a:t>26</a:t>
            </a:r>
            <a:r>
              <a:rPr kumimoji="1" lang="en-US" sz="3200" kern="0" dirty="0" smtClean="0">
                <a:solidFill>
                  <a:srgbClr val="4B4B4B"/>
                </a:solidFill>
                <a:latin typeface="+mn-lt"/>
                <a:ea typeface="ＭＳ Ｐゴシック" charset="-128"/>
                <a:cs typeface="ＭＳ Ｐゴシック" charset="-128"/>
              </a:rPr>
              <a:t>, </a:t>
            </a:r>
            <a:r>
              <a:rPr kumimoji="1" lang="en-US" sz="3200" kern="0" dirty="0">
                <a:solidFill>
                  <a:srgbClr val="4B4B4B"/>
                </a:solidFill>
                <a:latin typeface="+mn-lt"/>
                <a:ea typeface="ＭＳ Ｐゴシック" charset="-128"/>
                <a:cs typeface="ＭＳ Ｐゴシック" charset="-128"/>
              </a:rPr>
              <a:t>2011</a:t>
            </a:r>
          </a:p>
        </p:txBody>
      </p:sp>
      <p:pic>
        <p:nvPicPr>
          <p:cNvPr id="5" name="Picture 4" descr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9063" y="5638800"/>
            <a:ext cx="10239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MSpccLogoTrans-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6121400"/>
            <a:ext cx="1828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140041"/>
            <a:ext cx="8836875" cy="569996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Part 1:  Streamlining interaction for WIMP UI’s</a:t>
            </a:r>
          </a:p>
          <a:p>
            <a:pPr lvl="1"/>
            <a:r>
              <a:rPr lang="en-US" dirty="0" smtClean="0"/>
              <a:t>Brown’s and MSR’s Code Bubbles</a:t>
            </a:r>
          </a:p>
          <a:p>
            <a:pPr lvl="1"/>
            <a:r>
              <a:rPr lang="en-US" dirty="0" smtClean="0"/>
              <a:t>Brown’s Humanities Bubbles 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err="1" smtClean="0">
                <a:solidFill>
                  <a:schemeClr val="tx1"/>
                </a:solidFill>
              </a:rPr>
              <a:t>HumBub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dirty="0" smtClean="0"/>
              <a:t>Part 2: NUI’s (Natural User Interfaces)</a:t>
            </a:r>
          </a:p>
          <a:p>
            <a:pPr lvl="1"/>
            <a:r>
              <a:rPr lang="en-US" dirty="0" smtClean="0"/>
              <a:t>recap </a:t>
            </a:r>
            <a:r>
              <a:rPr lang="en-US" dirty="0"/>
              <a:t>of </a:t>
            </a:r>
            <a:r>
              <a:rPr lang="en-US" dirty="0" smtClean="0"/>
              <a:t>WIMP vs. Post-WIMP/NUI</a:t>
            </a:r>
          </a:p>
          <a:p>
            <a:pPr lvl="1"/>
            <a:r>
              <a:rPr lang="en-US" dirty="0" smtClean="0"/>
              <a:t>bi-manual pen + (multi-)touch</a:t>
            </a:r>
          </a:p>
          <a:p>
            <a:pPr lvl="2"/>
            <a:r>
              <a:rPr lang="en-US" dirty="0" smtClean="0"/>
              <a:t>MSR’s Buxton et al; Fluidity’s </a:t>
            </a:r>
            <a:r>
              <a:rPr lang="en-US" dirty="0" err="1" smtClean="0"/>
              <a:t>FluidMath</a:t>
            </a:r>
            <a:r>
              <a:rPr lang="en-US" dirty="0" smtClean="0"/>
              <a:t>, Brown’s </a:t>
            </a:r>
            <a:r>
              <a:rPr lang="en-US" dirty="0" err="1" smtClean="0"/>
              <a:t>HandsOnMath</a:t>
            </a:r>
            <a:endParaRPr lang="en-US" dirty="0"/>
          </a:p>
          <a:p>
            <a:r>
              <a:rPr lang="en-US" dirty="0" smtClean="0"/>
              <a:t>Long-term research issues – a (partial) research agenda</a:t>
            </a:r>
          </a:p>
          <a:p>
            <a:pPr lvl="1"/>
            <a:r>
              <a:rPr lang="en-US" dirty="0"/>
              <a:t>component technology improvement</a:t>
            </a:r>
          </a:p>
          <a:p>
            <a:pPr lvl="1"/>
            <a:r>
              <a:rPr lang="en-US" dirty="0"/>
              <a:t>ecosystem of </a:t>
            </a:r>
            <a:r>
              <a:rPr lang="en-US" dirty="0" smtClean="0"/>
              <a:t>devices, users and avatars</a:t>
            </a:r>
            <a:endParaRPr lang="en-US" dirty="0"/>
          </a:p>
          <a:p>
            <a:pPr lvl="1"/>
            <a:r>
              <a:rPr lang="en-US" dirty="0"/>
              <a:t>complexity management</a:t>
            </a:r>
          </a:p>
          <a:p>
            <a:pPr lvl="1"/>
            <a:r>
              <a:rPr lang="en-US" dirty="0"/>
              <a:t>situated interaction</a:t>
            </a:r>
          </a:p>
          <a:p>
            <a:pPr lvl="1"/>
            <a:r>
              <a:rPr lang="en-US" dirty="0"/>
              <a:t>acquiring knowledge of user </a:t>
            </a:r>
            <a:r>
              <a:rPr lang="en-US" dirty="0" smtClean="0"/>
              <a:t>intent</a:t>
            </a:r>
            <a:endParaRPr lang="en-US" dirty="0"/>
          </a:p>
          <a:p>
            <a:pPr lvl="1"/>
            <a:r>
              <a:rPr lang="en-US" dirty="0"/>
              <a:t>transparency of state and data</a:t>
            </a:r>
          </a:p>
          <a:p>
            <a:pPr lvl="1"/>
            <a:r>
              <a:rPr lang="en-US" dirty="0"/>
              <a:t>modeling NUI </a:t>
            </a:r>
            <a:r>
              <a:rPr lang="en-US" dirty="0" smtClean="0"/>
              <a:t>interaction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39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Bubbles: streamlining user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092908"/>
            <a:ext cx="9002878" cy="535869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Problem</a:t>
            </a:r>
          </a:p>
          <a:p>
            <a:pPr lvl="1">
              <a:lnSpc>
                <a:spcPct val="110000"/>
              </a:lnSpc>
            </a:pPr>
            <a:r>
              <a:rPr lang="en-US" sz="2200" dirty="0" smtClean="0"/>
              <a:t>with messy desktop metaphor, users spend as much as 30% of their time manipulating windows containing files to see their targets (reshuffling, resizing</a:t>
            </a:r>
            <a:r>
              <a:rPr lang="en-US" sz="1900" dirty="0" smtClean="0"/>
              <a:t>)</a:t>
            </a:r>
          </a:p>
          <a:p>
            <a:pPr lvl="2">
              <a:lnSpc>
                <a:spcPct val="110000"/>
              </a:lnSpc>
            </a:pPr>
            <a:r>
              <a:rPr lang="en-US" sz="1900" dirty="0" smtClean="0"/>
              <a:t>files are too heavyweight and take up too much screen real estate</a:t>
            </a:r>
          </a:p>
          <a:p>
            <a:pPr lvl="2">
              <a:lnSpc>
                <a:spcPct val="110000"/>
              </a:lnSpc>
            </a:pPr>
            <a:r>
              <a:rPr lang="en-US" sz="1900" dirty="0" smtClean="0"/>
              <a:t>windows take up too much screen real estate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Goal</a:t>
            </a:r>
          </a:p>
          <a:p>
            <a:pPr lvl="1">
              <a:lnSpc>
                <a:spcPct val="110000"/>
              </a:lnSpc>
            </a:pPr>
            <a:r>
              <a:rPr lang="en-US" sz="2200" dirty="0" smtClean="0"/>
              <a:t>present the user’s “working set” (context) by displaying only selected fragments in lightweight bubbles that don’t overlap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Solution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v</a:t>
            </a:r>
            <a:r>
              <a:rPr lang="en-US" sz="2200" dirty="0" smtClean="0"/>
              <a:t>isual </a:t>
            </a:r>
            <a:r>
              <a:rPr lang="en-US" sz="2200" dirty="0"/>
              <a:t>front-end to </a:t>
            </a:r>
            <a:r>
              <a:rPr lang="en-US" sz="2200" dirty="0" smtClean="0"/>
              <a:t>Eclipse (@Brown by Bragdon and Reiss) </a:t>
            </a:r>
            <a:r>
              <a:rPr lang="en-US" sz="2200" dirty="0"/>
              <a:t>and Visual </a:t>
            </a:r>
            <a:r>
              <a:rPr lang="en-US" sz="2200" dirty="0" smtClean="0"/>
              <a:t>Studio (@MSR by Rob DeLine and Kael Rowan)</a:t>
            </a:r>
            <a:endParaRPr lang="en-US" sz="2200" dirty="0"/>
          </a:p>
          <a:p>
            <a:pPr lvl="1">
              <a:lnSpc>
                <a:spcPct val="110000"/>
              </a:lnSpc>
            </a:pPr>
            <a:r>
              <a:rPr lang="en-US" sz="2200" dirty="0"/>
              <a:t>p</a:t>
            </a:r>
            <a:r>
              <a:rPr lang="en-US" sz="2200" dirty="0" smtClean="0"/>
              <a:t>ower tool version for Visual Studio to be released soon </a:t>
            </a:r>
            <a:endParaRPr lang="en-US" sz="1600" dirty="0" smtClean="0"/>
          </a:p>
          <a:p>
            <a:pPr>
              <a:lnSpc>
                <a:spcPct val="110000"/>
              </a:lnSpc>
            </a:pPr>
            <a:r>
              <a:rPr lang="en-US" sz="2400" dirty="0" smtClean="0"/>
              <a:t>NUI version using </a:t>
            </a:r>
            <a:r>
              <a:rPr lang="en-US" sz="2400" dirty="0" err="1" smtClean="0"/>
              <a:t>Kinect</a:t>
            </a:r>
            <a:r>
              <a:rPr lang="en-US" sz="2400" dirty="0" smtClean="0"/>
              <a:t> and large screen display submitted for publication (Bragdon and </a:t>
            </a:r>
            <a:r>
              <a:rPr lang="en-US" sz="2400" dirty="0" err="1" smtClean="0"/>
              <a:t>DeLine</a:t>
            </a:r>
            <a:r>
              <a:rPr lang="en-US" sz="2400" dirty="0" smtClean="0"/>
              <a:t>)</a:t>
            </a:r>
          </a:p>
          <a:p>
            <a:pPr marL="342900" lvl="1" indent="-342900">
              <a:lnSpc>
                <a:spcPct val="110000"/>
              </a:lnSpc>
              <a:buSzPct val="60000"/>
              <a:buFont typeface="Wingdings" charset="2"/>
              <a:buChar char="v"/>
            </a:pPr>
            <a:r>
              <a:rPr lang="en-US" sz="2400" dirty="0" smtClean="0"/>
              <a:t>Video - </a:t>
            </a:r>
            <a:r>
              <a:rPr lang="en-US" sz="1800" dirty="0"/>
              <a:t>http://</a:t>
            </a:r>
            <a:r>
              <a:rPr lang="en-US" sz="1800" dirty="0" err="1"/>
              <a:t>www.cs.brown.edu</a:t>
            </a:r>
            <a:r>
              <a:rPr lang="en-US" sz="1800" dirty="0"/>
              <a:t>/~</a:t>
            </a:r>
            <a:r>
              <a:rPr lang="en-US" sz="1800" dirty="0" err="1"/>
              <a:t>avd</a:t>
            </a:r>
            <a:r>
              <a:rPr lang="en-US" sz="1800" dirty="0"/>
              <a:t>/UI</a:t>
            </a:r>
            <a:r>
              <a:rPr lang="en-US" sz="1800" dirty="0" smtClean="0"/>
              <a:t>/</a:t>
            </a:r>
            <a:r>
              <a:rPr lang="pl-PL" sz="1800" dirty="0"/>
              <a:t>Brown-</a:t>
            </a:r>
            <a:r>
              <a:rPr lang="pl-PL" sz="1800" dirty="0" err="1"/>
              <a:t>CodeBubblesClip.mov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37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HumBub</a:t>
            </a:r>
            <a:r>
              <a:rPr lang="en-US" dirty="0"/>
              <a:t>: IDE for Humanities Research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2" descr="https://mail.google.com/mail/?attid=0.1&amp;disp=emb&amp;view=att&amp;th=12f707268434bc8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5" b="560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44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HumBub</a:t>
            </a:r>
            <a:r>
              <a:rPr lang="en-US" dirty="0"/>
              <a:t>: IDE for Humanities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169108"/>
            <a:ext cx="8836875" cy="3161592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Support small-group humanities workflow,  borrows from Code Bubbles</a:t>
            </a:r>
          </a:p>
          <a:p>
            <a:pPr lvl="1"/>
            <a:r>
              <a:rPr lang="en-US" sz="2400" dirty="0"/>
              <a:t>integrated lifecycle of: </a:t>
            </a:r>
            <a:endParaRPr lang="en-US" sz="2400" dirty="0" smtClean="0"/>
          </a:p>
          <a:p>
            <a:pPr lvl="2"/>
            <a:r>
              <a:rPr lang="en-US" sz="2000" dirty="0"/>
              <a:t>b</a:t>
            </a:r>
            <a:r>
              <a:rPr lang="en-US" sz="2000" dirty="0" smtClean="0"/>
              <a:t>rowse</a:t>
            </a:r>
            <a:r>
              <a:rPr lang="en-US" sz="2000" dirty="0"/>
              <a:t>, search, annotate, arrange, present, publish</a:t>
            </a:r>
          </a:p>
          <a:p>
            <a:pPr lvl="1"/>
            <a:r>
              <a:rPr lang="en-US" sz="2400" dirty="0"/>
              <a:t>multi-user repository for all work </a:t>
            </a:r>
            <a:r>
              <a:rPr lang="en-US" sz="2400" dirty="0" smtClean="0"/>
              <a:t>products</a:t>
            </a:r>
            <a:endParaRPr lang="en-US" sz="2600" dirty="0" smtClean="0"/>
          </a:p>
          <a:p>
            <a:r>
              <a:rPr lang="en-US" sz="2800" dirty="0" smtClean="0"/>
              <a:t>Facilitate </a:t>
            </a:r>
            <a:r>
              <a:rPr lang="en-US" sz="2800" dirty="0"/>
              <a:t>visual interaction on unbounded “messy desktop”</a:t>
            </a:r>
          </a:p>
          <a:p>
            <a:pPr lvl="1"/>
            <a:r>
              <a:rPr lang="en-US" sz="2400" dirty="0"/>
              <a:t>spread heterogeneous documents across an expansive tableau</a:t>
            </a:r>
          </a:p>
          <a:p>
            <a:pPr lvl="1"/>
            <a:r>
              <a:rPr lang="en-US" sz="2400" dirty="0"/>
              <a:t>save, browse and restore previous desktops</a:t>
            </a:r>
          </a:p>
          <a:p>
            <a:pPr lvl="1"/>
            <a:r>
              <a:rPr lang="en-US" sz="2400" dirty="0"/>
              <a:t>provide structured layouts (timelines, pivot views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2" descr="https://mail.google.com/mail/?attid=0.1&amp;disp=emb&amp;view=att&amp;th=12f707268434bc8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613" y="4267200"/>
            <a:ext cx="4298787" cy="261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744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HumBub</a:t>
            </a:r>
            <a:r>
              <a:rPr lang="en-US" dirty="0" smtClean="0"/>
              <a:t>: IDE for Humanities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270708"/>
            <a:ext cx="8836875" cy="522110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Leverage</a:t>
            </a:r>
            <a:r>
              <a:rPr lang="en-US" sz="2800" dirty="0" smtClean="0"/>
              <a:t> workspace layout for presentation/publication</a:t>
            </a:r>
          </a:p>
          <a:p>
            <a:pPr lvl="1"/>
            <a:r>
              <a:rPr lang="en-US" sz="2400" dirty="0" smtClean="0">
                <a:cs typeface="+mn-cs"/>
              </a:rPr>
              <a:t>presentations as a guided tour of a “messy desktop panorama”</a:t>
            </a:r>
          </a:p>
          <a:p>
            <a:pPr lvl="1"/>
            <a:r>
              <a:rPr lang="en-US" sz="2400" dirty="0" smtClean="0">
                <a:cs typeface="+mn-cs"/>
              </a:rPr>
              <a:t>apply export templates to publish to Web, Surface, etc.</a:t>
            </a:r>
          </a:p>
          <a:p>
            <a:r>
              <a:rPr lang="en-US" dirty="0" smtClean="0"/>
              <a:t>Treat annotation as a first class notion</a:t>
            </a:r>
          </a:p>
          <a:p>
            <a:pPr lvl="1"/>
            <a:r>
              <a:rPr lang="en-US" sz="2400" dirty="0" smtClean="0">
                <a:cs typeface="+mn-cs"/>
              </a:rPr>
              <a:t>bi-directional, find-grained links (“anchors” are regions, pages, time-codes)</a:t>
            </a:r>
          </a:p>
          <a:p>
            <a:pPr lvl="1"/>
            <a:r>
              <a:rPr lang="en-US" sz="2400" dirty="0" smtClean="0">
                <a:cs typeface="+mn-cs"/>
              </a:rPr>
              <a:t>keywords/metadata and typed annotations</a:t>
            </a:r>
          </a:p>
          <a:p>
            <a:pPr lvl="1"/>
            <a:r>
              <a:rPr lang="en-US" sz="2400" dirty="0" smtClean="0">
                <a:cs typeface="+mn-cs"/>
              </a:rPr>
              <a:t>stored in Brown Digital Repository (OAC-compliant)</a:t>
            </a:r>
          </a:p>
          <a:p>
            <a:r>
              <a:rPr lang="en-US" dirty="0" smtClean="0"/>
              <a:t>Provide multiple ways to search and browse</a:t>
            </a:r>
          </a:p>
          <a:p>
            <a:pPr lvl="1"/>
            <a:r>
              <a:rPr lang="en-US" sz="2400" dirty="0" smtClean="0">
                <a:cs typeface="+mn-cs"/>
              </a:rPr>
              <a:t>text, faceted metadata, and contextual</a:t>
            </a:r>
          </a:p>
          <a:p>
            <a:pPr lvl="1"/>
            <a:r>
              <a:rPr lang="en-US" sz="2400" dirty="0" smtClean="0">
                <a:cs typeface="+mn-cs"/>
              </a:rPr>
              <a:t>automatic categorized clustering of results</a:t>
            </a:r>
          </a:p>
          <a:p>
            <a:pPr lvl="1"/>
            <a:r>
              <a:rPr lang="en-US" sz="2400" dirty="0" smtClean="0">
                <a:cs typeface="+mn-cs"/>
              </a:rPr>
              <a:t>traditional and “smart” folders (aggregate content based on filters)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HumBub</a:t>
            </a:r>
            <a:r>
              <a:rPr lang="en-US" dirty="0" smtClean="0"/>
              <a:t>:  IDE for Humanities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164028"/>
            <a:ext cx="8836875" cy="514490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Context-capture (time)</a:t>
            </a:r>
          </a:p>
          <a:p>
            <a:pPr lvl="1"/>
            <a:r>
              <a:rPr lang="en-US" dirty="0" smtClean="0"/>
              <a:t>capture a time-stamped context (state and data)</a:t>
            </a:r>
          </a:p>
          <a:p>
            <a:pPr lvl="1"/>
            <a:r>
              <a:rPr lang="en-US" dirty="0" smtClean="0"/>
              <a:t>preserve as icon for access on the time bar</a:t>
            </a:r>
          </a:p>
          <a:p>
            <a:pPr lvl="1"/>
            <a:r>
              <a:rPr lang="en-US" dirty="0" smtClean="0"/>
              <a:t>possible uses</a:t>
            </a:r>
            <a:endParaRPr lang="en-US" dirty="0"/>
          </a:p>
          <a:p>
            <a:pPr lvl="2"/>
            <a:r>
              <a:rPr lang="en-US" dirty="0" smtClean="0"/>
              <a:t>returning to and further editing </a:t>
            </a:r>
            <a:r>
              <a:rPr lang="en-US" dirty="0"/>
              <a:t>the saved context</a:t>
            </a:r>
          </a:p>
          <a:p>
            <a:pPr lvl="2"/>
            <a:r>
              <a:rPr lang="en-US" dirty="0"/>
              <a:t>having different contexts for </a:t>
            </a:r>
            <a:r>
              <a:rPr lang="en-US" dirty="0" smtClean="0"/>
              <a:t>different people from same time frame</a:t>
            </a:r>
          </a:p>
          <a:p>
            <a:pPr lvl="2"/>
            <a:r>
              <a:rPr lang="en-US" dirty="0" smtClean="0"/>
              <a:t>creating animations of the development of a concept</a:t>
            </a:r>
          </a:p>
          <a:p>
            <a:pPr lvl="2"/>
            <a:r>
              <a:rPr lang="en-US" dirty="0" smtClean="0"/>
              <a:t>educational use for teaching critical thinking</a:t>
            </a:r>
          </a:p>
          <a:p>
            <a:r>
              <a:rPr lang="en-US" sz="2600" dirty="0" smtClean="0"/>
              <a:t>Been continuously rapid-prototyped with faculty and student users in a course on the Risorgimento (150</a:t>
            </a:r>
            <a:r>
              <a:rPr lang="en-US" sz="2600" baseline="30000" dirty="0" smtClean="0"/>
              <a:t>th</a:t>
            </a:r>
            <a:r>
              <a:rPr lang="en-US" sz="2600" dirty="0" smtClean="0"/>
              <a:t> anniversary this year) focused on the Garibaldi Panorama – all work done within the system</a:t>
            </a:r>
          </a:p>
          <a:p>
            <a:r>
              <a:rPr lang="en-US" sz="2600" dirty="0" smtClean="0"/>
              <a:t>Will be NUI-</a:t>
            </a:r>
            <a:r>
              <a:rPr lang="en-US" sz="2600" dirty="0" err="1" smtClean="0"/>
              <a:t>ized</a:t>
            </a:r>
            <a:r>
              <a:rPr lang="en-US" sz="2600" dirty="0" smtClean="0"/>
              <a:t> to take advantage of the Surface and absorb some LADS functionality</a:t>
            </a:r>
          </a:p>
          <a:p>
            <a:r>
              <a:rPr lang="en-US" sz="2600" dirty="0" smtClean="0"/>
              <a:t>See also </a:t>
            </a:r>
            <a:r>
              <a:rPr lang="en-US" sz="2600" dirty="0" err="1" smtClean="0"/>
              <a:t>SketchStorm</a:t>
            </a:r>
            <a:r>
              <a:rPr lang="en-US" sz="2600" dirty="0" smtClean="0"/>
              <a:t> and </a:t>
            </a:r>
            <a:r>
              <a:rPr lang="en-US" sz="2600" dirty="0" err="1" smtClean="0"/>
              <a:t>SketchComm</a:t>
            </a:r>
            <a:r>
              <a:rPr lang="en-US" sz="2600" dirty="0" smtClean="0"/>
              <a:t> (Xiang Cao)</a:t>
            </a:r>
          </a:p>
          <a:p>
            <a:pPr lvl="1"/>
            <a:r>
              <a:rPr lang="en-US" sz="2400" dirty="0" smtClean="0"/>
              <a:t>Tools to support designers to find inspirations and communicate early design ideas</a:t>
            </a:r>
          </a:p>
          <a:p>
            <a:endParaRPr lang="en-US" sz="2400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667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WIMP vs. Post-WIMP/NUI   - recap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7208"/>
            <a:ext cx="9144000" cy="528460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Single </a:t>
            </a:r>
            <a:r>
              <a:rPr lang="en-US" dirty="0" err="1"/>
              <a:t>user:single</a:t>
            </a:r>
            <a:r>
              <a:rPr lang="en-US" dirty="0"/>
              <a:t> device vs. </a:t>
            </a:r>
            <a:r>
              <a:rPr lang="en-US" b="1" dirty="0" smtClean="0">
                <a:solidFill>
                  <a:srgbClr val="FF0000"/>
                </a:solidFill>
              </a:rPr>
              <a:t>ecosystem</a:t>
            </a:r>
            <a:r>
              <a:rPr lang="en-US" b="1" dirty="0" smtClean="0"/>
              <a:t> </a:t>
            </a:r>
            <a:r>
              <a:rPr lang="en-US" dirty="0" smtClean="0"/>
              <a:t>of multi-everything:  users, devices, sensors, agents</a:t>
            </a:r>
            <a:r>
              <a:rPr lang="en-US" dirty="0"/>
              <a:t>, 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Better </a:t>
            </a:r>
            <a:r>
              <a:rPr lang="en-US" dirty="0"/>
              <a:t>matching of human </a:t>
            </a:r>
            <a:r>
              <a:rPr lang="en-US" dirty="0" smtClean="0"/>
              <a:t>capability </a:t>
            </a:r>
            <a:r>
              <a:rPr lang="en-US" i="1" dirty="0" smtClean="0"/>
              <a:t>natural user </a:t>
            </a:r>
            <a:r>
              <a:rPr lang="en-US" dirty="0" smtClean="0"/>
              <a:t>interaction and </a:t>
            </a:r>
            <a:r>
              <a:rPr lang="en-US" b="1" dirty="0" smtClean="0">
                <a:solidFill>
                  <a:srgbClr val="FF0000"/>
                </a:solidFill>
              </a:rPr>
              <a:t>user experience</a:t>
            </a:r>
          </a:p>
          <a:p>
            <a:r>
              <a:rPr lang="en-US" dirty="0" smtClean="0"/>
              <a:t>Typically non-deterministic probabilistic </a:t>
            </a:r>
            <a:r>
              <a:rPr lang="en-US" dirty="0"/>
              <a:t>recognition of interaction (multi-modal) </a:t>
            </a:r>
            <a:r>
              <a:rPr lang="en-US" dirty="0" smtClean="0"/>
              <a:t>sequences, with backtracking</a:t>
            </a:r>
          </a:p>
          <a:p>
            <a:r>
              <a:rPr lang="en-US" dirty="0" smtClean="0"/>
              <a:t>Most </a:t>
            </a:r>
            <a:r>
              <a:rPr lang="en-US" dirty="0"/>
              <a:t>NUIs explore one or </a:t>
            </a:r>
            <a:r>
              <a:rPr lang="en-US" dirty="0" smtClean="0"/>
              <a:t>a few component modalities </a:t>
            </a:r>
            <a:r>
              <a:rPr lang="en-US" dirty="0"/>
              <a:t>deeply </a:t>
            </a:r>
            <a:endParaRPr lang="en-US" dirty="0" smtClean="0"/>
          </a:p>
          <a:p>
            <a:pPr lvl="1"/>
            <a:r>
              <a:rPr lang="en-US" dirty="0" smtClean="0"/>
              <a:t>speech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pen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, touch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in-air gestures on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Kinect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r>
              <a:rPr lang="en-US" dirty="0" smtClean="0"/>
              <a:t>agents </a:t>
            </a:r>
          </a:p>
          <a:p>
            <a:pPr lvl="1"/>
            <a:r>
              <a:rPr lang="en-US" dirty="0" smtClean="0"/>
              <a:t>sensors and </a:t>
            </a:r>
            <a:r>
              <a:rPr lang="en-US" dirty="0"/>
              <a:t>tangible objects, e.g., </a:t>
            </a:r>
            <a:r>
              <a:rPr lang="en-US" dirty="0" err="1" smtClean="0"/>
              <a:t>phicons</a:t>
            </a:r>
            <a:r>
              <a:rPr lang="en-US" dirty="0" smtClean="0"/>
              <a:t>, smart environments (</a:t>
            </a:r>
            <a:r>
              <a:rPr lang="en-US" dirty="0" err="1" smtClean="0"/>
              <a:t>ubicomp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telepresence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67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Buxton: making user interfaces natural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SzPct val="60000"/>
              <a:buFont typeface="Wingdings" charset="2"/>
              <a:buChar char="v"/>
            </a:pPr>
            <a:r>
              <a:rPr lang="en-US" dirty="0" smtClean="0"/>
              <a:t>Video: </a:t>
            </a:r>
            <a:r>
              <a:rPr lang="en-US" sz="2400" dirty="0" smtClean="0"/>
              <a:t> </a:t>
            </a:r>
            <a:r>
              <a:rPr lang="en-US" sz="1800" dirty="0"/>
              <a:t>http://</a:t>
            </a:r>
            <a:r>
              <a:rPr lang="en-US" sz="1800" dirty="0" err="1"/>
              <a:t>www.cs.brown.edu</a:t>
            </a:r>
            <a:r>
              <a:rPr lang="en-US" sz="1800" dirty="0"/>
              <a:t>/~</a:t>
            </a:r>
            <a:r>
              <a:rPr lang="en-US" sz="1800" dirty="0" err="1"/>
              <a:t>avd</a:t>
            </a:r>
            <a:r>
              <a:rPr lang="en-US" sz="1800" dirty="0"/>
              <a:t>/UI</a:t>
            </a:r>
            <a:r>
              <a:rPr lang="en-US" sz="1800" dirty="0" smtClean="0"/>
              <a:t>/</a:t>
            </a:r>
            <a:r>
              <a:rPr lang="fr-FR" sz="1800" dirty="0"/>
              <a:t>Buxton1.mp4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Content Placeholder 6" descr="Screen shot 2011-06-29 at 5.22.4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5" b="13665"/>
          <a:stretch>
            <a:fillRect/>
          </a:stretch>
        </p:blipFill>
        <p:spPr>
          <a:xfrm>
            <a:off x="330291" y="1914328"/>
            <a:ext cx="8545678" cy="462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37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Two-handed Sketch - 1997</a:t>
            </a:r>
            <a:endParaRPr lang="en-US" dirty="0"/>
          </a:p>
        </p:txBody>
      </p:sp>
      <p:pic>
        <p:nvPicPr>
          <p:cNvPr id="7" name="Content Placeholder 6" descr="Brown-Two-handed Sketch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1" b="13601"/>
          <a:stretch>
            <a:fillRect/>
          </a:stretch>
        </p:blipFill>
        <p:spPr>
          <a:xfrm>
            <a:off x="478922" y="1265848"/>
            <a:ext cx="8155023" cy="4007611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CC02A-A7F6-3F40-88F1-86AEB7222154}" type="datetime1">
              <a:rPr lang="en-US" smtClean="0"/>
              <a:pPr/>
              <a:t>6/30/11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49304" y="5359754"/>
            <a:ext cx="8836875" cy="7104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0000"/>
              <a:buFont typeface="Wingdings" charset="2"/>
              <a:buChar char="v"/>
              <a:defRPr sz="3000" kern="1200">
                <a:solidFill>
                  <a:srgbClr val="46464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–"/>
              <a:defRPr sz="2800" kern="1200">
                <a:solidFill>
                  <a:srgbClr val="464646"/>
                </a:solidFill>
                <a:latin typeface="+mn-lt"/>
                <a:ea typeface="+mn-ea"/>
                <a:cs typeface="Andale Mon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" charset="2"/>
              <a:buChar char="²"/>
              <a:defRPr sz="2400" kern="1200">
                <a:solidFill>
                  <a:srgbClr val="46464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2000" kern="1200">
                <a:solidFill>
                  <a:srgbClr val="46464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/>
              <a:buChar char="»"/>
              <a:defRPr sz="2000" kern="1200">
                <a:solidFill>
                  <a:srgbClr val="46464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Robert C. </a:t>
            </a:r>
            <a:r>
              <a:rPr lang="en-US" sz="1800" dirty="0" err="1" smtClean="0"/>
              <a:t>Zeleznik</a:t>
            </a:r>
            <a:r>
              <a:rPr lang="en-US" sz="1800" dirty="0" smtClean="0"/>
              <a:t>, Andrew S. Forsberg, and Paul S. Strauss. "Two pointer input for 3D interaction" in ACM I3D '97.   Predates Google’s </a:t>
            </a:r>
            <a:r>
              <a:rPr lang="en-US" sz="1800" dirty="0" err="1" smtClean="0"/>
              <a:t>Sketchup</a:t>
            </a:r>
            <a:r>
              <a:rPr lang="en-US" sz="1800" dirty="0" smtClean="0"/>
              <a:t> by </a:t>
            </a:r>
            <a:r>
              <a:rPr lang="en-US" sz="1800" smtClean="0"/>
              <a:t>a </a:t>
            </a:r>
            <a:r>
              <a:rPr lang="en-US" sz="1800" smtClean="0"/>
              <a:t>decade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430910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MSR’s experiments with </a:t>
            </a:r>
            <a:r>
              <a:rPr lang="en-US" dirty="0" err="1"/>
              <a:t>pen+touch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322" y="1216239"/>
            <a:ext cx="4799178" cy="562376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Publication</a:t>
            </a:r>
          </a:p>
          <a:p>
            <a:pPr lvl="1"/>
            <a:r>
              <a:rPr lang="en-US" sz="1900" dirty="0" smtClean="0"/>
              <a:t>Ken </a:t>
            </a:r>
            <a:r>
              <a:rPr lang="en-US" sz="1900" dirty="0"/>
              <a:t>Hinckley, Koji </a:t>
            </a:r>
            <a:r>
              <a:rPr lang="en-US" sz="1900" dirty="0" err="1"/>
              <a:t>Yatani</a:t>
            </a:r>
            <a:r>
              <a:rPr lang="en-US" sz="1900" dirty="0"/>
              <a:t>, Michel </a:t>
            </a:r>
            <a:r>
              <a:rPr lang="en-US" sz="1900" dirty="0" err="1"/>
              <a:t>Pahud</a:t>
            </a:r>
            <a:r>
              <a:rPr lang="en-US" sz="1900" dirty="0"/>
              <a:t>, Nicole </a:t>
            </a:r>
            <a:r>
              <a:rPr lang="en-US" sz="1900" dirty="0" err="1"/>
              <a:t>Coddington</a:t>
            </a:r>
            <a:r>
              <a:rPr lang="en-US" sz="1900" dirty="0"/>
              <a:t>, Jenny </a:t>
            </a:r>
            <a:r>
              <a:rPr lang="en-US" sz="1900" dirty="0" err="1"/>
              <a:t>Rodenhouse</a:t>
            </a:r>
            <a:r>
              <a:rPr lang="en-US" sz="1900" dirty="0"/>
              <a:t>, </a:t>
            </a:r>
            <a:r>
              <a:rPr lang="en-US" sz="1900" dirty="0" smtClean="0"/>
              <a:t>Andy </a:t>
            </a:r>
            <a:r>
              <a:rPr lang="en-US" sz="1900" dirty="0"/>
              <a:t>Wilson, </a:t>
            </a:r>
            <a:r>
              <a:rPr lang="en-US" sz="1900" dirty="0" err="1"/>
              <a:t>Hrvoje</a:t>
            </a:r>
            <a:r>
              <a:rPr lang="en-US" sz="1900" dirty="0"/>
              <a:t> </a:t>
            </a:r>
            <a:r>
              <a:rPr lang="en-US" sz="1900" dirty="0" err="1"/>
              <a:t>Benko</a:t>
            </a:r>
            <a:r>
              <a:rPr lang="en-US" sz="1900" dirty="0"/>
              <a:t>, and Bill Buxton. "Pen + touch = new </a:t>
            </a:r>
            <a:r>
              <a:rPr lang="en-US" sz="1900" dirty="0" smtClean="0"/>
              <a:t>tools”, </a:t>
            </a:r>
            <a:r>
              <a:rPr lang="en-US" sz="1900" dirty="0"/>
              <a:t>in proceedings of ACM UIST </a:t>
            </a:r>
            <a:r>
              <a:rPr lang="en-US" sz="1900" dirty="0" smtClean="0"/>
              <a:t>'10 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Observations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solidFill>
                  <a:srgbClr val="FF0000"/>
                </a:solidFill>
              </a:rPr>
              <a:t>each tool is best for something, worst for something else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pen writes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touch manipulates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pen + touch yields new tools/vocabulary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Touch 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unifies object selection with mode-switching of pen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holding touch generates a unitary multimodal gesture</a:t>
            </a:r>
          </a:p>
          <a:p>
            <a:pPr lvl="1">
              <a:lnSpc>
                <a:spcPct val="90000"/>
              </a:lnSpc>
            </a:pPr>
            <a:endParaRPr lang="en-US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CC02A-A7F6-3F40-88F1-86AEB7222154}" type="datetime1">
              <a:rPr lang="en-US" smtClean="0"/>
              <a:pPr/>
              <a:t>6/30/11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6" descr="Hinckley et all Pen + Tou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750" y="1321508"/>
            <a:ext cx="4286250" cy="447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50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luidMath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99" y="2059898"/>
            <a:ext cx="2926643" cy="22115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Fluidity Software’s </a:t>
            </a:r>
            <a:r>
              <a:rPr lang="en-US" dirty="0" err="1" smtClean="0"/>
              <a:t>FluidMath</a:t>
            </a:r>
            <a:r>
              <a:rPr lang="en-US" dirty="0" smtClean="0"/>
              <a:t> </a:t>
            </a:r>
            <a:r>
              <a:rPr lang="en-US" dirty="0" err="1" smtClean="0"/>
              <a:t>forTabletPC’s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4/26/2011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6104"/>
            <a:ext cx="28956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Microsoft Research Asia- April 2011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0544" y="1177576"/>
            <a:ext cx="9016987" cy="5325527"/>
          </a:xfrm>
        </p:spPr>
        <p:txBody>
          <a:bodyPr>
            <a:noAutofit/>
          </a:bodyPr>
          <a:lstStyle/>
          <a:p>
            <a:r>
              <a:rPr lang="en-US" sz="2400" dirty="0" smtClean="0"/>
              <a:t>Commercial reimplementation and refinement of basic ideas of    Joe </a:t>
            </a:r>
            <a:r>
              <a:rPr lang="en-US" sz="2400" dirty="0" err="1" smtClean="0"/>
              <a:t>LaViola’s</a:t>
            </a:r>
            <a:r>
              <a:rPr lang="en-US" sz="2400" dirty="0" smtClean="0"/>
              <a:t> Ph.D. work on </a:t>
            </a:r>
            <a:r>
              <a:rPr lang="en-US" sz="2400" dirty="0" err="1" smtClean="0"/>
              <a:t>MathPad</a:t>
            </a:r>
            <a:r>
              <a:rPr lang="en-US" sz="2400" dirty="0" smtClean="0"/>
              <a:t> (MSR-sponsored)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Targeted at high-school math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pre-Algebra through pre-Calculus currently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calculus, geometry coming soon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Many benefits, some examples given here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FluidMath is engaging – </a:t>
            </a:r>
            <a:r>
              <a:rPr lang="en-US" sz="2000" dirty="0" smtClean="0">
                <a:solidFill>
                  <a:srgbClr val="FF0000"/>
                </a:solidFill>
              </a:rPr>
              <a:t>interaction</a:t>
            </a:r>
            <a:r>
              <a:rPr lang="en-US" sz="2000" dirty="0" smtClean="0"/>
              <a:t> is exciting for students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let’s teacher stay in “primary workspace” where pen is used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fluid interface allows students to see more examples than otherwise possible </a:t>
            </a:r>
          </a:p>
          <a:p>
            <a:pPr marL="342900" lvl="1" indent="-342900">
              <a:lnSpc>
                <a:spcPct val="120000"/>
              </a:lnSpc>
              <a:buSzPct val="60000"/>
              <a:buFont typeface="Wingdings" charset="2"/>
              <a:buChar char="v"/>
            </a:pPr>
            <a:r>
              <a:rPr lang="en-US" sz="2400" dirty="0" smtClean="0"/>
              <a:t>More information, videos, and free trial at </a:t>
            </a:r>
            <a:r>
              <a:rPr lang="en-US" sz="1600" dirty="0" smtClean="0"/>
              <a:t>http</a:t>
            </a:r>
            <a:r>
              <a:rPr lang="en-US" sz="1600" dirty="0"/>
              <a:t>://</a:t>
            </a:r>
            <a:r>
              <a:rPr lang="en-US" sz="1600" dirty="0" smtClean="0"/>
              <a:t>www.fluiditysoftware.com</a:t>
            </a:r>
          </a:p>
          <a:p>
            <a:pPr marL="342900" lvl="1" indent="-342900">
              <a:lnSpc>
                <a:spcPct val="120000"/>
              </a:lnSpc>
              <a:buSzPct val="60000"/>
              <a:buFont typeface="Wingdings" charset="2"/>
              <a:buChar char="v"/>
            </a:pPr>
            <a:r>
              <a:rPr lang="en-US" sz="2400" dirty="0" smtClean="0"/>
              <a:t>Free-form notepaper metaphor for math and diagrams  anywhere versus Microsoft Math</a:t>
            </a:r>
            <a:endParaRPr lang="en-US" sz="2400" dirty="0"/>
          </a:p>
          <a:p>
            <a:pPr>
              <a:lnSpc>
                <a:spcPct val="120000"/>
              </a:lnSpc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569473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MathPad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– Next Steps (</a:t>
            </a:r>
            <a:r>
              <a:rPr lang="en-US" sz="2800" dirty="0" err="1" smtClean="0"/>
              <a:t>Cheema</a:t>
            </a:r>
            <a:r>
              <a:rPr lang="en-US" sz="2800" dirty="0" smtClean="0"/>
              <a:t> and </a:t>
            </a:r>
            <a:r>
              <a:rPr lang="en-US" sz="2800" dirty="0" err="1" smtClean="0"/>
              <a:t>LaViola</a:t>
            </a:r>
            <a:r>
              <a:rPr lang="en-US" sz="2800" dirty="0" smtClean="0"/>
              <a:t>, 2010)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6" y="1600200"/>
            <a:ext cx="5585177" cy="4724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Moving towards intelligent physics tutoring</a:t>
            </a:r>
          </a:p>
          <a:p>
            <a:r>
              <a:rPr lang="en-US" sz="2800" dirty="0" smtClean="0"/>
              <a:t>Integrated physics engine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Supporting animation of physics problems where answers are a value (not a function of time)</a:t>
            </a:r>
          </a:p>
          <a:p>
            <a:r>
              <a:rPr lang="en-US" sz="2800" dirty="0" smtClean="0"/>
              <a:t>High level semantic knowledge</a:t>
            </a:r>
          </a:p>
          <a:p>
            <a:pPr lvl="1"/>
            <a:r>
              <a:rPr lang="en-US" sz="2400" dirty="0" smtClean="0"/>
              <a:t>understanding what type of problem from problem description, math and diagra</a:t>
            </a:r>
            <a:r>
              <a:rPr lang="en-US" sz="2400" dirty="0"/>
              <a:t>m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21920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11480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Hands-On Math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9436" y="1103736"/>
            <a:ext cx="8363938" cy="5620805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 (Computer Algebra Systems) tools are underutilized for problem solving</a:t>
            </a:r>
          </a:p>
          <a:p>
            <a:pPr lvl="1"/>
            <a:r>
              <a:rPr lang="en-US" sz="2400" dirty="0" smtClean="0"/>
              <a:t>too rigid and formal</a:t>
            </a:r>
          </a:p>
          <a:p>
            <a:pPr lvl="1"/>
            <a:r>
              <a:rPr lang="en-US" sz="2400" dirty="0" smtClean="0"/>
              <a:t>need transparent explanations of computations</a:t>
            </a:r>
          </a:p>
          <a:p>
            <a:pPr lvl="1"/>
            <a:r>
              <a:rPr lang="en-US" sz="2400" dirty="0"/>
              <a:t>m</a:t>
            </a:r>
            <a:r>
              <a:rPr lang="en-US" sz="2400" dirty="0" smtClean="0"/>
              <a:t>ust support free-form 2D input</a:t>
            </a:r>
          </a:p>
          <a:p>
            <a:pPr lvl="1"/>
            <a:r>
              <a:rPr lang="en-US" sz="2000" dirty="0" smtClean="0"/>
              <a:t>[Andrea </a:t>
            </a:r>
            <a:r>
              <a:rPr lang="en-US" sz="2000" dirty="0"/>
              <a:t>Bunt, Michael Terry, and Edward Lank. </a:t>
            </a:r>
            <a:r>
              <a:rPr lang="en-US" sz="2000" dirty="0" smtClean="0"/>
              <a:t>“Friend </a:t>
            </a:r>
            <a:r>
              <a:rPr lang="en-US" sz="2000" dirty="0"/>
              <a:t>or foe?: examining CAS use in mathematics </a:t>
            </a:r>
            <a:r>
              <a:rPr lang="en-US" sz="2000" dirty="0" smtClean="0"/>
              <a:t>research” in ACM CHI </a:t>
            </a:r>
            <a:r>
              <a:rPr lang="en-US" sz="2000" dirty="0"/>
              <a:t>'</a:t>
            </a:r>
            <a:r>
              <a:rPr lang="en-US" sz="2000" dirty="0" smtClean="0"/>
              <a:t>09 </a:t>
            </a:r>
            <a:r>
              <a:rPr lang="en-US" sz="2000" dirty="0"/>
              <a:t>229-238. </a:t>
            </a:r>
            <a:r>
              <a:rPr lang="en-US" sz="2000" dirty="0" smtClean="0"/>
              <a:t>]</a:t>
            </a:r>
          </a:p>
          <a:p>
            <a:r>
              <a:rPr lang="en-US" sz="2800" dirty="0" smtClean="0"/>
              <a:t>Hands-On Math</a:t>
            </a:r>
          </a:p>
          <a:p>
            <a:pPr lvl="1"/>
            <a:r>
              <a:rPr lang="en-US" sz="2400" dirty="0"/>
              <a:t>c</a:t>
            </a:r>
            <a:r>
              <a:rPr lang="en-US" sz="2400" dirty="0" smtClean="0"/>
              <a:t>ombine best aspects of physical paper and CAS</a:t>
            </a:r>
          </a:p>
          <a:p>
            <a:pPr lvl="1"/>
            <a:r>
              <a:rPr lang="en-US" sz="2400" dirty="0"/>
              <a:t>h</a:t>
            </a:r>
            <a:r>
              <a:rPr lang="en-US" sz="2400" dirty="0" smtClean="0"/>
              <a:t>ypothesis:  physical manipulation enhances cognitive processing, both for learners and practitioners</a:t>
            </a:r>
          </a:p>
          <a:p>
            <a:pPr lvl="1"/>
            <a:r>
              <a:rPr lang="en-US" sz="2400" dirty="0"/>
              <a:t>d</a:t>
            </a:r>
            <a:r>
              <a:rPr lang="en-US" sz="2400" dirty="0" smtClean="0"/>
              <a:t>isclose reasoning chains through interactivity</a:t>
            </a:r>
          </a:p>
          <a:p>
            <a:pPr lvl="1"/>
            <a:r>
              <a:rPr lang="en-US" sz="2400" dirty="0"/>
              <a:t>p</a:t>
            </a:r>
            <a:r>
              <a:rPr lang="en-US" sz="2400" dirty="0" smtClean="0"/>
              <a:t>en and touch gestures make CAS as accessible as doodling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8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Interaction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9436" y="1353230"/>
            <a:ext cx="8363938" cy="2191369"/>
          </a:xfrm>
        </p:spPr>
        <p:txBody>
          <a:bodyPr>
            <a:normAutofit fontScale="70000" lnSpcReduction="20000"/>
          </a:bodyPr>
          <a:lstStyle/>
          <a:p>
            <a:r>
              <a:rPr lang="en-US" sz="3600" dirty="0" smtClean="0"/>
              <a:t>Write math anywhere</a:t>
            </a:r>
          </a:p>
          <a:p>
            <a:pPr lvl="1"/>
            <a:r>
              <a:rPr lang="en-US" sz="3200" dirty="0"/>
              <a:t>c</a:t>
            </a:r>
            <a:r>
              <a:rPr lang="en-US" sz="3200" dirty="0" smtClean="0"/>
              <a:t>alculate with extended notations</a:t>
            </a:r>
          </a:p>
          <a:p>
            <a:pPr lvl="1"/>
            <a:r>
              <a:rPr lang="en-US" sz="3200" dirty="0"/>
              <a:t>c</a:t>
            </a:r>
            <a:r>
              <a:rPr lang="en-US" sz="3200" dirty="0" smtClean="0"/>
              <a:t>reate graphs with a gesture</a:t>
            </a:r>
          </a:p>
          <a:p>
            <a:r>
              <a:rPr lang="en-US" sz="3600" dirty="0" smtClean="0"/>
              <a:t>Manipulate recognized math with multi-touch</a:t>
            </a:r>
          </a:p>
          <a:p>
            <a:pPr lvl="1"/>
            <a:r>
              <a:rPr lang="en-US" sz="3200" dirty="0"/>
              <a:t>http://</a:t>
            </a:r>
            <a:r>
              <a:rPr lang="en-US" sz="3200" dirty="0" err="1"/>
              <a:t>www.cs.brown.edu</a:t>
            </a:r>
            <a:r>
              <a:rPr lang="en-US" sz="3200" dirty="0"/>
              <a:t>/~</a:t>
            </a:r>
            <a:r>
              <a:rPr lang="en-US" sz="3200" dirty="0" err="1"/>
              <a:t>avd</a:t>
            </a:r>
            <a:r>
              <a:rPr lang="en-US" sz="3200" dirty="0"/>
              <a:t>/UI/ Brown-</a:t>
            </a:r>
            <a:r>
              <a:rPr lang="en-US" sz="3200" dirty="0" err="1"/>
              <a:t>HandsOnMath.wmv</a:t>
            </a:r>
            <a:r>
              <a:rPr lang="en-US" sz="3200" dirty="0"/>
              <a:t> </a:t>
            </a:r>
          </a:p>
        </p:txBody>
      </p:sp>
      <p:pic>
        <p:nvPicPr>
          <p:cNvPr id="4" name="Content Placeholder 3" descr="scenario2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001" y="3403630"/>
            <a:ext cx="839156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1" y="492763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Drag -x</a:t>
            </a:r>
            <a:r>
              <a:rPr lang="en-US" baseline="30000" dirty="0" smtClean="0"/>
              <a:t>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5001" y="4927632"/>
            <a:ext cx="1183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Annotated</a:t>
            </a:r>
          </a:p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56140" y="4927632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Squeezing x</a:t>
            </a:r>
            <a:r>
              <a:rPr lang="en-US" baseline="30000" dirty="0" smtClean="0"/>
              <a:t>2</a:t>
            </a:r>
            <a:r>
              <a:rPr lang="en-US" dirty="0" smtClean="0"/>
              <a:t>/x </a:t>
            </a:r>
            <a:br>
              <a:rPr lang="en-US" dirty="0" smtClean="0"/>
            </a:br>
            <a:r>
              <a:rPr lang="en-US" dirty="0" smtClean="0"/>
              <a:t>simplifies it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467600" y="4927631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Final expression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4851432"/>
            <a:ext cx="20507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Drag x (from 2x) </a:t>
            </a:r>
          </a:p>
          <a:p>
            <a:r>
              <a:rPr lang="en-US" dirty="0" smtClean="0"/>
              <a:t>Interactively factors</a:t>
            </a:r>
          </a:p>
          <a:p>
            <a:r>
              <a:rPr lang="en-US" dirty="0" smtClean="0"/>
              <a:t>Updating results</a:t>
            </a:r>
          </a:p>
          <a:p>
            <a:r>
              <a:rPr lang="en-US" dirty="0" smtClean="0"/>
              <a:t>below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Hands-On Math UI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28600" y="1066800"/>
            <a:ext cx="6019800" cy="5595378"/>
          </a:xfrm>
        </p:spPr>
        <p:txBody>
          <a:bodyPr/>
          <a:lstStyle/>
          <a:p>
            <a:pPr lvl="0">
              <a:defRPr/>
            </a:pPr>
            <a:r>
              <a:rPr lang="en-US" dirty="0" smtClean="0"/>
              <a:t>Page-based metaphor</a:t>
            </a:r>
          </a:p>
          <a:p>
            <a:pPr lvl="1">
              <a:defRPr/>
            </a:pPr>
            <a:r>
              <a:rPr lang="en-US" dirty="0" smtClean="0"/>
              <a:t>Virtual “pages”</a:t>
            </a:r>
          </a:p>
          <a:p>
            <a:pPr lvl="2">
              <a:defRPr/>
            </a:pPr>
            <a:r>
              <a:rPr lang="en-US" dirty="0" smtClean="0"/>
              <a:t>Used for organization</a:t>
            </a:r>
          </a:p>
          <a:p>
            <a:pPr lvl="2">
              <a:defRPr/>
            </a:pPr>
            <a:r>
              <a:rPr lang="en-US" dirty="0" smtClean="0"/>
              <a:t>Provide a “scope”</a:t>
            </a:r>
          </a:p>
          <a:p>
            <a:pPr lvl="2">
              <a:defRPr/>
            </a:pPr>
            <a:r>
              <a:rPr lang="en-US" dirty="0" smtClean="0"/>
              <a:t>Facilitate multi-user scenarios</a:t>
            </a:r>
          </a:p>
          <a:p>
            <a:pPr lvl="2">
              <a:defRPr/>
            </a:pPr>
            <a:r>
              <a:rPr lang="en-US" dirty="0" smtClean="0"/>
              <a:t>Foldable to make space</a:t>
            </a:r>
          </a:p>
          <a:p>
            <a:pPr lvl="2">
              <a:defRPr/>
            </a:pPr>
            <a:r>
              <a:rPr lang="en-US" dirty="0" smtClean="0"/>
              <a:t>Web page integration</a:t>
            </a:r>
          </a:p>
          <a:p>
            <a:pPr lvl="1">
              <a:defRPr/>
            </a:pPr>
            <a:r>
              <a:rPr lang="en-US" dirty="0" smtClean="0"/>
              <a:t>Large </a:t>
            </a:r>
            <a:r>
              <a:rPr lang="en-US" dirty="0" err="1" smtClean="0"/>
              <a:t>pannable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desktop</a:t>
            </a:r>
          </a:p>
          <a:p>
            <a:pPr lvl="2">
              <a:defRPr/>
            </a:pPr>
            <a:r>
              <a:rPr lang="en-US" dirty="0" err="1" smtClean="0"/>
              <a:t>Pannable</a:t>
            </a:r>
            <a:r>
              <a:rPr lang="en-US" dirty="0" smtClean="0"/>
              <a:t> workspace</a:t>
            </a:r>
          </a:p>
          <a:p>
            <a:pPr lvl="2">
              <a:defRPr/>
            </a:pPr>
            <a:r>
              <a:rPr lang="en-US" dirty="0" smtClean="0"/>
              <a:t>Reference docs</a:t>
            </a:r>
          </a:p>
          <a:p>
            <a:pPr lvl="1"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 </a:t>
            </a:r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 b="21412"/>
          <a:stretch>
            <a:fillRect/>
          </a:stretch>
        </p:blipFill>
        <p:spPr bwMode="auto">
          <a:xfrm>
            <a:off x="4186090" y="0"/>
            <a:ext cx="3339270" cy="246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folding.jpg"/>
          <p:cNvPicPr/>
          <p:nvPr/>
        </p:nvPicPr>
        <p:blipFill>
          <a:blip r:embed="rId3" cstate="print"/>
          <a:srcRect t="2143" b="13918"/>
          <a:stretch>
            <a:fillRect/>
          </a:stretch>
        </p:blipFill>
        <p:spPr>
          <a:xfrm>
            <a:off x="5204417" y="2286000"/>
            <a:ext cx="3928044" cy="2971800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4" cstate="print"/>
          <a:srcRect r="-645"/>
          <a:stretch>
            <a:fillRect/>
          </a:stretch>
        </p:blipFill>
        <p:spPr bwMode="auto">
          <a:xfrm>
            <a:off x="4216073" y="4648200"/>
            <a:ext cx="432436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Ubicomp</a:t>
            </a:r>
            <a:r>
              <a:rPr lang="en-US" dirty="0" smtClean="0"/>
              <a:t> approaches - situated Interaction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9" name="Picture 8" descr="SituatedInteractionMicrosoftSlide-scal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1447800"/>
            <a:ext cx="6502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05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tuatedInteractionMicrosoftSlide-ImageCli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22" y="1041399"/>
            <a:ext cx="7453478" cy="58545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Ubicomp</a:t>
            </a:r>
            <a:r>
              <a:rPr lang="en-US" dirty="0"/>
              <a:t> approaches - situated Interaction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537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Ubicomp</a:t>
            </a:r>
            <a:r>
              <a:rPr lang="en-US" dirty="0"/>
              <a:t> approaches - situated Interaction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346908"/>
            <a:ext cx="8836875" cy="514490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Goals</a:t>
            </a:r>
            <a:endParaRPr lang="en-US" dirty="0"/>
          </a:p>
          <a:p>
            <a:pPr lvl="1"/>
            <a:r>
              <a:rPr lang="en-US" dirty="0" smtClean="0"/>
              <a:t>interactive </a:t>
            </a:r>
            <a:r>
              <a:rPr lang="en-US" dirty="0"/>
              <a:t>systems that embed interaction and computation </a:t>
            </a:r>
            <a:r>
              <a:rPr lang="en-US" dirty="0" smtClean="0"/>
              <a:t>into natural human activities and contexts</a:t>
            </a:r>
            <a:endParaRPr lang="en-US" dirty="0"/>
          </a:p>
          <a:p>
            <a:r>
              <a:rPr lang="en-US" dirty="0"/>
              <a:t>Core research </a:t>
            </a:r>
            <a:r>
              <a:rPr lang="en-US" dirty="0" smtClean="0"/>
              <a:t>areas</a:t>
            </a:r>
            <a:endParaRPr lang="en-US" dirty="0"/>
          </a:p>
          <a:p>
            <a:pPr lvl="1"/>
            <a:r>
              <a:rPr lang="en-US" dirty="0" smtClean="0"/>
              <a:t>situational </a:t>
            </a:r>
            <a:r>
              <a:rPr lang="en-US" dirty="0"/>
              <a:t>awareness (e.g. conversational scene analysis, multimodal</a:t>
            </a:r>
          </a:p>
          <a:p>
            <a:pPr lvl="1"/>
            <a:r>
              <a:rPr lang="en-US" dirty="0"/>
              <a:t>sensing and fusion, etc.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engagement</a:t>
            </a:r>
            <a:r>
              <a:rPr lang="en-US" dirty="0"/>
              <a:t>, attention, floor in multi-participant </a:t>
            </a:r>
            <a:r>
              <a:rPr lang="en-US" dirty="0" smtClean="0"/>
              <a:t>interaction</a:t>
            </a:r>
            <a:endParaRPr lang="en-US" dirty="0"/>
          </a:p>
          <a:p>
            <a:pPr lvl="1"/>
            <a:r>
              <a:rPr lang="en-US" dirty="0" smtClean="0"/>
              <a:t>mixed</a:t>
            </a:r>
            <a:r>
              <a:rPr lang="en-US" dirty="0"/>
              <a:t>-initiative, multi-participant interaction and dialog </a:t>
            </a:r>
            <a:r>
              <a:rPr lang="en-US" dirty="0" smtClean="0"/>
              <a:t>control</a:t>
            </a:r>
          </a:p>
          <a:p>
            <a:pPr lvl="1"/>
            <a:r>
              <a:rPr lang="en-US" dirty="0" smtClean="0"/>
              <a:t>situated </a:t>
            </a:r>
            <a:r>
              <a:rPr lang="en-US" dirty="0"/>
              <a:t>grounding, robustness and error </a:t>
            </a:r>
            <a:r>
              <a:rPr lang="en-US" dirty="0" smtClean="0"/>
              <a:t>handling</a:t>
            </a:r>
          </a:p>
          <a:p>
            <a:pPr lvl="1"/>
            <a:r>
              <a:rPr lang="en-US" dirty="0" smtClean="0"/>
              <a:t>life</a:t>
            </a:r>
            <a:r>
              <a:rPr lang="en-US" dirty="0"/>
              <a:t>-long learning and </a:t>
            </a:r>
            <a:r>
              <a:rPr lang="en-US" dirty="0" smtClean="0"/>
              <a:t>adaptation</a:t>
            </a:r>
            <a:endParaRPr lang="en-US" dirty="0"/>
          </a:p>
          <a:p>
            <a:pPr lvl="1"/>
            <a:r>
              <a:rPr lang="en-US" dirty="0" err="1" smtClean="0"/>
              <a:t>spatio</a:t>
            </a:r>
            <a:r>
              <a:rPr lang="en-US" dirty="0"/>
              <a:t>-temporal reasoning, behavior and intention </a:t>
            </a:r>
            <a:r>
              <a:rPr lang="en-US" dirty="0" smtClean="0"/>
              <a:t>recognition</a:t>
            </a:r>
            <a:endParaRPr lang="en-US" dirty="0"/>
          </a:p>
          <a:p>
            <a:pPr lvl="1"/>
            <a:r>
              <a:rPr lang="en-US" dirty="0" smtClean="0"/>
              <a:t>high</a:t>
            </a:r>
            <a:r>
              <a:rPr lang="en-US" dirty="0"/>
              <a:t>-resolution, coordinated behavioral models for embodied </a:t>
            </a:r>
            <a:r>
              <a:rPr lang="en-US" dirty="0" smtClean="0"/>
              <a:t>agents</a:t>
            </a:r>
          </a:p>
          <a:p>
            <a:r>
              <a:rPr lang="en-US" dirty="0" smtClean="0"/>
              <a:t>Courtesy of Dan </a:t>
            </a:r>
            <a:r>
              <a:rPr lang="en-US" dirty="0" err="1" smtClean="0"/>
              <a:t>Bohus</a:t>
            </a:r>
            <a:r>
              <a:rPr lang="en-US" dirty="0" smtClean="0"/>
              <a:t>’ research overview description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71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Ubicomp</a:t>
            </a:r>
            <a:r>
              <a:rPr lang="en-US" dirty="0"/>
              <a:t> approaches </a:t>
            </a:r>
            <a:r>
              <a:rPr lang="en-US" dirty="0" smtClean="0"/>
              <a:t>– smart </a:t>
            </a:r>
            <a:r>
              <a:rPr lang="en-US" dirty="0"/>
              <a:t>environments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Legacy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dirty="0" err="1" smtClean="0"/>
              <a:t>Weiser’s</a:t>
            </a:r>
            <a:r>
              <a:rPr lang="en-US" dirty="0" smtClean="0"/>
              <a:t> Ubiquitous Computing, Xerox PARC 1988</a:t>
            </a:r>
          </a:p>
          <a:p>
            <a:pPr lvl="1"/>
            <a:r>
              <a:rPr lang="en-US" dirty="0" smtClean="0"/>
              <a:t>Bolt’s Put That There</a:t>
            </a:r>
          </a:p>
          <a:p>
            <a:pPr lvl="1"/>
            <a:r>
              <a:rPr lang="en-US" dirty="0" smtClean="0"/>
              <a:t>Kruger’s </a:t>
            </a:r>
            <a:r>
              <a:rPr lang="en-US" dirty="0" err="1" smtClean="0"/>
              <a:t>VideoPlace</a:t>
            </a:r>
            <a:endParaRPr lang="en-US" dirty="0" smtClean="0"/>
          </a:p>
          <a:p>
            <a:pPr lvl="1"/>
            <a:r>
              <a:rPr lang="en-US" dirty="0" smtClean="0"/>
              <a:t>Ishii’s </a:t>
            </a:r>
            <a:r>
              <a:rPr lang="en-US" dirty="0" err="1" smtClean="0"/>
              <a:t>phicons</a:t>
            </a:r>
            <a:endParaRPr lang="en-US" dirty="0" smtClean="0"/>
          </a:p>
          <a:p>
            <a:pPr lvl="1"/>
            <a:r>
              <a:rPr lang="en-US" dirty="0" err="1" smtClean="0"/>
              <a:t>Streitz</a:t>
            </a:r>
            <a:r>
              <a:rPr lang="en-US" dirty="0" smtClean="0"/>
              <a:t>’ </a:t>
            </a:r>
            <a:r>
              <a:rPr lang="en-US" dirty="0" err="1" smtClean="0"/>
              <a:t>Ambiente</a:t>
            </a:r>
            <a:r>
              <a:rPr lang="en-US" dirty="0" smtClean="0"/>
              <a:t>/Agora and </a:t>
            </a:r>
            <a:r>
              <a:rPr lang="en-US" dirty="0" err="1" smtClean="0"/>
              <a:t>Roomware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20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environments</a:t>
            </a:r>
            <a:endParaRPr lang="en-US" dirty="0"/>
          </a:p>
        </p:txBody>
      </p:sp>
      <p:pic>
        <p:nvPicPr>
          <p:cNvPr id="7" name="Content Placeholder 6" descr="sixth_sense_phot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7" b="13817"/>
          <a:stretch>
            <a:fillRect/>
          </a:stretch>
        </p:blipFill>
        <p:spPr>
          <a:xfrm>
            <a:off x="141123" y="1346908"/>
            <a:ext cx="3095912" cy="1674365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8" name="Picture 7" descr="Roomwa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135" y="1385396"/>
            <a:ext cx="3549330" cy="206304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57200" y="3543477"/>
            <a:ext cx="3854352" cy="2555605"/>
            <a:chOff x="2590800" y="1140040"/>
            <a:chExt cx="6096000" cy="4572000"/>
          </a:xfrm>
        </p:grpSpPr>
        <p:pic>
          <p:nvPicPr>
            <p:cNvPr id="10" name="Picture 9" descr="pose_videoplace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0800" y="1140040"/>
              <a:ext cx="6096000" cy="4572000"/>
            </a:xfrm>
            <a:prstGeom prst="rect">
              <a:avLst/>
            </a:prstGeom>
          </p:spPr>
        </p:pic>
        <p:pic>
          <p:nvPicPr>
            <p:cNvPr id="11" name="Picture 10" descr="VideoPlace1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666" y="3983059"/>
              <a:ext cx="2133600" cy="1511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1763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Ubicomp</a:t>
            </a:r>
            <a:r>
              <a:rPr lang="en-US" dirty="0"/>
              <a:t> approaches </a:t>
            </a:r>
            <a:r>
              <a:rPr lang="en-US" dirty="0" smtClean="0"/>
              <a:t>– smart </a:t>
            </a:r>
            <a:r>
              <a:rPr lang="en-US" dirty="0"/>
              <a:t>environments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004008"/>
            <a:ext cx="8836875" cy="606989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Legacy</a:t>
            </a:r>
          </a:p>
          <a:p>
            <a:pPr lvl="1">
              <a:lnSpc>
                <a:spcPct val="90000"/>
              </a:lnSpc>
            </a:pPr>
            <a:r>
              <a:rPr lang="en-US" sz="2000" dirty="0" err="1" smtClean="0"/>
              <a:t>Weiser’s</a:t>
            </a:r>
            <a:r>
              <a:rPr lang="en-US" sz="2000" dirty="0" smtClean="0"/>
              <a:t> Ubiquitous Computing, Xerox PARC 1988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Bolt’s Put That There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Kruger’s </a:t>
            </a:r>
            <a:r>
              <a:rPr lang="en-US" sz="2000" dirty="0" err="1" smtClean="0"/>
              <a:t>VideoPlace</a:t>
            </a: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Ishii’s </a:t>
            </a:r>
            <a:r>
              <a:rPr lang="en-US" sz="2000" dirty="0" err="1" smtClean="0"/>
              <a:t>phicons</a:t>
            </a: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000" dirty="0" err="1" smtClean="0"/>
              <a:t>Streitz</a:t>
            </a:r>
            <a:r>
              <a:rPr lang="en-US" sz="2000" dirty="0" smtClean="0"/>
              <a:t>’ </a:t>
            </a:r>
            <a:r>
              <a:rPr lang="en-US" sz="2000" dirty="0" err="1" smtClean="0"/>
              <a:t>Ambiente</a:t>
            </a:r>
            <a:r>
              <a:rPr lang="en-US" sz="2000" dirty="0" smtClean="0"/>
              <a:t>/Agora and </a:t>
            </a:r>
            <a:r>
              <a:rPr lang="en-US" sz="2000" dirty="0" err="1" smtClean="0"/>
              <a:t>Roomware</a:t>
            </a: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Characteristics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integrating bits and atoms into a cohesive whole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human in the loop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bi-directional manipulation of sensor-based objects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disappearing computer</a:t>
            </a:r>
          </a:p>
          <a:p>
            <a:pPr lvl="2">
              <a:lnSpc>
                <a:spcPct val="90000"/>
              </a:lnSpc>
            </a:pPr>
            <a:r>
              <a:rPr lang="en-US" sz="1600" dirty="0" smtClean="0"/>
              <a:t>smart rooms and cities</a:t>
            </a:r>
          </a:p>
          <a:p>
            <a:pPr lvl="3">
              <a:lnSpc>
                <a:spcPct val="90000"/>
              </a:lnSpc>
            </a:pPr>
            <a:r>
              <a:rPr lang="en-US" sz="1400" dirty="0"/>
              <a:t>Norbert </a:t>
            </a:r>
            <a:r>
              <a:rPr lang="en-US" sz="1400" dirty="0" err="1" smtClean="0"/>
              <a:t>Streitz</a:t>
            </a:r>
            <a:r>
              <a:rPr lang="en-US" sz="1400" dirty="0"/>
              <a:t>.</a:t>
            </a:r>
            <a:r>
              <a:rPr lang="en-US" sz="1400" dirty="0" smtClean="0"/>
              <a:t> </a:t>
            </a:r>
            <a:r>
              <a:rPr lang="en-US" sz="1400" dirty="0"/>
              <a:t>"Ambient Intelligence Landscapes for Realizing the Cities of the </a:t>
            </a:r>
            <a:r>
              <a:rPr lang="en-US" sz="1400" dirty="0" smtClean="0"/>
              <a:t>Future” in proceedings </a:t>
            </a:r>
            <a:r>
              <a:rPr lang="en-US" sz="1400" dirty="0"/>
              <a:t>of AmI-09 - 3rd European Conference on Ambient </a:t>
            </a:r>
            <a:r>
              <a:rPr lang="en-US" sz="1400" dirty="0" smtClean="0"/>
              <a:t>Intelligence, pp. 18 – 21, 2009.</a:t>
            </a:r>
          </a:p>
          <a:p>
            <a:pPr lvl="2">
              <a:lnSpc>
                <a:spcPct val="90000"/>
              </a:lnSpc>
            </a:pPr>
            <a:r>
              <a:rPr lang="en-US" sz="1600" dirty="0" smtClean="0"/>
              <a:t>sensor-based environments</a:t>
            </a:r>
          </a:p>
          <a:p>
            <a:pPr lvl="3">
              <a:lnSpc>
                <a:spcPct val="90000"/>
              </a:lnSpc>
            </a:pPr>
            <a:r>
              <a:rPr lang="en-US" sz="1400" dirty="0"/>
              <a:t>Jon E. Froehlich, Eric Larson, Tim Campbell, </a:t>
            </a:r>
            <a:r>
              <a:rPr lang="en-US" sz="1400" dirty="0" err="1"/>
              <a:t>Conor</a:t>
            </a:r>
            <a:r>
              <a:rPr lang="en-US" sz="1400" dirty="0"/>
              <a:t> Haggerty, James Fogarty, and </a:t>
            </a:r>
            <a:r>
              <a:rPr lang="en-US" sz="1400" dirty="0" err="1"/>
              <a:t>Shwetak</a:t>
            </a:r>
            <a:r>
              <a:rPr lang="en-US" sz="1400" dirty="0"/>
              <a:t> N. Patel. "</a:t>
            </a:r>
            <a:r>
              <a:rPr lang="en-US" sz="1400" dirty="0" err="1"/>
              <a:t>HydroSense</a:t>
            </a:r>
            <a:r>
              <a:rPr lang="en-US" sz="1400" dirty="0"/>
              <a:t>: infrastructure-mediated single-point sensing of whole-home water activity" in proceedings of ACM </a:t>
            </a:r>
            <a:r>
              <a:rPr lang="en-US" sz="1400" dirty="0" err="1"/>
              <a:t>Ubicomp</a:t>
            </a:r>
            <a:r>
              <a:rPr lang="en-US" sz="1400" dirty="0"/>
              <a:t> '09, </a:t>
            </a:r>
            <a:r>
              <a:rPr lang="en-US" sz="1400" dirty="0" err="1"/>
              <a:t>pp</a:t>
            </a:r>
            <a:r>
              <a:rPr lang="en-US" sz="1400" dirty="0"/>
              <a:t> 235-244, 2009</a:t>
            </a:r>
            <a:r>
              <a:rPr lang="en-US" sz="14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transparent movement of state and data in both time and space</a:t>
            </a:r>
          </a:p>
          <a:p>
            <a:pPr marL="1371600" lvl="3" indent="0">
              <a:lnSpc>
                <a:spcPct val="90000"/>
              </a:lnSpc>
              <a:buNone/>
            </a:pPr>
            <a:endParaRPr lang="en-US" sz="1400" dirty="0"/>
          </a:p>
          <a:p>
            <a:pPr lvl="2">
              <a:lnSpc>
                <a:spcPct val="90000"/>
              </a:lnSpc>
            </a:pPr>
            <a:endParaRPr lang="en-US" sz="1600" dirty="0" smtClean="0"/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CC02A-A7F6-3F40-88F1-86AEB7222154}" type="datetime1">
              <a:rPr lang="en-US" smtClean="0"/>
              <a:pPr/>
              <a:t>6/30/11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20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Ubicomp</a:t>
            </a:r>
            <a:r>
              <a:rPr lang="en-US" dirty="0"/>
              <a:t> approaches </a:t>
            </a:r>
            <a:r>
              <a:rPr lang="en-US" dirty="0" smtClean="0"/>
              <a:t>– smart </a:t>
            </a:r>
            <a:r>
              <a:rPr lang="en-US" dirty="0"/>
              <a:t>environments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 conferences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ICMI (International Conference on Multimodal Interaction)</a:t>
            </a:r>
          </a:p>
          <a:p>
            <a:pPr lvl="2">
              <a:lnSpc>
                <a:spcPct val="120000"/>
              </a:lnSpc>
            </a:pPr>
            <a:r>
              <a:rPr lang="pl-PL" sz="1600" dirty="0">
                <a:hlinkClick r:id="rId2"/>
              </a:rPr>
              <a:t>http://www.acm.org/icmi/2011/</a:t>
            </a:r>
            <a:endParaRPr lang="pl-PL" sz="1600" dirty="0"/>
          </a:p>
          <a:p>
            <a:pPr lvl="2">
              <a:lnSpc>
                <a:spcPct val="120000"/>
              </a:lnSpc>
            </a:pPr>
            <a:r>
              <a:rPr lang="en-US" sz="1600" dirty="0"/>
              <a:t>ACM, SIGCHI, and Microsoft among the sponsors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TEI (Tangible, Embedded, and Embodied Interaction)</a:t>
            </a:r>
          </a:p>
          <a:p>
            <a:pPr lvl="2">
              <a:lnSpc>
                <a:spcPct val="120000"/>
              </a:lnSpc>
            </a:pPr>
            <a:r>
              <a:rPr lang="pl-PL" sz="1600" dirty="0">
                <a:hlinkClick r:id="rId3"/>
              </a:rPr>
              <a:t>http://www.tei-conf.org/11/hm/</a:t>
            </a:r>
            <a:endParaRPr lang="pl-PL" sz="1600" dirty="0"/>
          </a:p>
          <a:p>
            <a:pPr lvl="2">
              <a:lnSpc>
                <a:spcPct val="120000"/>
              </a:lnSpc>
            </a:pPr>
            <a:r>
              <a:rPr lang="pl-PL" sz="1600" dirty="0"/>
              <a:t>NSF, ACM, SIGCHI, and Microsoft </a:t>
            </a:r>
            <a:r>
              <a:rPr lang="pl-PL" sz="1600" dirty="0" err="1"/>
              <a:t>among</a:t>
            </a:r>
            <a:r>
              <a:rPr lang="pl-PL" sz="1600" dirty="0"/>
              <a:t> the </a:t>
            </a:r>
            <a:r>
              <a:rPr lang="pl-PL" sz="1600" dirty="0" err="1"/>
              <a:t>sponsors</a:t>
            </a:r>
            <a:endParaRPr lang="en-US" sz="1600" dirty="0"/>
          </a:p>
          <a:p>
            <a:pPr lvl="1">
              <a:lnSpc>
                <a:spcPct val="120000"/>
              </a:lnSpc>
            </a:pPr>
            <a:r>
              <a:rPr lang="en-US" sz="1800" dirty="0"/>
              <a:t>UBICOMP (Ubiquitous Computing)</a:t>
            </a:r>
          </a:p>
          <a:p>
            <a:pPr lvl="2">
              <a:lnSpc>
                <a:spcPct val="120000"/>
              </a:lnSpc>
            </a:pPr>
            <a:r>
              <a:rPr lang="pl-PL" sz="1600" dirty="0">
                <a:hlinkClick r:id="rId4"/>
              </a:rPr>
              <a:t>http://www.ubicomp.org/ubicomp2011/</a:t>
            </a:r>
            <a:endParaRPr lang="pl-PL" sz="1600" dirty="0"/>
          </a:p>
          <a:p>
            <a:pPr lvl="2">
              <a:lnSpc>
                <a:spcPct val="120000"/>
              </a:lnSpc>
            </a:pPr>
            <a:r>
              <a:rPr lang="pl-PL" sz="1600" dirty="0"/>
              <a:t>ACM, SIGCHI, and Microsoft </a:t>
            </a:r>
            <a:r>
              <a:rPr lang="pl-PL" sz="1600" dirty="0" err="1"/>
              <a:t>among</a:t>
            </a:r>
            <a:r>
              <a:rPr lang="pl-PL" sz="1600" dirty="0"/>
              <a:t> the </a:t>
            </a:r>
            <a:r>
              <a:rPr lang="pl-PL" sz="1600" dirty="0" err="1"/>
              <a:t>sponsors</a:t>
            </a:r>
            <a:endParaRPr lang="pl-PL" sz="1600" dirty="0"/>
          </a:p>
          <a:p>
            <a:pPr lvl="2">
              <a:lnSpc>
                <a:spcPct val="120000"/>
              </a:lnSpc>
            </a:pPr>
            <a:r>
              <a:rPr lang="pl-PL" sz="1600" dirty="0">
                <a:solidFill>
                  <a:srgbClr val="FF0000"/>
                </a:solidFill>
              </a:rPr>
              <a:t>Ubicomp 2011 to be held in Beijing, China on September 17-21, </a:t>
            </a:r>
            <a:r>
              <a:rPr lang="pl-PL" sz="1600" dirty="0" smtClean="0">
                <a:solidFill>
                  <a:srgbClr val="FF0000"/>
                </a:solidFill>
              </a:rPr>
              <a:t>2011</a:t>
            </a:r>
            <a:r>
              <a:rPr lang="en-US" sz="1600" dirty="0" smtClean="0">
                <a:solidFill>
                  <a:srgbClr val="FF0000"/>
                </a:solidFill>
              </a:rPr>
              <a:t>                                 General Chairs James Landay and </a:t>
            </a:r>
            <a:r>
              <a:rPr lang="en-US" sz="1600" dirty="0" err="1" smtClean="0">
                <a:solidFill>
                  <a:srgbClr val="FF0000"/>
                </a:solidFill>
              </a:rPr>
              <a:t>Yuanchun</a:t>
            </a:r>
            <a:r>
              <a:rPr lang="en-US" sz="1600" dirty="0" smtClean="0">
                <a:solidFill>
                  <a:srgbClr val="FF0000"/>
                </a:solidFill>
              </a:rPr>
              <a:t> Shi, </a:t>
            </a:r>
            <a:r>
              <a:rPr lang="en-US" sz="1600" dirty="0" err="1" smtClean="0">
                <a:solidFill>
                  <a:srgbClr val="FF0000"/>
                </a:solidFill>
              </a:rPr>
              <a:t>Tsinghua</a:t>
            </a:r>
            <a:r>
              <a:rPr lang="en-US" sz="1600" dirty="0" smtClean="0">
                <a:solidFill>
                  <a:srgbClr val="FF0000"/>
                </a:solidFill>
              </a:rPr>
              <a:t> University</a:t>
            </a:r>
          </a:p>
          <a:p>
            <a:pPr marL="1371600" lvl="3" indent="0">
              <a:buNone/>
            </a:pPr>
            <a:endParaRPr lang="en-US" dirty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CC02A-A7F6-3F40-88F1-86AEB7222154}" type="datetime1">
              <a:rPr lang="en-US" smtClean="0"/>
              <a:pPr/>
              <a:t>6/30/11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72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140041"/>
            <a:ext cx="8836875" cy="569996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Part 1:  Streamlining interaction for WIMP UI’s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Brown’s and MSR’s Code Bubbles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Brown’s Humanities Bubbles   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Part 2: NUI’s (Natural User Interfaces)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recap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of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WIMP vs. Post-WIMP/NUI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bi-manual pen + (multi-)touch</a:t>
            </a: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MSR’s Buxton et al; Fluidity’s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FluidMath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Brown’s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HandsOnMath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/>
              <a:t>Long-term research issues – a (partial) research agenda</a:t>
            </a:r>
          </a:p>
          <a:p>
            <a:pPr lvl="1"/>
            <a:r>
              <a:rPr lang="en-US" dirty="0"/>
              <a:t>component technology improvement</a:t>
            </a:r>
          </a:p>
          <a:p>
            <a:pPr lvl="1"/>
            <a:r>
              <a:rPr lang="en-US" dirty="0"/>
              <a:t>ecosystem of devices and users</a:t>
            </a:r>
          </a:p>
          <a:p>
            <a:pPr lvl="1"/>
            <a:r>
              <a:rPr lang="en-US" dirty="0"/>
              <a:t>complexity management</a:t>
            </a:r>
          </a:p>
          <a:p>
            <a:pPr lvl="1"/>
            <a:r>
              <a:rPr lang="en-US" dirty="0"/>
              <a:t>situated interaction</a:t>
            </a:r>
          </a:p>
          <a:p>
            <a:pPr lvl="1"/>
            <a:r>
              <a:rPr lang="en-US" dirty="0"/>
              <a:t>acquiring knowledge of user </a:t>
            </a:r>
            <a:r>
              <a:rPr lang="en-US" dirty="0" smtClean="0"/>
              <a:t>intent</a:t>
            </a:r>
            <a:endParaRPr lang="en-US" dirty="0"/>
          </a:p>
          <a:p>
            <a:pPr lvl="1"/>
            <a:r>
              <a:rPr lang="en-US" dirty="0"/>
              <a:t>transparency of state and data</a:t>
            </a:r>
          </a:p>
          <a:p>
            <a:pPr lvl="1"/>
            <a:r>
              <a:rPr lang="en-US" dirty="0"/>
              <a:t>modeling NUI </a:t>
            </a:r>
            <a:r>
              <a:rPr lang="en-US" dirty="0" smtClean="0"/>
              <a:t>interaction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95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Improving component technologies (1/3)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303368"/>
            <a:ext cx="8836875" cy="56382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Robustness of speech and of gesture recognition of all types (decrease error rates and increase adaptability to variability in user, language, environment…)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How to disambiguate gesture from content (e.g., punctuation/reserved gestures)</a:t>
            </a:r>
          </a:p>
          <a:p>
            <a:r>
              <a:rPr lang="en-US" sz="2800" dirty="0" smtClean="0"/>
              <a:t>Discoverability and </a:t>
            </a:r>
            <a:r>
              <a:rPr lang="en-US" sz="2800" dirty="0" err="1" smtClean="0"/>
              <a:t>learnability</a:t>
            </a:r>
            <a:endParaRPr lang="en-US" sz="2800" dirty="0" smtClean="0"/>
          </a:p>
          <a:p>
            <a:pPr lvl="1"/>
            <a:r>
              <a:rPr lang="en-US" sz="2400" dirty="0" smtClean="0"/>
              <a:t>minimal use of small set of gestures – common belief is that people can learn only a few – wrong!</a:t>
            </a:r>
          </a:p>
          <a:p>
            <a:pPr lvl="1"/>
            <a:r>
              <a:rPr lang="en-US" sz="2400" dirty="0" smtClean="0"/>
              <a:t>must try to systematically discover a common subset, some natural, some learned (beyond pan and pinch-zoom)</a:t>
            </a:r>
          </a:p>
          <a:p>
            <a:pPr lvl="1"/>
            <a:r>
              <a:rPr lang="en-US" sz="2400" dirty="0" smtClean="0"/>
              <a:t>need better disclosure and teaching strategies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99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Improving component technologies (2/3)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201768"/>
            <a:ext cx="8836875" cy="5638238"/>
          </a:xfrm>
        </p:spPr>
        <p:txBody>
          <a:bodyPr>
            <a:normAutofit/>
          </a:bodyPr>
          <a:lstStyle/>
          <a:p>
            <a:r>
              <a:rPr lang="en-US" dirty="0" smtClean="0"/>
              <a:t>Brown’s Gesture Bar (Andrew </a:t>
            </a:r>
            <a:r>
              <a:rPr lang="en-US" dirty="0" err="1" smtClean="0"/>
              <a:t>Bragdon</a:t>
            </a:r>
            <a:r>
              <a:rPr lang="en-US" dirty="0" smtClean="0"/>
              <a:t>)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sz="1800" dirty="0" smtClean="0">
              <a:solidFill>
                <a:srgbClr val="C00000"/>
              </a:solidFill>
            </a:endParaRPr>
          </a:p>
          <a:p>
            <a:endParaRPr lang="en-US" sz="1800" dirty="0">
              <a:solidFill>
                <a:srgbClr val="C00000"/>
              </a:solidFill>
            </a:endParaRPr>
          </a:p>
          <a:p>
            <a:r>
              <a:rPr lang="en-US" sz="1800" dirty="0"/>
              <a:t>Andrew </a:t>
            </a:r>
            <a:r>
              <a:rPr lang="en-US" sz="1800" dirty="0" err="1"/>
              <a:t>Bragdon</a:t>
            </a:r>
            <a:r>
              <a:rPr lang="en-US" sz="1800" dirty="0"/>
              <a:t>, Robert </a:t>
            </a:r>
            <a:r>
              <a:rPr lang="en-US" sz="1800" dirty="0" err="1"/>
              <a:t>Zeleznik</a:t>
            </a:r>
            <a:r>
              <a:rPr lang="en-US" sz="1800" dirty="0"/>
              <a:t>, Brian Williamson, Timothy Miller, and Joseph J. LaViola, Jr.."</a:t>
            </a:r>
            <a:r>
              <a:rPr lang="en-US" sz="1800" dirty="0" err="1"/>
              <a:t>GestureBar</a:t>
            </a:r>
            <a:r>
              <a:rPr lang="en-US" sz="1800" dirty="0"/>
              <a:t>: improving the approachability of gesture-based interfaces" in proceedings of ACM CHI </a:t>
            </a:r>
            <a:r>
              <a:rPr lang="en-US" sz="1800" dirty="0" smtClean="0"/>
              <a:t>'09 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" name="Picture 6" descr="gestureb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97" y="1792814"/>
            <a:ext cx="5080000" cy="393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050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Improving Component Technologies (3/3)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Haptics</a:t>
            </a:r>
            <a:r>
              <a:rPr lang="en-US" dirty="0" smtClean="0"/>
              <a:t> has special problems</a:t>
            </a:r>
          </a:p>
          <a:p>
            <a:pPr lvl="1"/>
            <a:r>
              <a:rPr lang="en-US" dirty="0" smtClean="0"/>
              <a:t>need very high sampling rates</a:t>
            </a:r>
          </a:p>
          <a:p>
            <a:pPr lvl="1"/>
            <a:r>
              <a:rPr lang="en-US" dirty="0" smtClean="0"/>
              <a:t>more difficult problem: how to go from 2 point forces to distributed forces as we have in the real world</a:t>
            </a:r>
          </a:p>
          <a:p>
            <a:pPr lvl="1"/>
            <a:r>
              <a:rPr lang="en-US" dirty="0" smtClean="0"/>
              <a:t>even more difficult problem:  mobile </a:t>
            </a:r>
            <a:r>
              <a:rPr lang="en-US" dirty="0" err="1" smtClean="0"/>
              <a:t>haptics</a:t>
            </a:r>
            <a:r>
              <a:rPr lang="en-US" dirty="0" smtClean="0"/>
              <a:t> – people want to be unencumbered…</a:t>
            </a:r>
          </a:p>
          <a:p>
            <a:r>
              <a:rPr lang="en-US" dirty="0" smtClean="0"/>
              <a:t>For many purposes having the </a:t>
            </a:r>
            <a:r>
              <a:rPr lang="en-US" dirty="0" err="1" smtClean="0"/>
              <a:t>haptic</a:t>
            </a:r>
            <a:r>
              <a:rPr lang="en-US" dirty="0" smtClean="0"/>
              <a:t> feedback of a tool (such as a pen, marker or wand is preferred by many over in-air gesturing)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UX:  Ecosystem of users, devices, agents…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158226"/>
            <a:ext cx="8836875" cy="477925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Moving (finally) into </a:t>
            </a:r>
            <a:r>
              <a:rPr lang="en-US" dirty="0" err="1" smtClean="0"/>
              <a:t>ubicomp</a:t>
            </a:r>
            <a:r>
              <a:rPr lang="en-US" dirty="0" smtClean="0"/>
              <a:t> world of </a:t>
            </a:r>
          </a:p>
          <a:p>
            <a:pPr lvl="1"/>
            <a:r>
              <a:rPr lang="en-US" dirty="0" smtClean="0"/>
              <a:t>cheap, flexible bi-directional displays (e.g., pixel-sense),  </a:t>
            </a:r>
          </a:p>
          <a:p>
            <a:pPr lvl="1"/>
            <a:r>
              <a:rPr lang="en-US" dirty="0" smtClean="0"/>
              <a:t>sensors in everything and everywhere, and </a:t>
            </a:r>
          </a:p>
          <a:p>
            <a:pPr lvl="1"/>
            <a:r>
              <a:rPr lang="en-US" dirty="0" smtClean="0"/>
              <a:t>progress on all component fronts, including agents with sensory awareness</a:t>
            </a:r>
          </a:p>
          <a:p>
            <a:pPr lvl="1"/>
            <a:r>
              <a:rPr lang="en-US" dirty="0" smtClean="0"/>
              <a:t>too few projects combine multiple modalities – most of us work on one or a few component technologies</a:t>
            </a:r>
          </a:p>
          <a:p>
            <a:r>
              <a:rPr lang="en-US" dirty="0" smtClean="0"/>
              <a:t>But our models and practices have scarcely evolved from                      one user : one desktop/laptop</a:t>
            </a:r>
          </a:p>
          <a:p>
            <a:r>
              <a:rPr lang="en-US" dirty="0" smtClean="0"/>
              <a:t>How to control complexity of n : n interactions without sensory overload?</a:t>
            </a:r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/>
              <a:t>multi-player </a:t>
            </a:r>
            <a:r>
              <a:rPr lang="en-US" dirty="0" err="1" smtClean="0"/>
              <a:t>Kinect</a:t>
            </a:r>
            <a:r>
              <a:rPr lang="en-US" dirty="0" smtClean="0"/>
              <a:t> is a good special case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828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04" y="30906"/>
            <a:ext cx="8994696" cy="1143000"/>
          </a:xfrm>
        </p:spPr>
        <p:txBody>
          <a:bodyPr/>
          <a:lstStyle/>
          <a:p>
            <a:r>
              <a:rPr lang="en-US" dirty="0" smtClean="0"/>
              <a:t>Management of complexity</a:t>
            </a:r>
            <a:br>
              <a:rPr lang="en-US" dirty="0" smtClean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562" y="1170701"/>
            <a:ext cx="8836875" cy="555077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Synchronous/asynchronous interaction, version control of shared objects, states/contexts</a:t>
            </a:r>
            <a:endParaRPr lang="en-US" dirty="0"/>
          </a:p>
          <a:p>
            <a:r>
              <a:rPr lang="en-US" dirty="0" smtClean="0"/>
              <a:t>Scaling (in size of data sets, tasks, devices, people, agents…)</a:t>
            </a:r>
          </a:p>
          <a:p>
            <a:r>
              <a:rPr lang="en-US" dirty="0" smtClean="0"/>
              <a:t>Time duration: from atomic task common in HCI literature to short-term domain-specific higher-level task to long-term task a la </a:t>
            </a:r>
            <a:r>
              <a:rPr lang="en-US" dirty="0" err="1" smtClean="0"/>
              <a:t>Landay’s</a:t>
            </a:r>
            <a:r>
              <a:rPr lang="en-US" dirty="0" smtClean="0"/>
              <a:t> Activity Theory</a:t>
            </a:r>
            <a:endParaRPr lang="en-US" dirty="0"/>
          </a:p>
          <a:p>
            <a:r>
              <a:rPr lang="en-US" dirty="0" smtClean="0"/>
              <a:t>Task focus within situational awareness</a:t>
            </a:r>
          </a:p>
          <a:p>
            <a:r>
              <a:rPr lang="en-US" dirty="0" smtClean="0"/>
              <a:t>…</a:t>
            </a:r>
          </a:p>
          <a:p>
            <a:r>
              <a:rPr lang="en-US" dirty="0" smtClean="0"/>
              <a:t>Solutions</a:t>
            </a:r>
          </a:p>
          <a:p>
            <a:pPr lvl="2"/>
            <a:r>
              <a:rPr lang="en-US" dirty="0" smtClean="0"/>
              <a:t>move tasks from cognitive to perceptual and motor skill level </a:t>
            </a:r>
          </a:p>
          <a:p>
            <a:pPr lvl="2"/>
            <a:r>
              <a:rPr lang="en-US" dirty="0" smtClean="0"/>
              <a:t>use visualization, audio cues,…(learn from cockpit design)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/>
              <a:pPr/>
              <a:t>29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Transparent movement of state and data</a:t>
            </a:r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Microsoft Research Asia- April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6" y="1393405"/>
            <a:ext cx="8836875" cy="477925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Move transparently from shower to kitchen table to car to hallway to office – </a:t>
            </a:r>
          </a:p>
          <a:p>
            <a:pPr lvl="1"/>
            <a:r>
              <a:rPr lang="en-US" dirty="0" smtClean="0"/>
              <a:t>Corning glass and MSFT’s Vision 2019 videos shows nice devices and interactions but that’s the easy part! 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</a:p>
          <a:p>
            <a:pPr lvl="2"/>
            <a:r>
              <a:rPr lang="en-US" dirty="0" smtClean="0"/>
              <a:t>Corning’s “A Day Made of Glass”</a:t>
            </a:r>
          </a:p>
          <a:p>
            <a:pPr lvl="3"/>
            <a:r>
              <a:rPr lang="en-US" dirty="0" smtClean="0"/>
              <a:t> </a:t>
            </a:r>
            <a:r>
              <a:rPr lang="pl-PL" dirty="0"/>
              <a:t>http://</a:t>
            </a:r>
            <a:r>
              <a:rPr lang="pl-PL" dirty="0" err="1"/>
              <a:t>www.cs.brown.edu</a:t>
            </a:r>
            <a:r>
              <a:rPr lang="pl-PL" dirty="0"/>
              <a:t>/~</a:t>
            </a:r>
            <a:r>
              <a:rPr lang="pl-PL" dirty="0" err="1"/>
              <a:t>avd</a:t>
            </a:r>
            <a:r>
              <a:rPr lang="pl-PL" dirty="0"/>
              <a:t>/UI</a:t>
            </a:r>
            <a:r>
              <a:rPr lang="pl-PL" dirty="0" smtClean="0"/>
              <a:t>/</a:t>
            </a:r>
            <a:r>
              <a:rPr lang="en-US" dirty="0"/>
              <a:t>Corning-</a:t>
            </a:r>
            <a:r>
              <a:rPr lang="en-US" dirty="0" err="1"/>
              <a:t>ADayMadeofGlassClip.mov</a:t>
            </a:r>
            <a:endParaRPr lang="en-US" dirty="0" smtClean="0"/>
          </a:p>
          <a:p>
            <a:r>
              <a:rPr lang="en-US" dirty="0" smtClean="0"/>
              <a:t>Requires </a:t>
            </a:r>
          </a:p>
          <a:p>
            <a:pPr lvl="1"/>
            <a:r>
              <a:rPr lang="en-US" dirty="0" smtClean="0"/>
              <a:t>rich notion of state/context, much of it gathered by monitoring user behavior</a:t>
            </a:r>
          </a:p>
          <a:p>
            <a:pPr lvl="1"/>
            <a:r>
              <a:rPr lang="en-US" dirty="0" err="1" smtClean="0"/>
              <a:t>zoomable</a:t>
            </a:r>
            <a:r>
              <a:rPr lang="en-US" dirty="0" smtClean="0"/>
              <a:t> interfaces (ZUI’s that adapt to form factor)</a:t>
            </a:r>
          </a:p>
          <a:p>
            <a:pPr lvl="1"/>
            <a:r>
              <a:rPr lang="en-US" dirty="0" smtClean="0"/>
              <a:t>mapping of modalities (e.g., target selection by touch to speech, , simulations of natural devices onto less natural ones (pen to finger for  sketching/writing),…</a:t>
            </a:r>
          </a:p>
          <a:p>
            <a:pPr lvl="1"/>
            <a:r>
              <a:rPr lang="en-US" dirty="0" smtClean="0"/>
              <a:t>some tasks may not be executable in some environments – how does user learn that?  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044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04" y="176046"/>
            <a:ext cx="8994696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Acquiring knowledge of user intent, user modeling</a:t>
            </a:r>
            <a:br>
              <a:rPr lang="en-US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    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562" y="1035238"/>
            <a:ext cx="8836875" cy="4779256"/>
          </a:xfrm>
        </p:spPr>
        <p:txBody>
          <a:bodyPr>
            <a:noAutofit/>
          </a:bodyPr>
          <a:lstStyle/>
          <a:p>
            <a:r>
              <a:rPr lang="en-US" dirty="0" smtClean="0"/>
              <a:t>Types of user processes</a:t>
            </a:r>
          </a:p>
          <a:p>
            <a:pPr lvl="2"/>
            <a:r>
              <a:rPr lang="en-US" dirty="0" smtClean="0"/>
              <a:t>executing tasks </a:t>
            </a:r>
          </a:p>
          <a:p>
            <a:pPr lvl="2"/>
            <a:r>
              <a:rPr lang="en-US" dirty="0" smtClean="0"/>
              <a:t>learning</a:t>
            </a:r>
          </a:p>
          <a:p>
            <a:pPr lvl="2"/>
            <a:r>
              <a:rPr lang="en-US" dirty="0" smtClean="0"/>
              <a:t>exploring</a:t>
            </a:r>
          </a:p>
          <a:p>
            <a:pPr lvl="2"/>
            <a:r>
              <a:rPr lang="en-US" dirty="0" smtClean="0"/>
              <a:t>problem solving</a:t>
            </a:r>
          </a:p>
          <a:p>
            <a:pPr lvl="2"/>
            <a:r>
              <a:rPr lang="en-US" dirty="0" smtClean="0"/>
              <a:t>communicating</a:t>
            </a:r>
          </a:p>
          <a:p>
            <a:pPr lvl="2"/>
            <a:r>
              <a:rPr lang="en-US" dirty="0" smtClean="0"/>
              <a:t>collaborating</a:t>
            </a:r>
          </a:p>
          <a:p>
            <a:pPr lvl="2"/>
            <a:r>
              <a:rPr lang="en-US" dirty="0" smtClean="0"/>
              <a:t>... </a:t>
            </a:r>
          </a:p>
          <a:p>
            <a:r>
              <a:rPr lang="en-US" dirty="0" smtClean="0"/>
              <a:t>Moving from being instructed by user re intent to inferring it from analysis of interaction histories </a:t>
            </a:r>
          </a:p>
          <a:p>
            <a:pPr lvl="1"/>
            <a:r>
              <a:rPr lang="en-US" dirty="0" smtClean="0"/>
              <a:t>can learn </a:t>
            </a:r>
            <a:r>
              <a:rPr lang="en-US" dirty="0" smtClean="0">
                <a:solidFill>
                  <a:srgbClr val="C00000"/>
                </a:solidFill>
              </a:rPr>
              <a:t>patterns</a:t>
            </a:r>
            <a:r>
              <a:rPr lang="en-US" dirty="0" smtClean="0"/>
              <a:t> from data mining of GUI interactions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/>
              <a:pPr/>
              <a:t>31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04" y="30906"/>
            <a:ext cx="8994696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Modeling NUI interaction – separation of concerns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84975"/>
            <a:ext cx="9296400" cy="567142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Separation </a:t>
            </a:r>
            <a:r>
              <a:rPr lang="en-US" dirty="0"/>
              <a:t>of UI from application </a:t>
            </a:r>
            <a:r>
              <a:rPr lang="en-US" dirty="0" smtClean="0"/>
              <a:t>semantics?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sz="2600" dirty="0"/>
              <a:t>relationship among different concerns</a:t>
            </a:r>
          </a:p>
          <a:p>
            <a:pPr lvl="2">
              <a:lnSpc>
                <a:spcPct val="110000"/>
              </a:lnSpc>
            </a:pPr>
            <a:r>
              <a:rPr lang="en-US" sz="2200" dirty="0"/>
              <a:t>Xerox PARC's MVC (Model-View-Controller</a:t>
            </a:r>
            <a:r>
              <a:rPr lang="en-US" sz="2200" dirty="0" smtClean="0"/>
              <a:t>) categorization</a:t>
            </a:r>
          </a:p>
          <a:p>
            <a:pPr lvl="2">
              <a:lnSpc>
                <a:spcPct val="110000"/>
              </a:lnSpc>
            </a:pPr>
            <a:r>
              <a:rPr lang="en-US" sz="2200" dirty="0" smtClean="0"/>
              <a:t>-architectural/semantic design vs. interaction design vs. visual design</a:t>
            </a:r>
            <a:endParaRPr lang="en-US" sz="2200" dirty="0"/>
          </a:p>
          <a:p>
            <a:pPr lvl="2">
              <a:lnSpc>
                <a:spcPct val="110000"/>
              </a:lnSpc>
            </a:pPr>
            <a:r>
              <a:rPr lang="en-US" sz="2200" dirty="0" smtClean="0"/>
              <a:t>UIMS </a:t>
            </a:r>
            <a:r>
              <a:rPr lang="en-US" sz="2200" dirty="0"/>
              <a:t>(User </a:t>
            </a:r>
            <a:r>
              <a:rPr lang="en-US" sz="2200" dirty="0" smtClean="0"/>
              <a:t>Interface Management System), e.g., VB, Visual Studio</a:t>
            </a:r>
          </a:p>
          <a:p>
            <a:pPr lvl="2">
              <a:lnSpc>
                <a:spcPct val="110000"/>
              </a:lnSpc>
            </a:pPr>
            <a:r>
              <a:rPr lang="en-US" sz="2200" dirty="0" smtClean="0"/>
              <a:t>HCI and UI design are separate fields, but not first-class in CS, alas</a:t>
            </a:r>
            <a:endParaRPr lang="en-US" sz="2200" dirty="0"/>
          </a:p>
          <a:p>
            <a:pPr lvl="1">
              <a:lnSpc>
                <a:spcPct val="110000"/>
              </a:lnSpc>
            </a:pPr>
            <a:r>
              <a:rPr lang="en-US" sz="2600" dirty="0"/>
              <a:t>cannot separate in post-WIMP non-deterministic </a:t>
            </a:r>
            <a:r>
              <a:rPr lang="en-US" sz="2600" dirty="0" smtClean="0"/>
              <a:t>UIs – gesture recognition is domain-dependent (especially for specialized languages, e.g., 2D visual languages)</a:t>
            </a:r>
          </a:p>
          <a:p>
            <a:pPr lvl="1">
              <a:lnSpc>
                <a:spcPct val="110000"/>
              </a:lnSpc>
            </a:pPr>
            <a:r>
              <a:rPr lang="en-US" sz="2600" dirty="0" smtClean="0"/>
              <a:t>MUST have </a:t>
            </a:r>
            <a:r>
              <a:rPr lang="en-US" sz="2600" dirty="0" smtClean="0">
                <a:solidFill>
                  <a:srgbClr val="FF0000"/>
                </a:solidFill>
              </a:rPr>
              <a:t>integrated design teams and design process </a:t>
            </a:r>
            <a:r>
              <a:rPr lang="en-US" sz="2600" dirty="0" smtClean="0"/>
              <a:t>covering domain and user expertise through design of functionality and UX – rapid prototyping early and often!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582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04" y="30906"/>
            <a:ext cx="8994696" cy="1143000"/>
          </a:xfrm>
        </p:spPr>
        <p:txBody>
          <a:bodyPr/>
          <a:lstStyle/>
          <a:p>
            <a:r>
              <a:rPr lang="en-US" dirty="0" smtClean="0"/>
              <a:t>Modeling NUI Interaction - formalisms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1175"/>
            <a:ext cx="8986179" cy="567142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2800" dirty="0" smtClean="0"/>
              <a:t>What formalisms, especially for mixed-mode interactions?</a:t>
            </a:r>
          </a:p>
          <a:p>
            <a:pPr lvl="1">
              <a:lnSpc>
                <a:spcPct val="110000"/>
              </a:lnSpc>
            </a:pPr>
            <a:r>
              <a:rPr lang="en-US" sz="2400" dirty="0"/>
              <a:t>rapid prototyping has replaced most formal </a:t>
            </a:r>
            <a:r>
              <a:rPr lang="en-US" sz="2400" dirty="0" smtClean="0"/>
              <a:t>specifications (Finite State Machines, Augmented Transition Networks…) – used sometimes for individual interactions</a:t>
            </a:r>
          </a:p>
          <a:p>
            <a:pPr lvl="1"/>
            <a:r>
              <a:rPr lang="en-US" sz="2400" dirty="0" smtClean="0"/>
              <a:t>ACM CHI </a:t>
            </a:r>
            <a:r>
              <a:rPr lang="fr-FR" sz="2400" dirty="0" smtClean="0"/>
              <a:t>’</a:t>
            </a:r>
            <a:r>
              <a:rPr lang="en-US" sz="2400" dirty="0" smtClean="0"/>
              <a:t>08 workshop on “User Interface Description Languages for Next Generation User Interfaces”</a:t>
            </a:r>
          </a:p>
          <a:p>
            <a:pPr lvl="2">
              <a:lnSpc>
                <a:spcPct val="110000"/>
              </a:lnSpc>
            </a:pPr>
            <a:r>
              <a:rPr lang="en-US" sz="2000" dirty="0" smtClean="0"/>
              <a:t>section on UIDLs for multimodal and ubiquitous computing</a:t>
            </a:r>
          </a:p>
          <a:p>
            <a:pPr lvl="3">
              <a:lnSpc>
                <a:spcPct val="110000"/>
              </a:lnSpc>
            </a:pPr>
            <a:r>
              <a:rPr lang="en-US" sz="1600" dirty="0" smtClean="0"/>
              <a:t>Robert Jacob’s http://www.eecs.tufts.edu/~oshaer/workshop/CHI08_ws_proc.pdf</a:t>
            </a:r>
          </a:p>
          <a:p>
            <a:pPr>
              <a:lnSpc>
                <a:spcPct val="110000"/>
              </a:lnSpc>
            </a:pPr>
            <a:r>
              <a:rPr lang="en-US" sz="2600" dirty="0" smtClean="0"/>
              <a:t>Some design prototyping tools such as </a:t>
            </a:r>
          </a:p>
          <a:p>
            <a:pPr lvl="2">
              <a:lnSpc>
                <a:spcPct val="110000"/>
              </a:lnSpc>
            </a:pPr>
            <a:r>
              <a:rPr lang="en-US" sz="2000" dirty="0" smtClean="0"/>
              <a:t>Li and </a:t>
            </a:r>
            <a:r>
              <a:rPr lang="en-US" sz="2000" dirty="0" err="1" smtClean="0"/>
              <a:t>Landay’s</a:t>
            </a:r>
            <a:r>
              <a:rPr lang="en-US" sz="2000" dirty="0" smtClean="0"/>
              <a:t> Activity Designer </a:t>
            </a:r>
          </a:p>
          <a:p>
            <a:pPr lvl="3">
              <a:lnSpc>
                <a:spcPct val="110000"/>
              </a:lnSpc>
            </a:pPr>
            <a:r>
              <a:rPr lang="en-US" sz="1600" dirty="0"/>
              <a:t>Yang Li and James A. </a:t>
            </a:r>
            <a:r>
              <a:rPr lang="en-US" sz="1600" dirty="0" err="1"/>
              <a:t>Landay</a:t>
            </a:r>
            <a:r>
              <a:rPr lang="en-US" sz="1600" dirty="0"/>
              <a:t>. "Activity-based prototyping of </a:t>
            </a:r>
            <a:r>
              <a:rPr lang="en-US" sz="1600" dirty="0" err="1"/>
              <a:t>ubicomp</a:t>
            </a:r>
            <a:r>
              <a:rPr lang="en-US" sz="1600" dirty="0"/>
              <a:t> applications for long-lived, everyday human activities" in proceedings of ACM CHI </a:t>
            </a:r>
            <a:r>
              <a:rPr lang="en-US" sz="1600" dirty="0" smtClean="0"/>
              <a:t>'08 </a:t>
            </a:r>
          </a:p>
          <a:p>
            <a:pPr lvl="2">
              <a:lnSpc>
                <a:spcPct val="110000"/>
              </a:lnSpc>
            </a:pPr>
            <a:r>
              <a:rPr lang="en-US" sz="2000" dirty="0" err="1" smtClean="0"/>
              <a:t>Horneckers</a:t>
            </a:r>
            <a:r>
              <a:rPr lang="en-US" sz="2000" dirty="0" smtClean="0"/>
              <a:t>’ Tangible Interaction Framework and Cards</a:t>
            </a:r>
          </a:p>
          <a:p>
            <a:pPr lvl="3">
              <a:lnSpc>
                <a:spcPct val="110000"/>
              </a:lnSpc>
            </a:pPr>
            <a:r>
              <a:rPr lang="en-US" sz="1600" dirty="0"/>
              <a:t>Eva </a:t>
            </a:r>
            <a:r>
              <a:rPr lang="en-US" sz="1600" dirty="0" err="1"/>
              <a:t>Hornecker</a:t>
            </a:r>
            <a:r>
              <a:rPr lang="en-US" sz="1600" dirty="0"/>
              <a:t> and Jacob </a:t>
            </a:r>
            <a:r>
              <a:rPr lang="en-US" sz="1600" dirty="0" err="1"/>
              <a:t>Buur</a:t>
            </a:r>
            <a:r>
              <a:rPr lang="en-US" sz="1600" dirty="0"/>
              <a:t>. "Getting a grip on tangible interaction: a framework on physical space and social interaction" in proceedings of ACM CHI '06 </a:t>
            </a:r>
            <a:r>
              <a:rPr lang="en-US" sz="1600" dirty="0" smtClean="0"/>
              <a:t> </a:t>
            </a:r>
          </a:p>
          <a:p>
            <a:pPr lvl="3">
              <a:lnSpc>
                <a:spcPct val="110000"/>
              </a:lnSpc>
            </a:pPr>
            <a:r>
              <a:rPr lang="en-US" sz="1600" dirty="0"/>
              <a:t>Eva </a:t>
            </a:r>
            <a:r>
              <a:rPr lang="en-US" sz="1600" dirty="0" err="1"/>
              <a:t>Hornecker</a:t>
            </a:r>
            <a:r>
              <a:rPr lang="en-US" sz="1600" dirty="0"/>
              <a:t>. "Creative idea exploration within the structure of a guiding framework: the card brainstorming game" in proceedings of ACM TEI </a:t>
            </a:r>
            <a:r>
              <a:rPr lang="en-US" sz="1600" dirty="0" smtClean="0"/>
              <a:t>'10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97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a NUI design discipline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346907"/>
            <a:ext cx="8836875" cy="5127973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2600" dirty="0" smtClean="0"/>
              <a:t>Sophisticated NUI’s (beyond the multi-point pan and pinch-zoom added to WIMP GUI’s) are designed in an ad-hoc manner, using low-level SDK’s for each component technology – </a:t>
            </a:r>
            <a:r>
              <a:rPr lang="en-US" sz="2200" dirty="0" smtClean="0"/>
              <a:t>developers must integrate somehow</a:t>
            </a:r>
          </a:p>
          <a:p>
            <a:pPr>
              <a:lnSpc>
                <a:spcPct val="110000"/>
              </a:lnSpc>
            </a:pPr>
            <a:r>
              <a:rPr lang="en-US" sz="2600" dirty="0" smtClean="0"/>
              <a:t>Wigdor &amp; </a:t>
            </a:r>
            <a:r>
              <a:rPr lang="en-US" sz="2600" dirty="0" err="1" smtClean="0"/>
              <a:t>Wixon’s</a:t>
            </a:r>
            <a:r>
              <a:rPr lang="en-US" sz="2600" dirty="0" smtClean="0"/>
              <a:t> “Brave NUI World” (2011) is a good start for designing for multi-touch (+ pen) and in-air gestures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Need multi-disciplinary teams and especially UX designers, </a:t>
            </a:r>
            <a:r>
              <a:rPr lang="en-US" dirty="0" smtClean="0">
                <a:solidFill>
                  <a:srgbClr val="FF0000"/>
                </a:solidFill>
              </a:rPr>
              <a:t>User Experience design studio</a:t>
            </a:r>
          </a:p>
          <a:p>
            <a:pPr lvl="2">
              <a:lnSpc>
                <a:spcPct val="110000"/>
              </a:lnSpc>
            </a:pPr>
            <a:r>
              <a:rPr lang="en-US" sz="2200" dirty="0" smtClean="0"/>
              <a:t>needs to be infused by perceptual, cognitive and social psychology, cultural anthropology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Need NUI IDE’s/builders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Bottom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346907"/>
            <a:ext cx="8836875" cy="537456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sz="3200" dirty="0" smtClean="0"/>
              <a:t>NUIs 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will augment and expand, not replace existing UI’s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much more multi-modal (esp. bi-manual) interaction</a:t>
            </a:r>
          </a:p>
          <a:p>
            <a:pPr>
              <a:lnSpc>
                <a:spcPct val="110000"/>
              </a:lnSpc>
            </a:pPr>
            <a:r>
              <a:rPr lang="en-US" sz="3200" dirty="0" smtClean="0"/>
              <a:t>Computer-human interaction 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increasingly seamless and invisible:  automaticity</a:t>
            </a:r>
          </a:p>
          <a:p>
            <a:pPr>
              <a:lnSpc>
                <a:spcPct val="110000"/>
              </a:lnSpc>
            </a:pPr>
            <a:r>
              <a:rPr lang="en-US" sz="3200" dirty="0" smtClean="0"/>
              <a:t>Focus shift 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from limited single user/computer UI to multi-everything        UX - </a:t>
            </a:r>
            <a:r>
              <a:rPr lang="en-US" dirty="0" err="1" smtClean="0"/>
              <a:t>Ubicomp</a:t>
            </a:r>
            <a:r>
              <a:rPr lang="en-US" dirty="0" smtClean="0"/>
              <a:t> will finally become a reality </a:t>
            </a:r>
          </a:p>
          <a:p>
            <a:pPr lvl="2">
              <a:lnSpc>
                <a:spcPct val="110000"/>
              </a:lnSpc>
            </a:pPr>
            <a:r>
              <a:rPr lang="en-US" dirty="0" smtClean="0"/>
              <a:t>“smart offices, homes, …” with large interactive display surfaces, seamlessly interoperating with a host of portable devices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“Exercise for the reader:”  implement a more sophisticated version of “Put That There” using, e.g., </a:t>
            </a:r>
            <a:r>
              <a:rPr lang="en-US" dirty="0" err="1" smtClean="0"/>
              <a:t>Kinect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298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CC02A-A7F6-3F40-88F1-86AEB7222154}" type="datetime1">
              <a:rPr lang="en-US" smtClean="0"/>
              <a:pPr/>
              <a:t>6/30/11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43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dirty="0"/>
              <a:t>Digital Scholarship Lab </a:t>
            </a:r>
          </a:p>
        </p:txBody>
      </p:sp>
      <p:pic>
        <p:nvPicPr>
          <p:cNvPr id="10" name="Content Placeholder 3" descr="step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1904" y="1051140"/>
            <a:ext cx="8004096" cy="600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4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22" y="1001152"/>
            <a:ext cx="8836875" cy="552379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1800" dirty="0" smtClean="0"/>
              <a:t>NUI book: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Daniel </a:t>
            </a:r>
            <a:r>
              <a:rPr lang="en-US" sz="1600" dirty="0" err="1"/>
              <a:t>Wigdor</a:t>
            </a:r>
            <a:r>
              <a:rPr lang="en-US" sz="1600" dirty="0"/>
              <a:t> and Dennis </a:t>
            </a:r>
            <a:r>
              <a:rPr lang="en-US" sz="1600" dirty="0" err="1" smtClean="0"/>
              <a:t>Wixon</a:t>
            </a:r>
            <a:r>
              <a:rPr lang="en-US" sz="1600" dirty="0" smtClean="0"/>
              <a:t>. “Brave </a:t>
            </a:r>
            <a:r>
              <a:rPr lang="en-US" sz="1600" dirty="0"/>
              <a:t>NUI World: Designing Natural User Interfaces for Touch and </a:t>
            </a:r>
            <a:r>
              <a:rPr lang="en-US" sz="1600" dirty="0" smtClean="0"/>
              <a:t>Gesture”. Morgan Kaufmann, 2011</a:t>
            </a:r>
            <a:r>
              <a:rPr lang="en-US" sz="1600" dirty="0"/>
              <a:t>.	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Conferences: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ICMI (International Conference on Multimodal Interaction)</a:t>
            </a:r>
          </a:p>
          <a:p>
            <a:pPr lvl="2">
              <a:lnSpc>
                <a:spcPct val="120000"/>
              </a:lnSpc>
            </a:pPr>
            <a:r>
              <a:rPr lang="pl-PL" sz="1400" dirty="0">
                <a:hlinkClick r:id="rId3"/>
              </a:rPr>
              <a:t>http://www.acm.org/icmi/2011/</a:t>
            </a:r>
            <a:endParaRPr lang="pl-PL" sz="1400" dirty="0"/>
          </a:p>
          <a:p>
            <a:pPr lvl="2">
              <a:lnSpc>
                <a:spcPct val="120000"/>
              </a:lnSpc>
            </a:pPr>
            <a:r>
              <a:rPr lang="en-US" sz="1400" dirty="0"/>
              <a:t>ACM, SIGCHI, and Microsoft among the sponsors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TEI (Tangible, Embedded, and Embodied Interaction)</a:t>
            </a:r>
          </a:p>
          <a:p>
            <a:pPr lvl="2">
              <a:lnSpc>
                <a:spcPct val="120000"/>
              </a:lnSpc>
            </a:pPr>
            <a:r>
              <a:rPr lang="pl-PL" sz="1400" dirty="0" smtClean="0">
                <a:hlinkClick r:id="rId4"/>
              </a:rPr>
              <a:t>http</a:t>
            </a:r>
            <a:r>
              <a:rPr lang="pl-PL" sz="1400" dirty="0">
                <a:hlinkClick r:id="rId4"/>
              </a:rPr>
              <a:t>://www.tei-conf.org/11/hm</a:t>
            </a:r>
            <a:r>
              <a:rPr lang="pl-PL" sz="1400" dirty="0" smtClean="0">
                <a:hlinkClick r:id="rId4"/>
              </a:rPr>
              <a:t>/</a:t>
            </a:r>
            <a:endParaRPr lang="pl-PL" sz="1400" dirty="0" smtClean="0"/>
          </a:p>
          <a:p>
            <a:pPr lvl="2">
              <a:lnSpc>
                <a:spcPct val="120000"/>
              </a:lnSpc>
            </a:pPr>
            <a:r>
              <a:rPr lang="pl-PL" sz="1400" dirty="0" smtClean="0"/>
              <a:t>NSF, ACM, SIGCHI, and Microsoft </a:t>
            </a:r>
            <a:r>
              <a:rPr lang="pl-PL" sz="1400" dirty="0" err="1" smtClean="0"/>
              <a:t>among</a:t>
            </a:r>
            <a:r>
              <a:rPr lang="pl-PL" sz="1400" dirty="0" smtClean="0"/>
              <a:t> the </a:t>
            </a:r>
            <a:r>
              <a:rPr lang="pl-PL" sz="1400" dirty="0" err="1" smtClean="0"/>
              <a:t>sponsors</a:t>
            </a:r>
            <a:endParaRPr lang="en-US" sz="1400" dirty="0" smtClean="0"/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UBICOMP (Ubiquitous Computing)</a:t>
            </a:r>
          </a:p>
          <a:p>
            <a:pPr lvl="2">
              <a:lnSpc>
                <a:spcPct val="120000"/>
              </a:lnSpc>
            </a:pPr>
            <a:r>
              <a:rPr lang="pl-PL" sz="1400" dirty="0">
                <a:hlinkClick r:id="rId5"/>
              </a:rPr>
              <a:t>http://www.ubicomp.org/ubicomp2011</a:t>
            </a:r>
            <a:r>
              <a:rPr lang="pl-PL" sz="1400" dirty="0" smtClean="0">
                <a:hlinkClick r:id="rId5"/>
              </a:rPr>
              <a:t>/</a:t>
            </a:r>
            <a:endParaRPr lang="pl-PL" sz="1400" dirty="0" smtClean="0"/>
          </a:p>
          <a:p>
            <a:pPr lvl="2">
              <a:lnSpc>
                <a:spcPct val="120000"/>
              </a:lnSpc>
            </a:pPr>
            <a:r>
              <a:rPr lang="pl-PL" sz="1400" dirty="0" smtClean="0"/>
              <a:t>ACM, SIGCHI, and Microsoft </a:t>
            </a:r>
            <a:r>
              <a:rPr lang="pl-PL" sz="1400" dirty="0" err="1" smtClean="0"/>
              <a:t>among</a:t>
            </a:r>
            <a:r>
              <a:rPr lang="pl-PL" sz="1400" dirty="0" smtClean="0"/>
              <a:t> the </a:t>
            </a:r>
            <a:r>
              <a:rPr lang="pl-PL" sz="1400" dirty="0" err="1" smtClean="0"/>
              <a:t>sponsors</a:t>
            </a:r>
            <a:endParaRPr lang="pl-PL" sz="1400" dirty="0" smtClean="0"/>
          </a:p>
          <a:p>
            <a:pPr lvl="2">
              <a:lnSpc>
                <a:spcPct val="120000"/>
              </a:lnSpc>
            </a:pPr>
            <a:r>
              <a:rPr lang="pl-PL" sz="1400" dirty="0" smtClean="0"/>
              <a:t>Ubicomp 2011 to be held in Beijing, China on September 17-21, 2011</a:t>
            </a:r>
            <a:endParaRPr lang="en-US" sz="1400" dirty="0" smtClean="0"/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ACM ITS (Interactive Tabletops and Surfaces) 2011, General  Chair Daniel Wigdor,  Kobe, Japan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Website for this talk:   </a:t>
            </a:r>
            <a:r>
              <a:rPr lang="en-US" sz="1600" dirty="0" smtClean="0">
                <a:hlinkClick r:id="rId6"/>
              </a:rPr>
              <a:t>http://www.cs.brown.edu/~avd/UI/</a:t>
            </a:r>
            <a:endParaRPr lang="en-US" sz="16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966204"/>
            <a:ext cx="2133600" cy="36512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55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451" name="Rectangle 3"/>
          <p:cNvSpPr>
            <a:spLocks noGrp="1" noChangeArrowheads="1"/>
          </p:cNvSpPr>
          <p:nvPr>
            <p:ph type="title"/>
          </p:nvPr>
        </p:nvSpPr>
        <p:spPr>
          <a:xfrm>
            <a:off x="270934" y="393700"/>
            <a:ext cx="6924323" cy="444500"/>
          </a:xfrm>
        </p:spPr>
        <p:txBody>
          <a:bodyPr>
            <a:normAutofit fontScale="90000"/>
          </a:bodyPr>
          <a:lstStyle/>
          <a:p>
            <a:r>
              <a:rPr lang="ja-JP" altLang="en-US">
                <a:solidFill>
                  <a:srgbClr val="FFFFCC"/>
                </a:solidFill>
                <a:latin typeface="Arial"/>
              </a:rPr>
              <a:t>“</a:t>
            </a:r>
            <a:r>
              <a:rPr lang="en-US">
                <a:solidFill>
                  <a:srgbClr val="FFFFCC"/>
                </a:solidFill>
              </a:rPr>
              <a:t>To Infinity and Beyond…</a:t>
            </a:r>
            <a:r>
              <a:rPr lang="ja-JP" altLang="en-US">
                <a:solidFill>
                  <a:srgbClr val="FFFFCC"/>
                </a:solidFill>
                <a:latin typeface="Arial"/>
              </a:rPr>
              <a:t>”</a:t>
            </a:r>
            <a:endParaRPr lang="en-US" i="1">
              <a:solidFill>
                <a:srgbClr val="FFFFCC"/>
              </a:solidFill>
            </a:endParaRPr>
          </a:p>
        </p:txBody>
      </p:sp>
      <p:sp>
        <p:nvSpPr>
          <p:cNvPr id="240845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08453" name="Picture 5" descr="AAA-China-wr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1498605"/>
            <a:ext cx="5960533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4/26/2011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23C9D-4E39-1A44-8713-CA353EC9AECF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Microsoft Research Asia- April 2011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7042</TotalTime>
  <Words>3877</Words>
  <Application>Microsoft Macintosh PowerPoint</Application>
  <PresentationFormat>On-screen Show (4:3)</PresentationFormat>
  <Paragraphs>535</Paragraphs>
  <Slides>38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Roadmap</vt:lpstr>
      <vt:lpstr>Code Bubbles: streamlining user interaction</vt:lpstr>
      <vt:lpstr>HumBub: IDE for Humanities Research</vt:lpstr>
      <vt:lpstr>HumBub: IDE for Humanities Research</vt:lpstr>
      <vt:lpstr>HumBub: IDE for Humanities Research</vt:lpstr>
      <vt:lpstr>HumBub:  IDE for Humanities Research</vt:lpstr>
      <vt:lpstr> WIMP vs. Post-WIMP/NUI   - recap </vt:lpstr>
      <vt:lpstr>Buxton: making user interfaces natural</vt:lpstr>
      <vt:lpstr>Two-handed Sketch - 1997</vt:lpstr>
      <vt:lpstr>MSR’s experiments with pen+touch</vt:lpstr>
      <vt:lpstr>Fluidity Software’s FluidMath forTabletPC’s</vt:lpstr>
      <vt:lpstr>MathPad2 – Next Steps (Cheema and LaViola, 2010)</vt:lpstr>
      <vt:lpstr>Hands-On Math</vt:lpstr>
      <vt:lpstr>Math Interaction</vt:lpstr>
      <vt:lpstr>Hands-On Math UI</vt:lpstr>
      <vt:lpstr>Ubicomp approaches - situated Interaction</vt:lpstr>
      <vt:lpstr>Ubicomp approaches - situated Interaction</vt:lpstr>
      <vt:lpstr>Ubicomp approaches - situated Interaction</vt:lpstr>
      <vt:lpstr>Ubicomp approaches – smart environments</vt:lpstr>
      <vt:lpstr>Smart environments</vt:lpstr>
      <vt:lpstr>Ubicomp approaches – smart environments</vt:lpstr>
      <vt:lpstr>Ubicomp approaches – smart environments</vt:lpstr>
      <vt:lpstr>Roadmap</vt:lpstr>
      <vt:lpstr>Improving component technologies (1/3)</vt:lpstr>
      <vt:lpstr>Improving component technologies (2/3)</vt:lpstr>
      <vt:lpstr>Improving Component Technologies (3/3)</vt:lpstr>
      <vt:lpstr>UX:  Ecosystem of users, devices, agents…</vt:lpstr>
      <vt:lpstr>Management of complexity </vt:lpstr>
      <vt:lpstr>Transparent movement of state and data</vt:lpstr>
      <vt:lpstr>Acquiring knowledge of user intent, user modeling          </vt:lpstr>
      <vt:lpstr>Modeling NUI interaction – separation of concerns</vt:lpstr>
      <vt:lpstr>Modeling NUI Interaction - formalisms</vt:lpstr>
      <vt:lpstr>Need a NUI design discipline</vt:lpstr>
      <vt:lpstr>Bottom line</vt:lpstr>
      <vt:lpstr>Digital Scholarship Lab </vt:lpstr>
      <vt:lpstr>References</vt:lpstr>
      <vt:lpstr>“To Infinity and Beyond…”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Rosemary Michelle Simpson</dc:creator>
  <cp:lastModifiedBy>Rosemary Michelle Simpson</cp:lastModifiedBy>
  <cp:revision>775</cp:revision>
  <cp:lastPrinted>2011-04-25T20:29:05Z</cp:lastPrinted>
  <dcterms:created xsi:type="dcterms:W3CDTF">2011-04-07T14:03:35Z</dcterms:created>
  <dcterms:modified xsi:type="dcterms:W3CDTF">2011-06-30T22:39:56Z</dcterms:modified>
</cp:coreProperties>
</file>