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02" r:id="rId3"/>
    <p:sldId id="322" r:id="rId4"/>
    <p:sldId id="339" r:id="rId5"/>
    <p:sldId id="257" r:id="rId6"/>
    <p:sldId id="321" r:id="rId7"/>
    <p:sldId id="289" r:id="rId8"/>
    <p:sldId id="300" r:id="rId9"/>
    <p:sldId id="355" r:id="rId10"/>
    <p:sldId id="316" r:id="rId11"/>
    <p:sldId id="351" r:id="rId12"/>
    <p:sldId id="261" r:id="rId13"/>
    <p:sldId id="357" r:id="rId14"/>
    <p:sldId id="344" r:id="rId15"/>
    <p:sldId id="347" r:id="rId16"/>
    <p:sldId id="358" r:id="rId17"/>
    <p:sldId id="352" r:id="rId18"/>
    <p:sldId id="331" r:id="rId19"/>
    <p:sldId id="334" r:id="rId20"/>
    <p:sldId id="335" r:id="rId21"/>
    <p:sldId id="336" r:id="rId22"/>
    <p:sldId id="292" r:id="rId23"/>
    <p:sldId id="359" r:id="rId24"/>
    <p:sldId id="288" r:id="rId25"/>
    <p:sldId id="265" r:id="rId26"/>
    <p:sldId id="356" r:id="rId27"/>
    <p:sldId id="361" r:id="rId28"/>
    <p:sldId id="362" r:id="rId29"/>
    <p:sldId id="360" r:id="rId30"/>
    <p:sldId id="337" r:id="rId31"/>
    <p:sldId id="327" r:id="rId32"/>
    <p:sldId id="306" r:id="rId33"/>
    <p:sldId id="342" r:id="rId34"/>
    <p:sldId id="338" r:id="rId35"/>
    <p:sldId id="340" r:id="rId36"/>
    <p:sldId id="332" r:id="rId37"/>
    <p:sldId id="320" r:id="rId38"/>
    <p:sldId id="313" r:id="rId39"/>
  </p:sldIdLst>
  <p:sldSz cx="9144000" cy="6858000" type="screen4x3"/>
  <p:notesSz cx="6997700" cy="9283700"/>
  <p:custDataLst>
    <p:tags r:id="rId4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792C"/>
    <a:srgbClr val="744B00"/>
    <a:srgbClr val="01FFF9"/>
    <a:srgbClr val="43FFFB"/>
    <a:srgbClr val="FFFFFF"/>
    <a:srgbClr val="FFF0B9"/>
    <a:srgbClr val="DDDDDD"/>
    <a:srgbClr val="745300"/>
    <a:srgbClr val="BEC46E"/>
    <a:srgbClr val="FFFDD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9" autoAdjust="0"/>
    <p:restoredTop sz="81338" autoAdjust="0"/>
  </p:normalViewPr>
  <p:slideViewPr>
    <p:cSldViewPr>
      <p:cViewPr>
        <p:scale>
          <a:sx n="80" d="100"/>
          <a:sy n="80" d="100"/>
        </p:scale>
        <p:origin x="-312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1836" y="-84"/>
      </p:cViewPr>
      <p:guideLst>
        <p:guide orient="horz" pos="2924"/>
        <p:guide pos="22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641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02" tIns="44001" rIns="88002" bIns="44001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541" y="0"/>
            <a:ext cx="3032641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02" tIns="44001" rIns="88002" bIns="4400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95"/>
            <a:ext cx="3032641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02" tIns="44001" rIns="88002" bIns="4400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541" y="8818595"/>
            <a:ext cx="3032641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002" tIns="44001" rIns="88002" bIns="4400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itchFamily="34" charset="0"/>
              </a:defRPr>
            </a:lvl1pPr>
          </a:lstStyle>
          <a:p>
            <a:pPr>
              <a:defRPr/>
            </a:pPr>
            <a:fld id="{B940D507-122D-439B-9915-AE228A7D52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641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437">
              <a:defRPr sz="13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541" y="0"/>
            <a:ext cx="3032641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437">
              <a:defRPr sz="13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74" y="4410065"/>
            <a:ext cx="5597553" cy="417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95"/>
            <a:ext cx="3032641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437">
              <a:defRPr sz="13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541" y="8818595"/>
            <a:ext cx="3032641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437">
              <a:defRPr sz="1300" b="0">
                <a:latin typeface="Arial" pitchFamily="34" charset="0"/>
              </a:defRPr>
            </a:lvl1pPr>
          </a:lstStyle>
          <a:p>
            <a:pPr>
              <a:defRPr/>
            </a:pPr>
            <a:fld id="{99205F33-0B80-42EF-A6E8-A1BF5518F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Andy Gleason – test problem for local search 1958</a:t>
            </a:r>
          </a:p>
          <a:p>
            <a:r>
              <a:rPr lang="en-US" dirty="0" err="1" smtClean="0"/>
              <a:t>Berlekamp</a:t>
            </a:r>
            <a:r>
              <a:rPr lang="en-US" dirty="0" smtClean="0"/>
              <a:t>: built physical model in 1960s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205F33-0B80-42EF-A6E8-A1BF5518F83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Arial" charset="0"/>
              </a:rPr>
              <a:t>Ask</a:t>
            </a:r>
            <a:r>
              <a:rPr lang="en-US" baseline="0" dirty="0" smtClean="0">
                <a:latin typeface="Arial" charset="0"/>
              </a:rPr>
              <a:t> audience to explain how GB game is CSP</a:t>
            </a:r>
            <a:endParaRPr lang="en-US" dirty="0" smtClean="0">
              <a:latin typeface="Arial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05E4AE-831F-4D01-ACEB-0FBCCC8BEE78}" type="slidenum">
              <a:rPr lang="en-US" smtClean="0">
                <a:latin typeface="Arial" charset="0"/>
              </a:rPr>
              <a:pPr/>
              <a:t>7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Cohen </a:t>
            </a:r>
            <a:r>
              <a:rPr lang="en-US" dirty="0" err="1" smtClean="0"/>
              <a:t>Schapire</a:t>
            </a:r>
            <a:r>
              <a:rPr lang="en-US" dirty="0" smtClean="0"/>
              <a:t> Singer ‘97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205F33-0B80-42EF-A6E8-A1BF5518F83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205F33-0B80-42EF-A6E8-A1BF5518F83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7A61E9-8F7A-4336-9084-4C96ED831A64}" type="slidenum">
              <a:rPr lang="en-US" smtClean="0">
                <a:latin typeface="Arial" charset="0"/>
              </a:rPr>
              <a:pPr/>
              <a:t>22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34200" y="6461125"/>
            <a:ext cx="2133600" cy="32067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80AA8-6C2E-40B8-A457-49A2B34D6B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76D19-7145-4DC7-B9CA-71FCC118F8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87297-DCAA-485B-A3F3-1013438EE4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5AE0B-E665-4920-A800-B1CDF35BA4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CB72B-6A63-48FB-8496-CFC86B3271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525E4-3EF9-4E13-BBF4-15DA4C1B30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12267-BB0D-459E-BDBE-82CCAE2CE6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F68CB-2624-45A9-9199-DAC5C419AD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0B428-C502-454F-8450-2802B31A1C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DA292-DD94-45D5-B2C8-A7607DEBA2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5F7D5-E2B1-4570-AF8F-8E3E2BADA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4611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379ED245-861A-4CDF-896E-4DE69C2AF7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9144000" cy="35052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A4792C"/>
                </a:solidFill>
              </a:rPr>
              <a:t>Approximation Schemes </a:t>
            </a:r>
            <a:r>
              <a:rPr lang="en-US" sz="3600" b="1" dirty="0" smtClean="0">
                <a:solidFill>
                  <a:schemeClr val="tx1"/>
                </a:solidFill>
              </a:rPr>
              <a:t>for 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Dense</a:t>
            </a:r>
            <a:r>
              <a:rPr lang="en-US" sz="3600" b="1" dirty="0" smtClean="0">
                <a:solidFill>
                  <a:schemeClr val="tx1"/>
                </a:solidFill>
              </a:rPr>
              <a:t> Variants of </a:t>
            </a:r>
            <a:r>
              <a:rPr lang="en-US" sz="3600" b="1" dirty="0" smtClean="0">
                <a:solidFill>
                  <a:srgbClr val="00B050"/>
                </a:solidFill>
              </a:rPr>
              <a:t>Feedback Arc Set,</a:t>
            </a:r>
            <a:br>
              <a:rPr lang="en-US" sz="3600" b="1" dirty="0" smtClean="0">
                <a:solidFill>
                  <a:srgbClr val="00B050"/>
                </a:solidFill>
              </a:rPr>
            </a:br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</a:rPr>
              <a:t>Correlation Clustering</a:t>
            </a:r>
            <a:r>
              <a:rPr lang="en-US" sz="3600" b="1" dirty="0" smtClean="0">
                <a:solidFill>
                  <a:schemeClr val="tx1"/>
                </a:solidFill>
              </a:rPr>
              <a:t>, and Other </a:t>
            </a:r>
            <a:r>
              <a:rPr lang="en-US" sz="3600" b="1" dirty="0" smtClean="0">
                <a:solidFill>
                  <a:srgbClr val="FFC000"/>
                </a:solidFill>
              </a:rPr>
              <a:t>Fragile</a:t>
            </a:r>
            <a:r>
              <a:rPr lang="en-US" sz="3600" b="1" dirty="0" smtClean="0">
                <a:solidFill>
                  <a:schemeClr val="tx1"/>
                </a:solidFill>
              </a:rPr>
              <a:t> Min Constraint Satisfaction Problems</a:t>
            </a:r>
            <a:br>
              <a:rPr lang="en-US" sz="3600" b="1" dirty="0" smtClean="0">
                <a:solidFill>
                  <a:schemeClr val="tx1"/>
                </a:solidFill>
              </a:rPr>
            </a:br>
            <a:endParaRPr lang="en-US" sz="3600" b="1" dirty="0" smtClean="0">
              <a:solidFill>
                <a:schemeClr val="tx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99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solidFill>
                  <a:srgbClr val="A4792C"/>
                </a:solidFill>
              </a:rPr>
              <a:t>Warren </a:t>
            </a:r>
            <a:r>
              <a:rPr lang="en-US" sz="2800" dirty="0" err="1" smtClean="0">
                <a:solidFill>
                  <a:srgbClr val="A4792C"/>
                </a:solidFill>
              </a:rPr>
              <a:t>Schudy</a:t>
            </a:r>
            <a:endParaRPr lang="en-US" sz="2800" dirty="0" smtClean="0">
              <a:solidFill>
                <a:srgbClr val="A4792C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solidFill>
                  <a:srgbClr val="A4792C"/>
                </a:solidFill>
              </a:rPr>
              <a:t/>
            </a:r>
            <a:br>
              <a:rPr lang="en-US" sz="2800" dirty="0" smtClean="0">
                <a:solidFill>
                  <a:srgbClr val="A4792C"/>
                </a:solidFill>
              </a:rPr>
            </a:br>
            <a:r>
              <a:rPr lang="en-US" sz="2800" dirty="0" smtClean="0">
                <a:solidFill>
                  <a:srgbClr val="A4792C"/>
                </a:solidFill>
              </a:rPr>
              <a:t>Brown University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solidFill>
                  <a:srgbClr val="A4792C"/>
                </a:solidFill>
              </a:rPr>
              <a:t>Computer Science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066800" y="5297269"/>
            <a:ext cx="7239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Joint work with</a:t>
            </a:r>
            <a:r>
              <a:rPr lang="en-US" dirty="0"/>
              <a:t> </a:t>
            </a:r>
            <a:r>
              <a:rPr lang="en-US" dirty="0" smtClean="0"/>
              <a:t>Claire Mathieu, </a:t>
            </a:r>
            <a:r>
              <a:rPr lang="en-US" dirty="0" err="1" smtClean="0"/>
              <a:t>Marek</a:t>
            </a:r>
            <a:r>
              <a:rPr lang="en-US" dirty="0" smtClean="0"/>
              <a:t> </a:t>
            </a:r>
            <a:r>
              <a:rPr lang="en-US" dirty="0" err="1" smtClean="0"/>
              <a:t>Karpinski</a:t>
            </a:r>
            <a:r>
              <a:rPr lang="en-US" dirty="0" smtClean="0"/>
              <a:t>, and others</a:t>
            </a:r>
            <a:r>
              <a:rPr lang="en-US" dirty="0"/>
              <a:t>	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Overview</a:t>
            </a:r>
          </a:p>
          <a:p>
            <a:pPr lvl="1"/>
            <a:r>
              <a:rPr lang="en-US" dirty="0" smtClean="0"/>
              <a:t>Approximation algorithms</a:t>
            </a:r>
          </a:p>
          <a:p>
            <a:pPr lvl="1"/>
            <a:r>
              <a:rPr lang="en-US" dirty="0" smtClean="0"/>
              <a:t>No-regret learning</a:t>
            </a:r>
          </a:p>
          <a:p>
            <a:r>
              <a:rPr lang="en-US" dirty="0" smtClean="0"/>
              <a:t>Approximate 2-coloring</a:t>
            </a:r>
          </a:p>
          <a:p>
            <a:pPr lvl="1"/>
            <a:r>
              <a:rPr lang="en-US" dirty="0" smtClean="0"/>
              <a:t>Algorithm</a:t>
            </a:r>
          </a:p>
          <a:p>
            <a:pPr lvl="1"/>
            <a:r>
              <a:rPr lang="en-US" dirty="0" smtClean="0"/>
              <a:t>Analysis</a:t>
            </a:r>
          </a:p>
          <a:p>
            <a:r>
              <a:rPr lang="en-US" dirty="0" smtClean="0"/>
              <a:t>Open problems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DF402D-89C6-4617-9BFA-4F2BD505557F}" type="slidenum">
              <a:rPr lang="en-US" smtClean="0">
                <a:latin typeface="Arial" charset="0"/>
              </a:rPr>
              <a:pPr/>
              <a:t>2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 and Approximation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6172200" cy="5486400"/>
          </a:xfrm>
        </p:spPr>
        <p:txBody>
          <a:bodyPr/>
          <a:lstStyle/>
          <a:p>
            <a:r>
              <a:rPr lang="en-US" sz="2800" dirty="0" smtClean="0"/>
              <a:t>Combinatorial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optimization problems</a:t>
            </a:r>
            <a:r>
              <a:rPr lang="en-US" sz="2800" dirty="0" smtClean="0"/>
              <a:t> are ubiquitous</a:t>
            </a:r>
          </a:p>
          <a:p>
            <a:r>
              <a:rPr lang="en-US" sz="2800" dirty="0" smtClean="0"/>
              <a:t>Many are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NP-complete</a:t>
            </a:r>
            <a:endParaRPr lang="en-US" sz="2800" dirty="0" smtClean="0"/>
          </a:p>
          <a:p>
            <a:r>
              <a:rPr lang="en-US" sz="2800" dirty="0" smtClean="0"/>
              <a:t>Settle for e.g.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1.1-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</a:rPr>
              <a:t>approximation</a:t>
            </a:r>
            <a:r>
              <a:rPr lang="en-US" sz="2800" i="1" dirty="0" smtClean="0"/>
              <a:t>:</a:t>
            </a:r>
            <a:br>
              <a:rPr lang="en-US" sz="2800" i="1" dirty="0" smtClean="0"/>
            </a:br>
            <a:r>
              <a:rPr lang="en-US" sz="2800" dirty="0" smtClean="0"/>
              <a:t>Cost(Output) ≤ 1.1 Cost(Optimum)</a:t>
            </a:r>
          </a:p>
          <a:p>
            <a:r>
              <a:rPr lang="en-US" sz="2800" dirty="0" smtClean="0"/>
              <a:t>A </a:t>
            </a:r>
            <a:r>
              <a:rPr lang="en-US" sz="2800" i="1" dirty="0" smtClean="0"/>
              <a:t>polynomial-time approximation scheme</a:t>
            </a:r>
            <a:r>
              <a:rPr lang="en-US" sz="2800" dirty="0" smtClean="0"/>
              <a:t> (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PTAS</a:t>
            </a:r>
            <a:r>
              <a:rPr lang="en-US" sz="2800" dirty="0" smtClean="0"/>
              <a:t>) provides a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1+</a:t>
            </a:r>
            <a:r>
              <a:rPr lang="el-GR" sz="2800" dirty="0" smtClean="0">
                <a:solidFill>
                  <a:schemeClr val="accent3">
                    <a:lumMod val="50000"/>
                  </a:schemeClr>
                </a:solidFill>
              </a:rPr>
              <a:t>ε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approximation </a:t>
            </a:r>
            <a:r>
              <a:rPr lang="en-US" sz="2800" dirty="0" smtClean="0"/>
              <a:t>for any </a:t>
            </a:r>
            <a:r>
              <a:rPr lang="el-GR" sz="2800" dirty="0" smtClean="0"/>
              <a:t>ε</a:t>
            </a:r>
            <a:r>
              <a:rPr lang="en-US" sz="2800" dirty="0" smtClean="0"/>
              <a:t> &gt;0.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91A264E-3B36-4FF9-935F-965A2EC78533}" type="slidenum">
              <a:rPr lang="en-US" smtClean="0">
                <a:latin typeface="Arial" charset="0"/>
              </a:rPr>
              <a:pPr/>
              <a:t>3</a:t>
            </a:fld>
            <a:endParaRPr lang="en-US" smtClean="0">
              <a:latin typeface="Arial" charset="0"/>
            </a:endParaRPr>
          </a:p>
        </p:txBody>
      </p:sp>
      <p:pic>
        <p:nvPicPr>
          <p:cNvPr id="44033" name="Picture 1" descr="C:\Users\guestuser\AppData\Local\Microsoft\Windows\Temporary Internet Files\Content.IE5\1MH9W6CQ\MCj0440401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2438400"/>
            <a:ext cx="533400" cy="533400"/>
          </a:xfrm>
          <a:prstGeom prst="rect">
            <a:avLst/>
          </a:prstGeom>
          <a:noFill/>
        </p:spPr>
      </p:pic>
      <p:pic>
        <p:nvPicPr>
          <p:cNvPr id="44036" name="Picture 4" descr="C:\Users\guestuser\AppData\Local\Microsoft\Windows\Temporary Internet Files\Content.IE5\1MH9W6CQ\MCj0424162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524000"/>
            <a:ext cx="1101934" cy="1454150"/>
          </a:xfrm>
          <a:prstGeom prst="rect">
            <a:avLst/>
          </a:prstGeom>
          <a:noFill/>
        </p:spPr>
      </p:pic>
      <p:pic>
        <p:nvPicPr>
          <p:cNvPr id="44037" name="Picture 5" descr="C:\Users\guestuser\AppData\Local\Microsoft\Windows\Temporary Internet Files\Content.IE5\1MH9W6CQ\MCj0441738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8600" y="1371600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534834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http://www.flickr.com/photos/msr_redmond/3309009259/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527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6934200" cy="14478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1FF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Microsoft Research </a:t>
            </a:r>
            <a:r>
              <a:rPr lang="en-US" sz="3600" b="1" dirty="0" err="1" smtClean="0">
                <a:solidFill>
                  <a:srgbClr val="01FF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Techfest</a:t>
            </a:r>
            <a:r>
              <a:rPr lang="en-US" sz="3600" b="1" dirty="0" smtClean="0">
                <a:solidFill>
                  <a:srgbClr val="01FF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2009:</a:t>
            </a:r>
            <a:endParaRPr lang="en-US" sz="3600" b="1" dirty="0">
              <a:solidFill>
                <a:srgbClr val="01FFF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267200"/>
            <a:ext cx="8610600" cy="2362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NP hard </a:t>
            </a:r>
            <a:r>
              <a:rPr lang="en-US" sz="2800" dirty="0" smtClean="0">
                <a:solidFill>
                  <a:srgbClr val="002060"/>
                </a:solidFill>
              </a:rPr>
              <a:t>[RV ’08]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PTAS runtime </a:t>
            </a:r>
            <a:r>
              <a:rPr lang="en-US" sz="2800" dirty="0" err="1" smtClean="0"/>
              <a:t>n</a:t>
            </a:r>
            <a:r>
              <a:rPr lang="en-US" sz="2800" baseline="30000" dirty="0" err="1" smtClean="0"/>
              <a:t>O</a:t>
            </a:r>
            <a:r>
              <a:rPr lang="en-US" sz="2800" baseline="30000" dirty="0" smtClean="0"/>
              <a:t>(1/</a:t>
            </a:r>
            <a:r>
              <a:rPr lang="el-GR" sz="2800" baseline="30000" dirty="0" smtClean="0">
                <a:cs typeface="Arial" charset="0"/>
              </a:rPr>
              <a:t>ε</a:t>
            </a:r>
            <a:r>
              <a:rPr lang="en-US" sz="2800" baseline="30000" dirty="0" smtClean="0">
                <a:cs typeface="Arial" charset="0"/>
              </a:rPr>
              <a:t>²</a:t>
            </a:r>
            <a:r>
              <a:rPr lang="en-US" sz="2800" baseline="30000" dirty="0" smtClean="0"/>
              <a:t>) </a:t>
            </a:r>
            <a:r>
              <a:rPr lang="en-US" sz="2800" dirty="0" smtClean="0">
                <a:solidFill>
                  <a:srgbClr val="002060"/>
                </a:solidFill>
              </a:rPr>
              <a:t>[BFK ’03]</a:t>
            </a:r>
          </a:p>
          <a:p>
            <a:pPr marL="342900" lvl="1" indent="-342900" eaLnBrk="1" hangingPunct="1">
              <a:lnSpc>
                <a:spcPct val="80000"/>
              </a:lnSpc>
              <a:buFontTx/>
              <a:buChar char="•"/>
            </a:pPr>
            <a:r>
              <a:rPr lang="en-US" dirty="0" smtClean="0"/>
              <a:t>We give PTAS linear runtime O(n</a:t>
            </a:r>
            <a:r>
              <a:rPr lang="en-US" baseline="30000" dirty="0" smtClean="0"/>
              <a:t>2</a:t>
            </a:r>
            <a:r>
              <a:rPr lang="en-US" dirty="0" smtClean="0"/>
              <a:t>)+2</a:t>
            </a:r>
            <a:r>
              <a:rPr lang="en-US" baseline="30000" dirty="0" smtClean="0"/>
              <a:t>O(1/</a:t>
            </a:r>
            <a:r>
              <a:rPr lang="el-GR" baseline="30000" dirty="0" smtClean="0">
                <a:cs typeface="Arial" charset="0"/>
              </a:rPr>
              <a:t>ε</a:t>
            </a:r>
            <a:r>
              <a:rPr lang="en-US" baseline="30000" dirty="0" smtClean="0">
                <a:cs typeface="Arial" charset="0"/>
              </a:rPr>
              <a:t>²</a:t>
            </a:r>
            <a:r>
              <a:rPr lang="en-US" baseline="30000" dirty="0" smtClean="0"/>
              <a:t>)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[KS ‘09]</a:t>
            </a:r>
            <a:endParaRPr lang="en-US" baseline="30000" dirty="0" smtClean="0"/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</p:txBody>
      </p:sp>
      <p:sp>
        <p:nvSpPr>
          <p:cNvPr id="45" name="Freeform 44"/>
          <p:cNvSpPr/>
          <p:nvPr/>
        </p:nvSpPr>
        <p:spPr bwMode="auto">
          <a:xfrm>
            <a:off x="5105400" y="2962668"/>
            <a:ext cx="2819400" cy="596900"/>
          </a:xfrm>
          <a:custGeom>
            <a:avLst/>
            <a:gdLst>
              <a:gd name="connsiteX0" fmla="*/ 0 w 2155372"/>
              <a:gd name="connsiteY0" fmla="*/ 70757 h 446314"/>
              <a:gd name="connsiteX1" fmla="*/ 734786 w 2155372"/>
              <a:gd name="connsiteY1" fmla="*/ 54428 h 446314"/>
              <a:gd name="connsiteX2" fmla="*/ 1502229 w 2155372"/>
              <a:gd name="connsiteY2" fmla="*/ 397328 h 446314"/>
              <a:gd name="connsiteX3" fmla="*/ 1943100 w 2155372"/>
              <a:gd name="connsiteY3" fmla="*/ 348342 h 446314"/>
              <a:gd name="connsiteX4" fmla="*/ 2155372 w 2155372"/>
              <a:gd name="connsiteY4" fmla="*/ 315685 h 446314"/>
              <a:gd name="connsiteX0" fmla="*/ 0 w 2100106"/>
              <a:gd name="connsiteY0" fmla="*/ 70757 h 446314"/>
              <a:gd name="connsiteX1" fmla="*/ 734786 w 2100106"/>
              <a:gd name="connsiteY1" fmla="*/ 54428 h 446314"/>
              <a:gd name="connsiteX2" fmla="*/ 1502229 w 2100106"/>
              <a:gd name="connsiteY2" fmla="*/ 397328 h 446314"/>
              <a:gd name="connsiteX3" fmla="*/ 1943100 w 2100106"/>
              <a:gd name="connsiteY3" fmla="*/ 348342 h 446314"/>
              <a:gd name="connsiteX4" fmla="*/ 2100106 w 2100106"/>
              <a:gd name="connsiteY4" fmla="*/ 207017 h 446314"/>
              <a:gd name="connsiteX0" fmla="*/ 0 w 1943100"/>
              <a:gd name="connsiteY0" fmla="*/ 70757 h 446314"/>
              <a:gd name="connsiteX1" fmla="*/ 734786 w 1943100"/>
              <a:gd name="connsiteY1" fmla="*/ 54428 h 446314"/>
              <a:gd name="connsiteX2" fmla="*/ 1502229 w 1943100"/>
              <a:gd name="connsiteY2" fmla="*/ 397328 h 446314"/>
              <a:gd name="connsiteX3" fmla="*/ 1943100 w 1943100"/>
              <a:gd name="connsiteY3" fmla="*/ 348342 h 446314"/>
              <a:gd name="connsiteX0" fmla="*/ 0 w 1943100"/>
              <a:gd name="connsiteY0" fmla="*/ 70757 h 437258"/>
              <a:gd name="connsiteX1" fmla="*/ 734786 w 1943100"/>
              <a:gd name="connsiteY1" fmla="*/ 54428 h 437258"/>
              <a:gd name="connsiteX2" fmla="*/ 1502229 w 1943100"/>
              <a:gd name="connsiteY2" fmla="*/ 397328 h 437258"/>
              <a:gd name="connsiteX3" fmla="*/ 1943100 w 1943100"/>
              <a:gd name="connsiteY3" fmla="*/ 294008 h 437258"/>
              <a:gd name="connsiteX0" fmla="*/ 0 w 1943100"/>
              <a:gd name="connsiteY0" fmla="*/ 70757 h 437258"/>
              <a:gd name="connsiteX1" fmla="*/ 734786 w 1943100"/>
              <a:gd name="connsiteY1" fmla="*/ 54428 h 437258"/>
              <a:gd name="connsiteX2" fmla="*/ 1502229 w 1943100"/>
              <a:gd name="connsiteY2" fmla="*/ 397328 h 437258"/>
              <a:gd name="connsiteX3" fmla="*/ 1943100 w 1943100"/>
              <a:gd name="connsiteY3" fmla="*/ 294008 h 43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437258">
                <a:moveTo>
                  <a:pt x="0" y="70757"/>
                </a:moveTo>
                <a:cubicBezTo>
                  <a:pt x="242207" y="35378"/>
                  <a:pt x="484415" y="0"/>
                  <a:pt x="734786" y="54428"/>
                </a:cubicBezTo>
                <a:cubicBezTo>
                  <a:pt x="985157" y="108856"/>
                  <a:pt x="1300843" y="357398"/>
                  <a:pt x="1502229" y="397328"/>
                </a:cubicBezTo>
                <a:cubicBezTo>
                  <a:pt x="1703615" y="437258"/>
                  <a:pt x="1870602" y="273299"/>
                  <a:pt x="1943100" y="294008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8" name="Freeform 57"/>
          <p:cNvSpPr/>
          <p:nvPr/>
        </p:nvSpPr>
        <p:spPr bwMode="auto">
          <a:xfrm>
            <a:off x="5105400" y="2973781"/>
            <a:ext cx="3048000" cy="598487"/>
          </a:xfrm>
          <a:custGeom>
            <a:avLst/>
            <a:gdLst>
              <a:gd name="connsiteX0" fmla="*/ 0 w 2155372"/>
              <a:gd name="connsiteY0" fmla="*/ 70757 h 446314"/>
              <a:gd name="connsiteX1" fmla="*/ 734786 w 2155372"/>
              <a:gd name="connsiteY1" fmla="*/ 54428 h 446314"/>
              <a:gd name="connsiteX2" fmla="*/ 1502229 w 2155372"/>
              <a:gd name="connsiteY2" fmla="*/ 397328 h 446314"/>
              <a:gd name="connsiteX3" fmla="*/ 1943100 w 2155372"/>
              <a:gd name="connsiteY3" fmla="*/ 348342 h 446314"/>
              <a:gd name="connsiteX4" fmla="*/ 2155372 w 2155372"/>
              <a:gd name="connsiteY4" fmla="*/ 315685 h 446314"/>
              <a:gd name="connsiteX0" fmla="*/ 0 w 1943100"/>
              <a:gd name="connsiteY0" fmla="*/ 70757 h 446314"/>
              <a:gd name="connsiteX1" fmla="*/ 734786 w 1943100"/>
              <a:gd name="connsiteY1" fmla="*/ 54428 h 446314"/>
              <a:gd name="connsiteX2" fmla="*/ 1502229 w 1943100"/>
              <a:gd name="connsiteY2" fmla="*/ 397328 h 446314"/>
              <a:gd name="connsiteX3" fmla="*/ 1943100 w 1943100"/>
              <a:gd name="connsiteY3" fmla="*/ 348342 h 446314"/>
              <a:gd name="connsiteX0" fmla="*/ 0 w 1943100"/>
              <a:gd name="connsiteY0" fmla="*/ 70757 h 446314"/>
              <a:gd name="connsiteX1" fmla="*/ 734786 w 1943100"/>
              <a:gd name="connsiteY1" fmla="*/ 54428 h 446314"/>
              <a:gd name="connsiteX2" fmla="*/ 1502229 w 1943100"/>
              <a:gd name="connsiteY2" fmla="*/ 397328 h 446314"/>
              <a:gd name="connsiteX3" fmla="*/ 1943100 w 1943100"/>
              <a:gd name="connsiteY3" fmla="*/ 348342 h 446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446314">
                <a:moveTo>
                  <a:pt x="0" y="70757"/>
                </a:moveTo>
                <a:cubicBezTo>
                  <a:pt x="242207" y="35378"/>
                  <a:pt x="484415" y="0"/>
                  <a:pt x="734786" y="54428"/>
                </a:cubicBezTo>
                <a:cubicBezTo>
                  <a:pt x="985157" y="108856"/>
                  <a:pt x="1300843" y="348342"/>
                  <a:pt x="1502229" y="397328"/>
                </a:cubicBezTo>
                <a:cubicBezTo>
                  <a:pt x="1703615" y="446314"/>
                  <a:pt x="1740319" y="342018"/>
                  <a:pt x="1943100" y="348342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Gale-</a:t>
            </a:r>
            <a:r>
              <a:rPr lang="en-US" dirty="0" err="1" smtClean="0"/>
              <a:t>Berlekamp</a:t>
            </a:r>
            <a:r>
              <a:rPr lang="en-US" dirty="0" smtClean="0"/>
              <a:t> Game</a:t>
            </a:r>
            <a:br>
              <a:rPr lang="en-US" dirty="0" smtClean="0"/>
            </a:br>
            <a:r>
              <a:rPr lang="en-US" sz="2400" dirty="0" smtClean="0"/>
              <a:t>Invented by Any Gleason (1958)</a:t>
            </a:r>
          </a:p>
        </p:txBody>
      </p:sp>
      <p:graphicFrame>
        <p:nvGraphicFramePr>
          <p:cNvPr id="3274" name="Group 202"/>
          <p:cNvGraphicFramePr>
            <a:graphicFrameLocks noGrp="1"/>
          </p:cNvGraphicFramePr>
          <p:nvPr/>
        </p:nvGraphicFramePr>
        <p:xfrm>
          <a:off x="3581400" y="1745056"/>
          <a:ext cx="1828800" cy="1625602"/>
        </p:xfrm>
        <a:graphic>
          <a:graphicData uri="http://schemas.openxmlformats.org/drawingml/2006/table">
            <a:tbl>
              <a:tblPr/>
              <a:tblGrid>
                <a:gridCol w="365125"/>
                <a:gridCol w="366713"/>
                <a:gridCol w="365125"/>
                <a:gridCol w="366712"/>
                <a:gridCol w="365125"/>
              </a:tblGrid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116" name="Picture 137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1838" y="1794268"/>
            <a:ext cx="20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7" name="Picture 150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1838" y="2116531"/>
            <a:ext cx="2032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8" name="Picture 151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1838" y="2440381"/>
            <a:ext cx="2032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9" name="Picture 152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1838" y="2764231"/>
            <a:ext cx="2032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25" name="Picture 153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3425" y="3088081"/>
            <a:ext cx="2032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21" name="Picture 154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362468"/>
            <a:ext cx="2032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22" name="Picture 155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9550" y="1362468"/>
            <a:ext cx="2032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28" name="Picture 156" descr="MPj04005010000[1]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089668"/>
            <a:ext cx="2444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29" name="Picture 157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1362468"/>
            <a:ext cx="2032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25" name="Picture 158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3450" y="1362468"/>
            <a:ext cx="2032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26" name="Picture 159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362468"/>
            <a:ext cx="20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45" name="Picture 173" descr="MPj04005010000[1]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7850" y="1356118"/>
            <a:ext cx="2444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46" name="Litebulb"/>
          <p:cNvSpPr>
            <a:spLocks noChangeAspect="1" noEditPoints="1" noChangeArrowheads="1"/>
          </p:cNvSpPr>
          <p:nvPr/>
        </p:nvSpPr>
        <p:spPr bwMode="auto">
          <a:xfrm>
            <a:off x="3663950" y="31166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7" name="Litebulb"/>
          <p:cNvSpPr>
            <a:spLocks noChangeAspect="1" noEditPoints="1" noChangeArrowheads="1"/>
          </p:cNvSpPr>
          <p:nvPr/>
        </p:nvSpPr>
        <p:spPr bwMode="auto">
          <a:xfrm>
            <a:off x="4032250" y="31166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8" name="Litebulb"/>
          <p:cNvSpPr>
            <a:spLocks noChangeAspect="1" noEditPoints="1" noChangeArrowheads="1"/>
          </p:cNvSpPr>
          <p:nvPr/>
        </p:nvSpPr>
        <p:spPr bwMode="auto">
          <a:xfrm>
            <a:off x="4768850" y="31166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9" name="Litebulb"/>
          <p:cNvSpPr>
            <a:spLocks noChangeAspect="1" noEditPoints="1" noChangeArrowheads="1"/>
          </p:cNvSpPr>
          <p:nvPr/>
        </p:nvSpPr>
        <p:spPr bwMode="auto">
          <a:xfrm>
            <a:off x="5137150" y="31166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2" name="Litebulb"/>
          <p:cNvSpPr>
            <a:spLocks noChangeAspect="1" noEditPoints="1" noChangeArrowheads="1"/>
          </p:cNvSpPr>
          <p:nvPr/>
        </p:nvSpPr>
        <p:spPr bwMode="auto">
          <a:xfrm>
            <a:off x="4768850" y="279280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1" name="Litebulb"/>
          <p:cNvSpPr>
            <a:spLocks noChangeAspect="1" noEditPoints="1" noChangeArrowheads="1"/>
          </p:cNvSpPr>
          <p:nvPr/>
        </p:nvSpPr>
        <p:spPr bwMode="auto">
          <a:xfrm>
            <a:off x="4400550" y="279280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4" name="Litebulb"/>
          <p:cNvSpPr>
            <a:spLocks noChangeAspect="1" noEditPoints="1" noChangeArrowheads="1"/>
          </p:cNvSpPr>
          <p:nvPr/>
        </p:nvSpPr>
        <p:spPr bwMode="auto">
          <a:xfrm>
            <a:off x="4032250" y="24689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5" name="Litebulb"/>
          <p:cNvSpPr>
            <a:spLocks noChangeAspect="1" noEditPoints="1" noChangeArrowheads="1"/>
          </p:cNvSpPr>
          <p:nvPr/>
        </p:nvSpPr>
        <p:spPr bwMode="auto">
          <a:xfrm>
            <a:off x="3663950" y="18212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4" name="Litebulb"/>
          <p:cNvSpPr>
            <a:spLocks noChangeAspect="1" noEditPoints="1" noChangeArrowheads="1"/>
          </p:cNvSpPr>
          <p:nvPr/>
        </p:nvSpPr>
        <p:spPr bwMode="auto">
          <a:xfrm>
            <a:off x="4400550" y="18212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7" name="Litebulb"/>
          <p:cNvSpPr>
            <a:spLocks noChangeAspect="1" noEditPoints="1" noChangeArrowheads="1"/>
          </p:cNvSpPr>
          <p:nvPr/>
        </p:nvSpPr>
        <p:spPr bwMode="auto">
          <a:xfrm>
            <a:off x="5137150" y="214510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6" name="Litebulb"/>
          <p:cNvSpPr>
            <a:spLocks noChangeAspect="1" noEditPoints="1" noChangeArrowheads="1"/>
          </p:cNvSpPr>
          <p:nvPr/>
        </p:nvSpPr>
        <p:spPr bwMode="auto">
          <a:xfrm>
            <a:off x="4400550" y="31166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7" name="Litebulb"/>
          <p:cNvSpPr>
            <a:spLocks noChangeAspect="1" noEditPoints="1" noChangeArrowheads="1"/>
          </p:cNvSpPr>
          <p:nvPr/>
        </p:nvSpPr>
        <p:spPr bwMode="auto">
          <a:xfrm>
            <a:off x="4400550" y="24689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8" name="Litebulb"/>
          <p:cNvSpPr>
            <a:spLocks noChangeAspect="1" noEditPoints="1" noChangeArrowheads="1"/>
          </p:cNvSpPr>
          <p:nvPr/>
        </p:nvSpPr>
        <p:spPr bwMode="auto">
          <a:xfrm>
            <a:off x="4400550" y="214510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7" name="Litebulb"/>
          <p:cNvSpPr>
            <a:spLocks noChangeAspect="1" noEditPoints="1" noChangeArrowheads="1"/>
          </p:cNvSpPr>
          <p:nvPr/>
        </p:nvSpPr>
        <p:spPr bwMode="auto">
          <a:xfrm>
            <a:off x="4032250" y="214510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8" name="Litebulb"/>
          <p:cNvSpPr>
            <a:spLocks noChangeAspect="1" noEditPoints="1" noChangeArrowheads="1"/>
          </p:cNvSpPr>
          <p:nvPr/>
        </p:nvSpPr>
        <p:spPr bwMode="auto">
          <a:xfrm>
            <a:off x="4032250" y="18212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9" name="Litebulb"/>
          <p:cNvSpPr>
            <a:spLocks noChangeAspect="1" noEditPoints="1" noChangeArrowheads="1"/>
          </p:cNvSpPr>
          <p:nvPr/>
        </p:nvSpPr>
        <p:spPr bwMode="auto">
          <a:xfrm>
            <a:off x="3663950" y="214510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0" name="Litebulb"/>
          <p:cNvSpPr>
            <a:spLocks noChangeAspect="1" noEditPoints="1" noChangeArrowheads="1"/>
          </p:cNvSpPr>
          <p:nvPr/>
        </p:nvSpPr>
        <p:spPr bwMode="auto">
          <a:xfrm>
            <a:off x="3663950" y="24689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1" name="Litebulb"/>
          <p:cNvSpPr>
            <a:spLocks noChangeAspect="1" noEditPoints="1" noChangeArrowheads="1"/>
          </p:cNvSpPr>
          <p:nvPr/>
        </p:nvSpPr>
        <p:spPr bwMode="auto">
          <a:xfrm>
            <a:off x="3663950" y="279280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2" name="Litebulb"/>
          <p:cNvSpPr>
            <a:spLocks noChangeAspect="1" noEditPoints="1" noChangeArrowheads="1"/>
          </p:cNvSpPr>
          <p:nvPr/>
        </p:nvSpPr>
        <p:spPr bwMode="auto">
          <a:xfrm>
            <a:off x="4032250" y="279280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3" name="Litebulb"/>
          <p:cNvSpPr>
            <a:spLocks noChangeAspect="1" noEditPoints="1" noChangeArrowheads="1"/>
          </p:cNvSpPr>
          <p:nvPr/>
        </p:nvSpPr>
        <p:spPr bwMode="auto">
          <a:xfrm>
            <a:off x="4768850" y="24689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4" name="Litebulb"/>
          <p:cNvSpPr>
            <a:spLocks noChangeAspect="1" noEditPoints="1" noChangeArrowheads="1"/>
          </p:cNvSpPr>
          <p:nvPr/>
        </p:nvSpPr>
        <p:spPr bwMode="auto">
          <a:xfrm>
            <a:off x="5137150" y="24689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5" name="Litebulb"/>
          <p:cNvSpPr>
            <a:spLocks noChangeAspect="1" noEditPoints="1" noChangeArrowheads="1"/>
          </p:cNvSpPr>
          <p:nvPr/>
        </p:nvSpPr>
        <p:spPr bwMode="auto">
          <a:xfrm>
            <a:off x="5137150" y="279280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6" name="Litebulb"/>
          <p:cNvSpPr>
            <a:spLocks noChangeAspect="1" noEditPoints="1" noChangeArrowheads="1"/>
          </p:cNvSpPr>
          <p:nvPr/>
        </p:nvSpPr>
        <p:spPr bwMode="auto">
          <a:xfrm>
            <a:off x="4768850" y="214510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7" name="Litebulb"/>
          <p:cNvSpPr>
            <a:spLocks noChangeAspect="1" noEditPoints="1" noChangeArrowheads="1"/>
          </p:cNvSpPr>
          <p:nvPr/>
        </p:nvSpPr>
        <p:spPr bwMode="auto">
          <a:xfrm>
            <a:off x="4768850" y="18212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8" name="Litebulb"/>
          <p:cNvSpPr>
            <a:spLocks noChangeAspect="1" noEditPoints="1" noChangeArrowheads="1"/>
          </p:cNvSpPr>
          <p:nvPr/>
        </p:nvSpPr>
        <p:spPr bwMode="auto">
          <a:xfrm>
            <a:off x="5137150" y="1821256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3" name="AutoShape 215"/>
          <p:cNvSpPr>
            <a:spLocks/>
          </p:cNvSpPr>
          <p:nvPr/>
        </p:nvSpPr>
        <p:spPr bwMode="auto">
          <a:xfrm flipH="1">
            <a:off x="2743200" y="1819668"/>
            <a:ext cx="304800" cy="1524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54" name="Text Box 216"/>
          <p:cNvSpPr txBox="1">
            <a:spLocks noChangeArrowheads="1"/>
          </p:cNvSpPr>
          <p:nvPr/>
        </p:nvSpPr>
        <p:spPr bwMode="auto">
          <a:xfrm>
            <a:off x="2190750" y="2353068"/>
            <a:ext cx="552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n/2</a:t>
            </a:r>
          </a:p>
        </p:txBody>
      </p:sp>
      <p:grpSp>
        <p:nvGrpSpPr>
          <p:cNvPr id="2" name="Group 100"/>
          <p:cNvGrpSpPr>
            <a:grpSpLocks/>
          </p:cNvGrpSpPr>
          <p:nvPr/>
        </p:nvGrpSpPr>
        <p:grpSpPr bwMode="auto">
          <a:xfrm>
            <a:off x="8229600" y="2353068"/>
            <a:ext cx="609600" cy="1447800"/>
            <a:chOff x="8305800" y="2120222"/>
            <a:chExt cx="609600" cy="1447800"/>
          </a:xfrm>
        </p:grpSpPr>
        <p:sp>
          <p:nvSpPr>
            <p:cNvPr id="7267" name="Freeform 64"/>
            <p:cNvSpPr>
              <a:spLocks noChangeArrowheads="1"/>
            </p:cNvSpPr>
            <p:nvPr/>
          </p:nvSpPr>
          <p:spPr bwMode="auto">
            <a:xfrm>
              <a:off x="8305800" y="2120222"/>
              <a:ext cx="609600" cy="1447800"/>
            </a:xfrm>
            <a:custGeom>
              <a:avLst/>
              <a:gdLst>
                <a:gd name="T0" fmla="*/ 102989228 w 382404"/>
                <a:gd name="T1" fmla="*/ 0 h 1282022"/>
                <a:gd name="T2" fmla="*/ 102380501 w 382404"/>
                <a:gd name="T3" fmla="*/ 5516349 h 1282022"/>
                <a:gd name="T4" fmla="*/ 0 w 382404"/>
                <a:gd name="T5" fmla="*/ 5030064 h 1282022"/>
                <a:gd name="T6" fmla="*/ 0 w 382404"/>
                <a:gd name="T7" fmla="*/ 653456 h 1282022"/>
                <a:gd name="T8" fmla="*/ 102989228 w 382404"/>
                <a:gd name="T9" fmla="*/ 0 h 12820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2404"/>
                <a:gd name="T16" fmla="*/ 0 h 1282022"/>
                <a:gd name="T17" fmla="*/ 382404 w 382404"/>
                <a:gd name="T18" fmla="*/ 1282022 h 12820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2404" h="1282022">
                  <a:moveTo>
                    <a:pt x="382404" y="0"/>
                  </a:moveTo>
                  <a:cubicBezTo>
                    <a:pt x="381651" y="427341"/>
                    <a:pt x="380897" y="854681"/>
                    <a:pt x="380144" y="1282022"/>
                  </a:cubicBezTo>
                  <a:lnTo>
                    <a:pt x="0" y="1169007"/>
                  </a:lnTo>
                  <a:lnTo>
                    <a:pt x="0" y="151865"/>
                  </a:lnTo>
                  <a:lnTo>
                    <a:pt x="382404" y="0"/>
                  </a:lnTo>
                  <a:close/>
                </a:path>
              </a:pathLst>
            </a:custGeom>
            <a:solidFill>
              <a:srgbClr val="FFF0B9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5"/>
            <p:cNvSpPr>
              <a:spLocks noChangeAspect="1"/>
            </p:cNvSpPr>
            <p:nvPr/>
          </p:nvSpPr>
          <p:spPr bwMode="auto">
            <a:xfrm>
              <a:off x="8496300" y="3009222"/>
              <a:ext cx="42863" cy="228600"/>
            </a:xfrm>
            <a:custGeom>
              <a:avLst/>
              <a:gdLst>
                <a:gd name="connsiteX0" fmla="*/ 380144 w 380144"/>
                <a:gd name="connsiteY0" fmla="*/ 154112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0" fmla="*/ 380144 w 380144"/>
                <a:gd name="connsiteY0" fmla="*/ 154112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5" fmla="*/ 380144 w 380144"/>
                <a:gd name="connsiteY5" fmla="*/ 154112 h 1253447"/>
                <a:gd name="connsiteX0" fmla="*/ 359595 w 380144"/>
                <a:gd name="connsiteY0" fmla="*/ 0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0" fmla="*/ 359595 w 380144"/>
                <a:gd name="connsiteY0" fmla="*/ 105310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59595 w 380144"/>
                <a:gd name="connsiteY4" fmla="*/ 105310 h 1130157"/>
                <a:gd name="connsiteX0" fmla="*/ 359595 w 380144"/>
                <a:gd name="connsiteY0" fmla="*/ 105310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59595 w 380144"/>
                <a:gd name="connsiteY4" fmla="*/ 105310 h 1130157"/>
                <a:gd name="connsiteX0" fmla="*/ 370725 w 380144"/>
                <a:gd name="connsiteY0" fmla="*/ 50514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70725 w 380144"/>
                <a:gd name="connsiteY4" fmla="*/ 50514 h 1130157"/>
                <a:gd name="connsiteX0" fmla="*/ 675550 w 678690"/>
                <a:gd name="connsiteY0" fmla="*/ 0 h 1994042"/>
                <a:gd name="connsiteX1" fmla="*/ 380144 w 678690"/>
                <a:gd name="connsiteY1" fmla="*/ 1994042 h 1994042"/>
                <a:gd name="connsiteX2" fmla="*/ 0 w 678690"/>
                <a:gd name="connsiteY2" fmla="*/ 1881027 h 1994042"/>
                <a:gd name="connsiteX3" fmla="*/ 0 w 678690"/>
                <a:gd name="connsiteY3" fmla="*/ 863885 h 1994042"/>
                <a:gd name="connsiteX4" fmla="*/ 675550 w 678690"/>
                <a:gd name="connsiteY4" fmla="*/ 0 h 1994042"/>
                <a:gd name="connsiteX0" fmla="*/ 675550 w 678690"/>
                <a:gd name="connsiteY0" fmla="*/ 0 h 1994042"/>
                <a:gd name="connsiteX1" fmla="*/ 380144 w 678690"/>
                <a:gd name="connsiteY1" fmla="*/ 1994042 h 1994042"/>
                <a:gd name="connsiteX2" fmla="*/ 0 w 678690"/>
                <a:gd name="connsiteY2" fmla="*/ 1881027 h 1994042"/>
                <a:gd name="connsiteX3" fmla="*/ 0 w 678690"/>
                <a:gd name="connsiteY3" fmla="*/ 863885 h 1994042"/>
                <a:gd name="connsiteX4" fmla="*/ 675550 w 678690"/>
                <a:gd name="connsiteY4" fmla="*/ 0 h 1994042"/>
                <a:gd name="connsiteX0" fmla="*/ 578971 w 582111"/>
                <a:gd name="connsiteY0" fmla="*/ 0 h 1963862"/>
                <a:gd name="connsiteX1" fmla="*/ 380144 w 582111"/>
                <a:gd name="connsiteY1" fmla="*/ 1963862 h 1963862"/>
                <a:gd name="connsiteX2" fmla="*/ 0 w 582111"/>
                <a:gd name="connsiteY2" fmla="*/ 1850847 h 1963862"/>
                <a:gd name="connsiteX3" fmla="*/ 0 w 582111"/>
                <a:gd name="connsiteY3" fmla="*/ 833705 h 1963862"/>
                <a:gd name="connsiteX4" fmla="*/ 578971 w 582111"/>
                <a:gd name="connsiteY4" fmla="*/ 0 h 1963862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0 w 473459"/>
                <a:gd name="connsiteY3" fmla="*/ 869917 h 2000074"/>
                <a:gd name="connsiteX4" fmla="*/ 470319 w 473459"/>
                <a:gd name="connsiteY4" fmla="*/ 0 h 2000074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0 w 473459"/>
                <a:gd name="connsiteY3" fmla="*/ 869917 h 2000074"/>
                <a:gd name="connsiteX4" fmla="*/ 247478 w 473459"/>
                <a:gd name="connsiteY4" fmla="*/ 58120 h 2000074"/>
                <a:gd name="connsiteX5" fmla="*/ 470319 w 473459"/>
                <a:gd name="connsiteY5" fmla="*/ 0 h 2000074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247478 w 473459"/>
                <a:gd name="connsiteY3" fmla="*/ 58120 h 2000074"/>
                <a:gd name="connsiteX4" fmla="*/ 470319 w 473459"/>
                <a:gd name="connsiteY4" fmla="*/ 0 h 2000074"/>
                <a:gd name="connsiteX0" fmla="*/ 271128 w 274268"/>
                <a:gd name="connsiteY0" fmla="*/ 0 h 2000074"/>
                <a:gd name="connsiteX1" fmla="*/ 180953 w 274268"/>
                <a:gd name="connsiteY1" fmla="*/ 2000074 h 2000074"/>
                <a:gd name="connsiteX2" fmla="*/ 0 w 274268"/>
                <a:gd name="connsiteY2" fmla="*/ 1693918 h 2000074"/>
                <a:gd name="connsiteX3" fmla="*/ 48287 w 274268"/>
                <a:gd name="connsiteY3" fmla="*/ 58120 h 2000074"/>
                <a:gd name="connsiteX4" fmla="*/ 271128 w 274268"/>
                <a:gd name="connsiteY4" fmla="*/ 0 h 2000074"/>
                <a:gd name="connsiteX0" fmla="*/ 271128 w 1095420"/>
                <a:gd name="connsiteY0" fmla="*/ 0 h 1695274"/>
                <a:gd name="connsiteX1" fmla="*/ 1095420 w 1095420"/>
                <a:gd name="connsiteY1" fmla="*/ 1695274 h 1695274"/>
                <a:gd name="connsiteX2" fmla="*/ 0 w 1095420"/>
                <a:gd name="connsiteY2" fmla="*/ 1693918 h 1695274"/>
                <a:gd name="connsiteX3" fmla="*/ 48287 w 1095420"/>
                <a:gd name="connsiteY3" fmla="*/ 58120 h 1695274"/>
                <a:gd name="connsiteX4" fmla="*/ 271128 w 1095420"/>
                <a:gd name="connsiteY4" fmla="*/ 0 h 1695274"/>
                <a:gd name="connsiteX0" fmla="*/ 271128 w 274268"/>
                <a:gd name="connsiteY0" fmla="*/ 0 h 1743558"/>
                <a:gd name="connsiteX1" fmla="*/ 268476 w 274268"/>
                <a:gd name="connsiteY1" fmla="*/ 1743558 h 1743558"/>
                <a:gd name="connsiteX2" fmla="*/ 0 w 274268"/>
                <a:gd name="connsiteY2" fmla="*/ 1693918 h 1743558"/>
                <a:gd name="connsiteX3" fmla="*/ 48287 w 274268"/>
                <a:gd name="connsiteY3" fmla="*/ 58120 h 1743558"/>
                <a:gd name="connsiteX4" fmla="*/ 271128 w 274268"/>
                <a:gd name="connsiteY4" fmla="*/ 0 h 1743558"/>
                <a:gd name="connsiteX0" fmla="*/ 283201 w 286341"/>
                <a:gd name="connsiteY0" fmla="*/ 153128 h 1685438"/>
                <a:gd name="connsiteX1" fmla="*/ 268476 w 286341"/>
                <a:gd name="connsiteY1" fmla="*/ 1685438 h 1685438"/>
                <a:gd name="connsiteX2" fmla="*/ 0 w 286341"/>
                <a:gd name="connsiteY2" fmla="*/ 1635798 h 1685438"/>
                <a:gd name="connsiteX3" fmla="*/ 48287 w 286341"/>
                <a:gd name="connsiteY3" fmla="*/ 0 h 1685438"/>
                <a:gd name="connsiteX4" fmla="*/ 283201 w 286341"/>
                <a:gd name="connsiteY4" fmla="*/ 153128 h 1685438"/>
                <a:gd name="connsiteX0" fmla="*/ 283201 w 286341"/>
                <a:gd name="connsiteY0" fmla="*/ 0 h 1532310"/>
                <a:gd name="connsiteX1" fmla="*/ 268476 w 286341"/>
                <a:gd name="connsiteY1" fmla="*/ 1532310 h 1532310"/>
                <a:gd name="connsiteX2" fmla="*/ 0 w 286341"/>
                <a:gd name="connsiteY2" fmla="*/ 1482670 h 1532310"/>
                <a:gd name="connsiteX3" fmla="*/ 36215 w 286341"/>
                <a:gd name="connsiteY3" fmla="*/ 40012 h 1532310"/>
                <a:gd name="connsiteX4" fmla="*/ 283201 w 286341"/>
                <a:gd name="connsiteY4" fmla="*/ 0 h 1532310"/>
                <a:gd name="connsiteX0" fmla="*/ 283201 w 286341"/>
                <a:gd name="connsiteY0" fmla="*/ 0 h 1532310"/>
                <a:gd name="connsiteX1" fmla="*/ 268476 w 286341"/>
                <a:gd name="connsiteY1" fmla="*/ 1532310 h 1532310"/>
                <a:gd name="connsiteX2" fmla="*/ 0 w 286341"/>
                <a:gd name="connsiteY2" fmla="*/ 1482670 h 1532310"/>
                <a:gd name="connsiteX3" fmla="*/ 15089 w 286341"/>
                <a:gd name="connsiteY3" fmla="*/ 6816 h 1532310"/>
                <a:gd name="connsiteX4" fmla="*/ 283201 w 286341"/>
                <a:gd name="connsiteY4" fmla="*/ 0 h 153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341" h="1532310">
                  <a:moveTo>
                    <a:pt x="283201" y="0"/>
                  </a:moveTo>
                  <a:cubicBezTo>
                    <a:pt x="286341" y="359881"/>
                    <a:pt x="265336" y="1172429"/>
                    <a:pt x="268476" y="1532310"/>
                  </a:cubicBezTo>
                  <a:lnTo>
                    <a:pt x="0" y="1482670"/>
                  </a:lnTo>
                  <a:lnTo>
                    <a:pt x="15089" y="6816"/>
                  </a:lnTo>
                  <a:lnTo>
                    <a:pt x="28320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7" name="Freeform 66"/>
            <p:cNvSpPr>
              <a:spLocks noChangeAspect="1"/>
            </p:cNvSpPr>
            <p:nvPr/>
          </p:nvSpPr>
          <p:spPr bwMode="auto">
            <a:xfrm>
              <a:off x="8672513" y="3009222"/>
              <a:ext cx="47625" cy="254000"/>
            </a:xfrm>
            <a:custGeom>
              <a:avLst/>
              <a:gdLst>
                <a:gd name="connsiteX0" fmla="*/ 380144 w 380144"/>
                <a:gd name="connsiteY0" fmla="*/ 154112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0" fmla="*/ 380144 w 380144"/>
                <a:gd name="connsiteY0" fmla="*/ 154112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5" fmla="*/ 380144 w 380144"/>
                <a:gd name="connsiteY5" fmla="*/ 154112 h 1253447"/>
                <a:gd name="connsiteX0" fmla="*/ 359595 w 380144"/>
                <a:gd name="connsiteY0" fmla="*/ 0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0" fmla="*/ 359595 w 380144"/>
                <a:gd name="connsiteY0" fmla="*/ 105310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59595 w 380144"/>
                <a:gd name="connsiteY4" fmla="*/ 105310 h 1130157"/>
                <a:gd name="connsiteX0" fmla="*/ 359595 w 380144"/>
                <a:gd name="connsiteY0" fmla="*/ 105310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59595 w 380144"/>
                <a:gd name="connsiteY4" fmla="*/ 105310 h 1130157"/>
                <a:gd name="connsiteX0" fmla="*/ 370725 w 380144"/>
                <a:gd name="connsiteY0" fmla="*/ 50514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70725 w 380144"/>
                <a:gd name="connsiteY4" fmla="*/ 50514 h 1130157"/>
                <a:gd name="connsiteX0" fmla="*/ 675550 w 678690"/>
                <a:gd name="connsiteY0" fmla="*/ 0 h 1994042"/>
                <a:gd name="connsiteX1" fmla="*/ 380144 w 678690"/>
                <a:gd name="connsiteY1" fmla="*/ 1994042 h 1994042"/>
                <a:gd name="connsiteX2" fmla="*/ 0 w 678690"/>
                <a:gd name="connsiteY2" fmla="*/ 1881027 h 1994042"/>
                <a:gd name="connsiteX3" fmla="*/ 0 w 678690"/>
                <a:gd name="connsiteY3" fmla="*/ 863885 h 1994042"/>
                <a:gd name="connsiteX4" fmla="*/ 675550 w 678690"/>
                <a:gd name="connsiteY4" fmla="*/ 0 h 1994042"/>
                <a:gd name="connsiteX0" fmla="*/ 675550 w 678690"/>
                <a:gd name="connsiteY0" fmla="*/ 0 h 1994042"/>
                <a:gd name="connsiteX1" fmla="*/ 380144 w 678690"/>
                <a:gd name="connsiteY1" fmla="*/ 1994042 h 1994042"/>
                <a:gd name="connsiteX2" fmla="*/ 0 w 678690"/>
                <a:gd name="connsiteY2" fmla="*/ 1881027 h 1994042"/>
                <a:gd name="connsiteX3" fmla="*/ 0 w 678690"/>
                <a:gd name="connsiteY3" fmla="*/ 863885 h 1994042"/>
                <a:gd name="connsiteX4" fmla="*/ 675550 w 678690"/>
                <a:gd name="connsiteY4" fmla="*/ 0 h 1994042"/>
                <a:gd name="connsiteX0" fmla="*/ 578971 w 582111"/>
                <a:gd name="connsiteY0" fmla="*/ 0 h 1963862"/>
                <a:gd name="connsiteX1" fmla="*/ 380144 w 582111"/>
                <a:gd name="connsiteY1" fmla="*/ 1963862 h 1963862"/>
                <a:gd name="connsiteX2" fmla="*/ 0 w 582111"/>
                <a:gd name="connsiteY2" fmla="*/ 1850847 h 1963862"/>
                <a:gd name="connsiteX3" fmla="*/ 0 w 582111"/>
                <a:gd name="connsiteY3" fmla="*/ 833705 h 1963862"/>
                <a:gd name="connsiteX4" fmla="*/ 578971 w 582111"/>
                <a:gd name="connsiteY4" fmla="*/ 0 h 1963862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0 w 473459"/>
                <a:gd name="connsiteY3" fmla="*/ 869917 h 2000074"/>
                <a:gd name="connsiteX4" fmla="*/ 470319 w 473459"/>
                <a:gd name="connsiteY4" fmla="*/ 0 h 2000074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0 w 473459"/>
                <a:gd name="connsiteY3" fmla="*/ 869917 h 2000074"/>
                <a:gd name="connsiteX4" fmla="*/ 247478 w 473459"/>
                <a:gd name="connsiteY4" fmla="*/ 58120 h 2000074"/>
                <a:gd name="connsiteX5" fmla="*/ 470319 w 473459"/>
                <a:gd name="connsiteY5" fmla="*/ 0 h 2000074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247478 w 473459"/>
                <a:gd name="connsiteY3" fmla="*/ 58120 h 2000074"/>
                <a:gd name="connsiteX4" fmla="*/ 470319 w 473459"/>
                <a:gd name="connsiteY4" fmla="*/ 0 h 2000074"/>
                <a:gd name="connsiteX0" fmla="*/ 271128 w 274268"/>
                <a:gd name="connsiteY0" fmla="*/ 0 h 2000074"/>
                <a:gd name="connsiteX1" fmla="*/ 180953 w 274268"/>
                <a:gd name="connsiteY1" fmla="*/ 2000074 h 2000074"/>
                <a:gd name="connsiteX2" fmla="*/ 0 w 274268"/>
                <a:gd name="connsiteY2" fmla="*/ 1693918 h 2000074"/>
                <a:gd name="connsiteX3" fmla="*/ 48287 w 274268"/>
                <a:gd name="connsiteY3" fmla="*/ 58120 h 2000074"/>
                <a:gd name="connsiteX4" fmla="*/ 271128 w 274268"/>
                <a:gd name="connsiteY4" fmla="*/ 0 h 2000074"/>
                <a:gd name="connsiteX0" fmla="*/ 271128 w 1095420"/>
                <a:gd name="connsiteY0" fmla="*/ 0 h 1695274"/>
                <a:gd name="connsiteX1" fmla="*/ 1095420 w 1095420"/>
                <a:gd name="connsiteY1" fmla="*/ 1695274 h 1695274"/>
                <a:gd name="connsiteX2" fmla="*/ 0 w 1095420"/>
                <a:gd name="connsiteY2" fmla="*/ 1693918 h 1695274"/>
                <a:gd name="connsiteX3" fmla="*/ 48287 w 1095420"/>
                <a:gd name="connsiteY3" fmla="*/ 58120 h 1695274"/>
                <a:gd name="connsiteX4" fmla="*/ 271128 w 1095420"/>
                <a:gd name="connsiteY4" fmla="*/ 0 h 1695274"/>
                <a:gd name="connsiteX0" fmla="*/ 271128 w 274268"/>
                <a:gd name="connsiteY0" fmla="*/ 0 h 1743558"/>
                <a:gd name="connsiteX1" fmla="*/ 268476 w 274268"/>
                <a:gd name="connsiteY1" fmla="*/ 1743558 h 1743558"/>
                <a:gd name="connsiteX2" fmla="*/ 0 w 274268"/>
                <a:gd name="connsiteY2" fmla="*/ 1693918 h 1743558"/>
                <a:gd name="connsiteX3" fmla="*/ 48287 w 274268"/>
                <a:gd name="connsiteY3" fmla="*/ 58120 h 1743558"/>
                <a:gd name="connsiteX4" fmla="*/ 271128 w 274268"/>
                <a:gd name="connsiteY4" fmla="*/ 0 h 1743558"/>
                <a:gd name="connsiteX0" fmla="*/ 283201 w 286341"/>
                <a:gd name="connsiteY0" fmla="*/ 153128 h 1685438"/>
                <a:gd name="connsiteX1" fmla="*/ 268476 w 286341"/>
                <a:gd name="connsiteY1" fmla="*/ 1685438 h 1685438"/>
                <a:gd name="connsiteX2" fmla="*/ 0 w 286341"/>
                <a:gd name="connsiteY2" fmla="*/ 1635798 h 1685438"/>
                <a:gd name="connsiteX3" fmla="*/ 48287 w 286341"/>
                <a:gd name="connsiteY3" fmla="*/ 0 h 1685438"/>
                <a:gd name="connsiteX4" fmla="*/ 283201 w 286341"/>
                <a:gd name="connsiteY4" fmla="*/ 153128 h 1685438"/>
                <a:gd name="connsiteX0" fmla="*/ 283201 w 286341"/>
                <a:gd name="connsiteY0" fmla="*/ 0 h 1532310"/>
                <a:gd name="connsiteX1" fmla="*/ 268476 w 286341"/>
                <a:gd name="connsiteY1" fmla="*/ 1532310 h 1532310"/>
                <a:gd name="connsiteX2" fmla="*/ 0 w 286341"/>
                <a:gd name="connsiteY2" fmla="*/ 1482670 h 1532310"/>
                <a:gd name="connsiteX3" fmla="*/ 36215 w 286341"/>
                <a:gd name="connsiteY3" fmla="*/ 40012 h 1532310"/>
                <a:gd name="connsiteX4" fmla="*/ 283201 w 286341"/>
                <a:gd name="connsiteY4" fmla="*/ 0 h 1532310"/>
                <a:gd name="connsiteX0" fmla="*/ 283201 w 286341"/>
                <a:gd name="connsiteY0" fmla="*/ 0 h 1532310"/>
                <a:gd name="connsiteX1" fmla="*/ 268476 w 286341"/>
                <a:gd name="connsiteY1" fmla="*/ 1532310 h 1532310"/>
                <a:gd name="connsiteX2" fmla="*/ 0 w 286341"/>
                <a:gd name="connsiteY2" fmla="*/ 1482670 h 1532310"/>
                <a:gd name="connsiteX3" fmla="*/ 15089 w 286341"/>
                <a:gd name="connsiteY3" fmla="*/ 6816 h 1532310"/>
                <a:gd name="connsiteX4" fmla="*/ 283201 w 286341"/>
                <a:gd name="connsiteY4" fmla="*/ 0 h 153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341" h="1532310">
                  <a:moveTo>
                    <a:pt x="283201" y="0"/>
                  </a:moveTo>
                  <a:cubicBezTo>
                    <a:pt x="286341" y="359881"/>
                    <a:pt x="265336" y="1172429"/>
                    <a:pt x="268476" y="1532310"/>
                  </a:cubicBezTo>
                  <a:lnTo>
                    <a:pt x="0" y="1482670"/>
                  </a:lnTo>
                  <a:lnTo>
                    <a:pt x="15089" y="6816"/>
                  </a:lnTo>
                  <a:lnTo>
                    <a:pt x="28320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8" name="Freeform 67"/>
            <p:cNvSpPr>
              <a:spLocks noChangeAspect="1"/>
            </p:cNvSpPr>
            <p:nvPr/>
          </p:nvSpPr>
          <p:spPr bwMode="auto">
            <a:xfrm flipV="1">
              <a:off x="8496300" y="2474235"/>
              <a:ext cx="42863" cy="230187"/>
            </a:xfrm>
            <a:custGeom>
              <a:avLst/>
              <a:gdLst>
                <a:gd name="connsiteX0" fmla="*/ 380144 w 380144"/>
                <a:gd name="connsiteY0" fmla="*/ 154112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0" fmla="*/ 380144 w 380144"/>
                <a:gd name="connsiteY0" fmla="*/ 154112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5" fmla="*/ 380144 w 380144"/>
                <a:gd name="connsiteY5" fmla="*/ 154112 h 1253447"/>
                <a:gd name="connsiteX0" fmla="*/ 359595 w 380144"/>
                <a:gd name="connsiteY0" fmla="*/ 0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0" fmla="*/ 359595 w 380144"/>
                <a:gd name="connsiteY0" fmla="*/ 105310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59595 w 380144"/>
                <a:gd name="connsiteY4" fmla="*/ 105310 h 1130157"/>
                <a:gd name="connsiteX0" fmla="*/ 359595 w 380144"/>
                <a:gd name="connsiteY0" fmla="*/ 105310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59595 w 380144"/>
                <a:gd name="connsiteY4" fmla="*/ 105310 h 1130157"/>
                <a:gd name="connsiteX0" fmla="*/ 370725 w 380144"/>
                <a:gd name="connsiteY0" fmla="*/ 50514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70725 w 380144"/>
                <a:gd name="connsiteY4" fmla="*/ 50514 h 1130157"/>
                <a:gd name="connsiteX0" fmla="*/ 675550 w 678690"/>
                <a:gd name="connsiteY0" fmla="*/ 0 h 1994042"/>
                <a:gd name="connsiteX1" fmla="*/ 380144 w 678690"/>
                <a:gd name="connsiteY1" fmla="*/ 1994042 h 1994042"/>
                <a:gd name="connsiteX2" fmla="*/ 0 w 678690"/>
                <a:gd name="connsiteY2" fmla="*/ 1881027 h 1994042"/>
                <a:gd name="connsiteX3" fmla="*/ 0 w 678690"/>
                <a:gd name="connsiteY3" fmla="*/ 863885 h 1994042"/>
                <a:gd name="connsiteX4" fmla="*/ 675550 w 678690"/>
                <a:gd name="connsiteY4" fmla="*/ 0 h 1994042"/>
                <a:gd name="connsiteX0" fmla="*/ 675550 w 678690"/>
                <a:gd name="connsiteY0" fmla="*/ 0 h 1994042"/>
                <a:gd name="connsiteX1" fmla="*/ 380144 w 678690"/>
                <a:gd name="connsiteY1" fmla="*/ 1994042 h 1994042"/>
                <a:gd name="connsiteX2" fmla="*/ 0 w 678690"/>
                <a:gd name="connsiteY2" fmla="*/ 1881027 h 1994042"/>
                <a:gd name="connsiteX3" fmla="*/ 0 w 678690"/>
                <a:gd name="connsiteY3" fmla="*/ 863885 h 1994042"/>
                <a:gd name="connsiteX4" fmla="*/ 675550 w 678690"/>
                <a:gd name="connsiteY4" fmla="*/ 0 h 1994042"/>
                <a:gd name="connsiteX0" fmla="*/ 578971 w 582111"/>
                <a:gd name="connsiteY0" fmla="*/ 0 h 1963862"/>
                <a:gd name="connsiteX1" fmla="*/ 380144 w 582111"/>
                <a:gd name="connsiteY1" fmla="*/ 1963862 h 1963862"/>
                <a:gd name="connsiteX2" fmla="*/ 0 w 582111"/>
                <a:gd name="connsiteY2" fmla="*/ 1850847 h 1963862"/>
                <a:gd name="connsiteX3" fmla="*/ 0 w 582111"/>
                <a:gd name="connsiteY3" fmla="*/ 833705 h 1963862"/>
                <a:gd name="connsiteX4" fmla="*/ 578971 w 582111"/>
                <a:gd name="connsiteY4" fmla="*/ 0 h 1963862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0 w 473459"/>
                <a:gd name="connsiteY3" fmla="*/ 869917 h 2000074"/>
                <a:gd name="connsiteX4" fmla="*/ 470319 w 473459"/>
                <a:gd name="connsiteY4" fmla="*/ 0 h 2000074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0 w 473459"/>
                <a:gd name="connsiteY3" fmla="*/ 869917 h 2000074"/>
                <a:gd name="connsiteX4" fmla="*/ 247478 w 473459"/>
                <a:gd name="connsiteY4" fmla="*/ 58120 h 2000074"/>
                <a:gd name="connsiteX5" fmla="*/ 470319 w 473459"/>
                <a:gd name="connsiteY5" fmla="*/ 0 h 2000074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247478 w 473459"/>
                <a:gd name="connsiteY3" fmla="*/ 58120 h 2000074"/>
                <a:gd name="connsiteX4" fmla="*/ 470319 w 473459"/>
                <a:gd name="connsiteY4" fmla="*/ 0 h 2000074"/>
                <a:gd name="connsiteX0" fmla="*/ 271128 w 274268"/>
                <a:gd name="connsiteY0" fmla="*/ 0 h 2000074"/>
                <a:gd name="connsiteX1" fmla="*/ 180953 w 274268"/>
                <a:gd name="connsiteY1" fmla="*/ 2000074 h 2000074"/>
                <a:gd name="connsiteX2" fmla="*/ 0 w 274268"/>
                <a:gd name="connsiteY2" fmla="*/ 1693918 h 2000074"/>
                <a:gd name="connsiteX3" fmla="*/ 48287 w 274268"/>
                <a:gd name="connsiteY3" fmla="*/ 58120 h 2000074"/>
                <a:gd name="connsiteX4" fmla="*/ 271128 w 274268"/>
                <a:gd name="connsiteY4" fmla="*/ 0 h 2000074"/>
                <a:gd name="connsiteX0" fmla="*/ 271128 w 1095420"/>
                <a:gd name="connsiteY0" fmla="*/ 0 h 1695274"/>
                <a:gd name="connsiteX1" fmla="*/ 1095420 w 1095420"/>
                <a:gd name="connsiteY1" fmla="*/ 1695274 h 1695274"/>
                <a:gd name="connsiteX2" fmla="*/ 0 w 1095420"/>
                <a:gd name="connsiteY2" fmla="*/ 1693918 h 1695274"/>
                <a:gd name="connsiteX3" fmla="*/ 48287 w 1095420"/>
                <a:gd name="connsiteY3" fmla="*/ 58120 h 1695274"/>
                <a:gd name="connsiteX4" fmla="*/ 271128 w 1095420"/>
                <a:gd name="connsiteY4" fmla="*/ 0 h 1695274"/>
                <a:gd name="connsiteX0" fmla="*/ 271128 w 274268"/>
                <a:gd name="connsiteY0" fmla="*/ 0 h 1743558"/>
                <a:gd name="connsiteX1" fmla="*/ 268476 w 274268"/>
                <a:gd name="connsiteY1" fmla="*/ 1743558 h 1743558"/>
                <a:gd name="connsiteX2" fmla="*/ 0 w 274268"/>
                <a:gd name="connsiteY2" fmla="*/ 1693918 h 1743558"/>
                <a:gd name="connsiteX3" fmla="*/ 48287 w 274268"/>
                <a:gd name="connsiteY3" fmla="*/ 58120 h 1743558"/>
                <a:gd name="connsiteX4" fmla="*/ 271128 w 274268"/>
                <a:gd name="connsiteY4" fmla="*/ 0 h 1743558"/>
                <a:gd name="connsiteX0" fmla="*/ 283201 w 286341"/>
                <a:gd name="connsiteY0" fmla="*/ 153128 h 1685438"/>
                <a:gd name="connsiteX1" fmla="*/ 268476 w 286341"/>
                <a:gd name="connsiteY1" fmla="*/ 1685438 h 1685438"/>
                <a:gd name="connsiteX2" fmla="*/ 0 w 286341"/>
                <a:gd name="connsiteY2" fmla="*/ 1635798 h 1685438"/>
                <a:gd name="connsiteX3" fmla="*/ 48287 w 286341"/>
                <a:gd name="connsiteY3" fmla="*/ 0 h 1685438"/>
                <a:gd name="connsiteX4" fmla="*/ 283201 w 286341"/>
                <a:gd name="connsiteY4" fmla="*/ 153128 h 1685438"/>
                <a:gd name="connsiteX0" fmla="*/ 283201 w 286341"/>
                <a:gd name="connsiteY0" fmla="*/ 0 h 1532310"/>
                <a:gd name="connsiteX1" fmla="*/ 268476 w 286341"/>
                <a:gd name="connsiteY1" fmla="*/ 1532310 h 1532310"/>
                <a:gd name="connsiteX2" fmla="*/ 0 w 286341"/>
                <a:gd name="connsiteY2" fmla="*/ 1482670 h 1532310"/>
                <a:gd name="connsiteX3" fmla="*/ 36215 w 286341"/>
                <a:gd name="connsiteY3" fmla="*/ 40012 h 1532310"/>
                <a:gd name="connsiteX4" fmla="*/ 283201 w 286341"/>
                <a:gd name="connsiteY4" fmla="*/ 0 h 1532310"/>
                <a:gd name="connsiteX0" fmla="*/ 283201 w 286341"/>
                <a:gd name="connsiteY0" fmla="*/ 0 h 1532310"/>
                <a:gd name="connsiteX1" fmla="*/ 268476 w 286341"/>
                <a:gd name="connsiteY1" fmla="*/ 1532310 h 1532310"/>
                <a:gd name="connsiteX2" fmla="*/ 0 w 286341"/>
                <a:gd name="connsiteY2" fmla="*/ 1482670 h 1532310"/>
                <a:gd name="connsiteX3" fmla="*/ 15089 w 286341"/>
                <a:gd name="connsiteY3" fmla="*/ 6816 h 1532310"/>
                <a:gd name="connsiteX4" fmla="*/ 283201 w 286341"/>
                <a:gd name="connsiteY4" fmla="*/ 0 h 153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341" h="1532310">
                  <a:moveTo>
                    <a:pt x="283201" y="0"/>
                  </a:moveTo>
                  <a:cubicBezTo>
                    <a:pt x="286341" y="359881"/>
                    <a:pt x="265336" y="1172429"/>
                    <a:pt x="268476" y="1532310"/>
                  </a:cubicBezTo>
                  <a:lnTo>
                    <a:pt x="0" y="1482670"/>
                  </a:lnTo>
                  <a:lnTo>
                    <a:pt x="15089" y="6816"/>
                  </a:lnTo>
                  <a:lnTo>
                    <a:pt x="28320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70" name="Freeform 69"/>
            <p:cNvSpPr>
              <a:spLocks noChangeAspect="1"/>
            </p:cNvSpPr>
            <p:nvPr/>
          </p:nvSpPr>
          <p:spPr bwMode="auto">
            <a:xfrm flipV="1">
              <a:off x="8678863" y="2450422"/>
              <a:ext cx="47625" cy="254000"/>
            </a:xfrm>
            <a:custGeom>
              <a:avLst/>
              <a:gdLst>
                <a:gd name="connsiteX0" fmla="*/ 380144 w 380144"/>
                <a:gd name="connsiteY0" fmla="*/ 154112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0" fmla="*/ 380144 w 380144"/>
                <a:gd name="connsiteY0" fmla="*/ 154112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5" fmla="*/ 380144 w 380144"/>
                <a:gd name="connsiteY5" fmla="*/ 154112 h 1253447"/>
                <a:gd name="connsiteX0" fmla="*/ 359595 w 380144"/>
                <a:gd name="connsiteY0" fmla="*/ 0 h 1253447"/>
                <a:gd name="connsiteX1" fmla="*/ 380144 w 380144"/>
                <a:gd name="connsiteY1" fmla="*/ 1253447 h 1253447"/>
                <a:gd name="connsiteX2" fmla="*/ 0 w 380144"/>
                <a:gd name="connsiteY2" fmla="*/ 1140432 h 1253447"/>
                <a:gd name="connsiteX3" fmla="*/ 0 w 380144"/>
                <a:gd name="connsiteY3" fmla="*/ 123290 h 1253447"/>
                <a:gd name="connsiteX4" fmla="*/ 359595 w 380144"/>
                <a:gd name="connsiteY4" fmla="*/ 0 h 1253447"/>
                <a:gd name="connsiteX0" fmla="*/ 359595 w 380144"/>
                <a:gd name="connsiteY0" fmla="*/ 105310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59595 w 380144"/>
                <a:gd name="connsiteY4" fmla="*/ 105310 h 1130157"/>
                <a:gd name="connsiteX0" fmla="*/ 359595 w 380144"/>
                <a:gd name="connsiteY0" fmla="*/ 105310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59595 w 380144"/>
                <a:gd name="connsiteY4" fmla="*/ 105310 h 1130157"/>
                <a:gd name="connsiteX0" fmla="*/ 370725 w 380144"/>
                <a:gd name="connsiteY0" fmla="*/ 50514 h 1130157"/>
                <a:gd name="connsiteX1" fmla="*/ 380144 w 380144"/>
                <a:gd name="connsiteY1" fmla="*/ 1130157 h 1130157"/>
                <a:gd name="connsiteX2" fmla="*/ 0 w 380144"/>
                <a:gd name="connsiteY2" fmla="*/ 1017142 h 1130157"/>
                <a:gd name="connsiteX3" fmla="*/ 0 w 380144"/>
                <a:gd name="connsiteY3" fmla="*/ 0 h 1130157"/>
                <a:gd name="connsiteX4" fmla="*/ 370725 w 380144"/>
                <a:gd name="connsiteY4" fmla="*/ 50514 h 1130157"/>
                <a:gd name="connsiteX0" fmla="*/ 675550 w 678690"/>
                <a:gd name="connsiteY0" fmla="*/ 0 h 1994042"/>
                <a:gd name="connsiteX1" fmla="*/ 380144 w 678690"/>
                <a:gd name="connsiteY1" fmla="*/ 1994042 h 1994042"/>
                <a:gd name="connsiteX2" fmla="*/ 0 w 678690"/>
                <a:gd name="connsiteY2" fmla="*/ 1881027 h 1994042"/>
                <a:gd name="connsiteX3" fmla="*/ 0 w 678690"/>
                <a:gd name="connsiteY3" fmla="*/ 863885 h 1994042"/>
                <a:gd name="connsiteX4" fmla="*/ 675550 w 678690"/>
                <a:gd name="connsiteY4" fmla="*/ 0 h 1994042"/>
                <a:gd name="connsiteX0" fmla="*/ 675550 w 678690"/>
                <a:gd name="connsiteY0" fmla="*/ 0 h 1994042"/>
                <a:gd name="connsiteX1" fmla="*/ 380144 w 678690"/>
                <a:gd name="connsiteY1" fmla="*/ 1994042 h 1994042"/>
                <a:gd name="connsiteX2" fmla="*/ 0 w 678690"/>
                <a:gd name="connsiteY2" fmla="*/ 1881027 h 1994042"/>
                <a:gd name="connsiteX3" fmla="*/ 0 w 678690"/>
                <a:gd name="connsiteY3" fmla="*/ 863885 h 1994042"/>
                <a:gd name="connsiteX4" fmla="*/ 675550 w 678690"/>
                <a:gd name="connsiteY4" fmla="*/ 0 h 1994042"/>
                <a:gd name="connsiteX0" fmla="*/ 578971 w 582111"/>
                <a:gd name="connsiteY0" fmla="*/ 0 h 1963862"/>
                <a:gd name="connsiteX1" fmla="*/ 380144 w 582111"/>
                <a:gd name="connsiteY1" fmla="*/ 1963862 h 1963862"/>
                <a:gd name="connsiteX2" fmla="*/ 0 w 582111"/>
                <a:gd name="connsiteY2" fmla="*/ 1850847 h 1963862"/>
                <a:gd name="connsiteX3" fmla="*/ 0 w 582111"/>
                <a:gd name="connsiteY3" fmla="*/ 833705 h 1963862"/>
                <a:gd name="connsiteX4" fmla="*/ 578971 w 582111"/>
                <a:gd name="connsiteY4" fmla="*/ 0 h 1963862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0 w 473459"/>
                <a:gd name="connsiteY3" fmla="*/ 869917 h 2000074"/>
                <a:gd name="connsiteX4" fmla="*/ 470319 w 473459"/>
                <a:gd name="connsiteY4" fmla="*/ 0 h 2000074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0 w 473459"/>
                <a:gd name="connsiteY3" fmla="*/ 869917 h 2000074"/>
                <a:gd name="connsiteX4" fmla="*/ 247478 w 473459"/>
                <a:gd name="connsiteY4" fmla="*/ 58120 h 2000074"/>
                <a:gd name="connsiteX5" fmla="*/ 470319 w 473459"/>
                <a:gd name="connsiteY5" fmla="*/ 0 h 2000074"/>
                <a:gd name="connsiteX0" fmla="*/ 470319 w 473459"/>
                <a:gd name="connsiteY0" fmla="*/ 0 h 2000074"/>
                <a:gd name="connsiteX1" fmla="*/ 380144 w 473459"/>
                <a:gd name="connsiteY1" fmla="*/ 2000074 h 2000074"/>
                <a:gd name="connsiteX2" fmla="*/ 0 w 473459"/>
                <a:gd name="connsiteY2" fmla="*/ 1887059 h 2000074"/>
                <a:gd name="connsiteX3" fmla="*/ 247478 w 473459"/>
                <a:gd name="connsiteY3" fmla="*/ 58120 h 2000074"/>
                <a:gd name="connsiteX4" fmla="*/ 470319 w 473459"/>
                <a:gd name="connsiteY4" fmla="*/ 0 h 2000074"/>
                <a:gd name="connsiteX0" fmla="*/ 271128 w 274268"/>
                <a:gd name="connsiteY0" fmla="*/ 0 h 2000074"/>
                <a:gd name="connsiteX1" fmla="*/ 180953 w 274268"/>
                <a:gd name="connsiteY1" fmla="*/ 2000074 h 2000074"/>
                <a:gd name="connsiteX2" fmla="*/ 0 w 274268"/>
                <a:gd name="connsiteY2" fmla="*/ 1693918 h 2000074"/>
                <a:gd name="connsiteX3" fmla="*/ 48287 w 274268"/>
                <a:gd name="connsiteY3" fmla="*/ 58120 h 2000074"/>
                <a:gd name="connsiteX4" fmla="*/ 271128 w 274268"/>
                <a:gd name="connsiteY4" fmla="*/ 0 h 2000074"/>
                <a:gd name="connsiteX0" fmla="*/ 271128 w 1095420"/>
                <a:gd name="connsiteY0" fmla="*/ 0 h 1695274"/>
                <a:gd name="connsiteX1" fmla="*/ 1095420 w 1095420"/>
                <a:gd name="connsiteY1" fmla="*/ 1695274 h 1695274"/>
                <a:gd name="connsiteX2" fmla="*/ 0 w 1095420"/>
                <a:gd name="connsiteY2" fmla="*/ 1693918 h 1695274"/>
                <a:gd name="connsiteX3" fmla="*/ 48287 w 1095420"/>
                <a:gd name="connsiteY3" fmla="*/ 58120 h 1695274"/>
                <a:gd name="connsiteX4" fmla="*/ 271128 w 1095420"/>
                <a:gd name="connsiteY4" fmla="*/ 0 h 1695274"/>
                <a:gd name="connsiteX0" fmla="*/ 271128 w 274268"/>
                <a:gd name="connsiteY0" fmla="*/ 0 h 1743558"/>
                <a:gd name="connsiteX1" fmla="*/ 268476 w 274268"/>
                <a:gd name="connsiteY1" fmla="*/ 1743558 h 1743558"/>
                <a:gd name="connsiteX2" fmla="*/ 0 w 274268"/>
                <a:gd name="connsiteY2" fmla="*/ 1693918 h 1743558"/>
                <a:gd name="connsiteX3" fmla="*/ 48287 w 274268"/>
                <a:gd name="connsiteY3" fmla="*/ 58120 h 1743558"/>
                <a:gd name="connsiteX4" fmla="*/ 271128 w 274268"/>
                <a:gd name="connsiteY4" fmla="*/ 0 h 1743558"/>
                <a:gd name="connsiteX0" fmla="*/ 283201 w 286341"/>
                <a:gd name="connsiteY0" fmla="*/ 153128 h 1685438"/>
                <a:gd name="connsiteX1" fmla="*/ 268476 w 286341"/>
                <a:gd name="connsiteY1" fmla="*/ 1685438 h 1685438"/>
                <a:gd name="connsiteX2" fmla="*/ 0 w 286341"/>
                <a:gd name="connsiteY2" fmla="*/ 1635798 h 1685438"/>
                <a:gd name="connsiteX3" fmla="*/ 48287 w 286341"/>
                <a:gd name="connsiteY3" fmla="*/ 0 h 1685438"/>
                <a:gd name="connsiteX4" fmla="*/ 283201 w 286341"/>
                <a:gd name="connsiteY4" fmla="*/ 153128 h 1685438"/>
                <a:gd name="connsiteX0" fmla="*/ 283201 w 286341"/>
                <a:gd name="connsiteY0" fmla="*/ 0 h 1532310"/>
                <a:gd name="connsiteX1" fmla="*/ 268476 w 286341"/>
                <a:gd name="connsiteY1" fmla="*/ 1532310 h 1532310"/>
                <a:gd name="connsiteX2" fmla="*/ 0 w 286341"/>
                <a:gd name="connsiteY2" fmla="*/ 1482670 h 1532310"/>
                <a:gd name="connsiteX3" fmla="*/ 36215 w 286341"/>
                <a:gd name="connsiteY3" fmla="*/ 40012 h 1532310"/>
                <a:gd name="connsiteX4" fmla="*/ 283201 w 286341"/>
                <a:gd name="connsiteY4" fmla="*/ 0 h 1532310"/>
                <a:gd name="connsiteX0" fmla="*/ 283201 w 286341"/>
                <a:gd name="connsiteY0" fmla="*/ 0 h 1532310"/>
                <a:gd name="connsiteX1" fmla="*/ 268476 w 286341"/>
                <a:gd name="connsiteY1" fmla="*/ 1532310 h 1532310"/>
                <a:gd name="connsiteX2" fmla="*/ 0 w 286341"/>
                <a:gd name="connsiteY2" fmla="*/ 1482670 h 1532310"/>
                <a:gd name="connsiteX3" fmla="*/ 15089 w 286341"/>
                <a:gd name="connsiteY3" fmla="*/ 6816 h 1532310"/>
                <a:gd name="connsiteX4" fmla="*/ 283201 w 286341"/>
                <a:gd name="connsiteY4" fmla="*/ 0 h 153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341" h="1532310">
                  <a:moveTo>
                    <a:pt x="283201" y="0"/>
                  </a:moveTo>
                  <a:cubicBezTo>
                    <a:pt x="286341" y="359881"/>
                    <a:pt x="265336" y="1172429"/>
                    <a:pt x="268476" y="1532310"/>
                  </a:cubicBezTo>
                  <a:lnTo>
                    <a:pt x="0" y="1482670"/>
                  </a:lnTo>
                  <a:lnTo>
                    <a:pt x="15089" y="6816"/>
                  </a:lnTo>
                  <a:lnTo>
                    <a:pt x="28320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7315200" y="6411912"/>
            <a:ext cx="144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i="1" dirty="0"/>
              <a:t>Animating…</a:t>
            </a:r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900988" y="3170631"/>
            <a:ext cx="954087" cy="457200"/>
            <a:chOff x="7122459" y="2133599"/>
            <a:chExt cx="954741" cy="457201"/>
          </a:xfrm>
        </p:grpSpPr>
        <p:sp>
          <p:nvSpPr>
            <p:cNvPr id="7261" name="Rectangle 46"/>
            <p:cNvSpPr>
              <a:spLocks noChangeArrowheads="1"/>
            </p:cNvSpPr>
            <p:nvPr/>
          </p:nvSpPr>
          <p:spPr bwMode="auto">
            <a:xfrm>
              <a:off x="7543800" y="2225840"/>
              <a:ext cx="313916" cy="136359"/>
            </a:xfrm>
            <a:prstGeom prst="rect">
              <a:avLst/>
            </a:prstGeom>
            <a:solidFill>
              <a:srgbClr val="BEC46E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2" name="Rectangle 47"/>
            <p:cNvSpPr>
              <a:spLocks noChangeAspect="1"/>
            </p:cNvSpPr>
            <p:nvPr/>
          </p:nvSpPr>
          <p:spPr bwMode="auto">
            <a:xfrm flipV="1">
              <a:off x="7641391" y="2244089"/>
              <a:ext cx="388618" cy="194310"/>
            </a:xfrm>
            <a:prstGeom prst="rect">
              <a:avLst/>
            </a:prstGeom>
            <a:solidFill>
              <a:srgbClr val="BEC46E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3" name="Oval 53"/>
            <p:cNvSpPr>
              <a:spLocks noChangeArrowheads="1"/>
            </p:cNvSpPr>
            <p:nvPr/>
          </p:nvSpPr>
          <p:spPr bwMode="auto">
            <a:xfrm>
              <a:off x="7889806" y="2283325"/>
              <a:ext cx="109728" cy="109728"/>
            </a:xfrm>
            <a:prstGeom prst="ellipse">
              <a:avLst/>
            </a:prstGeom>
            <a:solidFill>
              <a:srgbClr val="BEC46E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Chord 102"/>
            <p:cNvSpPr>
              <a:spLocks noChangeAspect="1"/>
            </p:cNvSpPr>
            <p:nvPr/>
          </p:nvSpPr>
          <p:spPr bwMode="auto">
            <a:xfrm>
              <a:off x="7122459" y="2162174"/>
              <a:ext cx="560771" cy="373063"/>
            </a:xfrm>
            <a:prstGeom prst="chord">
              <a:avLst>
                <a:gd name="adj1" fmla="val 2106485"/>
                <a:gd name="adj2" fmla="val 19741778"/>
              </a:avLst>
            </a:prstGeom>
            <a:solidFill>
              <a:srgbClr val="744B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7265" name="Freeform 103"/>
            <p:cNvSpPr>
              <a:spLocks noChangeArrowheads="1"/>
            </p:cNvSpPr>
            <p:nvPr/>
          </p:nvSpPr>
          <p:spPr bwMode="auto">
            <a:xfrm>
              <a:off x="7315201" y="2133599"/>
              <a:ext cx="363070" cy="457200"/>
            </a:xfrm>
            <a:custGeom>
              <a:avLst/>
              <a:gdLst>
                <a:gd name="T0" fmla="*/ 51547 w 363070"/>
                <a:gd name="T1" fmla="*/ 26894 h 457200"/>
                <a:gd name="T2" fmla="*/ 363070 w 363070"/>
                <a:gd name="T3" fmla="*/ 0 h 457200"/>
                <a:gd name="T4" fmla="*/ 181535 w 363070"/>
                <a:gd name="T5" fmla="*/ 188259 h 457200"/>
                <a:gd name="T6" fmla="*/ 307041 w 363070"/>
                <a:gd name="T7" fmla="*/ 457200 h 457200"/>
                <a:gd name="T8" fmla="*/ 0 w 363070"/>
                <a:gd name="T9" fmla="*/ 398929 h 457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3070"/>
                <a:gd name="T16" fmla="*/ 0 h 457200"/>
                <a:gd name="T17" fmla="*/ 363070 w 363070"/>
                <a:gd name="T18" fmla="*/ 457200 h 457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3070" h="457200">
                  <a:moveTo>
                    <a:pt x="51547" y="26894"/>
                  </a:moveTo>
                  <a:lnTo>
                    <a:pt x="363070" y="0"/>
                  </a:lnTo>
                  <a:cubicBezTo>
                    <a:pt x="186734" y="189901"/>
                    <a:pt x="273894" y="188259"/>
                    <a:pt x="181535" y="188259"/>
                  </a:cubicBezTo>
                  <a:lnTo>
                    <a:pt x="307041" y="457200"/>
                  </a:lnTo>
                  <a:lnTo>
                    <a:pt x="0" y="398929"/>
                  </a:lnTo>
                </a:path>
              </a:pathLst>
            </a:custGeom>
            <a:solidFill>
              <a:srgbClr val="744B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Chord 104"/>
            <p:cNvSpPr/>
            <p:nvPr/>
          </p:nvSpPr>
          <p:spPr bwMode="auto">
            <a:xfrm>
              <a:off x="7314678" y="2133599"/>
              <a:ext cx="762522" cy="457201"/>
            </a:xfrm>
            <a:prstGeom prst="chord">
              <a:avLst>
                <a:gd name="adj1" fmla="val 4293230"/>
                <a:gd name="adj2" fmla="val 17095880"/>
              </a:avLst>
            </a:prstGeom>
            <a:solidFill>
              <a:srgbClr val="744B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113" name="Freeform 112"/>
          <p:cNvSpPr>
            <a:spLocks noChangeArrowheads="1"/>
          </p:cNvSpPr>
          <p:nvPr/>
        </p:nvSpPr>
        <p:spPr bwMode="auto">
          <a:xfrm>
            <a:off x="8647113" y="3115068"/>
            <a:ext cx="176212" cy="520700"/>
          </a:xfrm>
          <a:custGeom>
            <a:avLst/>
            <a:gdLst>
              <a:gd name="T0" fmla="*/ 35 w 382404"/>
              <a:gd name="T1" fmla="*/ 0 h 1282022"/>
              <a:gd name="T2" fmla="*/ 35 w 382404"/>
              <a:gd name="T3" fmla="*/ 26 h 1282022"/>
              <a:gd name="T4" fmla="*/ 0 w 382404"/>
              <a:gd name="T5" fmla="*/ 24 h 1282022"/>
              <a:gd name="T6" fmla="*/ 0 w 382404"/>
              <a:gd name="T7" fmla="*/ 3 h 1282022"/>
              <a:gd name="T8" fmla="*/ 35 w 382404"/>
              <a:gd name="T9" fmla="*/ 0 h 12820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2404"/>
              <a:gd name="T16" fmla="*/ 0 h 1282022"/>
              <a:gd name="T17" fmla="*/ 382404 w 382404"/>
              <a:gd name="T18" fmla="*/ 1282022 h 12820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2404" h="1282022">
                <a:moveTo>
                  <a:pt x="382404" y="0"/>
                </a:moveTo>
                <a:cubicBezTo>
                  <a:pt x="381651" y="427341"/>
                  <a:pt x="380897" y="854681"/>
                  <a:pt x="380144" y="1282022"/>
                </a:cubicBezTo>
                <a:lnTo>
                  <a:pt x="0" y="1169007"/>
                </a:lnTo>
                <a:lnTo>
                  <a:pt x="0" y="151865"/>
                </a:lnTo>
                <a:lnTo>
                  <a:pt x="382404" y="0"/>
                </a:lnTo>
                <a:close/>
              </a:path>
            </a:pathLst>
          </a:custGeom>
          <a:solidFill>
            <a:srgbClr val="FFF0B9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99"/>
          <p:cNvGrpSpPr>
            <a:grpSpLocks/>
          </p:cNvGrpSpPr>
          <p:nvPr/>
        </p:nvGrpSpPr>
        <p:grpSpPr bwMode="auto">
          <a:xfrm>
            <a:off x="8037513" y="3180156"/>
            <a:ext cx="954087" cy="457200"/>
            <a:chOff x="6817658" y="2057400"/>
            <a:chExt cx="954741" cy="457201"/>
          </a:xfrm>
        </p:grpSpPr>
        <p:sp>
          <p:nvSpPr>
            <p:cNvPr id="85" name="Chord 84"/>
            <p:cNvSpPr>
              <a:spLocks noChangeAspect="1"/>
            </p:cNvSpPr>
            <p:nvPr/>
          </p:nvSpPr>
          <p:spPr bwMode="auto">
            <a:xfrm>
              <a:off x="6817658" y="2085975"/>
              <a:ext cx="560771" cy="373063"/>
            </a:xfrm>
            <a:prstGeom prst="chord">
              <a:avLst>
                <a:gd name="adj1" fmla="val 2106485"/>
                <a:gd name="adj2" fmla="val 19741778"/>
              </a:avLst>
            </a:prstGeom>
            <a:solidFill>
              <a:srgbClr val="744B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7259" name="Freeform 98"/>
            <p:cNvSpPr>
              <a:spLocks noChangeArrowheads="1"/>
            </p:cNvSpPr>
            <p:nvPr/>
          </p:nvSpPr>
          <p:spPr bwMode="auto">
            <a:xfrm>
              <a:off x="7010400" y="2057400"/>
              <a:ext cx="363070" cy="457200"/>
            </a:xfrm>
            <a:custGeom>
              <a:avLst/>
              <a:gdLst>
                <a:gd name="T0" fmla="*/ 51547 w 363070"/>
                <a:gd name="T1" fmla="*/ 26894 h 457200"/>
                <a:gd name="T2" fmla="*/ 363070 w 363070"/>
                <a:gd name="T3" fmla="*/ 0 h 457200"/>
                <a:gd name="T4" fmla="*/ 181535 w 363070"/>
                <a:gd name="T5" fmla="*/ 188259 h 457200"/>
                <a:gd name="T6" fmla="*/ 307041 w 363070"/>
                <a:gd name="T7" fmla="*/ 457200 h 457200"/>
                <a:gd name="T8" fmla="*/ 0 w 363070"/>
                <a:gd name="T9" fmla="*/ 398929 h 457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3070"/>
                <a:gd name="T16" fmla="*/ 0 h 457200"/>
                <a:gd name="T17" fmla="*/ 363070 w 363070"/>
                <a:gd name="T18" fmla="*/ 457200 h 457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3070" h="457200">
                  <a:moveTo>
                    <a:pt x="51547" y="26894"/>
                  </a:moveTo>
                  <a:lnTo>
                    <a:pt x="363070" y="0"/>
                  </a:lnTo>
                  <a:cubicBezTo>
                    <a:pt x="186734" y="189901"/>
                    <a:pt x="273894" y="188259"/>
                    <a:pt x="181535" y="188259"/>
                  </a:cubicBezTo>
                  <a:lnTo>
                    <a:pt x="307041" y="457200"/>
                  </a:lnTo>
                  <a:lnTo>
                    <a:pt x="0" y="398929"/>
                  </a:lnTo>
                </a:path>
              </a:pathLst>
            </a:custGeom>
            <a:solidFill>
              <a:srgbClr val="744B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Chord 83"/>
            <p:cNvSpPr/>
            <p:nvPr/>
          </p:nvSpPr>
          <p:spPr bwMode="auto">
            <a:xfrm>
              <a:off x="7009877" y="2057400"/>
              <a:ext cx="762522" cy="457201"/>
            </a:xfrm>
            <a:prstGeom prst="chord">
              <a:avLst>
                <a:gd name="adj1" fmla="val 4293230"/>
                <a:gd name="adj2" fmla="val 17223291"/>
              </a:avLst>
            </a:prstGeom>
            <a:solidFill>
              <a:srgbClr val="744B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7256" name="Slide Number Placeholder 64"/>
          <p:cNvSpPr>
            <a:spLocks noGrp="1"/>
          </p:cNvSpPr>
          <p:nvPr>
            <p:ph type="sldNum" sz="quarter" idx="12"/>
          </p:nvPr>
        </p:nvSpPr>
        <p:spPr>
          <a:xfrm>
            <a:off x="6934200" y="6461125"/>
            <a:ext cx="2133600" cy="320675"/>
          </a:xfrm>
          <a:noFill/>
        </p:spPr>
        <p:txBody>
          <a:bodyPr/>
          <a:lstStyle/>
          <a:p>
            <a:fld id="{E257233D-4AC7-4520-B358-90F36DFF3D15}" type="slidenum">
              <a:rPr lang="en-US" smtClean="0">
                <a:latin typeface="Arial" charset="0"/>
              </a:rPr>
              <a:pPr/>
              <a:t>5</a:t>
            </a:fld>
            <a:endParaRPr lang="en-US" dirty="0" smtClean="0">
              <a:latin typeface="Arial" charset="0"/>
            </a:endParaRPr>
          </a:p>
        </p:txBody>
      </p:sp>
      <p:sp>
        <p:nvSpPr>
          <p:cNvPr id="7257" name="Rectangle 68"/>
          <p:cNvSpPr>
            <a:spLocks noChangeArrowheads="1"/>
          </p:cNvSpPr>
          <p:nvPr/>
        </p:nvSpPr>
        <p:spPr bwMode="auto">
          <a:xfrm>
            <a:off x="2514600" y="3496068"/>
            <a:ext cx="369844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/>
              <a:t>Minimize number of </a:t>
            </a:r>
            <a:r>
              <a:rPr lang="en-US" dirty="0"/>
              <a:t>lit light bulbs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</p:cBhvr>
                                      <p:by x="7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63 -2.94308E-6 L -0.08107 -0.00254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85185E-6 L -0.04132 0.0011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32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3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32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32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32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000" fill="hold"/>
                                        <p:tgtEl>
                                          <p:spTgt spid="3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3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3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6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6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6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6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6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6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00" fill="hold"/>
                                        <p:tgtEl>
                                          <p:spTgt spid="32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32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2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1000" fill="hold"/>
                                        <p:tgtEl>
                                          <p:spTgt spid="6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6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6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2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2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2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500" fill="hold"/>
                                        <p:tgtEl>
                                          <p:spTgt spid="3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32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500" fill="hold"/>
                                        <p:tgtEl>
                                          <p:spTgt spid="32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32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2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3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3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3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6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6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6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6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6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6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500" fill="hold"/>
                                        <p:tgtEl>
                                          <p:spTgt spid="32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32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32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6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6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6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500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3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50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5" dur="5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8" dur="5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1" dur="500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4" dur="500"/>
                                        <p:tgtEl>
                                          <p:spTgt spid="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7" dur="500"/>
                                        <p:tgtEl>
                                          <p:spTgt spid="3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0" dur="500"/>
                                        <p:tgtEl>
                                          <p:spTgt spid="3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4" dur="500"/>
                                        <p:tgtEl>
                                          <p:spTgt spid="3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3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500" fill="hold"/>
                                        <p:tgtEl>
                                          <p:spTgt spid="32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32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32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3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3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32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500" fill="hold"/>
                                        <p:tgtEl>
                                          <p:spTgt spid="32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32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32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500" fill="hold"/>
                                        <p:tgtEl>
                                          <p:spTgt spid="3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3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3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3" dur="500"/>
                                        <p:tgtEl>
                                          <p:spTgt spid="3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3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"/>
                            </p:stCondLst>
                            <p:childTnLst>
                              <p:par>
                                <p:cTn id="19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32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32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32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" dur="500" fill="hold"/>
                                        <p:tgtEl>
                                          <p:spTgt spid="32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32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32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500" fill="hold"/>
                                        <p:tgtEl>
                                          <p:spTgt spid="32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32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32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2" dur="500" fill="hold"/>
                                        <p:tgtEl>
                                          <p:spTgt spid="32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32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32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500" fill="hold"/>
                                        <p:tgtEl>
                                          <p:spTgt spid="32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32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32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5" grpId="2" animBg="1"/>
      <p:bldP spid="45" grpId="3" animBg="1"/>
      <p:bldP spid="58" grpId="0" animBg="1"/>
      <p:bldP spid="58" grpId="1" animBg="1"/>
      <p:bldP spid="3153" grpId="0" animBg="1"/>
      <p:bldP spid="3154" grpId="0"/>
      <p:bldP spid="102" grpId="0"/>
      <p:bldP spid="113" grpId="0" animBg="1"/>
      <p:bldP spid="1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229600" cy="2971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“Pessimist’s MAX CUT” or “MIN UNCUT”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General case: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O(</a:t>
            </a:r>
            <a:r>
              <a:rPr lang="el-GR" sz="2000" dirty="0" smtClean="0">
                <a:cs typeface="Arial" charset="0"/>
              </a:rPr>
              <a:t>√</a:t>
            </a:r>
            <a:r>
              <a:rPr lang="en-US" sz="2000" dirty="0" smtClean="0"/>
              <a:t> log n) approx is best known </a:t>
            </a:r>
            <a:r>
              <a:rPr lang="en-US" sz="2000" dirty="0" smtClean="0">
                <a:solidFill>
                  <a:srgbClr val="002060"/>
                </a:solidFill>
              </a:rPr>
              <a:t>[ACMM ‘05]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no PTAS unless P=NP </a:t>
            </a:r>
            <a:r>
              <a:rPr lang="en-US" sz="2000" dirty="0" smtClean="0">
                <a:solidFill>
                  <a:srgbClr val="002060"/>
                </a:solidFill>
              </a:rPr>
              <a:t>[PY ‘91]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Everywhere-dense case (all degrees </a:t>
            </a:r>
            <a:r>
              <a:rPr lang="el-GR" sz="2400" dirty="0" smtClean="0"/>
              <a:t>Θ</a:t>
            </a:r>
            <a:r>
              <a:rPr lang="en-US" sz="2400" dirty="0" smtClean="0"/>
              <a:t>(n))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Previous best PTAS: </a:t>
            </a:r>
            <a:r>
              <a:rPr lang="en-US" sz="2000" dirty="0" err="1" smtClean="0"/>
              <a:t>n</a:t>
            </a:r>
            <a:r>
              <a:rPr lang="en-US" sz="2000" baseline="30000" dirty="0" err="1" smtClean="0"/>
              <a:t>O</a:t>
            </a:r>
            <a:r>
              <a:rPr lang="en-US" sz="2000" baseline="30000" dirty="0" smtClean="0"/>
              <a:t>(1/</a:t>
            </a:r>
            <a:r>
              <a:rPr lang="el-GR" sz="2000" baseline="30000" dirty="0" smtClean="0">
                <a:cs typeface="Arial" charset="0"/>
              </a:rPr>
              <a:t>ε</a:t>
            </a:r>
            <a:r>
              <a:rPr lang="en-US" sz="2000" baseline="30000" dirty="0" smtClean="0">
                <a:cs typeface="Arial" charset="0"/>
              </a:rPr>
              <a:t>²</a:t>
            </a:r>
            <a:r>
              <a:rPr lang="en-US" sz="2000" baseline="30000" dirty="0" smtClean="0"/>
              <a:t>) 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2060"/>
                </a:solidFill>
              </a:rPr>
              <a:t>[AKK ’95]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We give PTAS with linear runtime O(n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)+2</a:t>
            </a:r>
            <a:r>
              <a:rPr lang="en-US" sz="2000" baseline="30000" dirty="0" smtClean="0"/>
              <a:t>O(1/</a:t>
            </a:r>
            <a:r>
              <a:rPr lang="el-GR" sz="2000" baseline="30000" dirty="0" smtClean="0">
                <a:cs typeface="Arial" charset="0"/>
              </a:rPr>
              <a:t>ε</a:t>
            </a:r>
            <a:r>
              <a:rPr lang="en-US" sz="2000" baseline="30000" dirty="0" smtClean="0">
                <a:cs typeface="Arial" charset="0"/>
              </a:rPr>
              <a:t>²</a:t>
            </a:r>
            <a:r>
              <a:rPr lang="en-US" sz="2000" baseline="30000" dirty="0" smtClean="0"/>
              <a:t>) </a:t>
            </a:r>
            <a:r>
              <a:rPr lang="en-US" sz="2000" dirty="0" smtClean="0">
                <a:solidFill>
                  <a:srgbClr val="C00000"/>
                </a:solidFill>
              </a:rPr>
              <a:t>[KS ‘09]</a:t>
            </a:r>
            <a:endParaRPr lang="en-US" sz="2000" baseline="30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Approximate 2-coloring</a:t>
            </a:r>
          </a:p>
        </p:txBody>
      </p:sp>
      <p:sp>
        <p:nvSpPr>
          <p:cNvPr id="4100" name="Text Box 15"/>
          <p:cNvSpPr txBox="1">
            <a:spLocks noChangeArrowheads="1"/>
          </p:cNvSpPr>
          <p:nvPr/>
        </p:nvSpPr>
        <p:spPr bwMode="auto">
          <a:xfrm>
            <a:off x="1371600" y="1676400"/>
            <a:ext cx="8515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0" dirty="0" smtClean="0"/>
              <a:t>Cost 1</a:t>
            </a:r>
            <a:endParaRPr lang="en-US" b="0" dirty="0"/>
          </a:p>
        </p:txBody>
      </p:sp>
      <p:sp>
        <p:nvSpPr>
          <p:cNvPr id="4101" name="Oval 17"/>
          <p:cNvSpPr>
            <a:spLocks noChangeArrowheads="1"/>
          </p:cNvSpPr>
          <p:nvPr/>
        </p:nvSpPr>
        <p:spPr bwMode="auto">
          <a:xfrm>
            <a:off x="2590800" y="22098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18"/>
          <p:cNvSpPr>
            <a:spLocks noChangeArrowheads="1"/>
          </p:cNvSpPr>
          <p:nvPr/>
        </p:nvSpPr>
        <p:spPr bwMode="auto">
          <a:xfrm>
            <a:off x="2667000" y="12192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Oval 19"/>
          <p:cNvSpPr>
            <a:spLocks noChangeArrowheads="1"/>
          </p:cNvSpPr>
          <p:nvPr/>
        </p:nvSpPr>
        <p:spPr bwMode="auto">
          <a:xfrm>
            <a:off x="4191000" y="20574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Oval 20"/>
          <p:cNvSpPr>
            <a:spLocks noChangeArrowheads="1"/>
          </p:cNvSpPr>
          <p:nvPr/>
        </p:nvSpPr>
        <p:spPr bwMode="auto">
          <a:xfrm>
            <a:off x="4267200" y="15240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Oval 21"/>
          <p:cNvSpPr>
            <a:spLocks noChangeArrowheads="1"/>
          </p:cNvSpPr>
          <p:nvPr/>
        </p:nvSpPr>
        <p:spPr bwMode="auto">
          <a:xfrm>
            <a:off x="3048000" y="10668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Oval 22"/>
          <p:cNvSpPr>
            <a:spLocks noChangeArrowheads="1"/>
          </p:cNvSpPr>
          <p:nvPr/>
        </p:nvSpPr>
        <p:spPr bwMode="auto">
          <a:xfrm>
            <a:off x="2895600" y="24384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203" name="AutoShape 23"/>
          <p:cNvCxnSpPr>
            <a:cxnSpLocks noChangeShapeType="1"/>
            <a:stCxn id="4103" idx="3"/>
            <a:endCxn id="4106" idx="6"/>
          </p:cNvCxnSpPr>
          <p:nvPr/>
        </p:nvCxnSpPr>
        <p:spPr bwMode="auto">
          <a:xfrm flipH="1">
            <a:off x="3124200" y="2252663"/>
            <a:ext cx="1100138" cy="3000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204" name="AutoShape 24"/>
          <p:cNvCxnSpPr>
            <a:cxnSpLocks noChangeShapeType="1"/>
            <a:stCxn id="4102" idx="6"/>
            <a:endCxn id="4104" idx="2"/>
          </p:cNvCxnSpPr>
          <p:nvPr/>
        </p:nvCxnSpPr>
        <p:spPr bwMode="auto">
          <a:xfrm>
            <a:off x="2895600" y="1333500"/>
            <a:ext cx="13716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205" name="AutoShape 25"/>
          <p:cNvCxnSpPr>
            <a:cxnSpLocks noChangeShapeType="1"/>
            <a:stCxn id="4104" idx="2"/>
            <a:endCxn id="4105" idx="6"/>
          </p:cNvCxnSpPr>
          <p:nvPr/>
        </p:nvCxnSpPr>
        <p:spPr bwMode="auto">
          <a:xfrm flipH="1" flipV="1">
            <a:off x="3276600" y="1181100"/>
            <a:ext cx="9906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206" name="AutoShape 26"/>
          <p:cNvCxnSpPr>
            <a:cxnSpLocks noChangeShapeType="1"/>
            <a:stCxn id="4102" idx="5"/>
            <a:endCxn id="4103" idx="1"/>
          </p:cNvCxnSpPr>
          <p:nvPr/>
        </p:nvCxnSpPr>
        <p:spPr bwMode="auto">
          <a:xfrm>
            <a:off x="2862263" y="1414463"/>
            <a:ext cx="13620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207" name="AutoShape 27"/>
          <p:cNvCxnSpPr>
            <a:cxnSpLocks noChangeShapeType="1"/>
            <a:stCxn id="4102" idx="4"/>
            <a:endCxn id="4101" idx="0"/>
          </p:cNvCxnSpPr>
          <p:nvPr/>
        </p:nvCxnSpPr>
        <p:spPr bwMode="auto">
          <a:xfrm flipH="1">
            <a:off x="2705100" y="1447800"/>
            <a:ext cx="76200" cy="762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208" name="AutoShape 28"/>
          <p:cNvCxnSpPr>
            <a:cxnSpLocks noChangeShapeType="1"/>
            <a:stCxn id="4103" idx="2"/>
            <a:endCxn id="4101" idx="5"/>
          </p:cNvCxnSpPr>
          <p:nvPr/>
        </p:nvCxnSpPr>
        <p:spPr bwMode="auto">
          <a:xfrm flipH="1">
            <a:off x="2786063" y="2171700"/>
            <a:ext cx="1404937" cy="2333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209" name="AutoShape 29"/>
          <p:cNvCxnSpPr>
            <a:cxnSpLocks noChangeShapeType="1"/>
            <a:stCxn id="4106" idx="7"/>
            <a:endCxn id="4104" idx="3"/>
          </p:cNvCxnSpPr>
          <p:nvPr/>
        </p:nvCxnSpPr>
        <p:spPr bwMode="auto">
          <a:xfrm flipV="1">
            <a:off x="3090863" y="1719263"/>
            <a:ext cx="1209675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114" name="Line 30"/>
          <p:cNvSpPr>
            <a:spLocks noChangeShapeType="1"/>
          </p:cNvSpPr>
          <p:nvPr/>
        </p:nvSpPr>
        <p:spPr bwMode="auto">
          <a:xfrm>
            <a:off x="2362200" y="1905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7391400" y="6420678"/>
            <a:ext cx="144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i="1"/>
              <a:t>Animating…</a:t>
            </a:r>
          </a:p>
        </p:txBody>
      </p:sp>
      <p:sp>
        <p:nvSpPr>
          <p:cNvPr id="8212" name="Slide Number Placeholder 35"/>
          <p:cNvSpPr>
            <a:spLocks noGrp="1"/>
          </p:cNvSpPr>
          <p:nvPr>
            <p:ph type="sldNum" sz="quarter" idx="12"/>
          </p:nvPr>
        </p:nvSpPr>
        <p:spPr>
          <a:xfrm>
            <a:off x="6934200" y="6461125"/>
            <a:ext cx="2133600" cy="320675"/>
          </a:xfrm>
          <a:noFill/>
        </p:spPr>
        <p:txBody>
          <a:bodyPr/>
          <a:lstStyle/>
          <a:p>
            <a:fld id="{F3E72C35-41DF-40AA-819F-2C07CAA9E894}" type="slidenum">
              <a:rPr lang="en-US" smtClean="0">
                <a:latin typeface="Arial" charset="0"/>
              </a:rPr>
              <a:pPr/>
              <a:t>6</a:t>
            </a:fld>
            <a:endParaRPr lang="en-US" smtClean="0">
              <a:latin typeface="Arial" charset="0"/>
            </a:endParaRPr>
          </a:p>
        </p:txBody>
      </p:sp>
      <p:sp>
        <p:nvSpPr>
          <p:cNvPr id="8213" name="Rectangle 36"/>
          <p:cNvSpPr>
            <a:spLocks noChangeArrowheads="1"/>
          </p:cNvSpPr>
          <p:nvPr/>
        </p:nvSpPr>
        <p:spPr bwMode="auto">
          <a:xfrm>
            <a:off x="1371600" y="2667000"/>
            <a:ext cx="472437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/>
              <a:t>Minimize number of </a:t>
            </a:r>
            <a:r>
              <a:rPr lang="en-US" dirty="0"/>
              <a:t>monochromatic edges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B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BFF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BFF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BFF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39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393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14" grpId="0" animBg="1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3600" dirty="0" smtClean="0"/>
              <a:t>Generalization: Fragile dense MIN-</a:t>
            </a:r>
            <a:r>
              <a:rPr lang="en-US" sz="3600" i="1" dirty="0" smtClean="0"/>
              <a:t>2</a:t>
            </a:r>
            <a:r>
              <a:rPr lang="en-US" sz="3600" dirty="0" smtClean="0"/>
              <a:t>CSP</a:t>
            </a:r>
          </a:p>
        </p:txBody>
      </p:sp>
      <p:graphicFrame>
        <p:nvGraphicFramePr>
          <p:cNvPr id="3274" name="Group 202"/>
          <p:cNvGraphicFramePr>
            <a:graphicFrameLocks noGrp="1"/>
          </p:cNvGraphicFramePr>
          <p:nvPr/>
        </p:nvGraphicFramePr>
        <p:xfrm>
          <a:off x="842963" y="1346200"/>
          <a:ext cx="1828800" cy="1625602"/>
        </p:xfrm>
        <a:graphic>
          <a:graphicData uri="http://schemas.openxmlformats.org/drawingml/2006/table">
            <a:tbl>
              <a:tblPr/>
              <a:tblGrid>
                <a:gridCol w="365125"/>
                <a:gridCol w="366713"/>
                <a:gridCol w="365125"/>
                <a:gridCol w="366712"/>
                <a:gridCol w="365125"/>
              </a:tblGrid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257" name="Picture 137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95413"/>
            <a:ext cx="20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8" name="Picture 150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717675"/>
            <a:ext cx="2032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9" name="Picture 151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41525"/>
            <a:ext cx="2032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0" name="Picture 152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365375"/>
            <a:ext cx="2032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1" name="Picture 154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9163" y="963613"/>
            <a:ext cx="2032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2" name="Picture 155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1113" y="963613"/>
            <a:ext cx="2032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3" name="Picture 156" descr="MPj04005010000[1]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163" y="2716213"/>
            <a:ext cx="2444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4" name="Picture 158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5013" y="963613"/>
            <a:ext cx="2032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5" name="Picture 159" descr="MPj03960360000[1]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6963" y="963613"/>
            <a:ext cx="20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6" name="Picture 173" descr="MPj04005010000[1]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9413" y="963613"/>
            <a:ext cx="2444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67" name="Litebulb"/>
          <p:cNvSpPr>
            <a:spLocks noChangeAspect="1" noEditPoints="1" noChangeArrowheads="1"/>
          </p:cNvSpPr>
          <p:nvPr/>
        </p:nvSpPr>
        <p:spPr bwMode="auto">
          <a:xfrm>
            <a:off x="925513" y="27178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C0C0C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68" name="Litebulb"/>
          <p:cNvSpPr>
            <a:spLocks noChangeAspect="1" noEditPoints="1" noChangeArrowheads="1"/>
          </p:cNvSpPr>
          <p:nvPr/>
        </p:nvSpPr>
        <p:spPr bwMode="auto">
          <a:xfrm>
            <a:off x="1293813" y="27178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C0C0C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69" name="Litebulb"/>
          <p:cNvSpPr>
            <a:spLocks noChangeAspect="1" noEditPoints="1" noChangeArrowheads="1"/>
          </p:cNvSpPr>
          <p:nvPr/>
        </p:nvSpPr>
        <p:spPr bwMode="auto">
          <a:xfrm>
            <a:off x="2030413" y="27178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C0C0C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0" name="Litebulb"/>
          <p:cNvSpPr>
            <a:spLocks noChangeAspect="1" noEditPoints="1" noChangeArrowheads="1"/>
          </p:cNvSpPr>
          <p:nvPr/>
        </p:nvSpPr>
        <p:spPr bwMode="auto">
          <a:xfrm>
            <a:off x="2398713" y="27178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C0C0C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1" name="Litebulb"/>
          <p:cNvSpPr>
            <a:spLocks noChangeAspect="1" noEditPoints="1" noChangeArrowheads="1"/>
          </p:cNvSpPr>
          <p:nvPr/>
        </p:nvSpPr>
        <p:spPr bwMode="auto">
          <a:xfrm>
            <a:off x="2030413" y="239395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2" name="Litebulb"/>
          <p:cNvSpPr>
            <a:spLocks noChangeAspect="1" noEditPoints="1" noChangeArrowheads="1"/>
          </p:cNvSpPr>
          <p:nvPr/>
        </p:nvSpPr>
        <p:spPr bwMode="auto">
          <a:xfrm>
            <a:off x="1662113" y="239395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C0C0C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3" name="Litebulb"/>
          <p:cNvSpPr>
            <a:spLocks noChangeAspect="1" noEditPoints="1" noChangeArrowheads="1"/>
          </p:cNvSpPr>
          <p:nvPr/>
        </p:nvSpPr>
        <p:spPr bwMode="auto">
          <a:xfrm>
            <a:off x="1293813" y="20701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4" name="Litebulb"/>
          <p:cNvSpPr>
            <a:spLocks noChangeAspect="1" noEditPoints="1" noChangeArrowheads="1"/>
          </p:cNvSpPr>
          <p:nvPr/>
        </p:nvSpPr>
        <p:spPr bwMode="auto">
          <a:xfrm>
            <a:off x="925513" y="14224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5" name="Litebulb"/>
          <p:cNvSpPr>
            <a:spLocks noChangeAspect="1" noEditPoints="1" noChangeArrowheads="1"/>
          </p:cNvSpPr>
          <p:nvPr/>
        </p:nvSpPr>
        <p:spPr bwMode="auto">
          <a:xfrm>
            <a:off x="1662113" y="14224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C0C0C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6" name="Litebulb"/>
          <p:cNvSpPr>
            <a:spLocks noChangeAspect="1" noEditPoints="1" noChangeArrowheads="1"/>
          </p:cNvSpPr>
          <p:nvPr/>
        </p:nvSpPr>
        <p:spPr bwMode="auto">
          <a:xfrm>
            <a:off x="2398713" y="174625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7" name="Litebulb"/>
          <p:cNvSpPr>
            <a:spLocks noChangeAspect="1" noEditPoints="1" noChangeArrowheads="1"/>
          </p:cNvSpPr>
          <p:nvPr/>
        </p:nvSpPr>
        <p:spPr bwMode="auto">
          <a:xfrm>
            <a:off x="1662113" y="27178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8" name="Litebulb"/>
          <p:cNvSpPr>
            <a:spLocks noChangeAspect="1" noEditPoints="1" noChangeArrowheads="1"/>
          </p:cNvSpPr>
          <p:nvPr/>
        </p:nvSpPr>
        <p:spPr bwMode="auto">
          <a:xfrm>
            <a:off x="1662113" y="20701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9" name="Litebulb"/>
          <p:cNvSpPr>
            <a:spLocks noChangeAspect="1" noEditPoints="1" noChangeArrowheads="1"/>
          </p:cNvSpPr>
          <p:nvPr/>
        </p:nvSpPr>
        <p:spPr bwMode="auto">
          <a:xfrm>
            <a:off x="1662113" y="174625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80" name="Litebulb"/>
          <p:cNvSpPr>
            <a:spLocks noChangeAspect="1" noEditPoints="1" noChangeArrowheads="1"/>
          </p:cNvSpPr>
          <p:nvPr/>
        </p:nvSpPr>
        <p:spPr bwMode="auto">
          <a:xfrm>
            <a:off x="1293813" y="174625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81" name="Litebulb"/>
          <p:cNvSpPr>
            <a:spLocks noChangeAspect="1" noEditPoints="1" noChangeArrowheads="1"/>
          </p:cNvSpPr>
          <p:nvPr/>
        </p:nvSpPr>
        <p:spPr bwMode="auto">
          <a:xfrm>
            <a:off x="1293813" y="14224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82" name="Litebulb"/>
          <p:cNvSpPr>
            <a:spLocks noChangeAspect="1" noEditPoints="1" noChangeArrowheads="1"/>
          </p:cNvSpPr>
          <p:nvPr/>
        </p:nvSpPr>
        <p:spPr bwMode="auto">
          <a:xfrm>
            <a:off x="925513" y="174625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83" name="Litebulb"/>
          <p:cNvSpPr>
            <a:spLocks noChangeAspect="1" noEditPoints="1" noChangeArrowheads="1"/>
          </p:cNvSpPr>
          <p:nvPr/>
        </p:nvSpPr>
        <p:spPr bwMode="auto">
          <a:xfrm>
            <a:off x="925513" y="20701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84" name="Litebulb"/>
          <p:cNvSpPr>
            <a:spLocks noChangeAspect="1" noEditPoints="1" noChangeArrowheads="1"/>
          </p:cNvSpPr>
          <p:nvPr/>
        </p:nvSpPr>
        <p:spPr bwMode="auto">
          <a:xfrm>
            <a:off x="925513" y="239395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85" name="Litebulb"/>
          <p:cNvSpPr>
            <a:spLocks noChangeAspect="1" noEditPoints="1" noChangeArrowheads="1"/>
          </p:cNvSpPr>
          <p:nvPr/>
        </p:nvSpPr>
        <p:spPr bwMode="auto">
          <a:xfrm>
            <a:off x="1293813" y="239395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86" name="Litebulb"/>
          <p:cNvSpPr>
            <a:spLocks noChangeAspect="1" noEditPoints="1" noChangeArrowheads="1"/>
          </p:cNvSpPr>
          <p:nvPr/>
        </p:nvSpPr>
        <p:spPr bwMode="auto">
          <a:xfrm>
            <a:off x="2030413" y="20701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87" name="Litebulb"/>
          <p:cNvSpPr>
            <a:spLocks noChangeAspect="1" noEditPoints="1" noChangeArrowheads="1"/>
          </p:cNvSpPr>
          <p:nvPr/>
        </p:nvSpPr>
        <p:spPr bwMode="auto">
          <a:xfrm>
            <a:off x="2398713" y="20701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88" name="Litebulb"/>
          <p:cNvSpPr>
            <a:spLocks noChangeAspect="1" noEditPoints="1" noChangeArrowheads="1"/>
          </p:cNvSpPr>
          <p:nvPr/>
        </p:nvSpPr>
        <p:spPr bwMode="auto">
          <a:xfrm>
            <a:off x="2398713" y="239395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89" name="Litebulb"/>
          <p:cNvSpPr>
            <a:spLocks noChangeAspect="1" noEditPoints="1" noChangeArrowheads="1"/>
          </p:cNvSpPr>
          <p:nvPr/>
        </p:nvSpPr>
        <p:spPr bwMode="auto">
          <a:xfrm>
            <a:off x="2030413" y="174625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90" name="Litebulb"/>
          <p:cNvSpPr>
            <a:spLocks noChangeAspect="1" noEditPoints="1" noChangeArrowheads="1"/>
          </p:cNvSpPr>
          <p:nvPr/>
        </p:nvSpPr>
        <p:spPr bwMode="auto">
          <a:xfrm>
            <a:off x="2030413" y="14224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91" name="Litebulb"/>
          <p:cNvSpPr>
            <a:spLocks noChangeAspect="1" noEditPoints="1" noChangeArrowheads="1"/>
          </p:cNvSpPr>
          <p:nvPr/>
        </p:nvSpPr>
        <p:spPr bwMode="auto">
          <a:xfrm>
            <a:off x="2398713" y="1422400"/>
            <a:ext cx="177800" cy="2000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92" name="Text Box 203"/>
          <p:cNvSpPr txBox="1">
            <a:spLocks noChangeArrowheads="1"/>
          </p:cNvSpPr>
          <p:nvPr/>
        </p:nvSpPr>
        <p:spPr bwMode="auto">
          <a:xfrm>
            <a:off x="2971800" y="735013"/>
            <a:ext cx="5943600" cy="632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500"/>
              </a:spcBef>
            </a:pPr>
            <a:r>
              <a:rPr lang="en-US" sz="2000" dirty="0" smtClean="0"/>
              <a:t>Min Constraint Satisfaction Problem (CSP):</a:t>
            </a:r>
          </a:p>
          <a:p>
            <a:pPr marL="347472" indent="-347472">
              <a:spcBef>
                <a:spcPts val="500"/>
              </a:spcBef>
              <a:buFont typeface="Arial" charset="0"/>
              <a:buChar char="•"/>
            </a:pPr>
            <a:r>
              <a:rPr lang="en-US" sz="2000" b="0" i="1" dirty="0" smtClean="0"/>
              <a:t>n </a:t>
            </a:r>
            <a:r>
              <a:rPr lang="en-US" sz="2000" b="0" i="1" dirty="0" smtClean="0">
                <a:solidFill>
                  <a:schemeClr val="accent3">
                    <a:lumMod val="50000"/>
                  </a:schemeClr>
                </a:solidFill>
              </a:rPr>
              <a:t>variables</a:t>
            </a:r>
            <a:r>
              <a:rPr lang="en-US" sz="2000" b="0" dirty="0" smtClean="0"/>
              <a:t>, taking values from constant-sized domain</a:t>
            </a:r>
            <a:endParaRPr lang="en-US" sz="2000" b="0" i="1" dirty="0" smtClean="0"/>
          </a:p>
          <a:p>
            <a:pPr marL="347472" indent="-347472">
              <a:spcBef>
                <a:spcPts val="500"/>
              </a:spcBef>
              <a:buFont typeface="Arial" charset="0"/>
              <a:buChar char="•"/>
            </a:pPr>
            <a:r>
              <a:rPr lang="en-US" sz="2000" b="0" i="1" dirty="0" smtClean="0">
                <a:solidFill>
                  <a:schemeClr val="accent3">
                    <a:lumMod val="50000"/>
                  </a:schemeClr>
                </a:solidFill>
              </a:rPr>
              <a:t>Soft </a:t>
            </a:r>
            <a:r>
              <a:rPr lang="en-US" sz="2000" b="0" i="1" dirty="0">
                <a:solidFill>
                  <a:schemeClr val="accent3">
                    <a:lumMod val="50000"/>
                  </a:schemeClr>
                </a:solidFill>
              </a:rPr>
              <a:t>constraints</a:t>
            </a:r>
            <a:r>
              <a:rPr lang="en-US" sz="2000" b="0" dirty="0"/>
              <a:t>, which each depend on </a:t>
            </a:r>
            <a:r>
              <a:rPr lang="en-US" sz="2000" b="0" dirty="0" smtClean="0"/>
              <a:t>2 variables</a:t>
            </a:r>
          </a:p>
          <a:p>
            <a:pPr marL="347472" indent="-347472">
              <a:spcBef>
                <a:spcPts val="500"/>
              </a:spcBef>
              <a:buFont typeface="Arial" charset="0"/>
              <a:buChar char="•"/>
            </a:pPr>
            <a:r>
              <a:rPr lang="en-US" sz="2000" b="0" dirty="0" smtClean="0"/>
              <a:t>Objective: minimize number of unsatisfied constraints</a:t>
            </a:r>
            <a:endParaRPr lang="en-US" sz="2000" b="0" dirty="0"/>
          </a:p>
          <a:p>
            <a:pPr marL="457200" indent="-457200">
              <a:spcBef>
                <a:spcPts val="1200"/>
              </a:spcBef>
            </a:pPr>
            <a:r>
              <a:rPr lang="en-US" sz="2000" dirty="0" smtClean="0"/>
              <a:t>Assumptions:</a:t>
            </a:r>
          </a:p>
          <a:p>
            <a:pPr marL="347472" indent="-347472">
              <a:spcBef>
                <a:spcPts val="500"/>
              </a:spcBef>
              <a:buFont typeface="Arial" charset="0"/>
              <a:buChar char="•"/>
            </a:pPr>
            <a:r>
              <a:rPr lang="en-US" sz="2000" b="0" i="1" dirty="0" smtClean="0">
                <a:solidFill>
                  <a:schemeClr val="accent3">
                    <a:lumMod val="50000"/>
                  </a:schemeClr>
                </a:solidFill>
              </a:rPr>
              <a:t>Everywhere-dense</a:t>
            </a:r>
            <a:r>
              <a:rPr lang="en-US" sz="2000" b="0" dirty="0" smtClean="0"/>
              <a:t>, i.e. each variable appears in </a:t>
            </a:r>
            <a:r>
              <a:rPr lang="el-GR" sz="2000" b="0" dirty="0" smtClean="0"/>
              <a:t>Ω</a:t>
            </a:r>
            <a:r>
              <a:rPr lang="en-US" sz="2000" b="0" dirty="0" smtClean="0"/>
              <a:t>(n) constraints</a:t>
            </a:r>
          </a:p>
          <a:p>
            <a:pPr marL="347472" indent="-347472">
              <a:spcBef>
                <a:spcPts val="500"/>
              </a:spcBef>
              <a:buFont typeface="Arial" charset="0"/>
              <a:buChar char="•"/>
            </a:pPr>
            <a:r>
              <a:rPr lang="en-US" sz="2000" b="0" dirty="0" smtClean="0"/>
              <a:t>These </a:t>
            </a:r>
            <a:r>
              <a:rPr lang="en-US" sz="2000" b="0" dirty="0"/>
              <a:t>constraints are </a:t>
            </a:r>
            <a:r>
              <a:rPr lang="en-US" sz="2000" b="0" i="1" dirty="0">
                <a:solidFill>
                  <a:schemeClr val="accent3">
                    <a:lumMod val="50000"/>
                  </a:schemeClr>
                </a:solidFill>
              </a:rPr>
              <a:t>fragile</a:t>
            </a:r>
            <a:r>
              <a:rPr lang="en-US" sz="2000" b="0" dirty="0"/>
              <a:t>, i.e. changing value of a variable makes all satisfied constraints it participates in unsatisfied. (For all assignments.)</a:t>
            </a:r>
          </a:p>
          <a:p>
            <a:pPr marL="0" lvl="1">
              <a:spcBef>
                <a:spcPts val="1200"/>
              </a:spcBef>
            </a:pPr>
            <a:r>
              <a:rPr lang="en-US" sz="2000" b="0" dirty="0" smtClean="0"/>
              <a:t>We give first </a:t>
            </a:r>
            <a:r>
              <a:rPr lang="en-US" sz="2000" b="0" dirty="0" smtClean="0">
                <a:solidFill>
                  <a:schemeClr val="accent3">
                    <a:lumMod val="50000"/>
                  </a:schemeClr>
                </a:solidFill>
              </a:rPr>
              <a:t>PTAS</a:t>
            </a:r>
            <a:r>
              <a:rPr lang="en-US" sz="2000" b="0" dirty="0" smtClean="0"/>
              <a:t> for all</a:t>
            </a:r>
            <a:r>
              <a:rPr lang="en-US" sz="2000" b="0" dirty="0" smtClean="0">
                <a:solidFill>
                  <a:schemeClr val="accent3">
                    <a:lumMod val="50000"/>
                  </a:schemeClr>
                </a:solidFill>
              </a:rPr>
              <a:t> fragile everywhere-dense MIN-</a:t>
            </a:r>
            <a:r>
              <a:rPr lang="en-US" sz="2000" b="0" i="1" dirty="0" err="1" smtClean="0">
                <a:solidFill>
                  <a:schemeClr val="accent3">
                    <a:lumMod val="50000"/>
                  </a:schemeClr>
                </a:solidFill>
              </a:rPr>
              <a:t>k</a:t>
            </a:r>
            <a:r>
              <a:rPr lang="en-US" sz="2000" b="0" dirty="0" err="1" smtClean="0">
                <a:solidFill>
                  <a:schemeClr val="accent3">
                    <a:lumMod val="50000"/>
                  </a:schemeClr>
                </a:solidFill>
              </a:rPr>
              <a:t>CSPs</a:t>
            </a:r>
            <a:r>
              <a:rPr lang="en-US" sz="2000" b="0" dirty="0" smtClean="0"/>
              <a:t>. Its runtime is O(input size)+2</a:t>
            </a:r>
            <a:r>
              <a:rPr lang="en-US" sz="2000" b="0" baseline="30000" dirty="0" smtClean="0"/>
              <a:t>O(1/</a:t>
            </a:r>
            <a:r>
              <a:rPr lang="el-GR" sz="2000" b="0" baseline="30000" dirty="0" smtClean="0">
                <a:cs typeface="Arial" charset="0"/>
              </a:rPr>
              <a:t>ε</a:t>
            </a:r>
            <a:r>
              <a:rPr lang="en-US" sz="2000" b="0" baseline="30000" dirty="0" smtClean="0">
                <a:cs typeface="Arial" charset="0"/>
              </a:rPr>
              <a:t>²</a:t>
            </a:r>
            <a:r>
              <a:rPr lang="en-US" sz="2000" b="0" baseline="30000" dirty="0" smtClean="0"/>
              <a:t>)</a:t>
            </a:r>
            <a:r>
              <a:rPr lang="en-US" sz="2000" b="0" dirty="0" smtClean="0"/>
              <a:t> </a:t>
            </a:r>
            <a:r>
              <a:rPr lang="en-US" sz="2000" b="0" dirty="0" smtClean="0">
                <a:solidFill>
                  <a:srgbClr val="C00000"/>
                </a:solidFill>
              </a:rPr>
              <a:t>[KS ‘09]</a:t>
            </a:r>
            <a:endParaRPr lang="en-US" sz="2000" b="0" baseline="30000" dirty="0" smtClean="0"/>
          </a:p>
          <a:p>
            <a:pPr marL="457200" indent="-457200">
              <a:spcBef>
                <a:spcPts val="500"/>
              </a:spcBef>
            </a:pPr>
            <a:endParaRPr lang="en-US" sz="2000" b="0" dirty="0"/>
          </a:p>
        </p:txBody>
      </p:sp>
      <p:sp>
        <p:nvSpPr>
          <p:cNvPr id="9293" name="Rectangle 62"/>
          <p:cNvSpPr>
            <a:spLocks noChangeArrowheads="1"/>
          </p:cNvSpPr>
          <p:nvPr/>
        </p:nvSpPr>
        <p:spPr bwMode="auto">
          <a:xfrm rot="-5400000">
            <a:off x="-857110" y="4183341"/>
            <a:ext cx="22365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Approx. 2-coloring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294" name="Rectangle 63"/>
          <p:cNvSpPr>
            <a:spLocks noChangeArrowheads="1"/>
          </p:cNvSpPr>
          <p:nvPr/>
        </p:nvSpPr>
        <p:spPr bwMode="auto">
          <a:xfrm rot="-5400000">
            <a:off x="-357187" y="1787525"/>
            <a:ext cx="12366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GB Game</a:t>
            </a:r>
          </a:p>
        </p:txBody>
      </p:sp>
      <p:sp>
        <p:nvSpPr>
          <p:cNvPr id="9297" name="Slide Number Placeholder 6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D388CD-E00F-41E1-B0A6-389FD8279652}" type="slidenum">
              <a:rPr lang="en-US" smtClean="0">
                <a:latin typeface="Arial" charset="0"/>
              </a:rPr>
              <a:pPr/>
              <a:t>7</a:t>
            </a:fld>
            <a:endParaRPr lang="en-US" dirty="0" smtClean="0">
              <a:latin typeface="Arial" charset="0"/>
            </a:endParaRPr>
          </a:p>
        </p:txBody>
      </p:sp>
      <p:sp>
        <p:nvSpPr>
          <p:cNvPr id="64" name="Oval 17"/>
          <p:cNvSpPr>
            <a:spLocks noChangeArrowheads="1"/>
          </p:cNvSpPr>
          <p:nvPr/>
        </p:nvSpPr>
        <p:spPr bwMode="auto">
          <a:xfrm>
            <a:off x="766763" y="4621213"/>
            <a:ext cx="228600" cy="228600"/>
          </a:xfrm>
          <a:prstGeom prst="ellipse">
            <a:avLst/>
          </a:prstGeom>
          <a:solidFill>
            <a:srgbClr val="93D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18"/>
          <p:cNvSpPr>
            <a:spLocks noChangeArrowheads="1"/>
          </p:cNvSpPr>
          <p:nvPr/>
        </p:nvSpPr>
        <p:spPr bwMode="auto">
          <a:xfrm>
            <a:off x="842963" y="3630613"/>
            <a:ext cx="228600" cy="228600"/>
          </a:xfrm>
          <a:prstGeom prst="ellipse">
            <a:avLst/>
          </a:prstGeom>
          <a:solidFill>
            <a:srgbClr val="93D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Oval 19"/>
          <p:cNvSpPr>
            <a:spLocks noChangeArrowheads="1"/>
          </p:cNvSpPr>
          <p:nvPr/>
        </p:nvSpPr>
        <p:spPr bwMode="auto">
          <a:xfrm>
            <a:off x="2366963" y="4468813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20"/>
          <p:cNvSpPr>
            <a:spLocks noChangeArrowheads="1"/>
          </p:cNvSpPr>
          <p:nvPr/>
        </p:nvSpPr>
        <p:spPr bwMode="auto">
          <a:xfrm>
            <a:off x="2443163" y="3935413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21"/>
          <p:cNvSpPr>
            <a:spLocks noChangeArrowheads="1"/>
          </p:cNvSpPr>
          <p:nvPr/>
        </p:nvSpPr>
        <p:spPr bwMode="auto">
          <a:xfrm>
            <a:off x="1223963" y="3478213"/>
            <a:ext cx="228600" cy="228600"/>
          </a:xfrm>
          <a:prstGeom prst="ellipse">
            <a:avLst/>
          </a:prstGeom>
          <a:solidFill>
            <a:srgbClr val="93D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Oval 22"/>
          <p:cNvSpPr>
            <a:spLocks noChangeArrowheads="1"/>
          </p:cNvSpPr>
          <p:nvPr/>
        </p:nvSpPr>
        <p:spPr bwMode="auto">
          <a:xfrm>
            <a:off x="1071563" y="4849813"/>
            <a:ext cx="228600" cy="228600"/>
          </a:xfrm>
          <a:prstGeom prst="ellipse">
            <a:avLst/>
          </a:prstGeom>
          <a:solidFill>
            <a:srgbClr val="93D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0" name="AutoShape 23"/>
          <p:cNvCxnSpPr>
            <a:cxnSpLocks noChangeShapeType="1"/>
            <a:stCxn id="66" idx="3"/>
            <a:endCxn id="69" idx="6"/>
          </p:cNvCxnSpPr>
          <p:nvPr/>
        </p:nvCxnSpPr>
        <p:spPr bwMode="auto">
          <a:xfrm flipH="1">
            <a:off x="1300163" y="4664075"/>
            <a:ext cx="1100137" cy="3000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1" name="AutoShape 24"/>
          <p:cNvCxnSpPr>
            <a:cxnSpLocks noChangeShapeType="1"/>
            <a:stCxn id="65" idx="6"/>
            <a:endCxn id="67" idx="2"/>
          </p:cNvCxnSpPr>
          <p:nvPr/>
        </p:nvCxnSpPr>
        <p:spPr bwMode="auto">
          <a:xfrm>
            <a:off x="1071563" y="3744913"/>
            <a:ext cx="13716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2" name="AutoShape 25"/>
          <p:cNvCxnSpPr>
            <a:cxnSpLocks noChangeShapeType="1"/>
            <a:stCxn id="67" idx="2"/>
            <a:endCxn id="68" idx="6"/>
          </p:cNvCxnSpPr>
          <p:nvPr/>
        </p:nvCxnSpPr>
        <p:spPr bwMode="auto">
          <a:xfrm flipH="1" flipV="1">
            <a:off x="1452563" y="3592513"/>
            <a:ext cx="9906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3" name="AutoShape 26"/>
          <p:cNvCxnSpPr>
            <a:cxnSpLocks noChangeShapeType="1"/>
            <a:stCxn id="65" idx="5"/>
            <a:endCxn id="66" idx="1"/>
          </p:cNvCxnSpPr>
          <p:nvPr/>
        </p:nvCxnSpPr>
        <p:spPr bwMode="auto">
          <a:xfrm>
            <a:off x="1038225" y="3825875"/>
            <a:ext cx="13620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4" name="AutoShape 27"/>
          <p:cNvCxnSpPr>
            <a:cxnSpLocks noChangeShapeType="1"/>
            <a:stCxn id="65" idx="4"/>
            <a:endCxn id="64" idx="0"/>
          </p:cNvCxnSpPr>
          <p:nvPr/>
        </p:nvCxnSpPr>
        <p:spPr bwMode="auto">
          <a:xfrm flipH="1">
            <a:off x="881063" y="3859213"/>
            <a:ext cx="76200" cy="762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" name="AutoShape 28"/>
          <p:cNvCxnSpPr>
            <a:cxnSpLocks noChangeShapeType="1"/>
            <a:stCxn id="66" idx="2"/>
            <a:endCxn id="64" idx="5"/>
          </p:cNvCxnSpPr>
          <p:nvPr/>
        </p:nvCxnSpPr>
        <p:spPr bwMode="auto">
          <a:xfrm flipH="1">
            <a:off x="962025" y="4583113"/>
            <a:ext cx="1404938" cy="2333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6" name="AutoShape 29"/>
          <p:cNvCxnSpPr>
            <a:cxnSpLocks noChangeShapeType="1"/>
            <a:stCxn id="69" idx="7"/>
            <a:endCxn id="67" idx="3"/>
          </p:cNvCxnSpPr>
          <p:nvPr/>
        </p:nvCxnSpPr>
        <p:spPr bwMode="auto">
          <a:xfrm flipV="1">
            <a:off x="1266825" y="4130675"/>
            <a:ext cx="1209675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cIntr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685800"/>
            <a:ext cx="3448464" cy="2743200"/>
          </a:xfrm>
          <a:prstGeom prst="rect">
            <a:avLst/>
          </a:prstGeom>
        </p:spPr>
      </p:pic>
      <p:sp>
        <p:nvSpPr>
          <p:cNvPr id="61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7FF4A0-46B8-49BA-8DD4-E4ABF7004663}" type="slidenum">
              <a:rPr lang="en-US" smtClean="0">
                <a:latin typeface="Arial" charset="0"/>
              </a:rPr>
              <a:pPr/>
              <a:t>8</a:t>
            </a:fld>
            <a:endParaRPr lang="en-US" dirty="0" smtClean="0">
              <a:latin typeface="Arial" charset="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4114800"/>
            <a:ext cx="8305800" cy="2209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2.5 approximation </a:t>
            </a:r>
            <a:r>
              <a:rPr lang="en-US" sz="2000" dirty="0" smtClean="0">
                <a:solidFill>
                  <a:srgbClr val="002060"/>
                </a:solidFill>
              </a:rPr>
              <a:t>[ACN ‘05]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No PTAS (in adversarial model) unless P=NP </a:t>
            </a:r>
            <a:r>
              <a:rPr lang="en-US" sz="2000" dirty="0" smtClean="0">
                <a:solidFill>
                  <a:srgbClr val="002060"/>
                </a:solidFill>
              </a:rPr>
              <a:t>[CGW ‘05]</a:t>
            </a:r>
            <a:endParaRPr lang="en-US" sz="2000" baseline="30000" dirty="0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If number of clusters is limited to a constant 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Previous best PTAS runtime </a:t>
            </a:r>
            <a:r>
              <a:rPr lang="en-US" sz="2000" dirty="0" err="1" smtClean="0"/>
              <a:t>n</a:t>
            </a:r>
            <a:r>
              <a:rPr lang="en-US" sz="2000" baseline="30000" dirty="0" err="1" smtClean="0"/>
              <a:t>O</a:t>
            </a:r>
            <a:r>
              <a:rPr lang="en-US" sz="2000" baseline="30000" dirty="0" smtClean="0"/>
              <a:t>(1/</a:t>
            </a:r>
            <a:r>
              <a:rPr lang="el-GR" sz="2000" baseline="30000" dirty="0" smtClean="0">
                <a:cs typeface="Arial" charset="0"/>
              </a:rPr>
              <a:t>ε</a:t>
            </a:r>
            <a:r>
              <a:rPr lang="en-US" sz="2000" baseline="30000" dirty="0" smtClean="0">
                <a:cs typeface="Arial" charset="0"/>
              </a:rPr>
              <a:t>²</a:t>
            </a:r>
            <a:r>
              <a:rPr lang="en-US" sz="2000" baseline="30000" dirty="0" smtClean="0"/>
              <a:t>) </a:t>
            </a:r>
            <a:r>
              <a:rPr lang="en-US" sz="2000" dirty="0" smtClean="0">
                <a:solidFill>
                  <a:srgbClr val="002060"/>
                </a:solidFill>
              </a:rPr>
              <a:t>[GG ’06]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We give PTAS with runtime O(n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)+2</a:t>
            </a:r>
            <a:r>
              <a:rPr lang="en-US" sz="2000" baseline="30000" dirty="0" smtClean="0"/>
              <a:t>O(1/</a:t>
            </a:r>
            <a:r>
              <a:rPr lang="el-GR" sz="2000" baseline="30000" dirty="0" smtClean="0">
                <a:cs typeface="Arial" charset="0"/>
              </a:rPr>
              <a:t>ε</a:t>
            </a:r>
            <a:r>
              <a:rPr lang="en-US" sz="2000" baseline="30000" dirty="0" smtClean="0">
                <a:cs typeface="Arial" charset="0"/>
              </a:rPr>
              <a:t>²</a:t>
            </a:r>
            <a:r>
              <a:rPr lang="en-US" sz="2000" baseline="30000" dirty="0" smtClean="0"/>
              <a:t>) </a:t>
            </a:r>
            <a:r>
              <a:rPr lang="en-US" sz="2000" dirty="0" smtClean="0"/>
              <a:t>(linear time) </a:t>
            </a:r>
            <a:r>
              <a:rPr lang="en-US" sz="2000" dirty="0" smtClean="0">
                <a:solidFill>
                  <a:srgbClr val="C00000"/>
                </a:solidFill>
              </a:rPr>
              <a:t>[KS ‘09]</a:t>
            </a:r>
            <a:r>
              <a:rPr lang="en-US" sz="2000" dirty="0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Not fragile but </a:t>
            </a:r>
            <a:r>
              <a:rPr lang="en-US" sz="2000" i="1" dirty="0" smtClean="0"/>
              <a:t>rigid </a:t>
            </a:r>
            <a:r>
              <a:rPr lang="en-US" sz="2000" dirty="0" smtClean="0">
                <a:solidFill>
                  <a:srgbClr val="C00000"/>
                </a:solidFill>
              </a:rPr>
              <a:t>[KS ‘09]</a:t>
            </a: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smtClean="0"/>
              <a:t>Correlation Clustering</a:t>
            </a: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2133600" y="3581400"/>
            <a:ext cx="3890809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/>
              <a:t>Minimize number of </a:t>
            </a:r>
            <a:r>
              <a:rPr lang="en-US" dirty="0" smtClean="0"/>
              <a:t>disagreements</a:t>
            </a:r>
            <a:endParaRPr lang="en-US" b="0" dirty="0"/>
          </a:p>
        </p:txBody>
      </p:sp>
      <p:sp>
        <p:nvSpPr>
          <p:cNvPr id="6150" name="Oval 17"/>
          <p:cNvSpPr>
            <a:spLocks noChangeArrowheads="1"/>
          </p:cNvSpPr>
          <p:nvPr/>
        </p:nvSpPr>
        <p:spPr bwMode="auto">
          <a:xfrm rot="334719">
            <a:off x="2318381" y="660001"/>
            <a:ext cx="1169329" cy="2718602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6151" name="Oval 18"/>
          <p:cNvSpPr>
            <a:spLocks noChangeArrowheads="1"/>
          </p:cNvSpPr>
          <p:nvPr/>
        </p:nvSpPr>
        <p:spPr bwMode="auto">
          <a:xfrm rot="263703">
            <a:off x="3687288" y="761013"/>
            <a:ext cx="2072014" cy="2843008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correlation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Additional results:</a:t>
            </a:r>
          </a:p>
          <a:p>
            <a:pPr lvl="1"/>
            <a:r>
              <a:rPr lang="en-US" dirty="0" smtClean="0"/>
              <a:t>Various approximation results in an </a:t>
            </a:r>
            <a:r>
              <a:rPr lang="en-US" dirty="0" smtClean="0">
                <a:solidFill>
                  <a:srgbClr val="FF0000"/>
                </a:solidFill>
              </a:rPr>
              <a:t>online</a:t>
            </a:r>
            <a:r>
              <a:rPr lang="en-US" dirty="0" smtClean="0"/>
              <a:t> model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[MSS ‘10]</a:t>
            </a:r>
          </a:p>
          <a:p>
            <a:pPr lvl="1"/>
            <a:r>
              <a:rPr lang="en-US" dirty="0" smtClean="0"/>
              <a:t>Suppose input is generated by adding </a:t>
            </a:r>
            <a:r>
              <a:rPr lang="en-US" dirty="0" smtClean="0">
                <a:solidFill>
                  <a:srgbClr val="FF0000"/>
                </a:solidFill>
              </a:rPr>
              <a:t>noise</a:t>
            </a:r>
            <a:r>
              <a:rPr lang="en-US" dirty="0" smtClean="0"/>
              <a:t> to a base clustering.  If all base clusters are size </a:t>
            </a:r>
            <a:r>
              <a:rPr lang="en-US" dirty="0" smtClean="0">
                <a:solidFill>
                  <a:srgbClr val="FF0000"/>
                </a:solidFill>
              </a:rPr>
              <a:t>Ω(√n)</a:t>
            </a:r>
            <a:r>
              <a:rPr lang="en-US" dirty="0" smtClean="0"/>
              <a:t> then the </a:t>
            </a:r>
            <a:r>
              <a:rPr lang="en-US" dirty="0" smtClean="0">
                <a:solidFill>
                  <a:srgbClr val="FF0000"/>
                </a:solidFill>
              </a:rPr>
              <a:t>semi-definite program </a:t>
            </a:r>
            <a:r>
              <a:rPr lang="en-US" dirty="0" smtClean="0"/>
              <a:t>reconstructs the base clustering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[MS ‘10]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Experiments</a:t>
            </a:r>
            <a:r>
              <a:rPr lang="en-US" dirty="0" smtClean="0"/>
              <a:t> with this SDP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[ES ‘09]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54050" y="152400"/>
            <a:ext cx="8229600" cy="103505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Fully dense feedback arc set</a:t>
            </a:r>
          </a:p>
        </p:txBody>
      </p:sp>
      <p:sp>
        <p:nvSpPr>
          <p:cNvPr id="21197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93675" y="2819400"/>
            <a:ext cx="8518525" cy="37449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Applications</a:t>
            </a:r>
          </a:p>
          <a:p>
            <a:pPr lvl="1" eaLnBrk="1" hangingPunct="1">
              <a:defRPr/>
            </a:pPr>
            <a:r>
              <a:rPr lang="en-US" dirty="0" smtClean="0"/>
              <a:t>Ranking by </a:t>
            </a:r>
            <a:r>
              <a:rPr lang="en-US" dirty="0" err="1" smtClean="0"/>
              <a:t>pairwise</a:t>
            </a:r>
            <a:r>
              <a:rPr lang="en-US" dirty="0" smtClean="0"/>
              <a:t> comparisons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[Slater ‘61]</a:t>
            </a:r>
          </a:p>
          <a:p>
            <a:pPr lvl="1" eaLnBrk="1" hangingPunct="1">
              <a:defRPr/>
            </a:pPr>
            <a:r>
              <a:rPr lang="en-US" dirty="0" smtClean="0"/>
              <a:t>Learning to order objects </a:t>
            </a:r>
            <a:r>
              <a:rPr lang="en-US" dirty="0" smtClean="0">
                <a:solidFill>
                  <a:srgbClr val="002060"/>
                </a:solidFill>
              </a:rPr>
              <a:t>[CSS ‘97]</a:t>
            </a:r>
          </a:p>
          <a:p>
            <a:pPr lvl="1" eaLnBrk="1" hangingPunct="1">
              <a:defRPr/>
            </a:pPr>
            <a:r>
              <a:rPr lang="en-US" dirty="0" err="1" smtClean="0"/>
              <a:t>Kemeny</a:t>
            </a:r>
            <a:r>
              <a:rPr lang="en-US" dirty="0" smtClean="0"/>
              <a:t> rank aggregation</a:t>
            </a:r>
          </a:p>
          <a:p>
            <a:pPr eaLnBrk="1" hangingPunct="1">
              <a:defRPr/>
            </a:pPr>
            <a:r>
              <a:rPr lang="en-US" dirty="0" smtClean="0"/>
              <a:t>NP-hard </a:t>
            </a:r>
            <a:r>
              <a:rPr lang="en-US" dirty="0" smtClean="0">
                <a:solidFill>
                  <a:srgbClr val="002060"/>
                </a:solidFill>
              </a:rPr>
              <a:t>[ACN ’05, A ’06, CTY ‘07]</a:t>
            </a:r>
          </a:p>
          <a:p>
            <a:pPr marL="342900" lvl="1" indent="-342900" eaLnBrk="1" hangingPunct="1">
              <a:buFontTx/>
              <a:buChar char="•"/>
              <a:defRPr/>
            </a:pPr>
            <a:r>
              <a:rPr lang="en-US" sz="3200" dirty="0" smtClean="0"/>
              <a:t>We give first PTAS </a:t>
            </a:r>
            <a:r>
              <a:rPr lang="en-US" sz="3200" dirty="0" smtClean="0">
                <a:solidFill>
                  <a:srgbClr val="C00000"/>
                </a:solidFill>
              </a:rPr>
              <a:t>[MS ‘07]</a:t>
            </a:r>
            <a:endParaRPr lang="en-US" sz="3200" baseline="30000" dirty="0" smtClean="0"/>
          </a:p>
        </p:txBody>
      </p:sp>
      <p:sp>
        <p:nvSpPr>
          <p:cNvPr id="10247" name="Oval 12"/>
          <p:cNvSpPr>
            <a:spLocks noChangeArrowheads="1"/>
          </p:cNvSpPr>
          <p:nvPr/>
        </p:nvSpPr>
        <p:spPr bwMode="auto">
          <a:xfrm>
            <a:off x="3505200" y="1600200"/>
            <a:ext cx="287338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0248" name="Oval 13"/>
          <p:cNvSpPr>
            <a:spLocks noChangeArrowheads="1"/>
          </p:cNvSpPr>
          <p:nvPr/>
        </p:nvSpPr>
        <p:spPr bwMode="auto">
          <a:xfrm>
            <a:off x="4572000" y="1600200"/>
            <a:ext cx="287338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10249" name="Oval 14"/>
          <p:cNvSpPr>
            <a:spLocks noChangeArrowheads="1"/>
          </p:cNvSpPr>
          <p:nvPr/>
        </p:nvSpPr>
        <p:spPr bwMode="auto">
          <a:xfrm>
            <a:off x="5715000" y="1600200"/>
            <a:ext cx="287338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cxnSp>
        <p:nvCxnSpPr>
          <p:cNvPr id="10250" name="AutoShape 17"/>
          <p:cNvCxnSpPr>
            <a:cxnSpLocks noChangeShapeType="1"/>
            <a:stCxn id="10247" idx="6"/>
            <a:endCxn id="10248" idx="2"/>
          </p:cNvCxnSpPr>
          <p:nvPr/>
        </p:nvCxnSpPr>
        <p:spPr bwMode="auto">
          <a:xfrm>
            <a:off x="3792538" y="1743869"/>
            <a:ext cx="779462" cy="158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0251" name="AutoShape 17"/>
          <p:cNvCxnSpPr>
            <a:cxnSpLocks noChangeShapeType="1"/>
            <a:stCxn id="10248" idx="6"/>
            <a:endCxn id="10249" idx="2"/>
          </p:cNvCxnSpPr>
          <p:nvPr/>
        </p:nvCxnSpPr>
        <p:spPr bwMode="auto">
          <a:xfrm>
            <a:off x="4859338" y="1744663"/>
            <a:ext cx="855662" cy="15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0252" name="AutoShape 19"/>
          <p:cNvCxnSpPr>
            <a:cxnSpLocks noChangeShapeType="1"/>
            <a:stCxn id="10249" idx="1"/>
            <a:endCxn id="10247" idx="7"/>
          </p:cNvCxnSpPr>
          <p:nvPr/>
        </p:nvCxnSpPr>
        <p:spPr bwMode="auto">
          <a:xfrm rot="16200000" flipV="1">
            <a:off x="4753769" y="638969"/>
            <a:ext cx="1588" cy="2006622"/>
          </a:xfrm>
          <a:prstGeom prst="curvedConnector3">
            <a:avLst>
              <a:gd name="adj1" fmla="val 17045340"/>
            </a:avLst>
          </a:pr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</p:spPr>
      </p:cxnSp>
      <p:sp>
        <p:nvSpPr>
          <p:cNvPr id="10253" name="Rectangle 12"/>
          <p:cNvSpPr>
            <a:spLocks noChangeArrowheads="1"/>
          </p:cNvSpPr>
          <p:nvPr/>
        </p:nvSpPr>
        <p:spPr bwMode="auto">
          <a:xfrm>
            <a:off x="2743200" y="2276868"/>
            <a:ext cx="433965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/>
              <a:t>Minimize number of </a:t>
            </a:r>
            <a:r>
              <a:rPr lang="en-US" dirty="0" smtClean="0"/>
              <a:t>backwards edges</a:t>
            </a:r>
            <a:endParaRPr lang="en-US" dirty="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6400800" y="1600200"/>
            <a:ext cx="287338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15" name="AutoShape 17"/>
          <p:cNvCxnSpPr>
            <a:cxnSpLocks noChangeShapeType="1"/>
            <a:stCxn id="10247" idx="5"/>
            <a:endCxn id="13" idx="4"/>
          </p:cNvCxnSpPr>
          <p:nvPr/>
        </p:nvCxnSpPr>
        <p:spPr bwMode="auto">
          <a:xfrm rot="16200000" flipH="1">
            <a:off x="5126423" y="469492"/>
            <a:ext cx="42080" cy="2794011"/>
          </a:xfrm>
          <a:prstGeom prst="curvedConnector3">
            <a:avLst>
              <a:gd name="adj1" fmla="val 643251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20" name="AutoShape 17"/>
          <p:cNvCxnSpPr>
            <a:cxnSpLocks noChangeShapeType="1"/>
            <a:stCxn id="10249" idx="6"/>
            <a:endCxn id="13" idx="2"/>
          </p:cNvCxnSpPr>
          <p:nvPr/>
        </p:nvCxnSpPr>
        <p:spPr bwMode="auto">
          <a:xfrm>
            <a:off x="6002338" y="1743869"/>
            <a:ext cx="398462" cy="158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21" name="AutoShape 17"/>
          <p:cNvCxnSpPr>
            <a:cxnSpLocks noChangeShapeType="1"/>
            <a:stCxn id="10248" idx="5"/>
            <a:endCxn id="13" idx="3"/>
          </p:cNvCxnSpPr>
          <p:nvPr/>
        </p:nvCxnSpPr>
        <p:spPr bwMode="auto">
          <a:xfrm rot="16200000" flipH="1">
            <a:off x="5630069" y="1032647"/>
            <a:ext cx="1588" cy="1625622"/>
          </a:xfrm>
          <a:prstGeom prst="curvedConnector3">
            <a:avLst>
              <a:gd name="adj1" fmla="val 7031111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Generalization</a:t>
            </a:r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2286000" y="1449388"/>
            <a:ext cx="4800600" cy="1446212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 typeface="Arial" charset="0"/>
              <a:buAutoNum type="arabicPeriod"/>
            </a:pPr>
            <a:r>
              <a:rPr lang="en-US" sz="1600" dirty="0">
                <a:solidFill>
                  <a:srgbClr val="663300"/>
                </a:solidFill>
                <a:latin typeface="Kristen ITC" pitchFamily="66" charset="0"/>
              </a:rPr>
              <a:t>B between A, C</a:t>
            </a:r>
          </a:p>
          <a:p>
            <a:pPr marL="342900" indent="-342900">
              <a:spcBef>
                <a:spcPct val="50000"/>
              </a:spcBef>
              <a:buFont typeface="Arial" charset="0"/>
              <a:buAutoNum type="arabicPeriod"/>
            </a:pPr>
            <a:r>
              <a:rPr lang="en-US" sz="1600" dirty="0">
                <a:solidFill>
                  <a:srgbClr val="663300"/>
                </a:solidFill>
                <a:latin typeface="Kristen ITC" pitchFamily="66" charset="0"/>
              </a:rPr>
              <a:t>B between A, D</a:t>
            </a:r>
          </a:p>
          <a:p>
            <a:pPr marL="342900" indent="-342900">
              <a:spcBef>
                <a:spcPct val="50000"/>
              </a:spcBef>
              <a:buFont typeface="Arial" charset="0"/>
              <a:buAutoNum type="arabicPeriod"/>
            </a:pPr>
            <a:r>
              <a:rPr lang="en-US" sz="1600" dirty="0">
                <a:solidFill>
                  <a:srgbClr val="663300"/>
                </a:solidFill>
                <a:latin typeface="Kristen ITC" pitchFamily="66" charset="0"/>
              </a:rPr>
              <a:t>A between C, D</a:t>
            </a:r>
          </a:p>
          <a:p>
            <a:pPr marL="342900" indent="-342900">
              <a:spcBef>
                <a:spcPct val="50000"/>
              </a:spcBef>
              <a:buFont typeface="Arial" charset="0"/>
              <a:buAutoNum type="arabicPeriod"/>
            </a:pPr>
            <a:r>
              <a:rPr lang="en-US" sz="1600" dirty="0">
                <a:solidFill>
                  <a:srgbClr val="663300"/>
                </a:solidFill>
                <a:latin typeface="Kristen ITC" pitchFamily="66" charset="0"/>
              </a:rPr>
              <a:t>C between B, D</a:t>
            </a:r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F9CA1D-2AAF-47F2-AD12-4FF216BE0B24}" type="slidenum">
              <a:rPr lang="en-US" smtClean="0">
                <a:latin typeface="Arial" charset="0"/>
              </a:rPr>
              <a:pPr/>
              <a:t>11</a:t>
            </a:fld>
            <a:endParaRPr lang="en-US" smtClean="0">
              <a:latin typeface="Arial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391400" y="6420678"/>
            <a:ext cx="144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i="1" dirty="0"/>
              <a:t>Animating…</a:t>
            </a: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990600" y="1057668"/>
            <a:ext cx="704551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Example: </a:t>
            </a:r>
            <a:r>
              <a:rPr lang="en-US" dirty="0" err="1" smtClean="0"/>
              <a:t>betweenness</a:t>
            </a:r>
            <a:r>
              <a:rPr lang="en-US" dirty="0" smtClean="0"/>
              <a:t>. </a:t>
            </a:r>
            <a:r>
              <a:rPr lang="en-US" b="0" dirty="0" smtClean="0"/>
              <a:t>Minimize </a:t>
            </a:r>
            <a:r>
              <a:rPr lang="en-US" b="0" dirty="0"/>
              <a:t>number of </a:t>
            </a:r>
            <a:r>
              <a:rPr lang="en-US" dirty="0" smtClean="0"/>
              <a:t>violated constraints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81600" y="1982788"/>
            <a:ext cx="1369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Kristen ITC" pitchFamily="66" charset="0"/>
              </a:rPr>
              <a:t>A, B, C, D</a:t>
            </a:r>
            <a:endParaRPr lang="en-US" dirty="0"/>
          </a:p>
        </p:txBody>
      </p:sp>
      <p:pic>
        <p:nvPicPr>
          <p:cNvPr id="33794" name="Picture 2" descr="C:\Documents and Settings\ws\Local Settings\Temporary Internet Files\Content.IE5\LM5XU572\MCj0432537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211388"/>
            <a:ext cx="304800" cy="304800"/>
          </a:xfrm>
          <a:prstGeom prst="rect">
            <a:avLst/>
          </a:prstGeom>
          <a:noFill/>
        </p:spPr>
      </p:pic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304800" y="3036888"/>
            <a:ext cx="8518525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b="0" dirty="0" smtClean="0"/>
              <a:t>Generalize to soft constraints depending on k objects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b="0" dirty="0" smtClean="0"/>
              <a:t>Assumptions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sz="2800" b="0" i="1" kern="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Complete</a:t>
            </a:r>
            <a:r>
              <a:rPr lang="en-US" sz="2800" b="0" kern="0" dirty="0" smtClean="0">
                <a:latin typeface="+mn-lt"/>
              </a:rPr>
              <a:t>, i.e. every set of </a:t>
            </a:r>
            <a:r>
              <a:rPr lang="en-US" sz="2800" b="0" i="1" kern="0" dirty="0" smtClean="0">
                <a:latin typeface="+mn-lt"/>
              </a:rPr>
              <a:t>k</a:t>
            </a:r>
            <a:r>
              <a:rPr lang="en-US" sz="2800" b="0" kern="0" dirty="0" smtClean="0">
                <a:latin typeface="+mn-lt"/>
              </a:rPr>
              <a:t> objects has a soft constraint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sz="2800" b="0" kern="0" dirty="0" smtClean="0">
                <a:latin typeface="+mn-lt"/>
              </a:rPr>
              <a:t>The constraints are </a:t>
            </a:r>
            <a:r>
              <a:rPr lang="en-US" sz="2800" b="0" i="1" kern="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fragile</a:t>
            </a:r>
            <a:r>
              <a:rPr lang="en-US" sz="2800" b="0" kern="0" dirty="0" smtClean="0">
                <a:latin typeface="+mn-lt"/>
              </a:rPr>
              <a:t>, i.e. a satisfied constraint becomes unsatisfied if any single object is moved</a:t>
            </a:r>
          </a:p>
          <a:p>
            <a:pPr marL="347472" indent="-347472">
              <a:spcBef>
                <a:spcPts val="500"/>
              </a:spcBef>
              <a:buFont typeface="Arial" pitchFamily="34" charset="0"/>
              <a:buChar char="•"/>
              <a:defRPr/>
            </a:pPr>
            <a:r>
              <a:rPr lang="en-US" sz="3200" b="0" dirty="0" smtClean="0"/>
              <a:t>We give first </a:t>
            </a:r>
            <a:r>
              <a:rPr lang="en-US" sz="3200" b="0" dirty="0" smtClean="0">
                <a:solidFill>
                  <a:schemeClr val="accent3">
                    <a:lumMod val="50000"/>
                  </a:schemeClr>
                </a:solidFill>
              </a:rPr>
              <a:t>PTAS</a:t>
            </a:r>
            <a:r>
              <a:rPr lang="en-US" sz="3200" b="0" dirty="0" smtClean="0"/>
              <a:t> for all complete fragile min ranking CSPs </a:t>
            </a:r>
            <a:r>
              <a:rPr lang="en-US" sz="3200" b="0" dirty="0" smtClean="0">
                <a:solidFill>
                  <a:schemeClr val="accent3">
                    <a:lumMod val="50000"/>
                  </a:schemeClr>
                </a:solidFill>
              </a:rPr>
              <a:t>[KS ‘09]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 Summary of PTASs</a:t>
            </a:r>
          </a:p>
        </p:txBody>
      </p:sp>
      <p:graphicFrame>
        <p:nvGraphicFramePr>
          <p:cNvPr id="12337" name="Group 49"/>
          <p:cNvGraphicFramePr>
            <a:graphicFrameLocks noGrp="1"/>
          </p:cNvGraphicFramePr>
          <p:nvPr/>
        </p:nvGraphicFramePr>
        <p:xfrm>
          <a:off x="228600" y="914400"/>
          <a:ext cx="8615680" cy="3606800"/>
        </p:xfrm>
        <a:graphic>
          <a:graphicData uri="http://schemas.openxmlformats.org/drawingml/2006/table">
            <a:tbl>
              <a:tblPr/>
              <a:tblGrid>
                <a:gridCol w="609600"/>
                <a:gridCol w="3810000"/>
                <a:gridCol w="2138680"/>
                <a:gridCol w="205740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Previous work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This work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Every.-dense</a:t>
                      </a:r>
                    </a:p>
                  </a:txBody>
                  <a:tcPr vert="vert27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Fragile Min k-CSP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  <a:endParaRPr kumimoji="0" lang="en-US" sz="18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O(input)+2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O(1/</a:t>
                      </a:r>
                      <a:r>
                        <a:rPr kumimoji="0" lang="el-G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²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[KS ‘09]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(Essentially optimal)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Approx. 2-color, Gale-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Berlekamp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Game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(1/</a:t>
                      </a:r>
                      <a:r>
                        <a:rPr kumimoji="0" lang="el-G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²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</a:rPr>
                        <a:t>[AKK ‘95, BFK ‘03]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85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Complete</a:t>
                      </a:r>
                    </a:p>
                  </a:txBody>
                  <a:tcPr vert="vert27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Correlation clustering with O(1) clusters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(1/</a:t>
                      </a:r>
                      <a:r>
                        <a:rPr kumimoji="0" lang="el-G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²)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</a:rPr>
                        <a:t>[GG ‘06]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vert="vert27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Fragile Min Ranking k-CSP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Poly(n) 2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Poly(1/</a:t>
                      </a:r>
                      <a:r>
                        <a:rPr kumimoji="0" lang="el-G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[MS ‘07, KS ‘09]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Feedback arc set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vert="vert27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Betweenness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40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1EEDC91-180C-4B83-B795-4B0E034B8FC4}" type="slidenum">
              <a:rPr lang="en-US" smtClean="0">
                <a:latin typeface="Arial" charset="0"/>
              </a:rPr>
              <a:pPr/>
              <a:t>12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Overview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Approximation algorithms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No-regret learning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Approximate 2-coloring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Algorithm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Analysis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Open problems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DF402D-89C6-4617-9BFA-4F2BD505557F}" type="slidenum">
              <a:rPr lang="en-US" smtClean="0">
                <a:latin typeface="Arial" charset="0"/>
              </a:rPr>
              <a:pPr/>
              <a:t>13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regret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Rock-paper scissors history: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Exist </a:t>
            </a:r>
            <a:r>
              <a:rPr lang="en-US" dirty="0" smtClean="0"/>
              <a:t>algorithms with regret </a:t>
            </a:r>
            <a:r>
              <a:rPr lang="en-US" i="1" dirty="0" smtClean="0"/>
              <a:t>O(√t) </a:t>
            </a:r>
            <a:r>
              <a:rPr lang="en-US" dirty="0" smtClean="0"/>
              <a:t>after </a:t>
            </a:r>
            <a:r>
              <a:rPr lang="en-US" i="1" dirty="0" smtClean="0"/>
              <a:t>t</a:t>
            </a:r>
            <a:r>
              <a:rPr lang="en-US" dirty="0" smtClean="0"/>
              <a:t> rounds </a:t>
            </a:r>
            <a:r>
              <a:rPr lang="en-US" dirty="0" smtClean="0">
                <a:solidFill>
                  <a:srgbClr val="002060"/>
                </a:solidFill>
              </a:rPr>
              <a:t>[FS ‘97]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828800"/>
          <a:ext cx="3794760" cy="1483360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855980"/>
                <a:gridCol w="411480"/>
                <a:gridCol w="411480"/>
                <a:gridCol w="411480"/>
                <a:gridCol w="411480"/>
                <a:gridCol w="411480"/>
                <a:gridCol w="88138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Score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Them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Us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1-3=-2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Us’</a:t>
                      </a:r>
                      <a:endParaRPr lang="en-US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2-1=1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Arc 5"/>
          <p:cNvSpPr/>
          <p:nvPr/>
        </p:nvSpPr>
        <p:spPr bwMode="auto">
          <a:xfrm>
            <a:off x="4724400" y="2743200"/>
            <a:ext cx="685800" cy="381000"/>
          </a:xfrm>
          <a:prstGeom prst="arc">
            <a:avLst>
              <a:gd name="adj1" fmla="val 16200000"/>
              <a:gd name="adj2" fmla="val 5734805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26975" y="2719243"/>
            <a:ext cx="3464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/>
              <a:t>[External] </a:t>
            </a:r>
            <a:r>
              <a:rPr lang="en-US" b="0" dirty="0" smtClean="0">
                <a:solidFill>
                  <a:schemeClr val="accent1">
                    <a:lumMod val="25000"/>
                  </a:schemeClr>
                </a:solidFill>
              </a:rPr>
              <a:t>P</a:t>
            </a:r>
            <a:r>
              <a:rPr lang="en-US" b="0" dirty="0" smtClean="0"/>
              <a:t> Regret: 1 </a:t>
            </a:r>
            <a:r>
              <a:rPr lang="en-US" b="0" dirty="0" smtClean="0"/>
              <a:t>− </a:t>
            </a:r>
            <a:r>
              <a:rPr lang="en-US" b="0" dirty="0" smtClean="0"/>
              <a:t>(-2) </a:t>
            </a:r>
            <a:r>
              <a:rPr lang="en-US" b="0" dirty="0" smtClean="0"/>
              <a:t>= </a:t>
            </a:r>
            <a:r>
              <a:rPr lang="en-US" b="0" dirty="0" smtClean="0"/>
              <a:t>3</a:t>
            </a:r>
            <a:endParaRPr lang="en-US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regret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410200"/>
          </a:xfrm>
        </p:spPr>
        <p:txBody>
          <a:bodyPr/>
          <a:lstStyle/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Regret </a:t>
            </a:r>
            <a:r>
              <a:rPr lang="en-US" sz="2400" i="1" dirty="0" smtClean="0"/>
              <a:t>O(√t) </a:t>
            </a:r>
            <a:r>
              <a:rPr lang="en-US" sz="2400" dirty="0" smtClean="0"/>
              <a:t>after </a:t>
            </a:r>
            <a:r>
              <a:rPr lang="en-US" sz="2400" i="1" dirty="0" smtClean="0"/>
              <a:t>t</a:t>
            </a:r>
            <a:r>
              <a:rPr lang="en-US" sz="2400" dirty="0" smtClean="0"/>
              <a:t> rounds using matrix inversion </a:t>
            </a:r>
            <a:r>
              <a:rPr lang="en-US" sz="2400" dirty="0" smtClean="0">
                <a:solidFill>
                  <a:srgbClr val="002060"/>
                </a:solidFill>
              </a:rPr>
              <a:t>[FV ‘99]</a:t>
            </a:r>
          </a:p>
          <a:p>
            <a:r>
              <a:rPr lang="en-US" sz="2400" dirty="0" smtClean="0"/>
              <a:t>… using matrix-vector multiplication 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</a:rPr>
              <a:t>[MS ‘10]</a:t>
            </a:r>
          </a:p>
          <a:p>
            <a:endParaRPr lang="en-US" sz="2400" dirty="0" smtClean="0">
              <a:latin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</a:rPr>
              <a:t>Currently investigating another no-regret learning problem related to dark pools with </a:t>
            </a:r>
            <a:r>
              <a:rPr lang="en-US" sz="2400" dirty="0" err="1" smtClean="0">
                <a:latin typeface="Arial" pitchFamily="34" charset="0"/>
              </a:rPr>
              <a:t>Jenn</a:t>
            </a:r>
            <a:r>
              <a:rPr lang="en-US" sz="2400" dirty="0" smtClean="0">
                <a:latin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</a:rPr>
              <a:t>Wortman</a:t>
            </a:r>
            <a:r>
              <a:rPr lang="en-US" sz="2400" dirty="0" smtClean="0">
                <a:latin typeface="Arial" pitchFamily="34" charset="0"/>
              </a:rPr>
              <a:t> Vaughan 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</a:rPr>
              <a:t>[SV]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143000"/>
          <a:ext cx="4226560" cy="148336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287780"/>
                <a:gridCol w="411480"/>
                <a:gridCol w="411480"/>
                <a:gridCol w="411480"/>
                <a:gridCol w="411480"/>
                <a:gridCol w="411480"/>
                <a:gridCol w="88138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Score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Them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Us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1-3=-2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Us’: </a:t>
                      </a:r>
                      <a:r>
                        <a:rPr lang="en-US" sz="1800" b="1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→</a:t>
                      </a:r>
                      <a:r>
                        <a:rPr lang="en-US" b="1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3-1=2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Arc 8"/>
          <p:cNvSpPr/>
          <p:nvPr/>
        </p:nvSpPr>
        <p:spPr bwMode="auto">
          <a:xfrm>
            <a:off x="4572000" y="2057400"/>
            <a:ext cx="685800" cy="381000"/>
          </a:xfrm>
          <a:prstGeom prst="arc">
            <a:avLst>
              <a:gd name="adj1" fmla="val 16200000"/>
              <a:gd name="adj2" fmla="val 5734805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7800" y="2057400"/>
            <a:ext cx="388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/>
              <a:t>[Internal] </a:t>
            </a:r>
            <a:r>
              <a:rPr lang="en-US" b="0" dirty="0" smtClean="0">
                <a:solidFill>
                  <a:schemeClr val="tx2"/>
                </a:solidFill>
              </a:rPr>
              <a:t>S</a:t>
            </a:r>
            <a:r>
              <a:rPr lang="en-US" b="0" dirty="0" smtClean="0"/>
              <a:t>→</a:t>
            </a:r>
            <a:r>
              <a:rPr lang="en-US" b="0" dirty="0" smtClean="0">
                <a:solidFill>
                  <a:schemeClr val="accent1">
                    <a:lumMod val="25000"/>
                  </a:schemeClr>
                </a:solidFill>
              </a:rPr>
              <a:t>P</a:t>
            </a:r>
            <a:r>
              <a:rPr lang="en-US" b="0" dirty="0" smtClean="0"/>
              <a:t> Regret: 2 </a:t>
            </a:r>
            <a:r>
              <a:rPr lang="en-US" b="0" dirty="0" smtClean="0"/>
              <a:t>− </a:t>
            </a:r>
            <a:r>
              <a:rPr lang="en-US" b="0" dirty="0" smtClean="0"/>
              <a:t>(-2) = 4</a:t>
            </a:r>
            <a:endParaRPr lang="en-US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Approximation algorithms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No-regret learning</a:t>
            </a:r>
          </a:p>
          <a:p>
            <a:r>
              <a:rPr lang="en-US" dirty="0" smtClean="0"/>
              <a:t>Approximate 2-coloring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Algorithm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Analysis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Open problems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DF402D-89C6-4617-9BFA-4F2BD505557F}" type="slidenum">
              <a:rPr lang="en-US" smtClean="0">
                <a:latin typeface="Arial" charset="0"/>
              </a:rPr>
              <a:pPr/>
              <a:t>16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approximate 2-coloring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86200"/>
            <a:ext cx="8229600" cy="1371600"/>
          </a:xfrm>
        </p:spPr>
        <p:txBody>
          <a:bodyPr/>
          <a:lstStyle/>
          <a:p>
            <a:r>
              <a:rPr lang="en-US" dirty="0" smtClean="0"/>
              <a:t>Minimize number of monochromatic edges</a:t>
            </a:r>
          </a:p>
          <a:p>
            <a:r>
              <a:rPr lang="en-US" dirty="0" smtClean="0"/>
              <a:t>Assume all degrees </a:t>
            </a:r>
            <a:r>
              <a:rPr lang="el-GR" dirty="0" smtClean="0"/>
              <a:t>Ω</a:t>
            </a:r>
            <a:r>
              <a:rPr lang="en-US" dirty="0" smtClean="0"/>
              <a:t>(n)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200400" y="1371600"/>
            <a:ext cx="2358571" cy="1981200"/>
            <a:chOff x="1295400" y="4773751"/>
            <a:chExt cx="1905000" cy="1600200"/>
          </a:xfrm>
        </p:grpSpPr>
        <p:sp>
          <p:nvSpPr>
            <p:cNvPr id="7" name="Oval 17"/>
            <p:cNvSpPr>
              <a:spLocks noChangeArrowheads="1"/>
            </p:cNvSpPr>
            <p:nvPr/>
          </p:nvSpPr>
          <p:spPr bwMode="auto">
            <a:xfrm>
              <a:off x="1295400" y="5916751"/>
              <a:ext cx="228600" cy="228600"/>
            </a:xfrm>
            <a:prstGeom prst="ellipse">
              <a:avLst/>
            </a:prstGeom>
            <a:solidFill>
              <a:srgbClr val="93DB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18"/>
            <p:cNvSpPr>
              <a:spLocks noChangeArrowheads="1"/>
            </p:cNvSpPr>
            <p:nvPr/>
          </p:nvSpPr>
          <p:spPr bwMode="auto">
            <a:xfrm>
              <a:off x="1371600" y="4926151"/>
              <a:ext cx="228600" cy="228600"/>
            </a:xfrm>
            <a:prstGeom prst="ellipse">
              <a:avLst/>
            </a:prstGeom>
            <a:solidFill>
              <a:srgbClr val="93DB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19"/>
            <p:cNvSpPr>
              <a:spLocks noChangeArrowheads="1"/>
            </p:cNvSpPr>
            <p:nvPr/>
          </p:nvSpPr>
          <p:spPr bwMode="auto">
            <a:xfrm>
              <a:off x="2895600" y="5764351"/>
              <a:ext cx="228600" cy="228600"/>
            </a:xfrm>
            <a:prstGeom prst="ellipse">
              <a:avLst/>
            </a:prstGeom>
            <a:solidFill>
              <a:srgbClr val="FF939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20"/>
            <p:cNvSpPr>
              <a:spLocks noChangeArrowheads="1"/>
            </p:cNvSpPr>
            <p:nvPr/>
          </p:nvSpPr>
          <p:spPr bwMode="auto">
            <a:xfrm>
              <a:off x="2971800" y="5230951"/>
              <a:ext cx="228600" cy="228600"/>
            </a:xfrm>
            <a:prstGeom prst="ellipse">
              <a:avLst/>
            </a:prstGeom>
            <a:solidFill>
              <a:srgbClr val="FF939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21"/>
            <p:cNvSpPr>
              <a:spLocks noChangeArrowheads="1"/>
            </p:cNvSpPr>
            <p:nvPr/>
          </p:nvSpPr>
          <p:spPr bwMode="auto">
            <a:xfrm>
              <a:off x="1752600" y="4773751"/>
              <a:ext cx="228600" cy="228600"/>
            </a:xfrm>
            <a:prstGeom prst="ellipse">
              <a:avLst/>
            </a:prstGeom>
            <a:solidFill>
              <a:srgbClr val="93DB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22"/>
            <p:cNvSpPr>
              <a:spLocks noChangeArrowheads="1"/>
            </p:cNvSpPr>
            <p:nvPr/>
          </p:nvSpPr>
          <p:spPr bwMode="auto">
            <a:xfrm>
              <a:off x="1600200" y="6145351"/>
              <a:ext cx="228600" cy="228600"/>
            </a:xfrm>
            <a:prstGeom prst="ellipse">
              <a:avLst/>
            </a:prstGeom>
            <a:solidFill>
              <a:srgbClr val="93DB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3" name="AutoShape 23"/>
            <p:cNvCxnSpPr>
              <a:cxnSpLocks noChangeShapeType="1"/>
              <a:stCxn id="9" idx="3"/>
              <a:endCxn id="12" idx="6"/>
            </p:cNvCxnSpPr>
            <p:nvPr/>
          </p:nvCxnSpPr>
          <p:spPr bwMode="auto">
            <a:xfrm flipH="1">
              <a:off x="1828800" y="5959613"/>
              <a:ext cx="1100137" cy="3000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" name="AutoShape 24"/>
            <p:cNvCxnSpPr>
              <a:cxnSpLocks noChangeShapeType="1"/>
              <a:stCxn id="8" idx="6"/>
              <a:endCxn id="10" idx="2"/>
            </p:cNvCxnSpPr>
            <p:nvPr/>
          </p:nvCxnSpPr>
          <p:spPr bwMode="auto">
            <a:xfrm>
              <a:off x="1600200" y="5040451"/>
              <a:ext cx="13716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5" name="AutoShape 25"/>
            <p:cNvCxnSpPr>
              <a:cxnSpLocks noChangeShapeType="1"/>
              <a:stCxn id="10" idx="2"/>
              <a:endCxn id="11" idx="6"/>
            </p:cNvCxnSpPr>
            <p:nvPr/>
          </p:nvCxnSpPr>
          <p:spPr bwMode="auto">
            <a:xfrm flipH="1" flipV="1">
              <a:off x="1981200" y="4888051"/>
              <a:ext cx="990600" cy="4572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6" name="AutoShape 26"/>
            <p:cNvCxnSpPr>
              <a:cxnSpLocks noChangeShapeType="1"/>
              <a:stCxn id="8" idx="5"/>
              <a:endCxn id="9" idx="1"/>
            </p:cNvCxnSpPr>
            <p:nvPr/>
          </p:nvCxnSpPr>
          <p:spPr bwMode="auto">
            <a:xfrm>
              <a:off x="1566862" y="5121413"/>
              <a:ext cx="1362075" cy="6762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" name="AutoShape 27"/>
            <p:cNvCxnSpPr>
              <a:cxnSpLocks noChangeShapeType="1"/>
              <a:stCxn id="8" idx="4"/>
              <a:endCxn id="7" idx="0"/>
            </p:cNvCxnSpPr>
            <p:nvPr/>
          </p:nvCxnSpPr>
          <p:spPr bwMode="auto">
            <a:xfrm flipH="1">
              <a:off x="1409700" y="5154751"/>
              <a:ext cx="76200" cy="762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8" name="AutoShape 28"/>
            <p:cNvCxnSpPr>
              <a:cxnSpLocks noChangeShapeType="1"/>
              <a:stCxn id="9" idx="2"/>
              <a:endCxn id="7" idx="5"/>
            </p:cNvCxnSpPr>
            <p:nvPr/>
          </p:nvCxnSpPr>
          <p:spPr bwMode="auto">
            <a:xfrm flipH="1">
              <a:off x="1490662" y="5878651"/>
              <a:ext cx="1404938" cy="2333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" name="AutoShape 29"/>
            <p:cNvCxnSpPr>
              <a:cxnSpLocks noChangeShapeType="1"/>
              <a:stCxn id="12" idx="7"/>
              <a:endCxn id="10" idx="3"/>
            </p:cNvCxnSpPr>
            <p:nvPr/>
          </p:nvCxnSpPr>
          <p:spPr bwMode="auto">
            <a:xfrm flipV="1">
              <a:off x="1795462" y="5426213"/>
              <a:ext cx="1209675" cy="7524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dirty="0" smtClean="0"/>
              <a:t>Some Instances are easy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83163"/>
          </a:xfrm>
        </p:spPr>
        <p:txBody>
          <a:bodyPr/>
          <a:lstStyle/>
          <a:p>
            <a:r>
              <a:rPr lang="en-US" sz="2800" dirty="0" smtClean="0"/>
              <a:t>Previously known 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</a:rPr>
              <a:t>additive error algorithms</a:t>
            </a:r>
            <a:r>
              <a:rPr lang="en-US" sz="2800" dirty="0" smtClean="0"/>
              <a:t>: Cost(Output) ≤ Cost(Optimum) + O(</a:t>
            </a:r>
            <a:r>
              <a:rPr lang="el-GR" sz="2800" dirty="0" smtClean="0">
                <a:cs typeface="Arial" charset="0"/>
              </a:rPr>
              <a:t>ε </a:t>
            </a:r>
            <a:r>
              <a:rPr lang="en-US" sz="2800" dirty="0" smtClean="0"/>
              <a:t>n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)</a:t>
            </a:r>
          </a:p>
          <a:p>
            <a:pPr lvl="1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[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Arora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Karger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Karpinski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‘95]</a:t>
            </a:r>
          </a:p>
          <a:p>
            <a:pPr lvl="1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[Fernandez de la Vega ‘96]</a:t>
            </a:r>
          </a:p>
          <a:p>
            <a:pPr lvl="1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[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Goldreich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Goldwasser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, Ron ‘98]</a:t>
            </a:r>
          </a:p>
          <a:p>
            <a:pPr lvl="1"/>
            <a:r>
              <a:rPr lang="en-US" sz="2400" dirty="0" smtClean="0">
                <a:solidFill>
                  <a:srgbClr val="002060"/>
                </a:solidFill>
              </a:rPr>
              <a:t>[</a:t>
            </a:r>
            <a:r>
              <a:rPr lang="en-US" sz="2400" dirty="0" err="1" smtClean="0">
                <a:solidFill>
                  <a:srgbClr val="002060"/>
                </a:solidFill>
              </a:rPr>
              <a:t>Alon</a:t>
            </a:r>
            <a:r>
              <a:rPr lang="en-US" sz="2400" dirty="0" smtClean="0">
                <a:solidFill>
                  <a:srgbClr val="002060"/>
                </a:solidFill>
              </a:rPr>
              <a:t>, Fernandez de la Vega, </a:t>
            </a:r>
            <a:r>
              <a:rPr lang="en-US" sz="2400" dirty="0" err="1" smtClean="0">
                <a:solidFill>
                  <a:srgbClr val="002060"/>
                </a:solidFill>
              </a:rPr>
              <a:t>Kannan</a:t>
            </a:r>
            <a:r>
              <a:rPr lang="en-US" sz="2400" dirty="0" smtClean="0">
                <a:solidFill>
                  <a:srgbClr val="002060"/>
                </a:solidFill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</a:rPr>
              <a:t>Karpinski</a:t>
            </a:r>
            <a:r>
              <a:rPr lang="en-US" sz="2400" dirty="0" smtClean="0">
                <a:solidFill>
                  <a:srgbClr val="002060"/>
                </a:solidFill>
              </a:rPr>
              <a:t>. ‘99]</a:t>
            </a:r>
          </a:p>
          <a:p>
            <a:pPr lvl="1"/>
            <a:r>
              <a:rPr lang="en-US" sz="2400" dirty="0" smtClean="0">
                <a:solidFill>
                  <a:srgbClr val="002060"/>
                </a:solidFill>
              </a:rPr>
              <a:t>[</a:t>
            </a:r>
            <a:r>
              <a:rPr lang="en-US" sz="2400" dirty="0" err="1" smtClean="0">
                <a:solidFill>
                  <a:srgbClr val="002060"/>
                </a:solidFill>
              </a:rPr>
              <a:t>Freize</a:t>
            </a:r>
            <a:r>
              <a:rPr lang="en-US" sz="2400" dirty="0" smtClean="0">
                <a:solidFill>
                  <a:srgbClr val="002060"/>
                </a:solidFill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</a:rPr>
              <a:t>Kannan</a:t>
            </a:r>
            <a:r>
              <a:rPr lang="en-US" sz="2400" dirty="0" smtClean="0">
                <a:solidFill>
                  <a:srgbClr val="002060"/>
                </a:solidFill>
              </a:rPr>
              <a:t> ‘99]</a:t>
            </a:r>
          </a:p>
          <a:p>
            <a:pPr lvl="1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[Mathieu,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</a:rPr>
              <a:t>Schudy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‘08]</a:t>
            </a:r>
          </a:p>
          <a:p>
            <a:r>
              <a:rPr lang="en-US" dirty="0" smtClean="0"/>
              <a:t>Which instances are easy?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586740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 smtClean="0"/>
              <a:t>When OPT = </a:t>
            </a:r>
            <a:r>
              <a:rPr lang="el-GR" sz="2800" b="0" dirty="0" smtClean="0"/>
              <a:t>Ω</a:t>
            </a:r>
            <a:r>
              <a:rPr lang="en-US" sz="2800" b="0" dirty="0" smtClean="0"/>
              <a:t>(n</a:t>
            </a:r>
            <a:r>
              <a:rPr lang="en-US" sz="2800" b="0" baseline="30000" dirty="0" smtClean="0"/>
              <a:t>2</a:t>
            </a:r>
            <a:r>
              <a:rPr lang="en-US" sz="2800" b="0" dirty="0" smtClean="0"/>
              <a:t>)</a:t>
            </a:r>
            <a:endParaRPr lang="en-US" sz="2800" b="0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315200" y="6420678"/>
            <a:ext cx="144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i="1"/>
              <a:t>Animating…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638800" cy="762000"/>
          </a:xfrm>
        </p:spPr>
        <p:txBody>
          <a:bodyPr/>
          <a:lstStyle/>
          <a:p>
            <a:r>
              <a:rPr lang="en-US" sz="4000" dirty="0" smtClean="0"/>
              <a:t>Previous algorithm (1/3)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" y="4800600"/>
            <a:ext cx="8763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>
                <a:latin typeface="+mn-lt"/>
              </a:rPr>
              <a:t>Let</a:t>
            </a:r>
            <a:r>
              <a:rPr lang="en-US" sz="2400" b="0" kern="0" dirty="0">
                <a:latin typeface="+mn-lt"/>
              </a:rPr>
              <a:t> S be random sample of V of size </a:t>
            </a:r>
            <a:r>
              <a:rPr lang="en-US" sz="2400" b="0" kern="0" dirty="0">
                <a:latin typeface="Arial" pitchFamily="34" charset="0"/>
              </a:rPr>
              <a:t>O(1/</a:t>
            </a:r>
            <a:r>
              <a:rPr lang="el-GR" sz="2400" b="0" kern="0" dirty="0">
                <a:latin typeface="Arial" pitchFamily="34" charset="0"/>
              </a:rPr>
              <a:t>ε²</a:t>
            </a:r>
            <a:r>
              <a:rPr lang="en-US" sz="2400" b="0" kern="0" dirty="0">
                <a:latin typeface="Arial" pitchFamily="34" charset="0"/>
              </a:rPr>
              <a:t>)·log n </a:t>
            </a:r>
            <a:endParaRPr lang="en-US" sz="2400" b="0" kern="0" dirty="0">
              <a:latin typeface="+mn-lt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>
                <a:latin typeface="+mn-lt"/>
              </a:rPr>
              <a:t>For each</a:t>
            </a:r>
            <a:r>
              <a:rPr lang="en-US" sz="2400" b="0" kern="0" dirty="0">
                <a:latin typeface="+mn-lt"/>
              </a:rPr>
              <a:t> coloring x</a:t>
            </a:r>
            <a:r>
              <a:rPr lang="en-US" sz="2400" b="0" kern="0" baseline="30000" dirty="0">
                <a:latin typeface="+mn-lt"/>
              </a:rPr>
              <a:t>0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>
                <a:solidFill>
                  <a:srgbClr val="7030A0"/>
                </a:solidFill>
                <a:latin typeface="+mn-lt"/>
              </a:rPr>
              <a:t>of S</a:t>
            </a: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400" b="0" kern="0" dirty="0" smtClean="0">
                <a:latin typeface="+mn-lt"/>
              </a:rPr>
              <a:t>Compute coloring x</a:t>
            </a:r>
            <a:r>
              <a:rPr lang="en-US" sz="2400" b="0" kern="0" baseline="30000" dirty="0" smtClean="0">
                <a:latin typeface="+mn-lt"/>
              </a:rPr>
              <a:t>3</a:t>
            </a:r>
            <a:r>
              <a:rPr lang="en-US" sz="2400" b="0" kern="0" dirty="0" smtClean="0"/>
              <a:t> </a:t>
            </a:r>
            <a:r>
              <a:rPr lang="en-US" sz="2400" b="0" kern="0" dirty="0" smtClean="0">
                <a:solidFill>
                  <a:srgbClr val="7030A0"/>
                </a:solidFill>
              </a:rPr>
              <a:t>of V</a:t>
            </a:r>
            <a:r>
              <a:rPr lang="en-US" sz="2400" b="0" kern="0" dirty="0" smtClean="0"/>
              <a:t> somehow…</a:t>
            </a:r>
            <a:endParaRPr lang="en-US" sz="2400" b="0" kern="0" dirty="0">
              <a:solidFill>
                <a:schemeClr val="bg1">
                  <a:lumMod val="85000"/>
                </a:schemeClr>
              </a:solidFill>
              <a:latin typeface="+mn-lt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400" b="0" kern="0" dirty="0">
                <a:latin typeface="+mn-lt"/>
              </a:rPr>
              <a:t>Return the best coloring x</a:t>
            </a:r>
            <a:r>
              <a:rPr lang="en-US" sz="2400" b="0" kern="0" baseline="30000" dirty="0">
                <a:latin typeface="+mn-lt"/>
              </a:rPr>
              <a:t>3</a:t>
            </a:r>
            <a:r>
              <a:rPr lang="en-US" sz="2400" b="0" kern="0" dirty="0">
                <a:latin typeface="+mn-lt"/>
              </a:rPr>
              <a:t> found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 b="0" kern="0" dirty="0"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419600" y="5105400"/>
            <a:ext cx="35445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dirty="0">
                <a:solidFill>
                  <a:srgbClr val="FF3300"/>
                </a:solidFill>
              </a:rPr>
              <a:t>Let x</a:t>
            </a:r>
            <a:r>
              <a:rPr lang="en-US" sz="2400" b="0" baseline="30000" dirty="0">
                <a:solidFill>
                  <a:srgbClr val="FF3300"/>
                </a:solidFill>
              </a:rPr>
              <a:t>0 </a:t>
            </a:r>
            <a:r>
              <a:rPr lang="en-US" sz="2400" b="0" dirty="0">
                <a:solidFill>
                  <a:srgbClr val="FF3300"/>
                </a:solidFill>
              </a:rPr>
              <a:t>= x* restricted to S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838200" y="5338465"/>
            <a:ext cx="3429000" cy="50800"/>
          </a:xfrm>
          <a:prstGeom prst="line">
            <a:avLst/>
          </a:prstGeom>
          <a:noFill/>
          <a:ln w="57150">
            <a:solidFill>
              <a:srgbClr val="FF3300">
                <a:alpha val="79999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486400" y="0"/>
            <a:ext cx="3962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0" dirty="0">
                <a:solidFill>
                  <a:srgbClr val="FF3300"/>
                </a:solidFill>
                <a:latin typeface="+mj-lt"/>
              </a:rPr>
              <a:t>– analysis</a:t>
            </a:r>
            <a:r>
              <a:rPr lang="en-US" sz="2800" b="0" dirty="0">
                <a:solidFill>
                  <a:srgbClr val="FF3300"/>
                </a:solidFill>
                <a:latin typeface="+mj-lt"/>
              </a:rPr>
              <a:t> version</a:t>
            </a: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1828800" y="6080587"/>
            <a:ext cx="1143000" cy="0"/>
          </a:xfrm>
          <a:prstGeom prst="line">
            <a:avLst/>
          </a:prstGeom>
          <a:noFill/>
          <a:ln w="57150">
            <a:solidFill>
              <a:srgbClr val="FF3300">
                <a:alpha val="79999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495800" y="6024265"/>
            <a:ext cx="838200" cy="76200"/>
          </a:xfrm>
          <a:prstGeom prst="line">
            <a:avLst/>
          </a:prstGeom>
          <a:noFill/>
          <a:ln w="57150">
            <a:solidFill>
              <a:srgbClr val="FF3300">
                <a:alpha val="79999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9" name="Rectangle 16"/>
          <p:cNvSpPr>
            <a:spLocks noChangeArrowheads="1"/>
          </p:cNvSpPr>
          <p:nvPr/>
        </p:nvSpPr>
        <p:spPr bwMode="auto">
          <a:xfrm>
            <a:off x="76200" y="609600"/>
            <a:ext cx="55943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 i="1" dirty="0"/>
              <a:t>Assumes OPT ≤ </a:t>
            </a:r>
            <a:r>
              <a:rPr lang="el-GR" sz="2000" b="0" i="1" dirty="0">
                <a:cs typeface="Arial" charset="0"/>
              </a:rPr>
              <a:t>ε</a:t>
            </a:r>
            <a:r>
              <a:rPr lang="en-US" sz="2000" b="0" i="1" dirty="0">
                <a:cs typeface="Arial" charset="0"/>
              </a:rPr>
              <a:t> </a:t>
            </a:r>
            <a:r>
              <a:rPr lang="el-GR" sz="2000" b="0" i="1" dirty="0">
                <a:cs typeface="Arial" charset="0"/>
              </a:rPr>
              <a:t>κ</a:t>
            </a:r>
            <a:r>
              <a:rPr lang="en-US" sz="2000" b="0" i="1" baseline="-25000" dirty="0">
                <a:cs typeface="Arial" charset="0"/>
              </a:rPr>
              <a:t>0 </a:t>
            </a:r>
            <a:r>
              <a:rPr lang="en-US" sz="2000" b="0" i="1" dirty="0"/>
              <a:t>n</a:t>
            </a:r>
            <a:r>
              <a:rPr lang="en-US" sz="2000" b="0" i="1" baseline="30000" dirty="0"/>
              <a:t>2</a:t>
            </a:r>
            <a:r>
              <a:rPr lang="en-US" sz="2000" b="0" i="1" dirty="0">
                <a:cs typeface="Arial" charset="0"/>
              </a:rPr>
              <a:t> where </a:t>
            </a:r>
            <a:r>
              <a:rPr lang="el-GR" sz="2000" b="0" i="1" dirty="0">
                <a:cs typeface="Arial" charset="0"/>
              </a:rPr>
              <a:t>κ</a:t>
            </a:r>
            <a:r>
              <a:rPr lang="en-US" sz="2000" b="0" i="1" baseline="-25000" dirty="0">
                <a:cs typeface="Arial" charset="0"/>
              </a:rPr>
              <a:t>0</a:t>
            </a:r>
            <a:r>
              <a:rPr lang="en-US" sz="2000" b="0" i="1" dirty="0"/>
              <a:t> is a constant </a:t>
            </a:r>
          </a:p>
          <a:p>
            <a:endParaRPr lang="en-US" sz="2000" i="1" dirty="0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315200" y="6420678"/>
            <a:ext cx="144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i="1"/>
              <a:t>Animating…</a:t>
            </a:r>
          </a:p>
        </p:txBody>
      </p:sp>
      <p:sp>
        <p:nvSpPr>
          <p:cNvPr id="15372" name="Slide Number Placeholder 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B1F173-B8F7-45A0-BED6-AB069C6D62D0}" type="slidenum">
              <a:rPr lang="en-US" smtClean="0">
                <a:latin typeface="Arial" charset="0"/>
              </a:rPr>
              <a:pPr/>
              <a:t>19</a:t>
            </a:fld>
            <a:endParaRPr lang="en-US" dirty="0" smtClean="0">
              <a:latin typeface="Arial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5791200" y="609600"/>
            <a:ext cx="3200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0" dirty="0">
                <a:solidFill>
                  <a:srgbClr val="FF3300"/>
                </a:solidFill>
                <a:latin typeface="+mj-lt"/>
              </a:rPr>
              <a:t>“exhaustive sampling”</a:t>
            </a:r>
          </a:p>
        </p:txBody>
      </p:sp>
      <p:sp>
        <p:nvSpPr>
          <p:cNvPr id="99" name="Oval 98"/>
          <p:cNvSpPr/>
          <p:nvPr/>
        </p:nvSpPr>
        <p:spPr bwMode="auto">
          <a:xfrm>
            <a:off x="762000" y="2296886"/>
            <a:ext cx="1172029" cy="1378857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Arial" pitchFamily="34" charset="0"/>
              </a:rPr>
              <a:t>V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" name="Oval 99"/>
          <p:cNvSpPr/>
          <p:nvPr/>
        </p:nvSpPr>
        <p:spPr bwMode="auto">
          <a:xfrm>
            <a:off x="1106714" y="2869917"/>
            <a:ext cx="482600" cy="482600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</a:rPr>
              <a:t>S</a:t>
            </a:r>
          </a:p>
        </p:txBody>
      </p:sp>
      <p:cxnSp>
        <p:nvCxnSpPr>
          <p:cNvPr id="101" name="Straight Arrow Connector 100"/>
          <p:cNvCxnSpPr/>
          <p:nvPr/>
        </p:nvCxnSpPr>
        <p:spPr bwMode="auto">
          <a:xfrm flipV="1">
            <a:off x="2140857" y="2227943"/>
            <a:ext cx="1447800" cy="7583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2" name="Straight Arrow Connector 101"/>
          <p:cNvCxnSpPr/>
          <p:nvPr/>
        </p:nvCxnSpPr>
        <p:spPr bwMode="auto">
          <a:xfrm flipV="1">
            <a:off x="2209800" y="3055257"/>
            <a:ext cx="1309914" cy="689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/>
          <p:nvPr/>
        </p:nvCxnSpPr>
        <p:spPr bwMode="auto">
          <a:xfrm>
            <a:off x="2209800" y="3262086"/>
            <a:ext cx="1378857" cy="965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7" name="Oval 106"/>
          <p:cNvSpPr/>
          <p:nvPr/>
        </p:nvSpPr>
        <p:spPr bwMode="auto">
          <a:xfrm>
            <a:off x="3657600" y="3951514"/>
            <a:ext cx="413657" cy="482600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</a:t>
            </a:r>
          </a:p>
        </p:txBody>
      </p:sp>
      <p:sp>
        <p:nvSpPr>
          <p:cNvPr id="116" name="Oval 115"/>
          <p:cNvSpPr/>
          <p:nvPr/>
        </p:nvSpPr>
        <p:spPr bwMode="auto">
          <a:xfrm>
            <a:off x="3726543" y="4158343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7" name="Oval 116"/>
          <p:cNvSpPr/>
          <p:nvPr/>
        </p:nvSpPr>
        <p:spPr bwMode="auto">
          <a:xfrm>
            <a:off x="3933371" y="4158343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8" name="Oval 117"/>
          <p:cNvSpPr/>
          <p:nvPr/>
        </p:nvSpPr>
        <p:spPr bwMode="auto">
          <a:xfrm>
            <a:off x="3726543" y="4296229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9" name="Oval 118"/>
          <p:cNvSpPr/>
          <p:nvPr/>
        </p:nvSpPr>
        <p:spPr bwMode="auto">
          <a:xfrm>
            <a:off x="3864429" y="4296229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0" name="Oval 149"/>
          <p:cNvSpPr/>
          <p:nvPr/>
        </p:nvSpPr>
        <p:spPr bwMode="auto">
          <a:xfrm>
            <a:off x="5725886" y="3744686"/>
            <a:ext cx="827314" cy="827314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G</a:t>
            </a:r>
          </a:p>
        </p:txBody>
      </p:sp>
      <p:cxnSp>
        <p:nvCxnSpPr>
          <p:cNvPr id="151" name="Straight Arrow Connector 150"/>
          <p:cNvCxnSpPr/>
          <p:nvPr/>
        </p:nvCxnSpPr>
        <p:spPr bwMode="auto">
          <a:xfrm>
            <a:off x="4347029" y="4158343"/>
            <a:ext cx="1172029" cy="1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52" name="Picture 2" descr="C:\Documents and Settings\ws\Local Settings\Temporary Internet Files\Content.IE5\CR4LG7ID\MCj0432614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1743" y="3813629"/>
            <a:ext cx="551543" cy="551543"/>
          </a:xfrm>
          <a:prstGeom prst="rect">
            <a:avLst/>
          </a:prstGeom>
          <a:noFill/>
        </p:spPr>
      </p:pic>
      <p:sp>
        <p:nvSpPr>
          <p:cNvPr id="153" name="Oval 152"/>
          <p:cNvSpPr/>
          <p:nvPr/>
        </p:nvSpPr>
        <p:spPr bwMode="auto">
          <a:xfrm>
            <a:off x="6001657" y="4089400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4" name="Oval 153"/>
          <p:cNvSpPr/>
          <p:nvPr/>
        </p:nvSpPr>
        <p:spPr bwMode="auto">
          <a:xfrm>
            <a:off x="6208486" y="4227286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5" name="Oval 154"/>
          <p:cNvSpPr/>
          <p:nvPr/>
        </p:nvSpPr>
        <p:spPr bwMode="auto">
          <a:xfrm>
            <a:off x="5932714" y="4365171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6" name="Oval 155"/>
          <p:cNvSpPr/>
          <p:nvPr/>
        </p:nvSpPr>
        <p:spPr bwMode="auto">
          <a:xfrm>
            <a:off x="6139543" y="4434114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7" name="Oval 156"/>
          <p:cNvSpPr/>
          <p:nvPr/>
        </p:nvSpPr>
        <p:spPr bwMode="auto">
          <a:xfrm>
            <a:off x="6277429" y="4089400"/>
            <a:ext cx="68943" cy="68943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8" name="Oval 157"/>
          <p:cNvSpPr/>
          <p:nvPr/>
        </p:nvSpPr>
        <p:spPr bwMode="auto">
          <a:xfrm>
            <a:off x="6001657" y="4227286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0" name="Oval 159"/>
          <p:cNvSpPr/>
          <p:nvPr/>
        </p:nvSpPr>
        <p:spPr bwMode="auto">
          <a:xfrm>
            <a:off x="5794829" y="4227286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1" name="Oval 160"/>
          <p:cNvSpPr/>
          <p:nvPr/>
        </p:nvSpPr>
        <p:spPr bwMode="auto">
          <a:xfrm>
            <a:off x="6346371" y="4365171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2" name="Oval 161"/>
          <p:cNvSpPr/>
          <p:nvPr/>
        </p:nvSpPr>
        <p:spPr bwMode="auto">
          <a:xfrm>
            <a:off x="6415314" y="4158343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" name="Oval 162"/>
          <p:cNvSpPr/>
          <p:nvPr/>
        </p:nvSpPr>
        <p:spPr bwMode="auto">
          <a:xfrm>
            <a:off x="5932714" y="3882571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4" name="Oval 163"/>
          <p:cNvSpPr/>
          <p:nvPr/>
        </p:nvSpPr>
        <p:spPr bwMode="auto">
          <a:xfrm>
            <a:off x="6277429" y="3951514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7" name="Oval 166"/>
          <p:cNvSpPr/>
          <p:nvPr/>
        </p:nvSpPr>
        <p:spPr bwMode="auto">
          <a:xfrm>
            <a:off x="1175657" y="2986314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8" name="Oval 167"/>
          <p:cNvSpPr/>
          <p:nvPr/>
        </p:nvSpPr>
        <p:spPr bwMode="auto">
          <a:xfrm>
            <a:off x="1382486" y="3172460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9" name="Oval 168"/>
          <p:cNvSpPr/>
          <p:nvPr/>
        </p:nvSpPr>
        <p:spPr bwMode="auto">
          <a:xfrm>
            <a:off x="996406" y="3303451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0" name="Oval 169"/>
          <p:cNvSpPr/>
          <p:nvPr/>
        </p:nvSpPr>
        <p:spPr bwMode="auto">
          <a:xfrm>
            <a:off x="1348014" y="3420654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1" name="Oval 170"/>
          <p:cNvSpPr/>
          <p:nvPr/>
        </p:nvSpPr>
        <p:spPr bwMode="auto">
          <a:xfrm>
            <a:off x="1403169" y="2986314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2" name="Oval 171"/>
          <p:cNvSpPr/>
          <p:nvPr/>
        </p:nvSpPr>
        <p:spPr bwMode="auto">
          <a:xfrm>
            <a:off x="1175657" y="3172460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3" name="Oval 172"/>
          <p:cNvSpPr/>
          <p:nvPr/>
        </p:nvSpPr>
        <p:spPr bwMode="auto">
          <a:xfrm>
            <a:off x="968829" y="2710543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" name="Oval 173"/>
          <p:cNvSpPr/>
          <p:nvPr/>
        </p:nvSpPr>
        <p:spPr bwMode="auto">
          <a:xfrm>
            <a:off x="899886" y="2986314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5" name="Oval 174"/>
          <p:cNvSpPr/>
          <p:nvPr/>
        </p:nvSpPr>
        <p:spPr bwMode="auto">
          <a:xfrm>
            <a:off x="1589314" y="3331029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6" name="Oval 175"/>
          <p:cNvSpPr/>
          <p:nvPr/>
        </p:nvSpPr>
        <p:spPr bwMode="auto">
          <a:xfrm>
            <a:off x="1727200" y="3055257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7" name="Oval 176"/>
          <p:cNvSpPr/>
          <p:nvPr/>
        </p:nvSpPr>
        <p:spPr bwMode="auto">
          <a:xfrm>
            <a:off x="1175657" y="2710543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8" name="Oval 177"/>
          <p:cNvSpPr/>
          <p:nvPr/>
        </p:nvSpPr>
        <p:spPr bwMode="auto">
          <a:xfrm>
            <a:off x="1658257" y="2710543"/>
            <a:ext cx="89626" cy="896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830943" y="3744686"/>
            <a:ext cx="1172029" cy="529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1">
                    <a:lumMod val="25000"/>
                  </a:schemeClr>
                </a:solidFill>
              </a:rPr>
              <a:t>Random sample S</a:t>
            </a:r>
            <a:endParaRPr lang="en-US" sz="16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184" name="Rectangle 183"/>
          <p:cNvSpPr/>
          <p:nvPr/>
        </p:nvSpPr>
        <p:spPr>
          <a:xfrm>
            <a:off x="6681752" y="1900535"/>
            <a:ext cx="1776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kern="0" dirty="0" smtClean="0">
                <a:solidFill>
                  <a:srgbClr val="000000"/>
                </a:solidFill>
                <a:latin typeface="Arial"/>
              </a:rPr>
              <a:t>Return best</a:t>
            </a:r>
            <a:endParaRPr lang="en-US" dirty="0"/>
          </a:p>
        </p:txBody>
      </p:sp>
      <p:graphicFrame>
        <p:nvGraphicFramePr>
          <p:cNvPr id="97" name="Content Placeholder 32"/>
          <p:cNvGraphicFramePr>
            <a:graphicFrameLocks noGrp="1"/>
          </p:cNvGraphicFramePr>
          <p:nvPr>
            <p:ph idx="1"/>
          </p:nvPr>
        </p:nvGraphicFramePr>
        <p:xfrm>
          <a:off x="3276600" y="1219200"/>
          <a:ext cx="3352800" cy="76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/>
                <a:gridCol w="1219200"/>
                <a:gridCol w="11430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0" dirty="0" smtClean="0">
                          <a:latin typeface="+mn-lt"/>
                        </a:rPr>
                        <a:t>x</a:t>
                      </a:r>
                      <a:r>
                        <a:rPr lang="en-US" sz="1800" b="0" kern="0" baseline="30000" dirty="0" smtClean="0">
                          <a:latin typeface="+mn-lt"/>
                        </a:rPr>
                        <a:t>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0" dirty="0" smtClean="0">
                          <a:latin typeface="+mn-lt"/>
                        </a:rPr>
                        <a:t>x</a:t>
                      </a:r>
                      <a:r>
                        <a:rPr lang="en-US" sz="1800" b="0" kern="0" baseline="30000" dirty="0" smtClean="0">
                          <a:latin typeface="+mn-lt"/>
                        </a:rPr>
                        <a:t>3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04" name="TextBox 103"/>
          <p:cNvSpPr txBox="1"/>
          <p:nvPr/>
        </p:nvSpPr>
        <p:spPr>
          <a:xfrm rot="5400000">
            <a:off x="3718625" y="3407889"/>
            <a:ext cx="349993" cy="33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05" name="Oval 104"/>
          <p:cNvSpPr/>
          <p:nvPr/>
        </p:nvSpPr>
        <p:spPr bwMode="auto">
          <a:xfrm>
            <a:off x="3657600" y="1883229"/>
            <a:ext cx="413657" cy="482600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</a:t>
            </a:r>
          </a:p>
        </p:txBody>
      </p:sp>
      <p:sp>
        <p:nvSpPr>
          <p:cNvPr id="108" name="Oval 107"/>
          <p:cNvSpPr/>
          <p:nvPr/>
        </p:nvSpPr>
        <p:spPr bwMode="auto">
          <a:xfrm>
            <a:off x="3726543" y="2090057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9" name="Oval 108"/>
          <p:cNvSpPr/>
          <p:nvPr/>
        </p:nvSpPr>
        <p:spPr bwMode="auto">
          <a:xfrm>
            <a:off x="3933371" y="2090057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0" name="Oval 109"/>
          <p:cNvSpPr/>
          <p:nvPr/>
        </p:nvSpPr>
        <p:spPr bwMode="auto">
          <a:xfrm>
            <a:off x="3726543" y="2227943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1" name="Oval 110"/>
          <p:cNvSpPr/>
          <p:nvPr/>
        </p:nvSpPr>
        <p:spPr bwMode="auto">
          <a:xfrm>
            <a:off x="3864429" y="2227943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0" name="Oval 119"/>
          <p:cNvSpPr/>
          <p:nvPr/>
        </p:nvSpPr>
        <p:spPr bwMode="auto">
          <a:xfrm>
            <a:off x="5656943" y="1676400"/>
            <a:ext cx="827314" cy="827314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G</a:t>
            </a:r>
          </a:p>
        </p:txBody>
      </p:sp>
      <p:cxnSp>
        <p:nvCxnSpPr>
          <p:cNvPr id="121" name="Straight Arrow Connector 120"/>
          <p:cNvCxnSpPr/>
          <p:nvPr/>
        </p:nvCxnSpPr>
        <p:spPr bwMode="auto">
          <a:xfrm>
            <a:off x="4278086" y="2227943"/>
            <a:ext cx="1172029" cy="1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22" name="Picture 2" descr="C:\Documents and Settings\ws\Local Settings\Temporary Internet Files\Content.IE5\CR4LG7ID\MCj0432614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2800" y="1883229"/>
            <a:ext cx="551543" cy="551543"/>
          </a:xfrm>
          <a:prstGeom prst="rect">
            <a:avLst/>
          </a:prstGeom>
          <a:noFill/>
        </p:spPr>
      </p:pic>
      <p:sp>
        <p:nvSpPr>
          <p:cNvPr id="123" name="Oval 122"/>
          <p:cNvSpPr/>
          <p:nvPr/>
        </p:nvSpPr>
        <p:spPr bwMode="auto">
          <a:xfrm>
            <a:off x="5932714" y="2021114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4" name="Oval 123"/>
          <p:cNvSpPr/>
          <p:nvPr/>
        </p:nvSpPr>
        <p:spPr bwMode="auto">
          <a:xfrm>
            <a:off x="6139543" y="2159000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5" name="Oval 124"/>
          <p:cNvSpPr/>
          <p:nvPr/>
        </p:nvSpPr>
        <p:spPr bwMode="auto">
          <a:xfrm>
            <a:off x="5863771" y="2296886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6" name="Oval 125"/>
          <p:cNvSpPr/>
          <p:nvPr/>
        </p:nvSpPr>
        <p:spPr bwMode="auto">
          <a:xfrm>
            <a:off x="6070600" y="2365829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7" name="Oval 126"/>
          <p:cNvSpPr/>
          <p:nvPr/>
        </p:nvSpPr>
        <p:spPr bwMode="auto">
          <a:xfrm>
            <a:off x="6208486" y="2021114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8" name="Oval 127"/>
          <p:cNvSpPr/>
          <p:nvPr/>
        </p:nvSpPr>
        <p:spPr bwMode="auto">
          <a:xfrm>
            <a:off x="5932714" y="2159000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9" name="Oval 128"/>
          <p:cNvSpPr/>
          <p:nvPr/>
        </p:nvSpPr>
        <p:spPr bwMode="auto">
          <a:xfrm>
            <a:off x="6070600" y="1745343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0" name="Oval 129"/>
          <p:cNvSpPr/>
          <p:nvPr/>
        </p:nvSpPr>
        <p:spPr bwMode="auto">
          <a:xfrm>
            <a:off x="5725886" y="2159000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1" name="Oval 130"/>
          <p:cNvSpPr/>
          <p:nvPr/>
        </p:nvSpPr>
        <p:spPr bwMode="auto">
          <a:xfrm>
            <a:off x="6277429" y="2296886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2" name="Oval 131"/>
          <p:cNvSpPr/>
          <p:nvPr/>
        </p:nvSpPr>
        <p:spPr bwMode="auto">
          <a:xfrm>
            <a:off x="6346371" y="2090057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" name="Oval 132"/>
          <p:cNvSpPr/>
          <p:nvPr/>
        </p:nvSpPr>
        <p:spPr bwMode="auto">
          <a:xfrm>
            <a:off x="5863771" y="1814286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4" name="Oval 133"/>
          <p:cNvSpPr/>
          <p:nvPr/>
        </p:nvSpPr>
        <p:spPr bwMode="auto">
          <a:xfrm>
            <a:off x="6208486" y="1883229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9" name="Oval 158"/>
          <p:cNvSpPr/>
          <p:nvPr/>
        </p:nvSpPr>
        <p:spPr bwMode="auto">
          <a:xfrm>
            <a:off x="6139543" y="3813629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 rot="5400000">
            <a:off x="4821711" y="3338946"/>
            <a:ext cx="349993" cy="33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66" name="TextBox 165"/>
          <p:cNvSpPr txBox="1"/>
          <p:nvPr/>
        </p:nvSpPr>
        <p:spPr>
          <a:xfrm rot="5400000">
            <a:off x="6004296" y="3407889"/>
            <a:ext cx="349993" cy="33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82" name="Rectangle 181"/>
          <p:cNvSpPr/>
          <p:nvPr/>
        </p:nvSpPr>
        <p:spPr bwMode="auto">
          <a:xfrm>
            <a:off x="3657600" y="1676400"/>
            <a:ext cx="5029200" cy="914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3" name="Rectangle 182"/>
          <p:cNvSpPr/>
          <p:nvPr/>
        </p:nvSpPr>
        <p:spPr bwMode="auto">
          <a:xfrm>
            <a:off x="3581400" y="3657600"/>
            <a:ext cx="3352800" cy="914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8371" name="Picture 3" descr="C:\Documents and Settings\ws\Local Settings\Temporary Internet Files\Content.IE5\4ZEFQHIT\MCj04338290000[1].png"/>
          <p:cNvPicPr>
            <a:picLocks noChangeAspect="1" noChangeArrowheads="1"/>
          </p:cNvPicPr>
          <p:nvPr/>
        </p:nvPicPr>
        <p:blipFill>
          <a:blip r:embed="rId3" cstate="print">
            <a:lum bright="19000" contrast="32000"/>
          </a:blip>
          <a:stretch>
            <a:fillRect/>
          </a:stretch>
        </p:blipFill>
        <p:spPr bwMode="auto">
          <a:xfrm>
            <a:off x="381000" y="1905000"/>
            <a:ext cx="7543800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Oval 105"/>
          <p:cNvSpPr/>
          <p:nvPr/>
        </p:nvSpPr>
        <p:spPr bwMode="auto">
          <a:xfrm>
            <a:off x="3657600" y="2779486"/>
            <a:ext cx="413657" cy="482600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</a:t>
            </a:r>
          </a:p>
        </p:txBody>
      </p:sp>
      <p:sp>
        <p:nvSpPr>
          <p:cNvPr id="112" name="Oval 111"/>
          <p:cNvSpPr/>
          <p:nvPr/>
        </p:nvSpPr>
        <p:spPr bwMode="auto">
          <a:xfrm>
            <a:off x="3726543" y="2986314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3" name="Oval 112"/>
          <p:cNvSpPr/>
          <p:nvPr/>
        </p:nvSpPr>
        <p:spPr bwMode="auto">
          <a:xfrm>
            <a:off x="3933371" y="2986314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4" name="Oval 113"/>
          <p:cNvSpPr/>
          <p:nvPr/>
        </p:nvSpPr>
        <p:spPr bwMode="auto">
          <a:xfrm>
            <a:off x="3726543" y="3124200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5" name="Oval 114"/>
          <p:cNvSpPr/>
          <p:nvPr/>
        </p:nvSpPr>
        <p:spPr bwMode="auto">
          <a:xfrm>
            <a:off x="3864429" y="3124200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5" name="Oval 134"/>
          <p:cNvSpPr/>
          <p:nvPr/>
        </p:nvSpPr>
        <p:spPr bwMode="auto">
          <a:xfrm>
            <a:off x="5656943" y="2641600"/>
            <a:ext cx="827314" cy="827314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G</a:t>
            </a:r>
          </a:p>
        </p:txBody>
      </p:sp>
      <p:cxnSp>
        <p:nvCxnSpPr>
          <p:cNvPr id="136" name="Straight Arrow Connector 135"/>
          <p:cNvCxnSpPr/>
          <p:nvPr/>
        </p:nvCxnSpPr>
        <p:spPr bwMode="auto">
          <a:xfrm>
            <a:off x="4347029" y="3055257"/>
            <a:ext cx="1172029" cy="1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37" name="Picture 2" descr="C:\Documents and Settings\ws\Local Settings\Temporary Internet Files\Content.IE5\CR4LG7ID\MCj0432614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1743" y="2710543"/>
            <a:ext cx="551543" cy="551543"/>
          </a:xfrm>
          <a:prstGeom prst="rect">
            <a:avLst/>
          </a:prstGeom>
          <a:noFill/>
        </p:spPr>
      </p:pic>
      <p:sp>
        <p:nvSpPr>
          <p:cNvPr id="138" name="Oval 137"/>
          <p:cNvSpPr/>
          <p:nvPr/>
        </p:nvSpPr>
        <p:spPr bwMode="auto">
          <a:xfrm>
            <a:off x="5932714" y="2986314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9" name="Oval 138"/>
          <p:cNvSpPr/>
          <p:nvPr/>
        </p:nvSpPr>
        <p:spPr bwMode="auto">
          <a:xfrm>
            <a:off x="6139543" y="3124200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0" name="Oval 139"/>
          <p:cNvSpPr/>
          <p:nvPr/>
        </p:nvSpPr>
        <p:spPr bwMode="auto">
          <a:xfrm>
            <a:off x="5863771" y="3262086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1" name="Oval 140"/>
          <p:cNvSpPr/>
          <p:nvPr/>
        </p:nvSpPr>
        <p:spPr bwMode="auto">
          <a:xfrm>
            <a:off x="6070600" y="3331029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2" name="Oval 141"/>
          <p:cNvSpPr/>
          <p:nvPr/>
        </p:nvSpPr>
        <p:spPr bwMode="auto">
          <a:xfrm>
            <a:off x="6208486" y="2986314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" name="Oval 142"/>
          <p:cNvSpPr/>
          <p:nvPr/>
        </p:nvSpPr>
        <p:spPr bwMode="auto">
          <a:xfrm>
            <a:off x="5932714" y="3124200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4" name="Oval 143"/>
          <p:cNvSpPr/>
          <p:nvPr/>
        </p:nvSpPr>
        <p:spPr bwMode="auto">
          <a:xfrm>
            <a:off x="6070600" y="2710543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5" name="Oval 144"/>
          <p:cNvSpPr/>
          <p:nvPr/>
        </p:nvSpPr>
        <p:spPr bwMode="auto">
          <a:xfrm>
            <a:off x="5725886" y="3124200"/>
            <a:ext cx="68943" cy="68943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6" name="Oval 145"/>
          <p:cNvSpPr/>
          <p:nvPr/>
        </p:nvSpPr>
        <p:spPr bwMode="auto">
          <a:xfrm>
            <a:off x="6277429" y="3262086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7" name="Oval 146"/>
          <p:cNvSpPr/>
          <p:nvPr/>
        </p:nvSpPr>
        <p:spPr bwMode="auto">
          <a:xfrm>
            <a:off x="6346371" y="3055257"/>
            <a:ext cx="68943" cy="6894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8" name="Oval 147"/>
          <p:cNvSpPr/>
          <p:nvPr/>
        </p:nvSpPr>
        <p:spPr bwMode="auto">
          <a:xfrm>
            <a:off x="5863771" y="2779486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9" name="Oval 148"/>
          <p:cNvSpPr/>
          <p:nvPr/>
        </p:nvSpPr>
        <p:spPr bwMode="auto">
          <a:xfrm>
            <a:off x="6208486" y="2848429"/>
            <a:ext cx="68943" cy="689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6781800" y="2819400"/>
            <a:ext cx="1109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kern="0" dirty="0" smtClean="0">
                <a:solidFill>
                  <a:srgbClr val="000000"/>
                </a:solidFill>
                <a:latin typeface="Arial"/>
              </a:rPr>
              <a:t>Return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10" grpId="0" animBg="1"/>
      <p:bldP spid="11" grpId="0" animBg="1"/>
      <p:bldP spid="19" grpId="0"/>
      <p:bldP spid="13" grpId="0"/>
      <p:bldP spid="184" grpId="0"/>
      <p:bldP spid="182" grpId="0" animBg="1"/>
      <p:bldP spid="183" grpId="0" animBg="1"/>
      <p:bldP spid="1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algorithm (2/3)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6" name="Content Placeholder 32"/>
          <p:cNvGraphicFramePr>
            <a:graphicFrameLocks/>
          </p:cNvGraphicFramePr>
          <p:nvPr/>
        </p:nvGraphicFramePr>
        <p:xfrm>
          <a:off x="533400" y="1219200"/>
          <a:ext cx="7162800" cy="1384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/>
                <a:gridCol w="914400"/>
                <a:gridCol w="3505200"/>
                <a:gridCol w="609600"/>
                <a:gridCol w="1219200"/>
              </a:tblGrid>
              <a:tr h="498764"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0" dirty="0" smtClean="0">
                          <a:latin typeface="+mn-lt"/>
                        </a:rPr>
                        <a:t>x</a:t>
                      </a:r>
                      <a:r>
                        <a:rPr lang="en-US" sz="1800" b="0" kern="0" baseline="30000" dirty="0" smtClean="0">
                          <a:latin typeface="+mn-lt"/>
                        </a:rPr>
                        <a:t>0</a:t>
                      </a:r>
                      <a:endParaRPr lang="en-US" dirty="0"/>
                    </a:p>
                  </a:txBody>
                  <a:tcPr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365760" lvl="1" indent="-365760">
                        <a:lnSpc>
                          <a:spcPct val="80000"/>
                        </a:lnSpc>
                        <a:spcBef>
                          <a:spcPct val="20000"/>
                        </a:spcBef>
                        <a:defRPr/>
                      </a:pPr>
                      <a:r>
                        <a:rPr lang="en-US" b="0" kern="0" dirty="0" smtClean="0">
                          <a:latin typeface="Arial" pitchFamily="34" charset="0"/>
                        </a:rPr>
                        <a:t>partial coloring x</a:t>
                      </a:r>
                      <a:r>
                        <a:rPr lang="en-US" b="0" kern="0" baseline="30000" dirty="0" smtClean="0">
                          <a:latin typeface="Arial" pitchFamily="34" charset="0"/>
                        </a:rPr>
                        <a:t>2</a:t>
                      </a:r>
                      <a:r>
                        <a:rPr lang="en-US" b="0" kern="0" dirty="0" smtClean="0">
                          <a:latin typeface="Arial" pitchFamily="34" charset="0"/>
                        </a:rPr>
                        <a:t> </a:t>
                      </a:r>
                      <a:r>
                        <a:rPr lang="en-US" b="0" kern="0" dirty="0" smtClean="0">
                          <a:latin typeface="Arial" pitchFamily="34" charset="0"/>
                          <a:cs typeface="Arial" pitchFamily="34" charset="0"/>
                        </a:rPr>
                        <a:t>←</a:t>
                      </a:r>
                      <a:br>
                        <a:rPr lang="en-US" b="0" kern="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b="1" kern="0" dirty="0" smtClean="0">
                          <a:latin typeface="Arial" pitchFamily="34" charset="0"/>
                          <a:cs typeface="Arial" pitchFamily="34" charset="0"/>
                        </a:rPr>
                        <a:t>if</a:t>
                      </a:r>
                      <a:r>
                        <a:rPr lang="en-US" b="0" kern="0" dirty="0" smtClean="0">
                          <a:latin typeface="Arial" pitchFamily="34" charset="0"/>
                          <a:cs typeface="Arial" pitchFamily="34" charset="0"/>
                        </a:rPr>
                        <a:t> margin of v </a:t>
                      </a:r>
                      <a:r>
                        <a:rPr lang="en-US" b="0" kern="0" dirty="0" err="1" smtClean="0">
                          <a:latin typeface="Arial" pitchFamily="34" charset="0"/>
                          <a:cs typeface="Arial" pitchFamily="34" charset="0"/>
                        </a:rPr>
                        <a:t>w.r.t</a:t>
                      </a:r>
                      <a:r>
                        <a:rPr lang="en-US" b="0" kern="0" dirty="0" smtClean="0">
                          <a:latin typeface="Arial" pitchFamily="34" charset="0"/>
                          <a:cs typeface="Arial" pitchFamily="34" charset="0"/>
                        </a:rPr>
                        <a:t>. x</a:t>
                      </a:r>
                      <a:r>
                        <a:rPr lang="en-US" b="0" kern="0" baseline="30000" dirty="0" smtClean="0">
                          <a:latin typeface="Arial" pitchFamily="34" charset="0"/>
                        </a:rPr>
                        <a:t>0</a:t>
                      </a:r>
                      <a:r>
                        <a:rPr lang="en-US" b="0" kern="0" dirty="0" smtClean="0">
                          <a:latin typeface="Arial" pitchFamily="34" charset="0"/>
                          <a:cs typeface="Arial" pitchFamily="34" charset="0"/>
                        </a:rPr>
                        <a:t> is large</a:t>
                      </a:r>
                      <a:r>
                        <a:rPr lang="en-US" b="0" kern="0" dirty="0" smtClean="0">
                          <a:latin typeface="Arial" pitchFamily="34" charset="0"/>
                        </a:rPr>
                        <a:t/>
                      </a:r>
                      <a:br>
                        <a:rPr lang="en-US" b="0" kern="0" dirty="0" smtClean="0">
                          <a:latin typeface="Arial" pitchFamily="34" charset="0"/>
                        </a:rPr>
                      </a:br>
                      <a:r>
                        <a:rPr lang="en-US" b="1" kern="0" dirty="0" smtClean="0">
                          <a:latin typeface="Arial" pitchFamily="34" charset="0"/>
                        </a:rPr>
                        <a:t>then</a:t>
                      </a:r>
                      <a:r>
                        <a:rPr lang="en-US" b="0" kern="0" dirty="0" smtClean="0">
                          <a:latin typeface="Arial" pitchFamily="34" charset="0"/>
                        </a:rPr>
                        <a:t> color v</a:t>
                      </a:r>
                      <a:r>
                        <a:rPr lang="en-US" b="0" kern="0" dirty="0" smtClean="0">
                          <a:latin typeface="Arial" pitchFamily="34" charset="0"/>
                          <a:cs typeface="Arial" pitchFamily="34" charset="0"/>
                        </a:rPr>
                        <a:t> greedily </a:t>
                      </a:r>
                      <a:r>
                        <a:rPr lang="en-US" b="0" kern="0" dirty="0" err="1" smtClean="0">
                          <a:latin typeface="Arial" pitchFamily="34" charset="0"/>
                          <a:cs typeface="Arial" pitchFamily="34" charset="0"/>
                        </a:rPr>
                        <a:t>w.r.t</a:t>
                      </a:r>
                      <a:r>
                        <a:rPr lang="en-US" b="0" kern="0" dirty="0" smtClean="0"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US" b="0" kern="0" dirty="0" smtClean="0">
                          <a:latin typeface="Arial" pitchFamily="34" charset="0"/>
                        </a:rPr>
                        <a:t>x</a:t>
                      </a:r>
                      <a:r>
                        <a:rPr lang="en-US" b="0" kern="0" baseline="30000" dirty="0" smtClean="0">
                          <a:latin typeface="Arial" pitchFamily="34" charset="0"/>
                        </a:rPr>
                        <a:t>0</a:t>
                      </a:r>
                      <a:r>
                        <a:rPr lang="en-US" b="0" kern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br>
                        <a:rPr lang="en-US" b="0" kern="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b="1" kern="0" dirty="0" smtClean="0">
                          <a:latin typeface="Arial" pitchFamily="34" charset="0"/>
                          <a:cs typeface="Arial" pitchFamily="34" charset="0"/>
                        </a:rPr>
                        <a:t>else</a:t>
                      </a:r>
                      <a:r>
                        <a:rPr lang="en-US" b="0" kern="0" dirty="0" smtClean="0">
                          <a:latin typeface="Arial" pitchFamily="34" charset="0"/>
                          <a:cs typeface="Arial" pitchFamily="34" charset="0"/>
                        </a:rPr>
                        <a:t> label v</a:t>
                      </a:r>
                      <a:r>
                        <a:rPr lang="en-US" b="0" kern="0" dirty="0" smtClean="0">
                          <a:latin typeface="Arial" pitchFamily="34" charset="0"/>
                        </a:rPr>
                        <a:t> “ambiguous”</a:t>
                      </a:r>
                      <a:endParaRPr lang="en-US" b="0" kern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0" dirty="0" smtClean="0">
                          <a:latin typeface="+mn-lt"/>
                        </a:rPr>
                        <a:t>x</a:t>
                      </a:r>
                      <a:r>
                        <a:rPr lang="en-US" sz="1800" b="0" kern="0" baseline="30000" dirty="0" smtClean="0">
                          <a:latin typeface="+mn-lt"/>
                        </a:rPr>
                        <a:t>3</a:t>
                      </a:r>
                      <a:endParaRPr lang="en-US" dirty="0"/>
                    </a:p>
                  </a:txBody>
                  <a:tcPr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2" name="Oval 31"/>
          <p:cNvSpPr/>
          <p:nvPr/>
        </p:nvSpPr>
        <p:spPr bwMode="auto">
          <a:xfrm>
            <a:off x="719139" y="2710889"/>
            <a:ext cx="542925" cy="633412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</a:rPr>
              <a:t>S</a:t>
            </a:r>
          </a:p>
        </p:txBody>
      </p:sp>
      <p:sp>
        <p:nvSpPr>
          <p:cNvPr id="33" name="Oval 32"/>
          <p:cNvSpPr/>
          <p:nvPr/>
        </p:nvSpPr>
        <p:spPr bwMode="auto">
          <a:xfrm>
            <a:off x="809627" y="2982351"/>
            <a:ext cx="90488" cy="9048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1081088" y="2982351"/>
            <a:ext cx="90488" cy="9048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809627" y="3163326"/>
            <a:ext cx="90488" cy="9048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990602" y="3163326"/>
            <a:ext cx="90488" cy="9048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6534151" y="2510864"/>
            <a:ext cx="1085849" cy="1085849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G</a:t>
            </a:r>
          </a:p>
        </p:txBody>
      </p:sp>
      <p:sp>
        <p:nvSpPr>
          <p:cNvPr id="53" name="Oval 52"/>
          <p:cNvSpPr/>
          <p:nvPr/>
        </p:nvSpPr>
        <p:spPr bwMode="auto">
          <a:xfrm>
            <a:off x="3333751" y="2610877"/>
            <a:ext cx="1085849" cy="1085849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G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3695700" y="3244289"/>
            <a:ext cx="90488" cy="9048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3605212" y="2791852"/>
            <a:ext cx="90488" cy="90488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57" name="Straight Connector 56"/>
          <p:cNvCxnSpPr>
            <a:stCxn id="34" idx="6"/>
            <a:endCxn id="55" idx="2"/>
          </p:cNvCxnSpPr>
          <p:nvPr/>
        </p:nvCxnSpPr>
        <p:spPr bwMode="auto">
          <a:xfrm flipV="1">
            <a:off x="1171576" y="2837096"/>
            <a:ext cx="2433636" cy="1904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>
            <a:stCxn id="35" idx="6"/>
            <a:endCxn id="55" idx="2"/>
          </p:cNvCxnSpPr>
          <p:nvPr/>
        </p:nvCxnSpPr>
        <p:spPr bwMode="auto">
          <a:xfrm flipV="1">
            <a:off x="900115" y="2837096"/>
            <a:ext cx="2705097" cy="3714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36" idx="6"/>
            <a:endCxn id="55" idx="3"/>
          </p:cNvCxnSpPr>
          <p:nvPr/>
        </p:nvCxnSpPr>
        <p:spPr bwMode="auto">
          <a:xfrm flipV="1">
            <a:off x="1081090" y="2869088"/>
            <a:ext cx="2537374" cy="33948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2295531" y="2410852"/>
            <a:ext cx="1033456" cy="484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6" name="Arc 65"/>
          <p:cNvSpPr/>
          <p:nvPr/>
        </p:nvSpPr>
        <p:spPr bwMode="auto">
          <a:xfrm>
            <a:off x="2743200" y="2791852"/>
            <a:ext cx="200025" cy="500062"/>
          </a:xfrm>
          <a:prstGeom prst="arc">
            <a:avLst>
              <a:gd name="adj1" fmla="val 16922538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67" name="Straight Connector 66"/>
          <p:cNvCxnSpPr>
            <a:stCxn id="33" idx="4"/>
            <a:endCxn id="54" idx="2"/>
          </p:cNvCxnSpPr>
          <p:nvPr/>
        </p:nvCxnSpPr>
        <p:spPr bwMode="auto">
          <a:xfrm rot="16200000" flipH="1">
            <a:off x="2166938" y="1760771"/>
            <a:ext cx="216694" cy="28408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>
            <a:stCxn id="35" idx="6"/>
            <a:endCxn id="54" idx="2"/>
          </p:cNvCxnSpPr>
          <p:nvPr/>
        </p:nvCxnSpPr>
        <p:spPr bwMode="auto">
          <a:xfrm>
            <a:off x="900115" y="3208570"/>
            <a:ext cx="2795585" cy="8096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34" idx="4"/>
            <a:endCxn id="54" idx="1"/>
          </p:cNvCxnSpPr>
          <p:nvPr/>
        </p:nvCxnSpPr>
        <p:spPr bwMode="auto">
          <a:xfrm rot="16200000" flipH="1">
            <a:off x="2325291" y="1873880"/>
            <a:ext cx="184702" cy="25826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TextBox 76"/>
          <p:cNvSpPr txBox="1"/>
          <p:nvPr/>
        </p:nvSpPr>
        <p:spPr>
          <a:xfrm>
            <a:off x="2471744" y="3401452"/>
            <a:ext cx="1033456" cy="484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8" name="Arc 77"/>
          <p:cNvSpPr/>
          <p:nvPr/>
        </p:nvSpPr>
        <p:spPr bwMode="auto">
          <a:xfrm>
            <a:off x="2743200" y="3110939"/>
            <a:ext cx="200025" cy="500062"/>
          </a:xfrm>
          <a:prstGeom prst="arc">
            <a:avLst>
              <a:gd name="adj1" fmla="val 16922538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581400" y="3325252"/>
            <a:ext cx="797815" cy="484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Etc.</a:t>
            </a:r>
            <a:endParaRPr lang="en-US" dirty="0"/>
          </a:p>
        </p:txBody>
      </p:sp>
      <p:sp>
        <p:nvSpPr>
          <p:cNvPr id="81" name="Rectangle 86"/>
          <p:cNvSpPr txBox="1">
            <a:spLocks noChangeArrowheads="1"/>
          </p:cNvSpPr>
          <p:nvPr/>
        </p:nvSpPr>
        <p:spPr bwMode="auto">
          <a:xfrm>
            <a:off x="228600" y="4267200"/>
            <a:ext cx="8686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Define the 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margin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vertex v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w.r.t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coloring x to be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|(number of blue neighbors of v in x) - (number of red neighbors of v in x)|. </a:t>
            </a:r>
          </a:p>
        </p:txBody>
      </p:sp>
      <p:sp>
        <p:nvSpPr>
          <p:cNvPr id="86" name="Oval 85"/>
          <p:cNvSpPr/>
          <p:nvPr/>
        </p:nvSpPr>
        <p:spPr bwMode="auto">
          <a:xfrm>
            <a:off x="6895572" y="2945697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7" name="Oval 86"/>
          <p:cNvSpPr/>
          <p:nvPr/>
        </p:nvSpPr>
        <p:spPr bwMode="auto">
          <a:xfrm>
            <a:off x="7161746" y="3123146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8" name="Oval 87"/>
          <p:cNvSpPr/>
          <p:nvPr/>
        </p:nvSpPr>
        <p:spPr bwMode="auto">
          <a:xfrm>
            <a:off x="6806848" y="3300595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9" name="Oval 88"/>
          <p:cNvSpPr/>
          <p:nvPr/>
        </p:nvSpPr>
        <p:spPr bwMode="auto">
          <a:xfrm>
            <a:off x="7073022" y="3389320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0" name="Oval 89"/>
          <p:cNvSpPr/>
          <p:nvPr/>
        </p:nvSpPr>
        <p:spPr bwMode="auto">
          <a:xfrm>
            <a:off x="7250471" y="2945697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1" name="Oval 90"/>
          <p:cNvSpPr/>
          <p:nvPr/>
        </p:nvSpPr>
        <p:spPr bwMode="auto">
          <a:xfrm>
            <a:off x="6895572" y="3123146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" name="Oval 91"/>
          <p:cNvSpPr/>
          <p:nvPr/>
        </p:nvSpPr>
        <p:spPr bwMode="auto">
          <a:xfrm>
            <a:off x="7073022" y="2590800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3" name="Oval 92"/>
          <p:cNvSpPr/>
          <p:nvPr/>
        </p:nvSpPr>
        <p:spPr bwMode="auto">
          <a:xfrm>
            <a:off x="6629400" y="3123146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4" name="Oval 93"/>
          <p:cNvSpPr/>
          <p:nvPr/>
        </p:nvSpPr>
        <p:spPr bwMode="auto">
          <a:xfrm>
            <a:off x="7339195" y="3300595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5" name="Oval 94"/>
          <p:cNvSpPr/>
          <p:nvPr/>
        </p:nvSpPr>
        <p:spPr bwMode="auto">
          <a:xfrm>
            <a:off x="7427919" y="3034422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6" name="Oval 95"/>
          <p:cNvSpPr/>
          <p:nvPr/>
        </p:nvSpPr>
        <p:spPr bwMode="auto">
          <a:xfrm>
            <a:off x="6806848" y="2679525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7" name="Oval 96"/>
          <p:cNvSpPr/>
          <p:nvPr/>
        </p:nvSpPr>
        <p:spPr bwMode="auto">
          <a:xfrm>
            <a:off x="7250471" y="2768249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6248400" y="1676400"/>
            <a:ext cx="2209800" cy="2133600"/>
          </a:xfrm>
          <a:prstGeom prst="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algorithm (3/3)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6" name="Content Placeholder 32"/>
          <p:cNvGraphicFramePr>
            <a:graphicFrameLocks/>
          </p:cNvGraphicFramePr>
          <p:nvPr/>
        </p:nvGraphicFramePr>
        <p:xfrm>
          <a:off x="533401" y="1077884"/>
          <a:ext cx="7620000" cy="10557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766"/>
                <a:gridCol w="1518387"/>
                <a:gridCol w="1905000"/>
                <a:gridCol w="1245577"/>
                <a:gridCol w="1978270"/>
              </a:tblGrid>
              <a:tr h="498764"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0" dirty="0" smtClean="0">
                          <a:latin typeface="+mn-lt"/>
                        </a:rPr>
                        <a:t>x</a:t>
                      </a:r>
                      <a:r>
                        <a:rPr lang="en-US" sz="1800" b="0" kern="0" baseline="30000" dirty="0" smtClean="0">
                          <a:latin typeface="+mn-lt"/>
                        </a:rPr>
                        <a:t>0</a:t>
                      </a:r>
                      <a:endParaRPr lang="en-US" dirty="0"/>
                    </a:p>
                  </a:txBody>
                  <a:tcPr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0" dirty="0" smtClean="0">
                          <a:latin typeface="+mn-lt"/>
                        </a:rPr>
                        <a:t>x</a:t>
                      </a:r>
                      <a:r>
                        <a:rPr lang="en-US" sz="1800" b="0" kern="0" baseline="30000" dirty="0" smtClean="0">
                          <a:latin typeface="+mn-lt"/>
                        </a:rPr>
                        <a:t>2</a:t>
                      </a:r>
                      <a:endParaRPr lang="en-US" dirty="0"/>
                    </a:p>
                  </a:txBody>
                  <a:tcPr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50000"/>
                        </a:spcBef>
                        <a:defRPr/>
                      </a:pPr>
                      <a:r>
                        <a:rPr lang="en-US" sz="1800" b="0" kern="0" dirty="0" smtClean="0">
                          <a:latin typeface="Arial" pitchFamily="34" charset="0"/>
                        </a:rPr>
                        <a:t>x</a:t>
                      </a:r>
                      <a:r>
                        <a:rPr lang="en-US" sz="1800" b="0" kern="0" baseline="30000" dirty="0" smtClean="0">
                          <a:latin typeface="Arial" pitchFamily="34" charset="0"/>
                        </a:rPr>
                        <a:t>3</a:t>
                      </a:r>
                      <a:r>
                        <a:rPr lang="en-US" sz="1800" b="0" kern="0" dirty="0" smtClean="0">
                          <a:latin typeface="Arial" pitchFamily="34" charset="0"/>
                        </a:rPr>
                        <a:t> extends x</a:t>
                      </a:r>
                      <a:r>
                        <a:rPr lang="en-US" sz="1800" b="0" kern="0" baseline="30000" dirty="0" smtClean="0">
                          <a:latin typeface="Arial" pitchFamily="34" charset="0"/>
                        </a:rPr>
                        <a:t>2</a:t>
                      </a:r>
                      <a:r>
                        <a:rPr lang="en-US" sz="1800" b="0" kern="0" dirty="0" smtClean="0">
                          <a:latin typeface="Arial" pitchFamily="34" charset="0"/>
                        </a:rPr>
                        <a:t> greedily</a:t>
                      </a:r>
                      <a:endParaRPr lang="en-US" sz="1800" b="0" baseline="30000" dirty="0">
                        <a:latin typeface="Arial" pitchFamily="34" charset="0"/>
                      </a:endParaRPr>
                    </a:p>
                  </a:txBody>
                  <a:tcPr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2" name="Oval 31"/>
          <p:cNvSpPr/>
          <p:nvPr/>
        </p:nvSpPr>
        <p:spPr bwMode="auto">
          <a:xfrm>
            <a:off x="719139" y="2329889"/>
            <a:ext cx="542925" cy="633412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</a:rPr>
              <a:t>S</a:t>
            </a:r>
          </a:p>
        </p:txBody>
      </p:sp>
      <p:sp>
        <p:nvSpPr>
          <p:cNvPr id="33" name="Oval 32"/>
          <p:cNvSpPr/>
          <p:nvPr/>
        </p:nvSpPr>
        <p:spPr bwMode="auto">
          <a:xfrm>
            <a:off x="809627" y="2601351"/>
            <a:ext cx="90488" cy="9048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1081088" y="2601351"/>
            <a:ext cx="90488" cy="9048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809627" y="2782326"/>
            <a:ext cx="90488" cy="9048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990602" y="2782326"/>
            <a:ext cx="90488" cy="9048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6534151" y="2129864"/>
            <a:ext cx="1085849" cy="1085849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G</a:t>
            </a:r>
          </a:p>
        </p:txBody>
      </p:sp>
      <p:sp>
        <p:nvSpPr>
          <p:cNvPr id="53" name="Oval 52"/>
          <p:cNvSpPr/>
          <p:nvPr/>
        </p:nvSpPr>
        <p:spPr bwMode="auto">
          <a:xfrm>
            <a:off x="3505200" y="2133600"/>
            <a:ext cx="1085849" cy="1085849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G</a:t>
            </a:r>
          </a:p>
        </p:txBody>
      </p:sp>
      <p:sp>
        <p:nvSpPr>
          <p:cNvPr id="81" name="Rectangle 86"/>
          <p:cNvSpPr txBox="1">
            <a:spLocks noChangeArrowheads="1"/>
          </p:cNvSpPr>
          <p:nvPr/>
        </p:nvSpPr>
        <p:spPr bwMode="auto">
          <a:xfrm>
            <a:off x="228600" y="4572000"/>
            <a:ext cx="8686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895572" y="2564697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7161746" y="2742146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806848" y="2919595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7073022" y="3008320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250471" y="2564697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895572" y="2742146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7073022" y="2209800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6629400" y="2742146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7339195" y="2919595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7427919" y="2653422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6806848" y="2298525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7250471" y="2387249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3866621" y="2571775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4132795" y="2749224"/>
            <a:ext cx="88725" cy="88725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3777897" y="2926673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5" name="Oval 74"/>
          <p:cNvSpPr/>
          <p:nvPr/>
        </p:nvSpPr>
        <p:spPr bwMode="auto">
          <a:xfrm>
            <a:off x="4044071" y="3015398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4221520" y="2571775"/>
            <a:ext cx="88725" cy="88725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0" name="Oval 79"/>
          <p:cNvSpPr/>
          <p:nvPr/>
        </p:nvSpPr>
        <p:spPr bwMode="auto">
          <a:xfrm>
            <a:off x="3866621" y="2749224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2" name="Oval 81"/>
          <p:cNvSpPr/>
          <p:nvPr/>
        </p:nvSpPr>
        <p:spPr bwMode="auto">
          <a:xfrm>
            <a:off x="4044071" y="2216878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3" name="Oval 82"/>
          <p:cNvSpPr/>
          <p:nvPr/>
        </p:nvSpPr>
        <p:spPr bwMode="auto">
          <a:xfrm>
            <a:off x="3600449" y="2749224"/>
            <a:ext cx="88725" cy="887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4" name="Oval 83"/>
          <p:cNvSpPr/>
          <p:nvPr/>
        </p:nvSpPr>
        <p:spPr bwMode="auto">
          <a:xfrm>
            <a:off x="4310244" y="2926673"/>
            <a:ext cx="88725" cy="887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5" name="Oval 84"/>
          <p:cNvSpPr/>
          <p:nvPr/>
        </p:nvSpPr>
        <p:spPr bwMode="auto">
          <a:xfrm>
            <a:off x="4398968" y="2660500"/>
            <a:ext cx="88725" cy="88725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6" name="Oval 85"/>
          <p:cNvSpPr/>
          <p:nvPr/>
        </p:nvSpPr>
        <p:spPr bwMode="auto">
          <a:xfrm>
            <a:off x="3777897" y="2305603"/>
            <a:ext cx="88725" cy="88725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7" name="Oval 86"/>
          <p:cNvSpPr/>
          <p:nvPr/>
        </p:nvSpPr>
        <p:spPr bwMode="auto">
          <a:xfrm>
            <a:off x="4221520" y="2394327"/>
            <a:ext cx="88725" cy="88725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0" y="1143000"/>
            <a:ext cx="2209800" cy="2590800"/>
          </a:xfrm>
          <a:prstGeom prst="rect">
            <a:avLst/>
          </a:prstGeom>
          <a:solidFill>
            <a:srgbClr val="FFFF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Previous algorithm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" y="1676400"/>
            <a:ext cx="8915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latin typeface="+mn-lt"/>
              </a:rPr>
              <a:t>Let</a:t>
            </a:r>
            <a:r>
              <a:rPr lang="en-US" sz="2800" b="0" kern="0" dirty="0">
                <a:latin typeface="+mn-lt"/>
              </a:rPr>
              <a:t> S be random sample of V of size O(1/</a:t>
            </a:r>
            <a:r>
              <a:rPr lang="el-GR" sz="2800" b="0" kern="0" dirty="0">
                <a:latin typeface="+mn-lt"/>
              </a:rPr>
              <a:t>ε²</a:t>
            </a:r>
            <a:r>
              <a:rPr lang="en-US" sz="2800" b="0" kern="0" dirty="0">
                <a:latin typeface="+mn-lt"/>
              </a:rPr>
              <a:t>)·log n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latin typeface="+mn-lt"/>
              </a:rPr>
              <a:t>For each</a:t>
            </a:r>
            <a:r>
              <a:rPr lang="en-US" sz="2800" b="0" kern="0" dirty="0">
                <a:latin typeface="+mn-lt"/>
              </a:rPr>
              <a:t> coloring x</a:t>
            </a:r>
            <a:r>
              <a:rPr lang="en-US" sz="2800" b="0" kern="0" baseline="30000" dirty="0">
                <a:latin typeface="+mn-lt"/>
              </a:rPr>
              <a:t>0</a:t>
            </a:r>
            <a:r>
              <a:rPr lang="en-US" sz="2800" b="0" kern="0" dirty="0">
                <a:latin typeface="+mn-lt"/>
              </a:rPr>
              <a:t> of S</a:t>
            </a: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en-US" sz="2400" b="0" kern="0" dirty="0">
              <a:latin typeface="+mn-lt"/>
            </a:endParaRP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400" b="0" kern="0" dirty="0">
                <a:latin typeface="+mn-lt"/>
              </a:rPr>
              <a:t>partial coloring x</a:t>
            </a:r>
            <a:r>
              <a:rPr lang="en-US" sz="2400" b="0" kern="0" baseline="30000" dirty="0">
                <a:latin typeface="+mn-lt"/>
              </a:rPr>
              <a:t>2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>
                <a:latin typeface="+mn-lt"/>
                <a:cs typeface="Arial" pitchFamily="34" charset="0"/>
              </a:rPr>
              <a:t>←</a:t>
            </a:r>
            <a:br>
              <a:rPr lang="en-US" sz="2400" b="0" kern="0" dirty="0">
                <a:latin typeface="+mn-lt"/>
                <a:cs typeface="Arial" pitchFamily="34" charset="0"/>
              </a:rPr>
            </a:br>
            <a:r>
              <a:rPr lang="en-US" sz="2400" b="0" kern="0" dirty="0">
                <a:latin typeface="+mn-lt"/>
                <a:cs typeface="Arial" pitchFamily="34" charset="0"/>
              </a:rPr>
              <a:t>	</a:t>
            </a:r>
            <a:r>
              <a:rPr lang="en-US" sz="2400" kern="0" dirty="0">
                <a:latin typeface="+mn-lt"/>
                <a:cs typeface="Arial" pitchFamily="34" charset="0"/>
              </a:rPr>
              <a:t>if</a:t>
            </a:r>
            <a:r>
              <a:rPr lang="en-US" sz="2400" b="0" kern="0" dirty="0">
                <a:latin typeface="+mn-lt"/>
                <a:cs typeface="Arial" pitchFamily="34" charset="0"/>
              </a:rPr>
              <a:t> margin of v </a:t>
            </a:r>
            <a:r>
              <a:rPr lang="en-US" sz="2400" b="0" kern="0" dirty="0" err="1">
                <a:latin typeface="+mn-lt"/>
                <a:cs typeface="Arial" pitchFamily="34" charset="0"/>
              </a:rPr>
              <a:t>w.r.t</a:t>
            </a:r>
            <a:r>
              <a:rPr lang="en-US" sz="2400" b="0" kern="0" dirty="0">
                <a:latin typeface="+mn-lt"/>
                <a:cs typeface="Arial" pitchFamily="34" charset="0"/>
              </a:rPr>
              <a:t>. x</a:t>
            </a:r>
            <a:r>
              <a:rPr lang="en-US" sz="2400" b="0" kern="0" baseline="30000" dirty="0">
                <a:latin typeface="+mn-lt"/>
              </a:rPr>
              <a:t>0</a:t>
            </a:r>
            <a:r>
              <a:rPr lang="en-US" sz="2400" b="0" kern="0" dirty="0">
                <a:latin typeface="+mn-lt"/>
                <a:cs typeface="Arial" pitchFamily="34" charset="0"/>
              </a:rPr>
              <a:t> is large</a:t>
            </a:r>
            <a:r>
              <a:rPr lang="en-US" sz="2400" b="0" kern="0" dirty="0">
                <a:latin typeface="+mn-lt"/>
              </a:rPr>
              <a:t/>
            </a:r>
            <a:br>
              <a:rPr lang="en-US" sz="2400" b="0" kern="0" dirty="0">
                <a:latin typeface="+mn-lt"/>
              </a:rPr>
            </a:br>
            <a:r>
              <a:rPr lang="en-US" sz="2400" b="0" kern="0" dirty="0">
                <a:latin typeface="+mn-lt"/>
              </a:rPr>
              <a:t>	</a:t>
            </a:r>
            <a:r>
              <a:rPr lang="en-US" sz="2400" kern="0" dirty="0">
                <a:latin typeface="+mn-lt"/>
              </a:rPr>
              <a:t>then</a:t>
            </a:r>
            <a:r>
              <a:rPr lang="en-US" sz="2400" b="0" kern="0" dirty="0">
                <a:latin typeface="+mn-lt"/>
              </a:rPr>
              <a:t> color v</a:t>
            </a:r>
            <a:r>
              <a:rPr lang="en-US" sz="2400" b="0" kern="0" dirty="0">
                <a:latin typeface="+mn-lt"/>
                <a:cs typeface="Arial" pitchFamily="34" charset="0"/>
              </a:rPr>
              <a:t> greedily </a:t>
            </a:r>
            <a:r>
              <a:rPr lang="en-US" sz="2400" b="0" kern="0" dirty="0" err="1">
                <a:latin typeface="+mn-lt"/>
                <a:cs typeface="Arial" pitchFamily="34" charset="0"/>
              </a:rPr>
              <a:t>w.r.t</a:t>
            </a:r>
            <a:r>
              <a:rPr lang="en-US" sz="2400" b="0" kern="0" dirty="0">
                <a:latin typeface="+mn-lt"/>
                <a:cs typeface="Arial" pitchFamily="34" charset="0"/>
              </a:rPr>
              <a:t>. </a:t>
            </a:r>
            <a:r>
              <a:rPr lang="en-US" sz="2400" b="0" kern="0" dirty="0">
                <a:latin typeface="+mn-lt"/>
              </a:rPr>
              <a:t>x</a:t>
            </a:r>
            <a:r>
              <a:rPr lang="en-US" sz="2400" b="0" kern="0" baseline="30000" dirty="0">
                <a:latin typeface="+mn-lt"/>
              </a:rPr>
              <a:t>0</a:t>
            </a:r>
            <a:r>
              <a:rPr lang="en-US" sz="2400" b="0" kern="0" dirty="0">
                <a:latin typeface="+mn-lt"/>
                <a:cs typeface="Arial" pitchFamily="34" charset="0"/>
              </a:rPr>
              <a:t/>
            </a:r>
            <a:br>
              <a:rPr lang="en-US" sz="2400" b="0" kern="0" dirty="0">
                <a:latin typeface="+mn-lt"/>
                <a:cs typeface="Arial" pitchFamily="34" charset="0"/>
              </a:rPr>
            </a:br>
            <a:r>
              <a:rPr lang="en-US" sz="2400" b="0" kern="0" dirty="0">
                <a:latin typeface="+mn-lt"/>
                <a:cs typeface="Arial" pitchFamily="34" charset="0"/>
              </a:rPr>
              <a:t>	</a:t>
            </a:r>
            <a:r>
              <a:rPr lang="en-US" sz="2400" kern="0" dirty="0">
                <a:latin typeface="+mn-lt"/>
                <a:cs typeface="Arial" pitchFamily="34" charset="0"/>
              </a:rPr>
              <a:t>else</a:t>
            </a:r>
            <a:r>
              <a:rPr lang="en-US" sz="2400" b="0" kern="0" dirty="0">
                <a:latin typeface="+mn-lt"/>
                <a:cs typeface="Arial" pitchFamily="34" charset="0"/>
              </a:rPr>
              <a:t> label v</a:t>
            </a:r>
            <a:r>
              <a:rPr lang="en-US" sz="2400" b="0" kern="0" dirty="0">
                <a:latin typeface="+mn-lt"/>
              </a:rPr>
              <a:t> “ambiguous”</a:t>
            </a:r>
            <a:endParaRPr lang="en-US" sz="2400" b="0" kern="0" dirty="0">
              <a:latin typeface="+mn-lt"/>
              <a:cs typeface="Arial" pitchFamily="34" charset="0"/>
            </a:endParaRP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400" b="0" kern="0" dirty="0">
                <a:latin typeface="+mn-lt"/>
              </a:rPr>
              <a:t>Extend x</a:t>
            </a:r>
            <a:r>
              <a:rPr lang="en-US" sz="2400" b="0" kern="0" baseline="30000" dirty="0">
                <a:latin typeface="+mn-lt"/>
              </a:rPr>
              <a:t>2</a:t>
            </a:r>
            <a:r>
              <a:rPr lang="en-US" sz="2400" b="0" kern="0" dirty="0">
                <a:latin typeface="+mn-lt"/>
              </a:rPr>
              <a:t> to a complete coloring x</a:t>
            </a:r>
            <a:r>
              <a:rPr lang="en-US" sz="2400" b="0" kern="0" baseline="30000" dirty="0">
                <a:latin typeface="+mn-lt"/>
              </a:rPr>
              <a:t>3</a:t>
            </a:r>
            <a:r>
              <a:rPr lang="en-US" sz="2400" b="0" kern="0" dirty="0">
                <a:latin typeface="+mn-lt"/>
              </a:rPr>
              <a:t> greedily</a:t>
            </a:r>
            <a:br>
              <a:rPr lang="en-US" sz="2400" b="0" kern="0" dirty="0">
                <a:latin typeface="+mn-lt"/>
              </a:rPr>
            </a:br>
            <a:r>
              <a:rPr lang="en-US" sz="2400" b="0" kern="0" dirty="0">
                <a:latin typeface="+mn-lt"/>
              </a:rPr>
              <a:t/>
            </a:r>
            <a:br>
              <a:rPr lang="en-US" sz="2400" b="0" kern="0" dirty="0">
                <a:latin typeface="+mn-lt"/>
              </a:rPr>
            </a:br>
            <a:r>
              <a:rPr lang="en-US" sz="2400" b="0" kern="0" dirty="0">
                <a:latin typeface="+mn-lt"/>
              </a:rPr>
              <a:t/>
            </a:r>
            <a:br>
              <a:rPr lang="en-US" sz="2400" b="0" kern="0" dirty="0">
                <a:latin typeface="+mn-lt"/>
              </a:rPr>
            </a:br>
            <a:endParaRPr lang="en-US" sz="2400" b="0" kern="0" dirty="0">
              <a:latin typeface="+mn-lt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800" b="0" kern="0" dirty="0">
                <a:latin typeface="+mn-lt"/>
              </a:rPr>
              <a:t>Return the best coloring x</a:t>
            </a:r>
            <a:r>
              <a:rPr lang="en-US" sz="2800" b="0" kern="0" baseline="30000" dirty="0">
                <a:latin typeface="+mn-lt"/>
              </a:rPr>
              <a:t>3</a:t>
            </a:r>
            <a:r>
              <a:rPr lang="en-US" sz="2800" b="0" kern="0" dirty="0">
                <a:latin typeface="+mn-lt"/>
              </a:rPr>
              <a:t> found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800" b="0" kern="0" dirty="0"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79463" y="144463"/>
            <a:ext cx="112553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0">
                <a:solidFill>
                  <a:srgbClr val="FF3300"/>
                </a:solidFill>
              </a:rPr>
              <a:t>Our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2209800" y="517525"/>
            <a:ext cx="2362200" cy="92075"/>
          </a:xfrm>
          <a:prstGeom prst="line">
            <a:avLst/>
          </a:prstGeom>
          <a:noFill/>
          <a:ln w="57150">
            <a:solidFill>
              <a:srgbClr val="FF3300">
                <a:alpha val="79999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656513" y="1295400"/>
            <a:ext cx="4968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0">
                <a:solidFill>
                  <a:srgbClr val="FF0000"/>
                </a:solidFill>
              </a:rPr>
              <a:t>κ</a:t>
            </a:r>
            <a:r>
              <a:rPr lang="en-US" sz="2800" b="0" baseline="-25000">
                <a:solidFill>
                  <a:srgbClr val="FF0000"/>
                </a:solidFill>
              </a:rPr>
              <a:t>2</a:t>
            </a:r>
            <a:endParaRPr lang="en-US" sz="2800" b="0">
              <a:solidFill>
                <a:srgbClr val="FF0000"/>
              </a:solidFill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6705600" y="1828800"/>
            <a:ext cx="2057400" cy="76200"/>
          </a:xfrm>
          <a:prstGeom prst="line">
            <a:avLst/>
          </a:prstGeom>
          <a:noFill/>
          <a:ln w="57150">
            <a:solidFill>
              <a:srgbClr val="FF3300">
                <a:alpha val="79999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42888" y="2470150"/>
            <a:ext cx="392906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990600" lvl="1" indent="-533400">
              <a:lnSpc>
                <a:spcPct val="90000"/>
              </a:lnSpc>
              <a:buFont typeface="Arial" charset="0"/>
              <a:buChar char="–"/>
            </a:pPr>
            <a:r>
              <a:rPr lang="en-US" sz="2400" b="0">
                <a:solidFill>
                  <a:srgbClr val="FF0000"/>
                </a:solidFill>
              </a:rPr>
              <a:t>x</a:t>
            </a:r>
            <a:r>
              <a:rPr lang="en-US" sz="2400" b="0" baseline="30000">
                <a:solidFill>
                  <a:srgbClr val="FF0000"/>
                </a:solidFill>
              </a:rPr>
              <a:t>1</a:t>
            </a:r>
            <a:r>
              <a:rPr lang="en-US" sz="2400" b="0">
                <a:solidFill>
                  <a:srgbClr val="FF0000"/>
                </a:solidFill>
              </a:rPr>
              <a:t> </a:t>
            </a:r>
            <a:r>
              <a:rPr lang="en-US" sz="2400" b="0">
                <a:solidFill>
                  <a:srgbClr val="FF0000"/>
                </a:solidFill>
                <a:cs typeface="Arial" charset="0"/>
              </a:rPr>
              <a:t>←</a:t>
            </a:r>
            <a:r>
              <a:rPr lang="en-US" sz="2400" b="0">
                <a:solidFill>
                  <a:srgbClr val="FF0000"/>
                </a:solidFill>
              </a:rPr>
              <a:t> greedy w.r.t. x</a:t>
            </a:r>
            <a:r>
              <a:rPr lang="en-US" sz="2400" b="0" baseline="30000">
                <a:solidFill>
                  <a:srgbClr val="FF0000"/>
                </a:solidFill>
              </a:rPr>
              <a:t>0</a:t>
            </a:r>
            <a:endParaRPr lang="en-US" sz="2400" b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143000" y="4424363"/>
            <a:ext cx="594360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813" lvl="1" indent="-23813">
              <a:lnSpc>
                <a:spcPct val="90000"/>
              </a:lnSpc>
            </a:pPr>
            <a:r>
              <a:rPr lang="en-US" sz="2400" b="0" dirty="0">
                <a:solidFill>
                  <a:srgbClr val="FF0000"/>
                </a:solidFill>
              </a:rPr>
              <a:t>using </a:t>
            </a:r>
            <a:r>
              <a:rPr lang="en-US" sz="2400" b="0" dirty="0" smtClean="0">
                <a:solidFill>
                  <a:srgbClr val="FF0000"/>
                </a:solidFill>
              </a:rPr>
              <a:t>an existing additive error algorithm</a:t>
            </a:r>
            <a:endParaRPr lang="en-US" sz="2400" b="0" dirty="0">
              <a:solidFill>
                <a:srgbClr val="FF0000"/>
              </a:solidFill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>
            <a:off x="6019800" y="4297363"/>
            <a:ext cx="1066800" cy="46037"/>
          </a:xfrm>
          <a:prstGeom prst="line">
            <a:avLst/>
          </a:prstGeom>
          <a:noFill/>
          <a:ln w="57150">
            <a:solidFill>
              <a:srgbClr val="FF3300">
                <a:alpha val="79999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282575"/>
            <a:ext cx="218598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rgbClr val="FF3300"/>
                </a:solidFill>
              </a:rPr>
              <a:t>Intermediate</a:t>
            </a:r>
          </a:p>
        </p:txBody>
      </p:sp>
      <p:sp>
        <p:nvSpPr>
          <p:cNvPr id="18449" name="Text Box 12"/>
          <p:cNvSpPr txBox="1">
            <a:spLocks noChangeArrowheads="1"/>
          </p:cNvSpPr>
          <p:nvPr/>
        </p:nvSpPr>
        <p:spPr bwMode="auto">
          <a:xfrm>
            <a:off x="3184525" y="838200"/>
            <a:ext cx="2682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 i="1"/>
              <a:t>Assume OPT ≤ </a:t>
            </a:r>
            <a:r>
              <a:rPr lang="el-GR" sz="2000" b="0" i="1">
                <a:cs typeface="Arial" charset="0"/>
              </a:rPr>
              <a:t>ε</a:t>
            </a:r>
            <a:r>
              <a:rPr lang="en-US" sz="2000" b="0" i="1">
                <a:cs typeface="Arial" charset="0"/>
              </a:rPr>
              <a:t> </a:t>
            </a:r>
            <a:r>
              <a:rPr lang="el-GR" sz="2000" b="0" i="1">
                <a:cs typeface="Arial" charset="0"/>
              </a:rPr>
              <a:t>κ</a:t>
            </a:r>
            <a:r>
              <a:rPr lang="en-US" sz="2000" b="0" i="1" baseline="-25000">
                <a:cs typeface="Arial" charset="0"/>
              </a:rPr>
              <a:t>0 </a:t>
            </a:r>
            <a:r>
              <a:rPr lang="en-US" sz="2000" b="0" i="1"/>
              <a:t>n</a:t>
            </a:r>
            <a:r>
              <a:rPr lang="en-US" sz="2000" b="0" i="1" baseline="30000"/>
              <a:t>2</a:t>
            </a:r>
            <a:endParaRPr lang="en-US" sz="2000"/>
          </a:p>
          <a:p>
            <a:endParaRPr lang="en-US" sz="2000" b="0" i="1"/>
          </a:p>
        </p:txBody>
      </p:sp>
      <p:sp>
        <p:nvSpPr>
          <p:cNvPr id="23" name="Vertical Scroll 22"/>
          <p:cNvSpPr>
            <a:spLocks noChangeArrowheads="1"/>
          </p:cNvSpPr>
          <p:nvPr/>
        </p:nvSpPr>
        <p:spPr bwMode="auto">
          <a:xfrm>
            <a:off x="6858000" y="2590800"/>
            <a:ext cx="2286000" cy="3048000"/>
          </a:xfrm>
          <a:prstGeom prst="verticalScroll">
            <a:avLst>
              <a:gd name="adj" fmla="val 125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Idea: </a:t>
            </a:r>
            <a:r>
              <a:rPr lang="en-US"/>
              <a:t>use additive error algorithm to color ambiguous vertices.</a:t>
            </a:r>
          </a:p>
        </p:txBody>
      </p:sp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4937125" y="1123950"/>
            <a:ext cx="693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0" i="1">
                <a:solidFill>
                  <a:srgbClr val="FF0000"/>
                </a:solidFill>
                <a:cs typeface="Arial" charset="0"/>
              </a:rPr>
              <a:t>κ</a:t>
            </a:r>
            <a:r>
              <a:rPr lang="en-US" sz="2000" b="0" i="1" baseline="-25000">
                <a:solidFill>
                  <a:srgbClr val="FF0000"/>
                </a:solidFill>
                <a:cs typeface="Arial" charset="0"/>
              </a:rPr>
              <a:t>1 </a:t>
            </a:r>
            <a:r>
              <a:rPr lang="en-US" sz="2000" b="0" i="1">
                <a:solidFill>
                  <a:srgbClr val="FF0000"/>
                </a:solidFill>
              </a:rPr>
              <a:t>n</a:t>
            </a:r>
            <a:r>
              <a:rPr lang="en-US" sz="2000" b="0" i="1" baseline="30000">
                <a:solidFill>
                  <a:srgbClr val="FF0000"/>
                </a:solidFill>
              </a:rPr>
              <a:t>2</a:t>
            </a:r>
            <a:endParaRPr lang="en-US" sz="2000" b="0" i="1">
              <a:solidFill>
                <a:srgbClr val="FF0000"/>
              </a:solidFill>
            </a:endParaRPr>
          </a:p>
        </p:txBody>
      </p:sp>
      <p:sp>
        <p:nvSpPr>
          <p:cNvPr id="27" name="Line 5"/>
          <p:cNvSpPr>
            <a:spLocks noChangeShapeType="1"/>
          </p:cNvSpPr>
          <p:nvPr/>
        </p:nvSpPr>
        <p:spPr bwMode="auto">
          <a:xfrm flipV="1">
            <a:off x="5057775" y="1006475"/>
            <a:ext cx="685800" cy="73025"/>
          </a:xfrm>
          <a:prstGeom prst="line">
            <a:avLst/>
          </a:prstGeom>
          <a:noFill/>
          <a:ln w="57150">
            <a:solidFill>
              <a:srgbClr val="FF3300">
                <a:alpha val="79999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Vertical Scroll 21"/>
          <p:cNvSpPr>
            <a:spLocks noChangeArrowheads="1"/>
          </p:cNvSpPr>
          <p:nvPr/>
        </p:nvSpPr>
        <p:spPr bwMode="auto">
          <a:xfrm>
            <a:off x="6858000" y="2362200"/>
            <a:ext cx="2286000" cy="3581400"/>
          </a:xfrm>
          <a:prstGeom prst="verticalScroll">
            <a:avLst>
              <a:gd name="adj" fmla="val 125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Idea:  </a:t>
            </a:r>
            <a:r>
              <a:rPr lang="en-US"/>
              <a:t>two greedy phases before assigning ambiguity allows constant sample size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315200" y="6477000"/>
            <a:ext cx="144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i="1"/>
              <a:t>Animating…</a:t>
            </a: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4641850" y="3094038"/>
            <a:ext cx="3841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400" i="1" baseline="30000">
                <a:solidFill>
                  <a:srgbClr val="FF0000"/>
                </a:solidFill>
              </a:rPr>
              <a:t>1</a:t>
            </a:r>
            <a:endParaRPr lang="en-US" sz="2400" i="1">
              <a:solidFill>
                <a:srgbClr val="FF0000"/>
              </a:solidFill>
            </a:endParaRP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5653088" y="3387725"/>
            <a:ext cx="384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400" i="1" baseline="30000">
                <a:solidFill>
                  <a:srgbClr val="FF0000"/>
                </a:solidFill>
              </a:rPr>
              <a:t>1</a:t>
            </a:r>
            <a:endParaRPr lang="en-US" sz="2400" i="1">
              <a:solidFill>
                <a:srgbClr val="FF0000"/>
              </a:solidFill>
            </a:endParaRPr>
          </a:p>
        </p:txBody>
      </p:sp>
      <p:sp>
        <p:nvSpPr>
          <p:cNvPr id="1845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F8444E-0FB8-4F9D-8970-6131ADC63F82}" type="slidenum">
              <a:rPr lang="en-US" smtClean="0">
                <a:latin typeface="Arial" charset="0"/>
              </a:rPr>
              <a:pPr/>
              <a:t>22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 animBg="1"/>
      <p:bldP spid="10" grpId="0"/>
      <p:bldP spid="11" grpId="0"/>
      <p:bldP spid="12" grpId="0" animBg="1"/>
      <p:bldP spid="18" grpId="0"/>
      <p:bldP spid="18" grpId="1"/>
      <p:bldP spid="23" grpId="0" animBg="1"/>
      <p:bldP spid="26" grpId="0"/>
      <p:bldP spid="27" grpId="0" animBg="1"/>
      <p:bldP spid="22" grpId="0" animBg="1"/>
      <p:bldP spid="22" grpId="1" animBg="1"/>
      <p:bldP spid="28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Approximation algorithms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No-regret learning</a:t>
            </a:r>
          </a:p>
          <a:p>
            <a:r>
              <a:rPr lang="en-US" dirty="0" smtClean="0"/>
              <a:t>Approximate 2-coloring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Algorithm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Analysis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Open problems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DF402D-89C6-4617-9BFA-4F2BD505557F}" type="slidenum">
              <a:rPr lang="en-US" smtClean="0">
                <a:latin typeface="Arial" charset="0"/>
              </a:rPr>
              <a:pPr/>
              <a:t>23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Plan of analysis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None/>
            </a:pPr>
            <a:r>
              <a:rPr lang="en-US" dirty="0" smtClean="0"/>
              <a:t>	</a:t>
            </a:r>
            <a:r>
              <a:rPr lang="en-US" b="1" dirty="0" smtClean="0"/>
              <a:t>Main Lemma</a:t>
            </a:r>
            <a:r>
              <a:rPr lang="en-US" dirty="0" smtClean="0"/>
              <a:t>:</a:t>
            </a:r>
          </a:p>
          <a:p>
            <a:pPr marL="1371600" lvl="2" indent="-457200" eaLnBrk="1" hangingPunct="1">
              <a:buFontTx/>
              <a:buAutoNum type="arabicPeriod"/>
            </a:pPr>
            <a:r>
              <a:rPr lang="en-US" i="1" dirty="0" smtClean="0"/>
              <a:t>Coloring x</a:t>
            </a:r>
            <a:r>
              <a:rPr lang="en-US" i="1" baseline="30000" dirty="0" smtClean="0"/>
              <a:t>2</a:t>
            </a:r>
            <a:r>
              <a:rPr lang="en-US" i="1" dirty="0" smtClean="0"/>
              <a:t> agrees with the optimal coloring x*</a:t>
            </a:r>
          </a:p>
          <a:p>
            <a:pPr marL="1371600" lvl="2" indent="-457200" eaLnBrk="1" hangingPunct="1">
              <a:buFontTx/>
              <a:buAutoNum type="arabicPeriod"/>
            </a:pPr>
            <a:r>
              <a:rPr lang="en-US" i="1" dirty="0" smtClean="0"/>
              <a:t>Few mistakes are made when coloring the ambiguous vertices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D4B9C1-1A50-4CC2-A549-9CEB64067AEF}" type="slidenum">
              <a:rPr lang="en-US" smtClean="0">
                <a:latin typeface="Arial" charset="0"/>
              </a:rPr>
              <a:pPr/>
              <a:t>24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Lemma 2</a:t>
            </a:r>
            <a:r>
              <a:rPr lang="en-US" sz="2400" dirty="0" smtClean="0"/>
              <a:t>: with probability at least 90% all vertices have	margin </a:t>
            </a:r>
            <a:r>
              <a:rPr lang="en-US" sz="2400" dirty="0" err="1" smtClean="0"/>
              <a:t>w.r.t</a:t>
            </a:r>
            <a:r>
              <a:rPr lang="en-US" sz="2400" dirty="0" smtClean="0"/>
              <a:t>.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x*</a:t>
            </a:r>
            <a:r>
              <a:rPr lang="en-US" sz="2400" dirty="0" smtClean="0"/>
              <a:t> within O(δ n) of  </a:t>
            </a:r>
            <a:br>
              <a:rPr lang="en-US" sz="2400" dirty="0" smtClean="0"/>
            </a:br>
            <a:r>
              <a:rPr lang="en-US" sz="2400" dirty="0" smtClean="0"/>
              <a:t>	margin </a:t>
            </a:r>
            <a:r>
              <a:rPr lang="en-US" sz="2400" dirty="0" err="1" smtClean="0"/>
              <a:t>w.r.t</a:t>
            </a:r>
            <a:r>
              <a:rPr lang="en-US" sz="2400" dirty="0" smtClean="0"/>
              <a:t>.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x</a:t>
            </a:r>
            <a:r>
              <a:rPr lang="en-US" sz="2400" baseline="30000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Proof</a:t>
            </a:r>
            <a:r>
              <a:rPr lang="en-US" sz="2400" dirty="0" smtClean="0"/>
              <a:t> </a:t>
            </a:r>
            <a:r>
              <a:rPr lang="en-US" sz="2400" b="1" dirty="0" smtClean="0"/>
              <a:t>plan</a:t>
            </a:r>
            <a:r>
              <a:rPr lang="en-US" sz="2400" dirty="0" smtClean="0"/>
              <a:t>: bound num. </a:t>
            </a:r>
            <a:r>
              <a:rPr lang="en-US" sz="2400" dirty="0" err="1" smtClean="0"/>
              <a:t>miscolored</a:t>
            </a:r>
            <a:r>
              <a:rPr lang="en-US" sz="2400" dirty="0" smtClean="0"/>
              <a:t> vertices by O(δ n) </a:t>
            </a:r>
          </a:p>
          <a:p>
            <a:pPr eaLnBrk="1" hangingPunct="1">
              <a:lnSpc>
                <a:spcPct val="90000"/>
              </a:lnSpc>
            </a:pPr>
            <a:endParaRPr lang="en-US" sz="2400" baseline="300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Proof</a:t>
            </a:r>
            <a:r>
              <a:rPr lang="en-US" sz="2400" dirty="0" smtClean="0"/>
              <a:t>:</a:t>
            </a:r>
            <a:endParaRPr lang="en-US" sz="2400" baseline="300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Relating x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to OPT coloring</a:t>
            </a:r>
          </a:p>
        </p:txBody>
      </p:sp>
      <p:sp>
        <p:nvSpPr>
          <p:cNvPr id="235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A3AE3D9-4A69-49CC-9D84-85E562493159}" type="slidenum">
              <a:rPr lang="en-US" smtClean="0">
                <a:latin typeface="Arial" charset="0"/>
              </a:rPr>
              <a:pPr/>
              <a:t>25</a:t>
            </a:fld>
            <a:endParaRPr lang="en-US" smtClean="0">
              <a:latin typeface="Arial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505200" y="2819400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C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581400" y="3276600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/>
              <a:t>A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5181600" y="2819400"/>
            <a:ext cx="274637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B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029200" y="2514600"/>
            <a:ext cx="274637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D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105400" y="3276600"/>
            <a:ext cx="274638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E</a:t>
            </a:r>
          </a:p>
        </p:txBody>
      </p:sp>
      <p:cxnSp>
        <p:nvCxnSpPr>
          <p:cNvPr id="13" name="AutoShape 13"/>
          <p:cNvCxnSpPr>
            <a:cxnSpLocks noChangeShapeType="1"/>
            <a:stCxn id="9" idx="2"/>
            <a:endCxn id="7" idx="5"/>
          </p:cNvCxnSpPr>
          <p:nvPr/>
        </p:nvCxnSpPr>
        <p:spPr bwMode="auto">
          <a:xfrm rot="10800000" flipV="1">
            <a:off x="3739618" y="2956719"/>
            <a:ext cx="1441982" cy="9709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4" name="AutoShape 16"/>
          <p:cNvCxnSpPr>
            <a:cxnSpLocks noChangeShapeType="1"/>
            <a:stCxn id="7" idx="6"/>
            <a:endCxn id="10" idx="2"/>
          </p:cNvCxnSpPr>
          <p:nvPr/>
        </p:nvCxnSpPr>
        <p:spPr bwMode="auto">
          <a:xfrm flipV="1">
            <a:off x="3779838" y="2651919"/>
            <a:ext cx="1249362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" name="AutoShape 19"/>
          <p:cNvCxnSpPr>
            <a:cxnSpLocks noChangeShapeType="1"/>
            <a:stCxn id="8" idx="7"/>
            <a:endCxn id="9" idx="2"/>
          </p:cNvCxnSpPr>
          <p:nvPr/>
        </p:nvCxnSpPr>
        <p:spPr bwMode="auto">
          <a:xfrm rot="5400000" flipH="1" flipV="1">
            <a:off x="4318659" y="2453879"/>
            <a:ext cx="360101" cy="13657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8" name="Oval 22"/>
          <p:cNvSpPr>
            <a:spLocks noChangeArrowheads="1"/>
          </p:cNvSpPr>
          <p:nvPr/>
        </p:nvSpPr>
        <p:spPr bwMode="auto">
          <a:xfrm>
            <a:off x="4343400" y="3429000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F</a:t>
            </a:r>
          </a:p>
        </p:txBody>
      </p:sp>
      <p:cxnSp>
        <p:nvCxnSpPr>
          <p:cNvPr id="19" name="AutoShape 23"/>
          <p:cNvCxnSpPr>
            <a:cxnSpLocks noChangeShapeType="1"/>
            <a:stCxn id="18" idx="6"/>
            <a:endCxn id="9" idx="3"/>
          </p:cNvCxnSpPr>
          <p:nvPr/>
        </p:nvCxnSpPr>
        <p:spPr bwMode="auto">
          <a:xfrm flipV="1">
            <a:off x="4618038" y="3053817"/>
            <a:ext cx="603782" cy="5125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" name="AutoShape 24"/>
          <p:cNvCxnSpPr>
            <a:cxnSpLocks noChangeShapeType="1"/>
            <a:stCxn id="18" idx="6"/>
            <a:endCxn id="10" idx="3"/>
          </p:cNvCxnSpPr>
          <p:nvPr/>
        </p:nvCxnSpPr>
        <p:spPr bwMode="auto">
          <a:xfrm flipV="1">
            <a:off x="4618038" y="2749017"/>
            <a:ext cx="451382" cy="8173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" name="AutoShape 25"/>
          <p:cNvCxnSpPr>
            <a:cxnSpLocks noChangeShapeType="1"/>
            <a:stCxn id="18" idx="2"/>
            <a:endCxn id="8" idx="6"/>
          </p:cNvCxnSpPr>
          <p:nvPr/>
        </p:nvCxnSpPr>
        <p:spPr bwMode="auto">
          <a:xfrm rot="10800000">
            <a:off x="3856038" y="3413919"/>
            <a:ext cx="487362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2" name="AutoShape 26"/>
          <p:cNvCxnSpPr>
            <a:cxnSpLocks noChangeShapeType="1"/>
            <a:stCxn id="11" idx="3"/>
            <a:endCxn id="18" idx="6"/>
          </p:cNvCxnSpPr>
          <p:nvPr/>
        </p:nvCxnSpPr>
        <p:spPr bwMode="auto">
          <a:xfrm rot="5400000">
            <a:off x="4854178" y="3274877"/>
            <a:ext cx="55302" cy="5275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3" name="Arc 27"/>
          <p:cNvSpPr>
            <a:spLocks/>
          </p:cNvSpPr>
          <p:nvPr/>
        </p:nvSpPr>
        <p:spPr bwMode="auto">
          <a:xfrm flipH="1">
            <a:off x="4114800" y="3352800"/>
            <a:ext cx="152400" cy="304800"/>
          </a:xfrm>
          <a:custGeom>
            <a:avLst/>
            <a:gdLst>
              <a:gd name="T0" fmla="*/ 0 w 21600"/>
              <a:gd name="T1" fmla="*/ 0 h 21600"/>
              <a:gd name="T2" fmla="*/ 346075 w 21600"/>
              <a:gd name="T3" fmla="*/ 228600 h 21600"/>
              <a:gd name="T4" fmla="*/ 0 w 21600"/>
              <a:gd name="T5" fmla="*/ 228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4" name="Arc 28"/>
          <p:cNvSpPr>
            <a:spLocks/>
          </p:cNvSpPr>
          <p:nvPr/>
        </p:nvSpPr>
        <p:spPr bwMode="auto">
          <a:xfrm rot="4522469" flipH="1">
            <a:off x="4521425" y="3409808"/>
            <a:ext cx="482600" cy="268288"/>
          </a:xfrm>
          <a:custGeom>
            <a:avLst/>
            <a:gdLst>
              <a:gd name="T0" fmla="*/ 0 w 21600"/>
              <a:gd name="T1" fmla="*/ 0 h 21600"/>
              <a:gd name="T2" fmla="*/ 533400 w 21600"/>
              <a:gd name="T3" fmla="*/ 381000 h 21600"/>
              <a:gd name="T4" fmla="*/ 0 w 21600"/>
              <a:gd name="T5" fmla="*/ 3810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5" name="Rectangle 29"/>
          <p:cNvSpPr>
            <a:spLocks noChangeArrowheads="1"/>
          </p:cNvSpPr>
          <p:nvPr/>
        </p:nvSpPr>
        <p:spPr bwMode="auto">
          <a:xfrm>
            <a:off x="1571625" y="2895600"/>
            <a:ext cx="2000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0" u="sng" dirty="0"/>
              <a:t>Optimum assignment x</a:t>
            </a:r>
            <a:r>
              <a:rPr lang="en-US" b="0" u="sng" dirty="0" smtClean="0"/>
              <a:t>*:</a:t>
            </a:r>
            <a:endParaRPr lang="en-US" b="0" u="sng" dirty="0"/>
          </a:p>
        </p:txBody>
      </p:sp>
      <p:sp>
        <p:nvSpPr>
          <p:cNvPr id="26" name="Rectangle 30"/>
          <p:cNvSpPr>
            <a:spLocks noChangeArrowheads="1"/>
          </p:cNvSpPr>
          <p:nvPr/>
        </p:nvSpPr>
        <p:spPr bwMode="auto">
          <a:xfrm>
            <a:off x="2330625" y="4385608"/>
            <a:ext cx="32319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/>
              <a:t>Case 1</a:t>
            </a:r>
            <a:r>
              <a:rPr lang="en-US" sz="2400" b="0" dirty="0" smtClean="0"/>
              <a:t>:  |</a:t>
            </a:r>
            <a:r>
              <a:rPr lang="en-US" sz="2400" b="0" dirty="0" smtClean="0">
                <a:solidFill>
                  <a:srgbClr val="0070C0"/>
                </a:solidFill>
              </a:rPr>
              <a:t>1</a:t>
            </a:r>
            <a:r>
              <a:rPr lang="en-US" sz="2400" b="0" dirty="0" smtClean="0"/>
              <a:t>-</a:t>
            </a:r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en-US" sz="2400" b="0" dirty="0" smtClean="0"/>
              <a:t>| &gt; δ n / 3</a:t>
            </a:r>
            <a:br>
              <a:rPr lang="en-US" sz="2400" b="0" dirty="0" smtClean="0"/>
            </a:br>
            <a:r>
              <a:rPr lang="en-US" sz="2400" b="0" dirty="0" smtClean="0"/>
              <a:t> “F unbalanced”</a:t>
            </a:r>
          </a:p>
          <a:p>
            <a:endParaRPr lang="en-US" sz="2400" b="0" dirty="0" smtClean="0"/>
          </a:p>
          <a:p>
            <a:r>
              <a:rPr lang="en-US" sz="2400" b="0" dirty="0" err="1" smtClean="0"/>
              <a:t>Chernoff</a:t>
            </a:r>
            <a:r>
              <a:rPr lang="en-US" sz="2400" b="0" dirty="0" smtClean="0"/>
              <a:t> and</a:t>
            </a:r>
            <a:br>
              <a:rPr lang="en-US" sz="2400" b="0" dirty="0" smtClean="0"/>
            </a:br>
            <a:r>
              <a:rPr lang="en-US" sz="2400" b="0" dirty="0" smtClean="0"/>
              <a:t>Markov bounds</a:t>
            </a:r>
            <a:endParaRPr lang="en-US" sz="2400" b="0" dirty="0"/>
          </a:p>
        </p:txBody>
      </p:sp>
      <p:cxnSp>
        <p:nvCxnSpPr>
          <p:cNvPr id="27" name="AutoShape 32"/>
          <p:cNvCxnSpPr>
            <a:cxnSpLocks noChangeShapeType="1"/>
            <a:stCxn id="8" idx="7"/>
            <a:endCxn id="10" idx="2"/>
          </p:cNvCxnSpPr>
          <p:nvPr/>
        </p:nvCxnSpPr>
        <p:spPr bwMode="auto">
          <a:xfrm rot="5400000" flipH="1" flipV="1">
            <a:off x="4090059" y="2377679"/>
            <a:ext cx="664901" cy="12133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8" name="Rectangle 27"/>
          <p:cNvSpPr/>
          <p:nvPr/>
        </p:nvSpPr>
        <p:spPr>
          <a:xfrm>
            <a:off x="3962400" y="3657600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dirty="0" smtClean="0">
                <a:solidFill>
                  <a:srgbClr val="0070C0"/>
                </a:solidFill>
              </a:rPr>
              <a:t>1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800600" y="372933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>
            <a:off x="5674666" y="4373940"/>
            <a:ext cx="331693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/>
              <a:t>Case 2</a:t>
            </a:r>
            <a:r>
              <a:rPr lang="en-US" sz="2400" b="0" dirty="0" smtClean="0"/>
              <a:t>:   |</a:t>
            </a:r>
            <a:r>
              <a:rPr lang="en-US" sz="2400" b="0" dirty="0" smtClean="0">
                <a:solidFill>
                  <a:srgbClr val="0070C0"/>
                </a:solidFill>
              </a:rPr>
              <a:t>1</a:t>
            </a:r>
            <a:r>
              <a:rPr lang="en-US" sz="2400" b="0" dirty="0" smtClean="0"/>
              <a:t>-</a:t>
            </a:r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en-US" sz="2400" b="0" dirty="0" smtClean="0"/>
              <a:t>| ≤ δ n / 3</a:t>
            </a:r>
          </a:p>
          <a:p>
            <a:r>
              <a:rPr lang="en-US" sz="2400" b="0" dirty="0" smtClean="0"/>
              <a:t> “F balanced”</a:t>
            </a:r>
          </a:p>
          <a:p>
            <a:endParaRPr lang="en-US" sz="2400" b="0" dirty="0" smtClean="0"/>
          </a:p>
          <a:p>
            <a:r>
              <a:rPr lang="en-US" sz="2400" b="0" dirty="0" smtClean="0"/>
              <a:t>Fragility &amp; density</a:t>
            </a:r>
            <a:endParaRPr lang="en-US" sz="2400" b="0" dirty="0"/>
          </a:p>
        </p:txBody>
      </p:sp>
      <p:cxnSp>
        <p:nvCxnSpPr>
          <p:cNvPr id="33" name="Straight Connector 32"/>
          <p:cNvCxnSpPr/>
          <p:nvPr/>
        </p:nvCxnSpPr>
        <p:spPr bwMode="auto">
          <a:xfrm>
            <a:off x="0" y="5257800"/>
            <a:ext cx="9144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 rot="5400000">
            <a:off x="4305300" y="5600700"/>
            <a:ext cx="2514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6" name="Rectangle 65"/>
          <p:cNvSpPr/>
          <p:nvPr/>
        </p:nvSpPr>
        <p:spPr>
          <a:xfrm>
            <a:off x="0" y="5493603"/>
            <a:ext cx="24272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dirty="0" smtClean="0"/>
              <a:t>Few </a:t>
            </a:r>
            <a:r>
              <a:rPr lang="en-US" sz="2400" b="0" dirty="0" err="1" smtClean="0"/>
              <a:t>miscolored</a:t>
            </a:r>
            <a:r>
              <a:rPr lang="en-US" sz="2400" b="0" dirty="0" smtClean="0"/>
              <a:t> </a:t>
            </a:r>
          </a:p>
          <a:p>
            <a:r>
              <a:rPr lang="en-US" sz="2400" b="0" dirty="0" smtClean="0"/>
              <a:t>because:</a:t>
            </a:r>
            <a:endParaRPr lang="en-US" sz="2400" dirty="0"/>
          </a:p>
        </p:txBody>
      </p:sp>
      <p:cxnSp>
        <p:nvCxnSpPr>
          <p:cNvPr id="67" name="Straight Connector 66"/>
          <p:cNvCxnSpPr/>
          <p:nvPr/>
        </p:nvCxnSpPr>
        <p:spPr bwMode="auto">
          <a:xfrm rot="5400000">
            <a:off x="1028700" y="5600700"/>
            <a:ext cx="2514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4" name="Rectangle 73"/>
          <p:cNvSpPr/>
          <p:nvPr/>
        </p:nvSpPr>
        <p:spPr bwMode="auto">
          <a:xfrm>
            <a:off x="8305800" y="6477000"/>
            <a:ext cx="228600" cy="2286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n-US" sz="3200" b="1" dirty="0" smtClean="0"/>
              <a:t>Proof</a:t>
            </a:r>
            <a:r>
              <a:rPr lang="en-US" sz="3200" dirty="0" smtClean="0"/>
              <a:t> that x</a:t>
            </a:r>
            <a:r>
              <a:rPr lang="en-US" sz="3200" baseline="30000" dirty="0" smtClean="0"/>
              <a:t>2</a:t>
            </a:r>
            <a:r>
              <a:rPr lang="en-US" sz="3200" dirty="0" smtClean="0"/>
              <a:t> agrees with the optimal coloring x*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990600"/>
            <a:ext cx="4495800" cy="533400"/>
          </a:xfrm>
        </p:spPr>
        <p:txBody>
          <a:bodyPr/>
          <a:lstStyle/>
          <a:p>
            <a:pPr marL="552450" indent="-495300">
              <a:lnSpc>
                <a:spcPct val="80000"/>
              </a:lnSpc>
              <a:buNone/>
            </a:pPr>
            <a:r>
              <a:rPr lang="en-US" sz="2400" b="1" dirty="0" smtClean="0"/>
              <a:t>1.  </a:t>
            </a:r>
            <a:r>
              <a:rPr lang="en-US" sz="2400" dirty="0" smtClean="0"/>
              <a:t>Assume </a:t>
            </a:r>
            <a:r>
              <a:rPr lang="en-US" sz="2400" i="1" dirty="0" smtClean="0"/>
              <a:t>F</a:t>
            </a:r>
            <a:r>
              <a:rPr lang="en-US" sz="2400" dirty="0" smtClean="0"/>
              <a:t> colored by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6248400" y="2754868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C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6324600" y="3212068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/>
              <a:t>A</a:t>
            </a: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7924800" y="2754868"/>
            <a:ext cx="274637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B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7772400" y="2450068"/>
            <a:ext cx="274637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D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7848600" y="3212068"/>
            <a:ext cx="274638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E</a:t>
            </a:r>
          </a:p>
        </p:txBody>
      </p:sp>
      <p:cxnSp>
        <p:nvCxnSpPr>
          <p:cNvPr id="10" name="AutoShape 13"/>
          <p:cNvCxnSpPr>
            <a:cxnSpLocks noChangeShapeType="1"/>
            <a:stCxn id="7" idx="2"/>
            <a:endCxn id="5" idx="5"/>
          </p:cNvCxnSpPr>
          <p:nvPr/>
        </p:nvCxnSpPr>
        <p:spPr bwMode="auto">
          <a:xfrm rot="10800000" flipV="1">
            <a:off x="6482818" y="2892187"/>
            <a:ext cx="1441982" cy="9709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" name="AutoShape 16"/>
          <p:cNvCxnSpPr>
            <a:cxnSpLocks noChangeShapeType="1"/>
            <a:stCxn id="5" idx="6"/>
            <a:endCxn id="8" idx="2"/>
          </p:cNvCxnSpPr>
          <p:nvPr/>
        </p:nvCxnSpPr>
        <p:spPr bwMode="auto">
          <a:xfrm flipV="1">
            <a:off x="6523038" y="2587387"/>
            <a:ext cx="1249362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" name="AutoShape 19"/>
          <p:cNvCxnSpPr>
            <a:cxnSpLocks noChangeShapeType="1"/>
            <a:stCxn id="6" idx="7"/>
            <a:endCxn id="7" idx="2"/>
          </p:cNvCxnSpPr>
          <p:nvPr/>
        </p:nvCxnSpPr>
        <p:spPr bwMode="auto">
          <a:xfrm rot="5400000" flipH="1" flipV="1">
            <a:off x="7061859" y="2389347"/>
            <a:ext cx="360101" cy="13657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3" name="Oval 22"/>
          <p:cNvSpPr>
            <a:spLocks noChangeArrowheads="1"/>
          </p:cNvSpPr>
          <p:nvPr/>
        </p:nvSpPr>
        <p:spPr bwMode="auto">
          <a:xfrm>
            <a:off x="7086600" y="3364468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F</a:t>
            </a:r>
          </a:p>
        </p:txBody>
      </p:sp>
      <p:cxnSp>
        <p:nvCxnSpPr>
          <p:cNvPr id="14" name="AutoShape 23"/>
          <p:cNvCxnSpPr>
            <a:cxnSpLocks noChangeShapeType="1"/>
            <a:stCxn id="13" idx="6"/>
            <a:endCxn id="7" idx="3"/>
          </p:cNvCxnSpPr>
          <p:nvPr/>
        </p:nvCxnSpPr>
        <p:spPr bwMode="auto">
          <a:xfrm flipV="1">
            <a:off x="7361238" y="2989285"/>
            <a:ext cx="603782" cy="5125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" name="AutoShape 24"/>
          <p:cNvCxnSpPr>
            <a:cxnSpLocks noChangeShapeType="1"/>
            <a:stCxn id="13" idx="6"/>
            <a:endCxn id="8" idx="3"/>
          </p:cNvCxnSpPr>
          <p:nvPr/>
        </p:nvCxnSpPr>
        <p:spPr bwMode="auto">
          <a:xfrm flipV="1">
            <a:off x="7361238" y="2684485"/>
            <a:ext cx="451382" cy="8173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" name="AutoShape 26"/>
          <p:cNvCxnSpPr>
            <a:cxnSpLocks noChangeShapeType="1"/>
            <a:stCxn id="9" idx="3"/>
            <a:endCxn id="13" idx="6"/>
          </p:cNvCxnSpPr>
          <p:nvPr/>
        </p:nvCxnSpPr>
        <p:spPr bwMode="auto">
          <a:xfrm rot="5400000">
            <a:off x="7597378" y="3210345"/>
            <a:ext cx="55302" cy="5275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8" name="Arc 27"/>
          <p:cNvSpPr>
            <a:spLocks/>
          </p:cNvSpPr>
          <p:nvPr/>
        </p:nvSpPr>
        <p:spPr bwMode="auto">
          <a:xfrm flipH="1">
            <a:off x="6858000" y="3288268"/>
            <a:ext cx="152400" cy="304800"/>
          </a:xfrm>
          <a:custGeom>
            <a:avLst/>
            <a:gdLst>
              <a:gd name="T0" fmla="*/ 0 w 21600"/>
              <a:gd name="T1" fmla="*/ 0 h 21600"/>
              <a:gd name="T2" fmla="*/ 346075 w 21600"/>
              <a:gd name="T3" fmla="*/ 228600 h 21600"/>
              <a:gd name="T4" fmla="*/ 0 w 21600"/>
              <a:gd name="T5" fmla="*/ 228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9" name="Arc 28"/>
          <p:cNvSpPr>
            <a:spLocks/>
          </p:cNvSpPr>
          <p:nvPr/>
        </p:nvSpPr>
        <p:spPr bwMode="auto">
          <a:xfrm rot="4522469" flipH="1">
            <a:off x="7264625" y="3345276"/>
            <a:ext cx="482600" cy="268288"/>
          </a:xfrm>
          <a:custGeom>
            <a:avLst/>
            <a:gdLst>
              <a:gd name="T0" fmla="*/ 0 w 21600"/>
              <a:gd name="T1" fmla="*/ 0 h 21600"/>
              <a:gd name="T2" fmla="*/ 533400 w 21600"/>
              <a:gd name="T3" fmla="*/ 381000 h 21600"/>
              <a:gd name="T4" fmla="*/ 0 w 21600"/>
              <a:gd name="T5" fmla="*/ 3810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cxnSp>
        <p:nvCxnSpPr>
          <p:cNvPr id="21" name="AutoShape 32"/>
          <p:cNvCxnSpPr>
            <a:cxnSpLocks noChangeShapeType="1"/>
            <a:stCxn id="6" idx="7"/>
            <a:endCxn id="8" idx="2"/>
          </p:cNvCxnSpPr>
          <p:nvPr/>
        </p:nvCxnSpPr>
        <p:spPr bwMode="auto">
          <a:xfrm rot="5400000" flipH="1" flipV="1">
            <a:off x="6833259" y="2313147"/>
            <a:ext cx="664901" cy="12133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2" name="Rectangle 21"/>
          <p:cNvSpPr/>
          <p:nvPr/>
        </p:nvSpPr>
        <p:spPr>
          <a:xfrm>
            <a:off x="6705600" y="3593068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dirty="0" smtClean="0">
                <a:solidFill>
                  <a:srgbClr val="0070C0"/>
                </a:solidFill>
              </a:rPr>
              <a:t>1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543800" y="3664803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914400" y="2831068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C</a:t>
            </a:r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990600" y="3288268"/>
            <a:ext cx="274638" cy="2746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A</a:t>
            </a: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2590800" y="2831068"/>
            <a:ext cx="274637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B</a:t>
            </a: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2438400" y="2526268"/>
            <a:ext cx="274637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D</a:t>
            </a: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2514600" y="3288268"/>
            <a:ext cx="274638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E</a:t>
            </a:r>
          </a:p>
        </p:txBody>
      </p:sp>
      <p:cxnSp>
        <p:nvCxnSpPr>
          <p:cNvPr id="29" name="AutoShape 13"/>
          <p:cNvCxnSpPr>
            <a:cxnSpLocks noChangeShapeType="1"/>
            <a:stCxn id="26" idx="2"/>
            <a:endCxn id="24" idx="5"/>
          </p:cNvCxnSpPr>
          <p:nvPr/>
        </p:nvCxnSpPr>
        <p:spPr bwMode="auto">
          <a:xfrm rot="10800000" flipV="1">
            <a:off x="1148818" y="2968387"/>
            <a:ext cx="1441982" cy="9709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" name="AutoShape 16"/>
          <p:cNvCxnSpPr>
            <a:cxnSpLocks noChangeShapeType="1"/>
            <a:stCxn id="24" idx="6"/>
            <a:endCxn id="27" idx="2"/>
          </p:cNvCxnSpPr>
          <p:nvPr/>
        </p:nvCxnSpPr>
        <p:spPr bwMode="auto">
          <a:xfrm flipV="1">
            <a:off x="1189038" y="2663587"/>
            <a:ext cx="1249362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AutoShape 19"/>
          <p:cNvCxnSpPr>
            <a:cxnSpLocks noChangeShapeType="1"/>
            <a:stCxn id="25" idx="7"/>
            <a:endCxn id="26" idx="2"/>
          </p:cNvCxnSpPr>
          <p:nvPr/>
        </p:nvCxnSpPr>
        <p:spPr bwMode="auto">
          <a:xfrm rot="5400000" flipH="1" flipV="1">
            <a:off x="1727859" y="2465547"/>
            <a:ext cx="360101" cy="13657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1752600" y="3440668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F</a:t>
            </a:r>
          </a:p>
        </p:txBody>
      </p:sp>
      <p:cxnSp>
        <p:nvCxnSpPr>
          <p:cNvPr id="33" name="AutoShape 23"/>
          <p:cNvCxnSpPr>
            <a:cxnSpLocks noChangeShapeType="1"/>
            <a:stCxn id="32" idx="6"/>
            <a:endCxn id="26" idx="3"/>
          </p:cNvCxnSpPr>
          <p:nvPr/>
        </p:nvCxnSpPr>
        <p:spPr bwMode="auto">
          <a:xfrm flipV="1">
            <a:off x="2027238" y="3065485"/>
            <a:ext cx="603782" cy="5125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4" name="AutoShape 24"/>
          <p:cNvCxnSpPr>
            <a:cxnSpLocks noChangeShapeType="1"/>
            <a:stCxn id="32" idx="6"/>
            <a:endCxn id="27" idx="3"/>
          </p:cNvCxnSpPr>
          <p:nvPr/>
        </p:nvCxnSpPr>
        <p:spPr bwMode="auto">
          <a:xfrm flipV="1">
            <a:off x="2027238" y="2760685"/>
            <a:ext cx="451382" cy="8173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" name="AutoShape 26"/>
          <p:cNvCxnSpPr>
            <a:cxnSpLocks noChangeShapeType="1"/>
            <a:stCxn id="28" idx="3"/>
            <a:endCxn id="32" idx="6"/>
          </p:cNvCxnSpPr>
          <p:nvPr/>
        </p:nvCxnSpPr>
        <p:spPr bwMode="auto">
          <a:xfrm rot="5400000">
            <a:off x="2263378" y="3286545"/>
            <a:ext cx="55302" cy="5275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" name="Arc 27"/>
          <p:cNvSpPr>
            <a:spLocks/>
          </p:cNvSpPr>
          <p:nvPr/>
        </p:nvSpPr>
        <p:spPr bwMode="auto">
          <a:xfrm rot="16200000" flipH="1">
            <a:off x="1447800" y="3741003"/>
            <a:ext cx="304800" cy="304800"/>
          </a:xfrm>
          <a:custGeom>
            <a:avLst/>
            <a:gdLst>
              <a:gd name="T0" fmla="*/ 0 w 21600"/>
              <a:gd name="T1" fmla="*/ 0 h 21600"/>
              <a:gd name="T2" fmla="*/ 346075 w 21600"/>
              <a:gd name="T3" fmla="*/ 228600 h 21600"/>
              <a:gd name="T4" fmla="*/ 0 w 21600"/>
              <a:gd name="T5" fmla="*/ 228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7" name="Arc 28"/>
          <p:cNvSpPr>
            <a:spLocks/>
          </p:cNvSpPr>
          <p:nvPr/>
        </p:nvSpPr>
        <p:spPr bwMode="auto">
          <a:xfrm rot="3733140" flipH="1">
            <a:off x="1563304" y="3137709"/>
            <a:ext cx="610189" cy="862374"/>
          </a:xfrm>
          <a:custGeom>
            <a:avLst/>
            <a:gdLst>
              <a:gd name="T0" fmla="*/ 0 w 21600"/>
              <a:gd name="T1" fmla="*/ 0 h 21600"/>
              <a:gd name="T2" fmla="*/ 533400 w 21600"/>
              <a:gd name="T3" fmla="*/ 381000 h 21600"/>
              <a:gd name="T4" fmla="*/ 0 w 21600"/>
              <a:gd name="T5" fmla="*/ 3810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cxnSp>
        <p:nvCxnSpPr>
          <p:cNvPr id="38" name="AutoShape 32"/>
          <p:cNvCxnSpPr>
            <a:cxnSpLocks noChangeShapeType="1"/>
            <a:stCxn id="25" idx="7"/>
            <a:endCxn id="27" idx="2"/>
          </p:cNvCxnSpPr>
          <p:nvPr/>
        </p:nvCxnSpPr>
        <p:spPr bwMode="auto">
          <a:xfrm rot="5400000" flipH="1" flipV="1">
            <a:off x="1499259" y="2389347"/>
            <a:ext cx="664901" cy="12133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9" name="Rectangle 38"/>
          <p:cNvSpPr/>
          <p:nvPr/>
        </p:nvSpPr>
        <p:spPr>
          <a:xfrm>
            <a:off x="1219200" y="3741003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dirty="0" smtClean="0">
                <a:solidFill>
                  <a:srgbClr val="0070C0"/>
                </a:solidFill>
              </a:rPr>
              <a:t>0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286000" y="3588603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41" name="AutoShape 26"/>
          <p:cNvCxnSpPr>
            <a:cxnSpLocks noChangeShapeType="1"/>
            <a:stCxn id="13" idx="2"/>
            <a:endCxn id="6" idx="6"/>
          </p:cNvCxnSpPr>
          <p:nvPr/>
        </p:nvCxnSpPr>
        <p:spPr bwMode="auto">
          <a:xfrm rot="10800000">
            <a:off x="6599238" y="3349387"/>
            <a:ext cx="487362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" name="AutoShape 26"/>
          <p:cNvCxnSpPr>
            <a:cxnSpLocks noChangeShapeType="1"/>
            <a:stCxn id="32" idx="2"/>
            <a:endCxn id="25" idx="6"/>
          </p:cNvCxnSpPr>
          <p:nvPr/>
        </p:nvCxnSpPr>
        <p:spPr bwMode="auto">
          <a:xfrm rot="10800000">
            <a:off x="1265238" y="3425587"/>
            <a:ext cx="487362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8" name="Rectangle 47"/>
          <p:cNvSpPr/>
          <p:nvPr/>
        </p:nvSpPr>
        <p:spPr>
          <a:xfrm>
            <a:off x="533400" y="4426803"/>
            <a:ext cx="28536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2.  </a:t>
            </a:r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en-US" sz="2400" b="0" dirty="0" smtClean="0"/>
              <a:t>&gt;&gt;</a:t>
            </a:r>
            <a:r>
              <a:rPr lang="en-US" sz="2400" b="0" dirty="0" smtClean="0">
                <a:solidFill>
                  <a:srgbClr val="0070C0"/>
                </a:solidFill>
              </a:rPr>
              <a:t>0 </a:t>
            </a:r>
            <a:r>
              <a:rPr lang="en-US" sz="2400" b="0" dirty="0" smtClean="0"/>
              <a:t>and F </a:t>
            </a:r>
            <a:r>
              <a:rPr lang="en-US" sz="2400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     by </a:t>
            </a:r>
            <a:r>
              <a:rPr lang="en-US" sz="2400" b="0" dirty="0" err="1" smtClean="0"/>
              <a:t>def’n</a:t>
            </a:r>
            <a:r>
              <a:rPr lang="en-US" sz="2400" b="0" dirty="0" smtClean="0"/>
              <a:t> x</a:t>
            </a:r>
            <a:r>
              <a:rPr lang="en-US" sz="2400" b="0" baseline="30000" dirty="0" smtClean="0"/>
              <a:t>2</a:t>
            </a:r>
            <a:endParaRPr lang="en-US" sz="2400" b="0" dirty="0"/>
          </a:p>
        </p:txBody>
      </p:sp>
      <p:sp>
        <p:nvSpPr>
          <p:cNvPr id="49" name="Rectangle 48"/>
          <p:cNvSpPr/>
          <p:nvPr/>
        </p:nvSpPr>
        <p:spPr>
          <a:xfrm>
            <a:off x="6019800" y="4419600"/>
            <a:ext cx="27334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/>
            <a:r>
              <a:rPr lang="en-US" sz="2400" dirty="0" smtClean="0"/>
              <a:t>4.</a:t>
            </a:r>
            <a:r>
              <a:rPr lang="en-US" sz="2400" b="0" dirty="0" smtClean="0"/>
              <a:t>	F </a:t>
            </a:r>
            <a:r>
              <a:rPr lang="en-US" sz="2400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en-US" sz="2400" b="0" dirty="0" smtClean="0"/>
              <a:t> by</a:t>
            </a:r>
            <a:br>
              <a:rPr lang="en-US" sz="2400" b="0" dirty="0" smtClean="0"/>
            </a:br>
            <a:r>
              <a:rPr lang="en-US" sz="2400" b="0" dirty="0" smtClean="0"/>
              <a:t>optimality of x* </a:t>
            </a:r>
            <a:endParaRPr lang="en-US" sz="2400" b="0" dirty="0"/>
          </a:p>
        </p:txBody>
      </p:sp>
      <p:sp>
        <p:nvSpPr>
          <p:cNvPr id="50" name="Rectangle 49"/>
          <p:cNvSpPr/>
          <p:nvPr/>
        </p:nvSpPr>
        <p:spPr>
          <a:xfrm>
            <a:off x="3505200" y="4426803"/>
            <a:ext cx="23038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3.  </a:t>
            </a:r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en-US" sz="2400" b="0" dirty="0" smtClean="0"/>
              <a:t>-</a:t>
            </a:r>
            <a:r>
              <a:rPr lang="en-US" sz="2400" b="0" dirty="0" smtClean="0">
                <a:solidFill>
                  <a:srgbClr val="0070C0"/>
                </a:solidFill>
              </a:rPr>
              <a:t>0 </a:t>
            </a:r>
            <a:r>
              <a:rPr lang="en-US" sz="2400" b="0" dirty="0" smtClean="0"/>
              <a:t>≈ </a:t>
            </a:r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en-US" sz="2400" b="0" dirty="0" smtClean="0"/>
              <a:t>-</a:t>
            </a:r>
            <a:r>
              <a:rPr lang="en-US" sz="2400" b="0" dirty="0" smtClean="0">
                <a:solidFill>
                  <a:srgbClr val="0070C0"/>
                </a:solidFill>
              </a:rPr>
              <a:t>1 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     by Lemma 2</a:t>
            </a:r>
            <a:endParaRPr lang="en-US" sz="2400" dirty="0"/>
          </a:p>
        </p:txBody>
      </p:sp>
      <p:sp>
        <p:nvSpPr>
          <p:cNvPr id="51" name="Rectangle 50"/>
          <p:cNvSpPr/>
          <p:nvPr/>
        </p:nvSpPr>
        <p:spPr>
          <a:xfrm>
            <a:off x="7162800" y="1676400"/>
            <a:ext cx="5501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0" dirty="0" smtClean="0"/>
              <a:t>x*</a:t>
            </a:r>
            <a:endParaRPr lang="en-US" sz="3200" dirty="0"/>
          </a:p>
        </p:txBody>
      </p:sp>
      <p:sp>
        <p:nvSpPr>
          <p:cNvPr id="52" name="Rectangle 51"/>
          <p:cNvSpPr/>
          <p:nvPr/>
        </p:nvSpPr>
        <p:spPr>
          <a:xfrm>
            <a:off x="1524000" y="1752600"/>
            <a:ext cx="5421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0" dirty="0" smtClean="0"/>
              <a:t>x</a:t>
            </a:r>
            <a:r>
              <a:rPr lang="en-US" sz="3200" b="0" baseline="30000" dirty="0" smtClean="0"/>
              <a:t>1</a:t>
            </a:r>
            <a:endParaRPr lang="en-US" sz="3200" dirty="0"/>
          </a:p>
        </p:txBody>
      </p:sp>
      <p:sp>
        <p:nvSpPr>
          <p:cNvPr id="53" name="Rectangle 52"/>
          <p:cNvSpPr/>
          <p:nvPr/>
        </p:nvSpPr>
        <p:spPr bwMode="auto">
          <a:xfrm>
            <a:off x="304800" y="1600200"/>
            <a:ext cx="3048000" cy="2667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5791200" y="1600200"/>
            <a:ext cx="3048000" cy="2590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8686800" y="4953000"/>
            <a:ext cx="228600" cy="2286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n-US" sz="3200" b="1" dirty="0" smtClean="0"/>
              <a:t>Proof</a:t>
            </a:r>
            <a:r>
              <a:rPr lang="en-US" sz="3200" dirty="0" smtClean="0"/>
              <a:t> that x</a:t>
            </a:r>
            <a:r>
              <a:rPr lang="en-US" sz="3200" baseline="30000" dirty="0" smtClean="0"/>
              <a:t>2</a:t>
            </a:r>
            <a:r>
              <a:rPr lang="en-US" sz="3200" dirty="0" smtClean="0"/>
              <a:t> agrees with the optimal coloring x*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990600"/>
            <a:ext cx="4495800" cy="533400"/>
          </a:xfrm>
        </p:spPr>
        <p:txBody>
          <a:bodyPr/>
          <a:lstStyle/>
          <a:p>
            <a:pPr marL="552450" indent="-495300">
              <a:lnSpc>
                <a:spcPct val="80000"/>
              </a:lnSpc>
              <a:buNone/>
            </a:pPr>
            <a:r>
              <a:rPr lang="en-US" sz="2400" b="1" dirty="0" smtClean="0"/>
              <a:t>1.  </a:t>
            </a:r>
            <a:r>
              <a:rPr lang="en-US" sz="2400" dirty="0" smtClean="0"/>
              <a:t>Assume </a:t>
            </a:r>
            <a:r>
              <a:rPr lang="en-US" sz="2400" i="1" dirty="0" smtClean="0"/>
              <a:t>F</a:t>
            </a:r>
            <a:r>
              <a:rPr lang="en-US" sz="2400" dirty="0" smtClean="0"/>
              <a:t> colored by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6248400" y="2754868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C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6324600" y="3212068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/>
              <a:t>A</a:t>
            </a: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7924800" y="2754868"/>
            <a:ext cx="274637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B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7772400" y="2450068"/>
            <a:ext cx="274637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D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7848600" y="3212068"/>
            <a:ext cx="274638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E</a:t>
            </a:r>
          </a:p>
        </p:txBody>
      </p:sp>
      <p:cxnSp>
        <p:nvCxnSpPr>
          <p:cNvPr id="10" name="AutoShape 13"/>
          <p:cNvCxnSpPr>
            <a:cxnSpLocks noChangeShapeType="1"/>
            <a:stCxn id="7" idx="2"/>
            <a:endCxn id="5" idx="5"/>
          </p:cNvCxnSpPr>
          <p:nvPr/>
        </p:nvCxnSpPr>
        <p:spPr bwMode="auto">
          <a:xfrm rot="10800000" flipV="1">
            <a:off x="6482818" y="2892187"/>
            <a:ext cx="1441982" cy="9709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" name="AutoShape 16"/>
          <p:cNvCxnSpPr>
            <a:cxnSpLocks noChangeShapeType="1"/>
            <a:stCxn id="5" idx="6"/>
            <a:endCxn id="8" idx="2"/>
          </p:cNvCxnSpPr>
          <p:nvPr/>
        </p:nvCxnSpPr>
        <p:spPr bwMode="auto">
          <a:xfrm flipV="1">
            <a:off x="6523038" y="2587387"/>
            <a:ext cx="1249362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" name="AutoShape 19"/>
          <p:cNvCxnSpPr>
            <a:cxnSpLocks noChangeShapeType="1"/>
            <a:stCxn id="6" idx="7"/>
            <a:endCxn id="7" idx="2"/>
          </p:cNvCxnSpPr>
          <p:nvPr/>
        </p:nvCxnSpPr>
        <p:spPr bwMode="auto">
          <a:xfrm rot="5400000" flipH="1" flipV="1">
            <a:off x="7061859" y="2389347"/>
            <a:ext cx="360101" cy="13657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3" name="Oval 22"/>
          <p:cNvSpPr>
            <a:spLocks noChangeArrowheads="1"/>
          </p:cNvSpPr>
          <p:nvPr/>
        </p:nvSpPr>
        <p:spPr bwMode="auto">
          <a:xfrm>
            <a:off x="7086600" y="3364468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F</a:t>
            </a:r>
          </a:p>
        </p:txBody>
      </p:sp>
      <p:cxnSp>
        <p:nvCxnSpPr>
          <p:cNvPr id="14" name="AutoShape 23"/>
          <p:cNvCxnSpPr>
            <a:cxnSpLocks noChangeShapeType="1"/>
            <a:stCxn id="13" idx="6"/>
            <a:endCxn id="7" idx="3"/>
          </p:cNvCxnSpPr>
          <p:nvPr/>
        </p:nvCxnSpPr>
        <p:spPr bwMode="auto">
          <a:xfrm flipV="1">
            <a:off x="7361238" y="2989285"/>
            <a:ext cx="603782" cy="5125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" name="AutoShape 24"/>
          <p:cNvCxnSpPr>
            <a:cxnSpLocks noChangeShapeType="1"/>
            <a:stCxn id="13" idx="6"/>
            <a:endCxn id="8" idx="3"/>
          </p:cNvCxnSpPr>
          <p:nvPr/>
        </p:nvCxnSpPr>
        <p:spPr bwMode="auto">
          <a:xfrm flipV="1">
            <a:off x="7361238" y="2684485"/>
            <a:ext cx="451382" cy="8173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" name="AutoShape 26"/>
          <p:cNvCxnSpPr>
            <a:cxnSpLocks noChangeShapeType="1"/>
            <a:stCxn id="9" idx="3"/>
            <a:endCxn id="13" idx="6"/>
          </p:cNvCxnSpPr>
          <p:nvPr/>
        </p:nvCxnSpPr>
        <p:spPr bwMode="auto">
          <a:xfrm rot="5400000">
            <a:off x="7597378" y="3210345"/>
            <a:ext cx="55302" cy="5275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8" name="Arc 27"/>
          <p:cNvSpPr>
            <a:spLocks/>
          </p:cNvSpPr>
          <p:nvPr/>
        </p:nvSpPr>
        <p:spPr bwMode="auto">
          <a:xfrm flipH="1">
            <a:off x="6858000" y="3288268"/>
            <a:ext cx="152400" cy="304800"/>
          </a:xfrm>
          <a:custGeom>
            <a:avLst/>
            <a:gdLst>
              <a:gd name="T0" fmla="*/ 0 w 21600"/>
              <a:gd name="T1" fmla="*/ 0 h 21600"/>
              <a:gd name="T2" fmla="*/ 346075 w 21600"/>
              <a:gd name="T3" fmla="*/ 228600 h 21600"/>
              <a:gd name="T4" fmla="*/ 0 w 21600"/>
              <a:gd name="T5" fmla="*/ 228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9" name="Arc 28"/>
          <p:cNvSpPr>
            <a:spLocks/>
          </p:cNvSpPr>
          <p:nvPr/>
        </p:nvSpPr>
        <p:spPr bwMode="auto">
          <a:xfrm rot="4522469" flipH="1">
            <a:off x="7264625" y="3345276"/>
            <a:ext cx="482600" cy="268288"/>
          </a:xfrm>
          <a:custGeom>
            <a:avLst/>
            <a:gdLst>
              <a:gd name="T0" fmla="*/ 0 w 21600"/>
              <a:gd name="T1" fmla="*/ 0 h 21600"/>
              <a:gd name="T2" fmla="*/ 533400 w 21600"/>
              <a:gd name="T3" fmla="*/ 381000 h 21600"/>
              <a:gd name="T4" fmla="*/ 0 w 21600"/>
              <a:gd name="T5" fmla="*/ 3810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cxnSp>
        <p:nvCxnSpPr>
          <p:cNvPr id="21" name="AutoShape 32"/>
          <p:cNvCxnSpPr>
            <a:cxnSpLocks noChangeShapeType="1"/>
            <a:stCxn id="6" idx="7"/>
            <a:endCxn id="8" idx="2"/>
          </p:cNvCxnSpPr>
          <p:nvPr/>
        </p:nvCxnSpPr>
        <p:spPr bwMode="auto">
          <a:xfrm rot="5400000" flipH="1" flipV="1">
            <a:off x="6833259" y="2313147"/>
            <a:ext cx="664901" cy="12133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2" name="Rectangle 21"/>
          <p:cNvSpPr/>
          <p:nvPr/>
        </p:nvSpPr>
        <p:spPr>
          <a:xfrm>
            <a:off x="6705600" y="3593068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dirty="0" smtClean="0">
                <a:solidFill>
                  <a:srgbClr val="0070C0"/>
                </a:solidFill>
              </a:rPr>
              <a:t>1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543800" y="3664803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914400" y="2831068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C</a:t>
            </a:r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990600" y="3288268"/>
            <a:ext cx="274638" cy="2746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A</a:t>
            </a: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2590800" y="2831068"/>
            <a:ext cx="274637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B</a:t>
            </a: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2438400" y="2526268"/>
            <a:ext cx="274637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D</a:t>
            </a: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2514600" y="3288268"/>
            <a:ext cx="274638" cy="274637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b="0" dirty="0">
                <a:latin typeface="Arial" pitchFamily="34" charset="0"/>
              </a:rPr>
              <a:t>E</a:t>
            </a:r>
          </a:p>
        </p:txBody>
      </p:sp>
      <p:cxnSp>
        <p:nvCxnSpPr>
          <p:cNvPr id="29" name="AutoShape 13"/>
          <p:cNvCxnSpPr>
            <a:cxnSpLocks noChangeShapeType="1"/>
            <a:stCxn id="26" idx="2"/>
            <a:endCxn id="24" idx="5"/>
          </p:cNvCxnSpPr>
          <p:nvPr/>
        </p:nvCxnSpPr>
        <p:spPr bwMode="auto">
          <a:xfrm rot="10800000" flipV="1">
            <a:off x="1148818" y="2968387"/>
            <a:ext cx="1441982" cy="9709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" name="AutoShape 16"/>
          <p:cNvCxnSpPr>
            <a:cxnSpLocks noChangeShapeType="1"/>
            <a:stCxn id="24" idx="6"/>
            <a:endCxn id="27" idx="2"/>
          </p:cNvCxnSpPr>
          <p:nvPr/>
        </p:nvCxnSpPr>
        <p:spPr bwMode="auto">
          <a:xfrm flipV="1">
            <a:off x="1189038" y="2663587"/>
            <a:ext cx="1249362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AutoShape 19"/>
          <p:cNvCxnSpPr>
            <a:cxnSpLocks noChangeShapeType="1"/>
            <a:stCxn id="25" idx="7"/>
            <a:endCxn id="26" idx="2"/>
          </p:cNvCxnSpPr>
          <p:nvPr/>
        </p:nvCxnSpPr>
        <p:spPr bwMode="auto">
          <a:xfrm rot="5400000" flipH="1" flipV="1">
            <a:off x="1727859" y="2465547"/>
            <a:ext cx="360101" cy="13657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1752600" y="3440668"/>
            <a:ext cx="274638" cy="2746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0" dirty="0"/>
              <a:t>F</a:t>
            </a:r>
          </a:p>
        </p:txBody>
      </p:sp>
      <p:cxnSp>
        <p:nvCxnSpPr>
          <p:cNvPr id="33" name="AutoShape 23"/>
          <p:cNvCxnSpPr>
            <a:cxnSpLocks noChangeShapeType="1"/>
            <a:stCxn id="32" idx="6"/>
            <a:endCxn id="26" idx="3"/>
          </p:cNvCxnSpPr>
          <p:nvPr/>
        </p:nvCxnSpPr>
        <p:spPr bwMode="auto">
          <a:xfrm flipV="1">
            <a:off x="2027238" y="3065485"/>
            <a:ext cx="603782" cy="5125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4" name="AutoShape 24"/>
          <p:cNvCxnSpPr>
            <a:cxnSpLocks noChangeShapeType="1"/>
            <a:stCxn id="32" idx="6"/>
            <a:endCxn id="27" idx="3"/>
          </p:cNvCxnSpPr>
          <p:nvPr/>
        </p:nvCxnSpPr>
        <p:spPr bwMode="auto">
          <a:xfrm flipV="1">
            <a:off x="2027238" y="2760685"/>
            <a:ext cx="451382" cy="8173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" name="AutoShape 26"/>
          <p:cNvCxnSpPr>
            <a:cxnSpLocks noChangeShapeType="1"/>
            <a:stCxn id="28" idx="3"/>
            <a:endCxn id="32" idx="6"/>
          </p:cNvCxnSpPr>
          <p:nvPr/>
        </p:nvCxnSpPr>
        <p:spPr bwMode="auto">
          <a:xfrm rot="5400000">
            <a:off x="2263378" y="3286545"/>
            <a:ext cx="55302" cy="5275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" name="Arc 27"/>
          <p:cNvSpPr>
            <a:spLocks/>
          </p:cNvSpPr>
          <p:nvPr/>
        </p:nvSpPr>
        <p:spPr bwMode="auto">
          <a:xfrm rot="16200000" flipH="1">
            <a:off x="1447800" y="3741003"/>
            <a:ext cx="304800" cy="304800"/>
          </a:xfrm>
          <a:custGeom>
            <a:avLst/>
            <a:gdLst>
              <a:gd name="T0" fmla="*/ 0 w 21600"/>
              <a:gd name="T1" fmla="*/ 0 h 21600"/>
              <a:gd name="T2" fmla="*/ 346075 w 21600"/>
              <a:gd name="T3" fmla="*/ 228600 h 21600"/>
              <a:gd name="T4" fmla="*/ 0 w 21600"/>
              <a:gd name="T5" fmla="*/ 228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7" name="Arc 28"/>
          <p:cNvSpPr>
            <a:spLocks/>
          </p:cNvSpPr>
          <p:nvPr/>
        </p:nvSpPr>
        <p:spPr bwMode="auto">
          <a:xfrm rot="3733140" flipH="1">
            <a:off x="1563304" y="3137709"/>
            <a:ext cx="610189" cy="862374"/>
          </a:xfrm>
          <a:custGeom>
            <a:avLst/>
            <a:gdLst>
              <a:gd name="T0" fmla="*/ 0 w 21600"/>
              <a:gd name="T1" fmla="*/ 0 h 21600"/>
              <a:gd name="T2" fmla="*/ 533400 w 21600"/>
              <a:gd name="T3" fmla="*/ 381000 h 21600"/>
              <a:gd name="T4" fmla="*/ 0 w 21600"/>
              <a:gd name="T5" fmla="*/ 3810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cxnSp>
        <p:nvCxnSpPr>
          <p:cNvPr id="38" name="AutoShape 32"/>
          <p:cNvCxnSpPr>
            <a:cxnSpLocks noChangeShapeType="1"/>
            <a:stCxn id="25" idx="7"/>
            <a:endCxn id="27" idx="2"/>
          </p:cNvCxnSpPr>
          <p:nvPr/>
        </p:nvCxnSpPr>
        <p:spPr bwMode="auto">
          <a:xfrm rot="5400000" flipH="1" flipV="1">
            <a:off x="1499259" y="2389347"/>
            <a:ext cx="664901" cy="12133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9" name="Rectangle 38"/>
          <p:cNvSpPr/>
          <p:nvPr/>
        </p:nvSpPr>
        <p:spPr>
          <a:xfrm>
            <a:off x="1219200" y="3741003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dirty="0" smtClean="0">
                <a:solidFill>
                  <a:srgbClr val="0070C0"/>
                </a:solidFill>
              </a:rPr>
              <a:t>0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286000" y="3588603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41" name="AutoShape 26"/>
          <p:cNvCxnSpPr>
            <a:cxnSpLocks noChangeShapeType="1"/>
            <a:stCxn id="13" idx="2"/>
            <a:endCxn id="6" idx="6"/>
          </p:cNvCxnSpPr>
          <p:nvPr/>
        </p:nvCxnSpPr>
        <p:spPr bwMode="auto">
          <a:xfrm rot="10800000">
            <a:off x="6599238" y="3349387"/>
            <a:ext cx="487362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" name="AutoShape 26"/>
          <p:cNvCxnSpPr>
            <a:cxnSpLocks noChangeShapeType="1"/>
            <a:stCxn id="32" idx="2"/>
            <a:endCxn id="25" idx="6"/>
          </p:cNvCxnSpPr>
          <p:nvPr/>
        </p:nvCxnSpPr>
        <p:spPr bwMode="auto">
          <a:xfrm rot="10800000">
            <a:off x="1265238" y="3425587"/>
            <a:ext cx="487362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8" name="Rectangle 47"/>
          <p:cNvSpPr/>
          <p:nvPr/>
        </p:nvSpPr>
        <p:spPr>
          <a:xfrm>
            <a:off x="533400" y="4426803"/>
            <a:ext cx="28536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2.  </a:t>
            </a:r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en-US" sz="2400" b="0" dirty="0" smtClean="0"/>
              <a:t>&gt;&gt;</a:t>
            </a:r>
            <a:r>
              <a:rPr lang="en-US" sz="2400" b="0" dirty="0" smtClean="0">
                <a:solidFill>
                  <a:srgbClr val="0070C0"/>
                </a:solidFill>
              </a:rPr>
              <a:t>0 </a:t>
            </a:r>
            <a:r>
              <a:rPr lang="en-US" sz="2400" b="0" dirty="0" smtClean="0"/>
              <a:t>and F </a:t>
            </a:r>
            <a:r>
              <a:rPr lang="en-US" sz="2400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     by </a:t>
            </a:r>
            <a:r>
              <a:rPr lang="en-US" sz="2400" b="0" dirty="0" err="1" smtClean="0"/>
              <a:t>def’n</a:t>
            </a:r>
            <a:r>
              <a:rPr lang="en-US" sz="2400" b="0" dirty="0" smtClean="0"/>
              <a:t> x</a:t>
            </a:r>
            <a:r>
              <a:rPr lang="en-US" sz="2400" b="0" baseline="30000" dirty="0" smtClean="0"/>
              <a:t>2</a:t>
            </a:r>
            <a:endParaRPr lang="en-US" sz="2400" b="0" dirty="0"/>
          </a:p>
        </p:txBody>
      </p:sp>
      <p:sp>
        <p:nvSpPr>
          <p:cNvPr id="49" name="Rectangle 48"/>
          <p:cNvSpPr/>
          <p:nvPr/>
        </p:nvSpPr>
        <p:spPr>
          <a:xfrm>
            <a:off x="6019800" y="4419600"/>
            <a:ext cx="27334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/>
            <a:r>
              <a:rPr lang="en-US" sz="2400" dirty="0" smtClean="0"/>
              <a:t>4.</a:t>
            </a:r>
            <a:r>
              <a:rPr lang="en-US" sz="2400" b="0" dirty="0" smtClean="0"/>
              <a:t>	F </a:t>
            </a:r>
            <a:r>
              <a:rPr lang="en-US" sz="2400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en-US" sz="2400" b="0" dirty="0" smtClean="0"/>
              <a:t> by</a:t>
            </a:r>
            <a:br>
              <a:rPr lang="en-US" sz="2400" b="0" dirty="0" smtClean="0"/>
            </a:br>
            <a:r>
              <a:rPr lang="en-US" sz="2400" b="0" dirty="0" smtClean="0"/>
              <a:t>optimality of x* </a:t>
            </a:r>
            <a:endParaRPr lang="en-US" sz="2400" b="0" dirty="0"/>
          </a:p>
        </p:txBody>
      </p:sp>
      <p:sp>
        <p:nvSpPr>
          <p:cNvPr id="50" name="Rectangle 49"/>
          <p:cNvSpPr/>
          <p:nvPr/>
        </p:nvSpPr>
        <p:spPr>
          <a:xfrm>
            <a:off x="3505200" y="4426803"/>
            <a:ext cx="23038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3.  </a:t>
            </a:r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en-US" sz="2400" b="0" dirty="0" smtClean="0"/>
              <a:t>-</a:t>
            </a:r>
            <a:r>
              <a:rPr lang="en-US" sz="2400" b="0" dirty="0" smtClean="0">
                <a:solidFill>
                  <a:srgbClr val="0070C0"/>
                </a:solidFill>
              </a:rPr>
              <a:t>0 </a:t>
            </a:r>
            <a:r>
              <a:rPr lang="en-US" sz="2400" b="0" dirty="0" smtClean="0"/>
              <a:t>≈ </a:t>
            </a:r>
            <a:r>
              <a:rPr lang="en-US" sz="2400" b="0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en-US" sz="2400" b="0" dirty="0" smtClean="0"/>
              <a:t>-</a:t>
            </a:r>
            <a:r>
              <a:rPr lang="en-US" sz="2400" b="0" dirty="0" smtClean="0">
                <a:solidFill>
                  <a:srgbClr val="0070C0"/>
                </a:solidFill>
              </a:rPr>
              <a:t>1 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     by Lemma 2</a:t>
            </a:r>
            <a:endParaRPr lang="en-US" sz="2400" dirty="0"/>
          </a:p>
        </p:txBody>
      </p:sp>
      <p:sp>
        <p:nvSpPr>
          <p:cNvPr id="51" name="Rectangle 50"/>
          <p:cNvSpPr/>
          <p:nvPr/>
        </p:nvSpPr>
        <p:spPr>
          <a:xfrm>
            <a:off x="7162800" y="1676400"/>
            <a:ext cx="5501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0" dirty="0" smtClean="0"/>
              <a:t>x*</a:t>
            </a:r>
            <a:endParaRPr lang="en-US" sz="3200" dirty="0"/>
          </a:p>
        </p:txBody>
      </p:sp>
      <p:sp>
        <p:nvSpPr>
          <p:cNvPr id="52" name="Rectangle 51"/>
          <p:cNvSpPr/>
          <p:nvPr/>
        </p:nvSpPr>
        <p:spPr>
          <a:xfrm>
            <a:off x="1524000" y="1752600"/>
            <a:ext cx="5421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0" dirty="0" smtClean="0"/>
              <a:t>x</a:t>
            </a:r>
            <a:r>
              <a:rPr lang="en-US" sz="3200" b="0" baseline="30000" dirty="0" smtClean="0"/>
              <a:t>1</a:t>
            </a:r>
            <a:endParaRPr lang="en-US" sz="3200" dirty="0"/>
          </a:p>
        </p:txBody>
      </p:sp>
      <p:sp>
        <p:nvSpPr>
          <p:cNvPr id="53" name="Rectangle 52"/>
          <p:cNvSpPr/>
          <p:nvPr/>
        </p:nvSpPr>
        <p:spPr bwMode="auto">
          <a:xfrm>
            <a:off x="304800" y="1600200"/>
            <a:ext cx="3048000" cy="2667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5791200" y="1600200"/>
            <a:ext cx="3048000" cy="2590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8686800" y="4953000"/>
            <a:ext cx="228600" cy="2286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i="1" dirty="0" smtClean="0"/>
              <a:t>Proof</a:t>
            </a:r>
            <a:r>
              <a:rPr lang="en-US" sz="3200" i="1" dirty="0" smtClean="0"/>
              <a:t> </a:t>
            </a:r>
            <a:r>
              <a:rPr lang="en-US" sz="3200" b="1" i="1" dirty="0" smtClean="0"/>
              <a:t>ideas:</a:t>
            </a:r>
            <a:r>
              <a:rPr lang="en-US" sz="3200" i="1" dirty="0" smtClean="0"/>
              <a:t> few mistakes are made when coloring the ambiguous vertices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techniques imply every ambiguous vertex is balanced</a:t>
            </a:r>
          </a:p>
          <a:p>
            <a:r>
              <a:rPr lang="en-US" dirty="0" smtClean="0"/>
              <a:t>Few such vertices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Approximation algorithms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No-regret learning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Approximate 2-coloring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Algorithm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Analysis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Open problems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DF402D-89C6-4617-9BFA-4F2BD505557F}" type="slidenum">
              <a:rPr lang="en-US" smtClean="0">
                <a:latin typeface="Arial" charset="0"/>
              </a:rPr>
              <a:pPr/>
              <a:t>29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Impossible 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Our results:</a:t>
            </a:r>
          </a:p>
          <a:p>
            <a:r>
              <a:rPr lang="en-US" sz="2800" dirty="0" smtClean="0"/>
              <a:t>Fragile everywhere-dense	Min CSP</a:t>
            </a:r>
          </a:p>
          <a:p>
            <a:r>
              <a:rPr lang="en-US" sz="2800" dirty="0" smtClean="0"/>
              <a:t>Fragile fully-dense		Min Rank CSP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Impossible extensions unless P=NP:</a:t>
            </a:r>
          </a:p>
          <a:p>
            <a:r>
              <a:rPr lang="en-US" sz="2800" dirty="0" smtClean="0"/>
              <a:t>Fragile everywhere-dense	Min CSP</a:t>
            </a:r>
          </a:p>
          <a:p>
            <a:r>
              <a:rPr lang="en-US" sz="2800" dirty="0" smtClean="0"/>
              <a:t>Fragile fully-dense		Min Rank CSP</a:t>
            </a:r>
          </a:p>
          <a:p>
            <a:r>
              <a:rPr lang="en-US" sz="2800" dirty="0" smtClean="0"/>
              <a:t>Fragile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average</a:t>
            </a:r>
            <a:r>
              <a:rPr lang="en-US" sz="2800" dirty="0" smtClean="0"/>
              <a:t>-dense	Min CSP</a:t>
            </a:r>
          </a:p>
          <a:p>
            <a:r>
              <a:rPr lang="en-US" sz="2800" dirty="0" smtClean="0"/>
              <a:t>Fragile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everywhere</a:t>
            </a:r>
            <a:r>
              <a:rPr lang="en-US" sz="2800" dirty="0" smtClean="0"/>
              <a:t>-dense	Min Rank CSP</a:t>
            </a:r>
          </a:p>
          <a:p>
            <a:r>
              <a:rPr lang="en-US" sz="2800" dirty="0" smtClean="0"/>
              <a:t>           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everywhere</a:t>
            </a:r>
            <a:r>
              <a:rPr lang="en-US" sz="2800" dirty="0" smtClean="0"/>
              <a:t>-dense Correlation Clustering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838200" y="3886199"/>
            <a:ext cx="1143000" cy="990600"/>
          </a:xfrm>
          <a:prstGeom prst="rect">
            <a:avLst/>
          </a:prstGeom>
          <a:solidFill>
            <a:srgbClr val="FFFFFF">
              <a:alpha val="6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9394" name="Picture 2" descr="C:\Documents and Settings\ws\Local Settings\Temporary Internet Files\Content.IE5\LM5XU572\MCj0432537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886199"/>
            <a:ext cx="533401" cy="533401"/>
          </a:xfrm>
          <a:prstGeom prst="rect">
            <a:avLst/>
          </a:prstGeom>
          <a:noFill/>
        </p:spPr>
      </p:pic>
      <p:pic>
        <p:nvPicPr>
          <p:cNvPr id="7" name="Picture 2" descr="C:\Documents and Settings\ws\Local Settings\Temporary Internet Files\Content.IE5\LM5XU572\MCj0432537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4419599"/>
            <a:ext cx="533401" cy="533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94" descr="MCj042480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617112">
            <a:off x="6727825" y="1147763"/>
            <a:ext cx="960438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95" descr="MCj042480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617112">
            <a:off x="7881938" y="1136650"/>
            <a:ext cx="960437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90" descr="MCj042480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617112">
            <a:off x="5356225" y="1154113"/>
            <a:ext cx="960438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Tahoma" pitchFamily="34" charset="0"/>
              </a:rPr>
              <a:t>Kemeny Rank Aggregation (1959) 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43000"/>
            <a:ext cx="4953000" cy="4983163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/>
              <a:t>Voters submit rankings of candidates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endParaRPr lang="en-US" sz="2000" dirty="0" smtClean="0"/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/>
              <a:t>Translate rankings into graphs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endParaRPr lang="en-US" sz="2000" dirty="0" smtClean="0"/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/>
              <a:t>Add those graphs together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endParaRPr lang="en-US" sz="2000" dirty="0" smtClean="0"/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endParaRPr lang="en-US" sz="2000" dirty="0" smtClean="0"/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/>
              <a:t>Find </a:t>
            </a:r>
            <a:r>
              <a:rPr lang="en-US" sz="2400" i="1" dirty="0" smtClean="0"/>
              <a:t>feedback arc set </a:t>
            </a:r>
            <a:r>
              <a:rPr lang="en-US" sz="2400" dirty="0" smtClean="0"/>
              <a:t>of resulting weighted graph</a:t>
            </a:r>
            <a:endParaRPr lang="en-US" sz="2000" dirty="0" smtClean="0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5389563" y="1395413"/>
            <a:ext cx="1338262" cy="33655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663300"/>
                </a:solidFill>
                <a:latin typeface="Kristen ITC" pitchFamily="66" charset="0"/>
              </a:rPr>
              <a:t>A&gt;B&gt;C</a:t>
            </a:r>
          </a:p>
        </p:txBody>
      </p:sp>
      <p:sp>
        <p:nvSpPr>
          <p:cNvPr id="11272" name="Oval 12"/>
          <p:cNvSpPr>
            <a:spLocks noChangeArrowheads="1"/>
          </p:cNvSpPr>
          <p:nvPr/>
        </p:nvSpPr>
        <p:spPr bwMode="auto">
          <a:xfrm>
            <a:off x="5257800" y="2047875"/>
            <a:ext cx="287338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1273" name="Oval 13"/>
          <p:cNvSpPr>
            <a:spLocks noChangeArrowheads="1"/>
          </p:cNvSpPr>
          <p:nvPr/>
        </p:nvSpPr>
        <p:spPr bwMode="auto">
          <a:xfrm>
            <a:off x="5640388" y="2505075"/>
            <a:ext cx="287337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11274" name="Oval 14"/>
          <p:cNvSpPr>
            <a:spLocks noChangeArrowheads="1"/>
          </p:cNvSpPr>
          <p:nvPr/>
        </p:nvSpPr>
        <p:spPr bwMode="auto">
          <a:xfrm>
            <a:off x="6091238" y="2065338"/>
            <a:ext cx="287337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cxnSp>
        <p:nvCxnSpPr>
          <p:cNvPr id="11275" name="AutoShape 17"/>
          <p:cNvCxnSpPr>
            <a:cxnSpLocks noChangeShapeType="1"/>
            <a:stCxn id="11272" idx="5"/>
            <a:endCxn id="11273" idx="2"/>
          </p:cNvCxnSpPr>
          <p:nvPr/>
        </p:nvCxnSpPr>
        <p:spPr bwMode="auto">
          <a:xfrm rot="16200000" flipH="1">
            <a:off x="5392738" y="2401887"/>
            <a:ext cx="357188" cy="138113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276" name="AutoShape 19"/>
          <p:cNvCxnSpPr>
            <a:cxnSpLocks noChangeShapeType="1"/>
            <a:stCxn id="11272" idx="6"/>
            <a:endCxn id="11274" idx="2"/>
          </p:cNvCxnSpPr>
          <p:nvPr/>
        </p:nvCxnSpPr>
        <p:spPr bwMode="auto">
          <a:xfrm>
            <a:off x="5545138" y="2192338"/>
            <a:ext cx="546100" cy="17462"/>
          </a:xfrm>
          <a:prstGeom prst="curvedConnector3">
            <a:avLst>
              <a:gd name="adj1" fmla="val 49708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277" name="AutoShape 17"/>
          <p:cNvCxnSpPr>
            <a:cxnSpLocks noChangeShapeType="1"/>
            <a:stCxn id="11273" idx="6"/>
            <a:endCxn id="11274" idx="3"/>
          </p:cNvCxnSpPr>
          <p:nvPr/>
        </p:nvCxnSpPr>
        <p:spPr bwMode="auto">
          <a:xfrm flipV="1">
            <a:off x="5927725" y="2309813"/>
            <a:ext cx="206375" cy="339725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11278" name="Text Box 13"/>
          <p:cNvSpPr txBox="1">
            <a:spLocks noChangeArrowheads="1"/>
          </p:cNvSpPr>
          <p:nvPr/>
        </p:nvSpPr>
        <p:spPr bwMode="auto">
          <a:xfrm>
            <a:off x="6772275" y="1384300"/>
            <a:ext cx="1338263" cy="33655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663300"/>
                </a:solidFill>
                <a:latin typeface="Kristen ITC" pitchFamily="66" charset="0"/>
              </a:rPr>
              <a:t>C&gt;A&gt;B</a:t>
            </a:r>
          </a:p>
        </p:txBody>
      </p:sp>
      <p:sp>
        <p:nvSpPr>
          <p:cNvPr id="11279" name="Oval 12"/>
          <p:cNvSpPr>
            <a:spLocks noChangeArrowheads="1"/>
          </p:cNvSpPr>
          <p:nvPr/>
        </p:nvSpPr>
        <p:spPr bwMode="auto">
          <a:xfrm>
            <a:off x="6542088" y="2025650"/>
            <a:ext cx="287337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1280" name="Oval 13"/>
          <p:cNvSpPr>
            <a:spLocks noChangeArrowheads="1"/>
          </p:cNvSpPr>
          <p:nvPr/>
        </p:nvSpPr>
        <p:spPr bwMode="auto">
          <a:xfrm>
            <a:off x="6967538" y="2514600"/>
            <a:ext cx="287337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11281" name="Oval 14"/>
          <p:cNvSpPr>
            <a:spLocks noChangeArrowheads="1"/>
          </p:cNvSpPr>
          <p:nvPr/>
        </p:nvSpPr>
        <p:spPr bwMode="auto">
          <a:xfrm>
            <a:off x="7375525" y="2043113"/>
            <a:ext cx="287338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cxnSp>
        <p:nvCxnSpPr>
          <p:cNvPr id="11282" name="AutoShape 17"/>
          <p:cNvCxnSpPr>
            <a:cxnSpLocks noChangeShapeType="1"/>
            <a:stCxn id="11279" idx="5"/>
            <a:endCxn id="11280" idx="2"/>
          </p:cNvCxnSpPr>
          <p:nvPr/>
        </p:nvCxnSpPr>
        <p:spPr bwMode="auto">
          <a:xfrm rot="16200000" flipH="1">
            <a:off x="6682582" y="2374106"/>
            <a:ext cx="388938" cy="180975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283" name="AutoShape 19"/>
          <p:cNvCxnSpPr>
            <a:cxnSpLocks noChangeShapeType="1"/>
            <a:stCxn id="11281" idx="2"/>
            <a:endCxn id="11279" idx="6"/>
          </p:cNvCxnSpPr>
          <p:nvPr/>
        </p:nvCxnSpPr>
        <p:spPr bwMode="auto">
          <a:xfrm rot="10800000">
            <a:off x="6829425" y="2170113"/>
            <a:ext cx="546100" cy="1746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284" name="AutoShape 17"/>
          <p:cNvCxnSpPr>
            <a:cxnSpLocks noChangeShapeType="1"/>
            <a:stCxn id="11281" idx="3"/>
            <a:endCxn id="11280" idx="6"/>
          </p:cNvCxnSpPr>
          <p:nvPr/>
        </p:nvCxnSpPr>
        <p:spPr bwMode="auto">
          <a:xfrm rot="5400000">
            <a:off x="7150894" y="2391569"/>
            <a:ext cx="371475" cy="163513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11285" name="Text Box 20"/>
          <p:cNvSpPr txBox="1">
            <a:spLocks noChangeArrowheads="1"/>
          </p:cNvSpPr>
          <p:nvPr/>
        </p:nvSpPr>
        <p:spPr bwMode="auto">
          <a:xfrm>
            <a:off x="7927975" y="1373188"/>
            <a:ext cx="1338263" cy="33655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663300"/>
                </a:solidFill>
                <a:latin typeface="Kristen ITC" pitchFamily="66" charset="0"/>
              </a:rPr>
              <a:t>A&gt;C&gt;B</a:t>
            </a:r>
          </a:p>
        </p:txBody>
      </p:sp>
      <p:sp>
        <p:nvSpPr>
          <p:cNvPr id="11286" name="Oval 12"/>
          <p:cNvSpPr>
            <a:spLocks noChangeArrowheads="1"/>
          </p:cNvSpPr>
          <p:nvPr/>
        </p:nvSpPr>
        <p:spPr bwMode="auto">
          <a:xfrm>
            <a:off x="7829550" y="2027238"/>
            <a:ext cx="287338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1287" name="Oval 13"/>
          <p:cNvSpPr>
            <a:spLocks noChangeArrowheads="1"/>
          </p:cNvSpPr>
          <p:nvPr/>
        </p:nvSpPr>
        <p:spPr bwMode="auto">
          <a:xfrm>
            <a:off x="8212138" y="2484438"/>
            <a:ext cx="287337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11288" name="Oval 14"/>
          <p:cNvSpPr>
            <a:spLocks noChangeArrowheads="1"/>
          </p:cNvSpPr>
          <p:nvPr/>
        </p:nvSpPr>
        <p:spPr bwMode="auto">
          <a:xfrm>
            <a:off x="8662988" y="2044700"/>
            <a:ext cx="287337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cxnSp>
        <p:nvCxnSpPr>
          <p:cNvPr id="11289" name="AutoShape 17"/>
          <p:cNvCxnSpPr>
            <a:cxnSpLocks noChangeShapeType="1"/>
            <a:stCxn id="11286" idx="5"/>
            <a:endCxn id="11287" idx="2"/>
          </p:cNvCxnSpPr>
          <p:nvPr/>
        </p:nvCxnSpPr>
        <p:spPr bwMode="auto">
          <a:xfrm rot="16200000" flipH="1">
            <a:off x="7964488" y="2381250"/>
            <a:ext cx="357187" cy="138113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290" name="AutoShape 19"/>
          <p:cNvCxnSpPr>
            <a:cxnSpLocks noChangeShapeType="1"/>
            <a:stCxn id="11286" idx="6"/>
            <a:endCxn id="11288" idx="2"/>
          </p:cNvCxnSpPr>
          <p:nvPr/>
        </p:nvCxnSpPr>
        <p:spPr bwMode="auto">
          <a:xfrm>
            <a:off x="8116888" y="2171700"/>
            <a:ext cx="546100" cy="17463"/>
          </a:xfrm>
          <a:prstGeom prst="curvedConnector3">
            <a:avLst>
              <a:gd name="adj1" fmla="val 49708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291" name="AutoShape 17"/>
          <p:cNvCxnSpPr>
            <a:cxnSpLocks noChangeShapeType="1"/>
            <a:stCxn id="11288" idx="4"/>
            <a:endCxn id="11287" idx="6"/>
          </p:cNvCxnSpPr>
          <p:nvPr/>
        </p:nvCxnSpPr>
        <p:spPr bwMode="auto">
          <a:xfrm rot="5400000">
            <a:off x="8505032" y="2326481"/>
            <a:ext cx="296862" cy="307975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11292" name="Oval 12"/>
          <p:cNvSpPr>
            <a:spLocks noChangeArrowheads="1"/>
          </p:cNvSpPr>
          <p:nvPr/>
        </p:nvSpPr>
        <p:spPr bwMode="auto">
          <a:xfrm>
            <a:off x="5913438" y="3209925"/>
            <a:ext cx="287337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1293" name="Oval 13"/>
          <p:cNvSpPr>
            <a:spLocks noChangeArrowheads="1"/>
          </p:cNvSpPr>
          <p:nvPr/>
        </p:nvSpPr>
        <p:spPr bwMode="auto">
          <a:xfrm>
            <a:off x="6623050" y="3890963"/>
            <a:ext cx="287338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11294" name="Oval 14"/>
          <p:cNvSpPr>
            <a:spLocks noChangeArrowheads="1"/>
          </p:cNvSpPr>
          <p:nvPr/>
        </p:nvSpPr>
        <p:spPr bwMode="auto">
          <a:xfrm>
            <a:off x="7204075" y="3173413"/>
            <a:ext cx="287338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cxnSp>
        <p:nvCxnSpPr>
          <p:cNvPr id="11295" name="AutoShape 17"/>
          <p:cNvCxnSpPr>
            <a:cxnSpLocks noChangeShapeType="1"/>
            <a:stCxn id="11292" idx="3"/>
            <a:endCxn id="11293" idx="2"/>
          </p:cNvCxnSpPr>
          <p:nvPr/>
        </p:nvCxnSpPr>
        <p:spPr bwMode="auto">
          <a:xfrm rot="16200000" flipH="1">
            <a:off x="5999162" y="3411538"/>
            <a:ext cx="581025" cy="666750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296" name="AutoShape 17"/>
          <p:cNvCxnSpPr>
            <a:cxnSpLocks noChangeShapeType="1"/>
            <a:stCxn id="11293" idx="7"/>
            <a:endCxn id="11294" idx="3"/>
          </p:cNvCxnSpPr>
          <p:nvPr/>
        </p:nvCxnSpPr>
        <p:spPr bwMode="auto">
          <a:xfrm rot="-5400000">
            <a:off x="6799263" y="3486150"/>
            <a:ext cx="515937" cy="379413"/>
          </a:xfrm>
          <a:prstGeom prst="curvedConnector3">
            <a:avLst>
              <a:gd name="adj1" fmla="val 50153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297" name="AutoShape 19"/>
          <p:cNvCxnSpPr>
            <a:cxnSpLocks noChangeShapeType="1"/>
            <a:stCxn id="11294" idx="1"/>
            <a:endCxn id="11292" idx="7"/>
          </p:cNvCxnSpPr>
          <p:nvPr/>
        </p:nvCxnSpPr>
        <p:spPr bwMode="auto">
          <a:xfrm rot="-5400000" flipH="1" flipV="1">
            <a:off x="6684169" y="2690019"/>
            <a:ext cx="36513" cy="1089025"/>
          </a:xfrm>
          <a:prstGeom prst="curvedConnector3">
            <a:avLst>
              <a:gd name="adj1" fmla="val -386958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298" name="AutoShape 19"/>
          <p:cNvCxnSpPr>
            <a:cxnSpLocks noChangeShapeType="1"/>
            <a:stCxn id="11292" idx="6"/>
            <a:endCxn id="11294" idx="2"/>
          </p:cNvCxnSpPr>
          <p:nvPr/>
        </p:nvCxnSpPr>
        <p:spPr bwMode="auto">
          <a:xfrm flipV="1">
            <a:off x="6200775" y="3317875"/>
            <a:ext cx="1003300" cy="36513"/>
          </a:xfrm>
          <a:prstGeom prst="curvedConnector3">
            <a:avLst>
              <a:gd name="adj1" fmla="val 49843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299" name="AutoShape 19"/>
          <p:cNvCxnSpPr>
            <a:cxnSpLocks noChangeShapeType="1"/>
            <a:stCxn id="11294" idx="5"/>
            <a:endCxn id="11293" idx="6"/>
          </p:cNvCxnSpPr>
          <p:nvPr/>
        </p:nvCxnSpPr>
        <p:spPr bwMode="auto">
          <a:xfrm rot="5400000">
            <a:off x="6870700" y="3457576"/>
            <a:ext cx="617537" cy="538162"/>
          </a:xfrm>
          <a:prstGeom prst="curvedConnector2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300" name="AutoShape 19"/>
          <p:cNvCxnSpPr>
            <a:cxnSpLocks noChangeShapeType="1"/>
            <a:stCxn id="11293" idx="1"/>
            <a:endCxn id="11292" idx="5"/>
          </p:cNvCxnSpPr>
          <p:nvPr/>
        </p:nvCxnSpPr>
        <p:spPr bwMode="auto">
          <a:xfrm rot="5400000" flipH="1">
            <a:off x="6172200" y="3440113"/>
            <a:ext cx="479425" cy="5080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11301" name="AutoShape 43"/>
          <p:cNvSpPr>
            <a:spLocks noChangeArrowheads="1"/>
          </p:cNvSpPr>
          <p:nvPr/>
        </p:nvSpPr>
        <p:spPr bwMode="auto">
          <a:xfrm>
            <a:off x="6529388" y="3190875"/>
            <a:ext cx="327025" cy="325438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2</a:t>
            </a:r>
          </a:p>
        </p:txBody>
      </p:sp>
      <p:sp>
        <p:nvSpPr>
          <p:cNvPr id="11302" name="AutoShape 44"/>
          <p:cNvSpPr>
            <a:spLocks noChangeArrowheads="1"/>
          </p:cNvSpPr>
          <p:nvPr/>
        </p:nvSpPr>
        <p:spPr bwMode="auto">
          <a:xfrm>
            <a:off x="6702425" y="2894013"/>
            <a:ext cx="327025" cy="325437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1</a:t>
            </a:r>
          </a:p>
        </p:txBody>
      </p:sp>
      <p:sp>
        <p:nvSpPr>
          <p:cNvPr id="11303" name="AutoShape 45"/>
          <p:cNvSpPr>
            <a:spLocks noChangeArrowheads="1"/>
          </p:cNvSpPr>
          <p:nvPr/>
        </p:nvSpPr>
        <p:spPr bwMode="auto">
          <a:xfrm>
            <a:off x="7126288" y="3744913"/>
            <a:ext cx="327025" cy="325437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2</a:t>
            </a:r>
          </a:p>
        </p:txBody>
      </p:sp>
      <p:sp>
        <p:nvSpPr>
          <p:cNvPr id="11304" name="AutoShape 46"/>
          <p:cNvSpPr>
            <a:spLocks noChangeArrowheads="1"/>
          </p:cNvSpPr>
          <p:nvPr/>
        </p:nvSpPr>
        <p:spPr bwMode="auto">
          <a:xfrm>
            <a:off x="6811963" y="3538538"/>
            <a:ext cx="327025" cy="325437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1</a:t>
            </a:r>
          </a:p>
        </p:txBody>
      </p:sp>
      <p:sp>
        <p:nvSpPr>
          <p:cNvPr id="11305" name="AutoShape 47"/>
          <p:cNvSpPr>
            <a:spLocks noChangeArrowheads="1"/>
          </p:cNvSpPr>
          <p:nvPr/>
        </p:nvSpPr>
        <p:spPr bwMode="auto">
          <a:xfrm>
            <a:off x="6223000" y="3559175"/>
            <a:ext cx="327025" cy="325438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0</a:t>
            </a:r>
          </a:p>
        </p:txBody>
      </p:sp>
      <p:sp>
        <p:nvSpPr>
          <p:cNvPr id="11306" name="AutoShape 48"/>
          <p:cNvSpPr>
            <a:spLocks noChangeArrowheads="1"/>
          </p:cNvSpPr>
          <p:nvPr/>
        </p:nvSpPr>
        <p:spPr bwMode="auto">
          <a:xfrm>
            <a:off x="5913438" y="3636963"/>
            <a:ext cx="327025" cy="325437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3</a:t>
            </a:r>
          </a:p>
        </p:txBody>
      </p:sp>
      <p:sp>
        <p:nvSpPr>
          <p:cNvPr id="11307" name="Oval 12"/>
          <p:cNvSpPr>
            <a:spLocks noChangeArrowheads="1"/>
          </p:cNvSpPr>
          <p:nvPr/>
        </p:nvSpPr>
        <p:spPr bwMode="auto">
          <a:xfrm>
            <a:off x="5942013" y="4773613"/>
            <a:ext cx="287337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1308" name="Oval 13"/>
          <p:cNvSpPr>
            <a:spLocks noChangeArrowheads="1"/>
          </p:cNvSpPr>
          <p:nvPr/>
        </p:nvSpPr>
        <p:spPr bwMode="auto">
          <a:xfrm>
            <a:off x="8458200" y="4710113"/>
            <a:ext cx="287338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11309" name="Oval 14"/>
          <p:cNvSpPr>
            <a:spLocks noChangeArrowheads="1"/>
          </p:cNvSpPr>
          <p:nvPr/>
        </p:nvSpPr>
        <p:spPr bwMode="auto">
          <a:xfrm>
            <a:off x="7232650" y="4737100"/>
            <a:ext cx="287338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cxnSp>
        <p:nvCxnSpPr>
          <p:cNvPr id="11310" name="AutoShape 17"/>
          <p:cNvCxnSpPr>
            <a:cxnSpLocks noChangeShapeType="1"/>
            <a:stCxn id="11307" idx="4"/>
            <a:endCxn id="11308" idx="4"/>
          </p:cNvCxnSpPr>
          <p:nvPr/>
        </p:nvCxnSpPr>
        <p:spPr bwMode="auto">
          <a:xfrm rot="5400000" flipH="1" flipV="1">
            <a:off x="7312819" y="3771106"/>
            <a:ext cx="63500" cy="2516188"/>
          </a:xfrm>
          <a:prstGeom prst="curvedConnector3">
            <a:avLst>
              <a:gd name="adj1" fmla="val -357500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311" name="AutoShape 17"/>
          <p:cNvCxnSpPr>
            <a:cxnSpLocks noChangeShapeType="1"/>
            <a:stCxn id="11308" idx="1"/>
            <a:endCxn id="11309" idx="7"/>
          </p:cNvCxnSpPr>
          <p:nvPr/>
        </p:nvCxnSpPr>
        <p:spPr bwMode="auto">
          <a:xfrm rot="-5400000" flipH="1" flipV="1">
            <a:off x="7975600" y="4254500"/>
            <a:ext cx="26988" cy="1023938"/>
          </a:xfrm>
          <a:prstGeom prst="curvedConnector3">
            <a:avLst>
              <a:gd name="adj1" fmla="val -235296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312" name="AutoShape 19"/>
          <p:cNvCxnSpPr>
            <a:cxnSpLocks noChangeShapeType="1"/>
            <a:stCxn id="11309" idx="1"/>
            <a:endCxn id="11307" idx="7"/>
          </p:cNvCxnSpPr>
          <p:nvPr/>
        </p:nvCxnSpPr>
        <p:spPr bwMode="auto">
          <a:xfrm rot="-5400000" flipH="1" flipV="1">
            <a:off x="6712745" y="4253706"/>
            <a:ext cx="36512" cy="1089025"/>
          </a:xfrm>
          <a:prstGeom prst="curvedConnector3">
            <a:avLst>
              <a:gd name="adj1" fmla="val -213046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313" name="AutoShape 19"/>
          <p:cNvCxnSpPr>
            <a:cxnSpLocks noChangeShapeType="1"/>
            <a:stCxn id="11307" idx="5"/>
            <a:endCxn id="11309" idx="3"/>
          </p:cNvCxnSpPr>
          <p:nvPr/>
        </p:nvCxnSpPr>
        <p:spPr bwMode="auto">
          <a:xfrm rot="5400000" flipH="1" flipV="1">
            <a:off x="6712744" y="4455319"/>
            <a:ext cx="36513" cy="1089025"/>
          </a:xfrm>
          <a:prstGeom prst="curvedConnector3">
            <a:avLst>
              <a:gd name="adj1" fmla="val -113046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314" name="AutoShape 19"/>
          <p:cNvCxnSpPr>
            <a:cxnSpLocks noChangeShapeType="1"/>
            <a:stCxn id="11309" idx="5"/>
            <a:endCxn id="11308" idx="3"/>
          </p:cNvCxnSpPr>
          <p:nvPr/>
        </p:nvCxnSpPr>
        <p:spPr bwMode="auto">
          <a:xfrm rot="5400000" flipH="1" flipV="1">
            <a:off x="7975600" y="4456113"/>
            <a:ext cx="26987" cy="1023938"/>
          </a:xfrm>
          <a:prstGeom prst="curvedConnector3">
            <a:avLst>
              <a:gd name="adj1" fmla="val -123532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11315" name="AutoShape 19"/>
          <p:cNvCxnSpPr>
            <a:cxnSpLocks noChangeShapeType="1"/>
            <a:stCxn id="11308" idx="0"/>
            <a:endCxn id="11307" idx="0"/>
          </p:cNvCxnSpPr>
          <p:nvPr/>
        </p:nvCxnSpPr>
        <p:spPr bwMode="auto">
          <a:xfrm rot="-5400000" flipH="1" flipV="1">
            <a:off x="7312819" y="3483769"/>
            <a:ext cx="63500" cy="2516188"/>
          </a:xfrm>
          <a:prstGeom prst="curvedConnector3">
            <a:avLst>
              <a:gd name="adj1" fmla="val -360000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11316" name="AutoShape 81"/>
          <p:cNvSpPr>
            <a:spLocks noChangeArrowheads="1"/>
          </p:cNvSpPr>
          <p:nvPr/>
        </p:nvSpPr>
        <p:spPr bwMode="auto">
          <a:xfrm>
            <a:off x="6629400" y="4889500"/>
            <a:ext cx="327025" cy="325438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>
                <a:solidFill>
                  <a:schemeClr val="accent1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11317" name="AutoShape 82"/>
          <p:cNvSpPr>
            <a:spLocks noChangeArrowheads="1"/>
          </p:cNvSpPr>
          <p:nvPr/>
        </p:nvSpPr>
        <p:spPr bwMode="auto">
          <a:xfrm>
            <a:off x="6700838" y="4568825"/>
            <a:ext cx="327025" cy="325438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1318" name="AutoShape 83"/>
          <p:cNvSpPr>
            <a:spLocks noChangeArrowheads="1"/>
          </p:cNvSpPr>
          <p:nvPr/>
        </p:nvSpPr>
        <p:spPr bwMode="auto">
          <a:xfrm>
            <a:off x="7818438" y="4857750"/>
            <a:ext cx="327025" cy="325438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>
                <a:solidFill>
                  <a:schemeClr val="accent1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11319" name="AutoShape 84"/>
          <p:cNvSpPr>
            <a:spLocks noChangeArrowheads="1"/>
          </p:cNvSpPr>
          <p:nvPr/>
        </p:nvSpPr>
        <p:spPr bwMode="auto">
          <a:xfrm>
            <a:off x="7891463" y="4546600"/>
            <a:ext cx="327025" cy="325438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1320" name="AutoShape 85"/>
          <p:cNvSpPr>
            <a:spLocks noChangeArrowheads="1"/>
          </p:cNvSpPr>
          <p:nvPr/>
        </p:nvSpPr>
        <p:spPr bwMode="auto">
          <a:xfrm>
            <a:off x="7232650" y="4340225"/>
            <a:ext cx="327025" cy="325438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11321" name="AutoShape 86"/>
          <p:cNvSpPr>
            <a:spLocks noChangeArrowheads="1"/>
          </p:cNvSpPr>
          <p:nvPr/>
        </p:nvSpPr>
        <p:spPr bwMode="auto">
          <a:xfrm>
            <a:off x="7183438" y="5113338"/>
            <a:ext cx="327025" cy="325437"/>
          </a:xfrm>
          <a:prstGeom prst="diamond">
            <a:avLst/>
          </a:prstGeom>
          <a:solidFill>
            <a:srgbClr val="FFFFFF"/>
          </a:solidFill>
          <a:ln w="6350" algn="ctr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>
                <a:solidFill>
                  <a:schemeClr val="accent1">
                    <a:lumMod val="25000"/>
                  </a:schemeClr>
                </a:solidFill>
              </a:rPr>
              <a:t>3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85800" y="5657850"/>
            <a:ext cx="845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472" lvl="1" indent="-347472">
              <a:buFont typeface="Arial" pitchFamily="34" charset="0"/>
              <a:buChar char="•"/>
              <a:defRPr/>
            </a:pPr>
            <a:r>
              <a:rPr lang="en-US" sz="2400" b="0" dirty="0">
                <a:latin typeface="+mn-lt"/>
              </a:rPr>
              <a:t>Nice properties, e.g. </a:t>
            </a:r>
            <a:r>
              <a:rPr lang="en-US" sz="2400" b="0" dirty="0" smtClean="0">
                <a:latin typeface="+mn-lt"/>
              </a:rPr>
              <a:t>Condorcet </a:t>
            </a:r>
            <a:r>
              <a:rPr lang="en-US" sz="2400" b="0" dirty="0" smtClean="0">
                <a:solidFill>
                  <a:srgbClr val="002060"/>
                </a:solidFill>
                <a:latin typeface="+mn-lt"/>
              </a:rPr>
              <a:t>[YL </a:t>
            </a:r>
            <a:r>
              <a:rPr lang="en-US" sz="2400" b="0" dirty="0">
                <a:solidFill>
                  <a:srgbClr val="002060"/>
                </a:solidFill>
                <a:latin typeface="+mn-lt"/>
              </a:rPr>
              <a:t>’78, Y ‘95]</a:t>
            </a:r>
          </a:p>
          <a:p>
            <a:pPr marL="347472" lvl="1" indent="-347472">
              <a:buFont typeface="Arial" pitchFamily="34" charset="0"/>
              <a:buChar char="•"/>
              <a:defRPr/>
            </a:pPr>
            <a:r>
              <a:rPr lang="en-US" sz="2400" b="0" dirty="0" smtClean="0">
                <a:latin typeface="+mn-lt"/>
              </a:rPr>
              <a:t>We give first PTAS</a:t>
            </a:r>
            <a:r>
              <a:rPr lang="en-US" sz="2400" b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400" b="0" dirty="0">
                <a:solidFill>
                  <a:srgbClr val="C00000"/>
                </a:solidFill>
                <a:latin typeface="+mn-lt"/>
              </a:rPr>
              <a:t>[MS ‘07]</a:t>
            </a:r>
            <a:endParaRPr lang="en-US" sz="2400" b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8" descr="MCj042480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538030">
            <a:off x="7366000" y="1393825"/>
            <a:ext cx="1628775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 Open Question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43000"/>
            <a:ext cx="6629400" cy="49831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pitchFamily="34" charset="0"/>
              </a:rPr>
              <a:t>Real rankings often have ties, e.g. restaurant guides with ratings 1-5</a:t>
            </a:r>
          </a:p>
          <a:p>
            <a:pPr eaLnBrk="1" hangingPunct="1"/>
            <a:r>
              <a:rPr lang="en-US" dirty="0" smtClean="0">
                <a:latin typeface="Tahoma" pitchFamily="34" charset="0"/>
              </a:rPr>
              <a:t>Exists 1.5-approx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</a:rPr>
              <a:t>[A ‘07]</a:t>
            </a:r>
          </a:p>
          <a:p>
            <a:pPr eaLnBrk="1" hangingPunct="1"/>
            <a:r>
              <a:rPr lang="en-US" dirty="0" smtClean="0">
                <a:latin typeface="Tahoma" pitchFamily="34" charset="0"/>
              </a:rPr>
              <a:t>Interesting but difficult open question: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Tahoma" pitchFamily="34" charset="0"/>
              </a:rPr>
              <a:t>Is there a PTAS</a:t>
            </a:r>
            <a:r>
              <a:rPr lang="en-US" dirty="0" smtClean="0">
                <a:latin typeface="Tahoma" pitchFamily="34" charset="0"/>
              </a:rPr>
              <a:t>?</a:t>
            </a:r>
          </a:p>
        </p:txBody>
      </p:sp>
      <p:sp>
        <p:nvSpPr>
          <p:cNvPr id="26629" name="Oval 12"/>
          <p:cNvSpPr>
            <a:spLocks noChangeArrowheads="1"/>
          </p:cNvSpPr>
          <p:nvPr/>
        </p:nvSpPr>
        <p:spPr bwMode="auto">
          <a:xfrm>
            <a:off x="7250113" y="2897188"/>
            <a:ext cx="287337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26630" name="Oval 13"/>
          <p:cNvSpPr>
            <a:spLocks noChangeArrowheads="1"/>
          </p:cNvSpPr>
          <p:nvPr/>
        </p:nvSpPr>
        <p:spPr bwMode="auto">
          <a:xfrm>
            <a:off x="7251700" y="3290888"/>
            <a:ext cx="287338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26631" name="Oval 14"/>
          <p:cNvSpPr>
            <a:spLocks noChangeArrowheads="1"/>
          </p:cNvSpPr>
          <p:nvPr/>
        </p:nvSpPr>
        <p:spPr bwMode="auto">
          <a:xfrm>
            <a:off x="7940675" y="3086100"/>
            <a:ext cx="287338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cxnSp>
        <p:nvCxnSpPr>
          <p:cNvPr id="26632" name="AutoShape 17"/>
          <p:cNvCxnSpPr>
            <a:cxnSpLocks noChangeShapeType="1"/>
            <a:stCxn id="26629" idx="7"/>
            <a:endCxn id="26634" idx="1"/>
          </p:cNvCxnSpPr>
          <p:nvPr/>
        </p:nvCxnSpPr>
        <p:spPr bwMode="auto">
          <a:xfrm rot="5400000" flipV="1">
            <a:off x="8013700" y="2420938"/>
            <a:ext cx="195263" cy="1233487"/>
          </a:xfrm>
          <a:prstGeom prst="curvedConnector3">
            <a:avLst>
              <a:gd name="adj1" fmla="val -55287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26633" name="Text Box 13"/>
          <p:cNvSpPr txBox="1">
            <a:spLocks noChangeArrowheads="1"/>
          </p:cNvSpPr>
          <p:nvPr/>
        </p:nvSpPr>
        <p:spPr bwMode="auto">
          <a:xfrm>
            <a:off x="7605713" y="1771650"/>
            <a:ext cx="1309687" cy="611188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663300"/>
                </a:solidFill>
                <a:latin typeface="Kristen ITC" pitchFamily="66" charset="0"/>
              </a:rPr>
              <a:t>A: 5    </a:t>
            </a:r>
            <a:r>
              <a:rPr lang="en-US">
                <a:solidFill>
                  <a:srgbClr val="663300"/>
                </a:solidFill>
              </a:rPr>
              <a:t>C: 4</a:t>
            </a:r>
            <a:r>
              <a:rPr lang="en-US" sz="1600">
                <a:solidFill>
                  <a:srgbClr val="663300"/>
                </a:solidFill>
                <a:latin typeface="Kristen ITC" pitchFamily="66" charset="0"/>
              </a:rPr>
              <a:t/>
            </a:r>
            <a:br>
              <a:rPr lang="en-US" sz="1600">
                <a:solidFill>
                  <a:srgbClr val="663300"/>
                </a:solidFill>
                <a:latin typeface="Kristen ITC" pitchFamily="66" charset="0"/>
              </a:rPr>
            </a:br>
            <a:r>
              <a:rPr lang="en-US" sz="1600">
                <a:solidFill>
                  <a:srgbClr val="663300"/>
                </a:solidFill>
                <a:latin typeface="Kristen ITC" pitchFamily="66" charset="0"/>
              </a:rPr>
              <a:t>B: 5    D: 3</a:t>
            </a:r>
          </a:p>
        </p:txBody>
      </p:sp>
      <p:sp>
        <p:nvSpPr>
          <p:cNvPr id="26634" name="Oval 13"/>
          <p:cNvSpPr>
            <a:spLocks noChangeArrowheads="1"/>
          </p:cNvSpPr>
          <p:nvPr/>
        </p:nvSpPr>
        <p:spPr bwMode="auto">
          <a:xfrm>
            <a:off x="8685213" y="3092450"/>
            <a:ext cx="287337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D</a:t>
            </a:r>
          </a:p>
        </p:txBody>
      </p:sp>
      <p:cxnSp>
        <p:nvCxnSpPr>
          <p:cNvPr id="26635" name="AutoShape 17"/>
          <p:cNvCxnSpPr>
            <a:cxnSpLocks noChangeShapeType="1"/>
            <a:stCxn id="26630" idx="5"/>
            <a:endCxn id="26634" idx="3"/>
          </p:cNvCxnSpPr>
          <p:nvPr/>
        </p:nvCxnSpPr>
        <p:spPr bwMode="auto">
          <a:xfrm rot="5400000" flipH="1" flipV="1">
            <a:off x="8012906" y="2820194"/>
            <a:ext cx="198438" cy="1231900"/>
          </a:xfrm>
          <a:prstGeom prst="curvedConnector3">
            <a:avLst>
              <a:gd name="adj1" fmla="val -40801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26636" name="AutoShape 17"/>
          <p:cNvCxnSpPr>
            <a:cxnSpLocks noChangeShapeType="1"/>
            <a:stCxn id="26631" idx="6"/>
            <a:endCxn id="26634" idx="2"/>
          </p:cNvCxnSpPr>
          <p:nvPr/>
        </p:nvCxnSpPr>
        <p:spPr bwMode="auto">
          <a:xfrm>
            <a:off x="8228013" y="3230563"/>
            <a:ext cx="457200" cy="6350"/>
          </a:xfrm>
          <a:prstGeom prst="curvedConnector3">
            <a:avLst>
              <a:gd name="adj1" fmla="val 49653"/>
            </a:avLst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26637" name="AutoShape 20"/>
          <p:cNvCxnSpPr>
            <a:cxnSpLocks noChangeShapeType="1"/>
            <a:stCxn id="26630" idx="6"/>
            <a:endCxn id="26631" idx="3"/>
          </p:cNvCxnSpPr>
          <p:nvPr/>
        </p:nvCxnSpPr>
        <p:spPr bwMode="auto">
          <a:xfrm flipV="1">
            <a:off x="7539038" y="3330575"/>
            <a:ext cx="444500" cy="104775"/>
          </a:xfrm>
          <a:prstGeom prst="straightConnector1">
            <a:avLst/>
          </a:prstGeom>
          <a:noFill/>
          <a:ln w="38100">
            <a:solidFill>
              <a:srgbClr val="003300"/>
            </a:solidFill>
            <a:round/>
            <a:headEnd/>
            <a:tailEnd type="stealth" w="lg" len="lg"/>
          </a:ln>
        </p:spPr>
      </p:cxnSp>
      <p:cxnSp>
        <p:nvCxnSpPr>
          <p:cNvPr id="26638" name="AutoShape 21"/>
          <p:cNvCxnSpPr>
            <a:cxnSpLocks noChangeShapeType="1"/>
            <a:stCxn id="26629" idx="6"/>
            <a:endCxn id="26631" idx="1"/>
          </p:cNvCxnSpPr>
          <p:nvPr/>
        </p:nvCxnSpPr>
        <p:spPr bwMode="auto">
          <a:xfrm>
            <a:off x="7537450" y="3041650"/>
            <a:ext cx="446088" cy="87313"/>
          </a:xfrm>
          <a:prstGeom prst="straightConnector1">
            <a:avLst/>
          </a:prstGeom>
          <a:noFill/>
          <a:ln w="38100">
            <a:solidFill>
              <a:srgbClr val="003300"/>
            </a:solidFill>
            <a:round/>
            <a:headEnd/>
            <a:tailEnd type="stealth" w="lg" len="lg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 Summary of PTASs</a:t>
            </a:r>
          </a:p>
        </p:txBody>
      </p:sp>
      <p:graphicFrame>
        <p:nvGraphicFramePr>
          <p:cNvPr id="12337" name="Group 49"/>
          <p:cNvGraphicFramePr>
            <a:graphicFrameLocks noGrp="1"/>
          </p:cNvGraphicFramePr>
          <p:nvPr/>
        </p:nvGraphicFramePr>
        <p:xfrm>
          <a:off x="228600" y="914400"/>
          <a:ext cx="8615680" cy="5495544"/>
        </p:xfrm>
        <a:graphic>
          <a:graphicData uri="http://schemas.openxmlformats.org/drawingml/2006/table">
            <a:tbl>
              <a:tblPr/>
              <a:tblGrid>
                <a:gridCol w="609600"/>
                <a:gridCol w="3810000"/>
                <a:gridCol w="2138680"/>
                <a:gridCol w="205740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Previous work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This work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Everywhere-dense</a:t>
                      </a:r>
                    </a:p>
                  </a:txBody>
                  <a:tcPr vert="vert27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Fragile Min k-CSP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  <a:endParaRPr kumimoji="0" lang="en-US" sz="18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O(input)+2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O(1/</a:t>
                      </a:r>
                      <a:r>
                        <a:rPr kumimoji="0" lang="el-G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²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[KS ‘09]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(Essentially optimal)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Approx. 2-color,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Multiway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cut, Gale-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Berlekamp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Game, Nearest codeword, MIN-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SAT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(1/</a:t>
                      </a:r>
                      <a:r>
                        <a:rPr kumimoji="0" lang="el-G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²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</a:rPr>
                        <a:t>[AKK ‘95, BFK ‘03]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vert="vert27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Unique Games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Fully-dense </a:t>
                      </a:r>
                    </a:p>
                  </a:txBody>
                  <a:tcPr vert="vert27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Rigid Min 2-CSP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  <a:endParaRPr kumimoji="0" lang="en-US" sz="18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 vMerge="1"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Correlation clustering with O(1) clusters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(1/</a:t>
                      </a:r>
                      <a:r>
                        <a:rPr kumimoji="0" lang="el-G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²)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</a:rPr>
                        <a:t>[GG ‘06]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Consensus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clust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 with O(1) cl.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(1/</a:t>
                      </a:r>
                      <a:r>
                        <a:rPr kumimoji="0" lang="el-G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²)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</a:rPr>
                        <a:t>[BDD ‘09]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800">
                <a:tc vMerge="1"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Hierarchical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clust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 with O(1) cl.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Fully-dense </a:t>
                      </a:r>
                    </a:p>
                  </a:txBody>
                  <a:tcPr vert="vert27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Fragile Min Ranking k-CSP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Poly(n) 2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Poly(1/</a:t>
                      </a:r>
                      <a:r>
                        <a:rPr kumimoji="0" lang="el-G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ε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[MS ‘07, KS ‘09]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Feedback arc set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vMerge="1"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Betweenness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40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1EEDC91-180C-4B83-B795-4B0E034B8FC4}" type="slidenum">
              <a:rPr lang="en-US" smtClean="0">
                <a:latin typeface="Arial" charset="0"/>
              </a:rPr>
              <a:pPr/>
              <a:t>33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0" y="1752600"/>
            <a:ext cx="9144000" cy="1066800"/>
          </a:xfrm>
        </p:spPr>
        <p:txBody>
          <a:bodyPr/>
          <a:lstStyle/>
          <a:p>
            <a:r>
              <a:rPr lang="en-US" sz="9600" dirty="0" smtClean="0"/>
              <a:t>Questions?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AEA321-C9D1-47E8-9BDC-1EC302CCBF03}" type="slidenum">
              <a:rPr lang="en-US" smtClean="0">
                <a:latin typeface="Arial" charset="0"/>
              </a:rPr>
              <a:pPr/>
              <a:t>34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304800"/>
          </a:xfrm>
        </p:spPr>
        <p:txBody>
          <a:bodyPr/>
          <a:lstStyle/>
          <a:p>
            <a:r>
              <a:rPr lang="en-US" sz="2800" b="1" dirty="0" smtClean="0"/>
              <a:t>My publications (not the real titles)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609600" y="457200"/>
            <a:ext cx="8534400" cy="5943600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b="1" dirty="0" smtClean="0"/>
              <a:t>Correlation clustering and generalizations:</a:t>
            </a:r>
          </a:p>
          <a:p>
            <a:pPr marL="164592" indent="-164592"/>
            <a:r>
              <a:rPr lang="en-US" sz="1800" dirty="0" smtClean="0">
                <a:solidFill>
                  <a:srgbClr val="C00000"/>
                </a:solidFill>
              </a:rPr>
              <a:t>K and S. PTAS for everywhere-dense fragile CSPs. In </a:t>
            </a:r>
            <a:r>
              <a:rPr lang="en-US" sz="1800" i="1" dirty="0" smtClean="0">
                <a:solidFill>
                  <a:srgbClr val="C00000"/>
                </a:solidFill>
              </a:rPr>
              <a:t>STOC 2009.</a:t>
            </a:r>
          </a:p>
          <a:p>
            <a:pPr marL="164592" indent="-164592"/>
            <a:r>
              <a:rPr lang="en-US" sz="1800" dirty="0" err="1" smtClean="0">
                <a:solidFill>
                  <a:schemeClr val="tx2"/>
                </a:solidFill>
              </a:rPr>
              <a:t>Elsner</a:t>
            </a:r>
            <a:r>
              <a:rPr lang="en-US" sz="1800" dirty="0" smtClean="0">
                <a:solidFill>
                  <a:schemeClr val="tx2"/>
                </a:solidFill>
              </a:rPr>
              <a:t> and S. Correlation clustering experiments. In</a:t>
            </a:r>
            <a:r>
              <a:rPr lang="en-US" sz="1800" i="1" dirty="0" smtClean="0">
                <a:solidFill>
                  <a:schemeClr val="tx2"/>
                </a:solidFill>
              </a:rPr>
              <a:t> ILP for NLP </a:t>
            </a:r>
            <a:r>
              <a:rPr lang="en-US" sz="1800" dirty="0" smtClean="0">
                <a:solidFill>
                  <a:schemeClr val="tx2"/>
                </a:solidFill>
              </a:rPr>
              <a:t>2009.</a:t>
            </a:r>
          </a:p>
          <a:p>
            <a:pPr marL="164592" indent="-164592"/>
            <a:r>
              <a:rPr lang="en-US" sz="1800" dirty="0" smtClean="0">
                <a:solidFill>
                  <a:schemeClr val="tx2"/>
                </a:solidFill>
              </a:rPr>
              <a:t>M and S. Correlation clustering with noisy input. In </a:t>
            </a:r>
            <a:r>
              <a:rPr lang="en-US" sz="1800" i="1" dirty="0" smtClean="0">
                <a:solidFill>
                  <a:schemeClr val="tx2"/>
                </a:solidFill>
              </a:rPr>
              <a:t>SODA 2010.</a:t>
            </a:r>
          </a:p>
          <a:p>
            <a:pPr marL="164592" indent="-164592"/>
            <a:r>
              <a:rPr lang="en-US" sz="1800" dirty="0" smtClean="0">
                <a:solidFill>
                  <a:schemeClr val="tx2"/>
                </a:solidFill>
              </a:rPr>
              <a:t>M, </a:t>
            </a:r>
            <a:r>
              <a:rPr lang="en-US" sz="1800" dirty="0" err="1" smtClean="0">
                <a:solidFill>
                  <a:schemeClr val="tx2"/>
                </a:solidFill>
              </a:rPr>
              <a:t>Sankur</a:t>
            </a:r>
            <a:r>
              <a:rPr lang="en-US" sz="1800" dirty="0" smtClean="0">
                <a:solidFill>
                  <a:schemeClr val="tx2"/>
                </a:solidFill>
              </a:rPr>
              <a:t>, and S. Online correlation clustering. To appear in </a:t>
            </a:r>
            <a:r>
              <a:rPr lang="en-US" sz="1800" i="1" dirty="0" smtClean="0">
                <a:solidFill>
                  <a:schemeClr val="tx2"/>
                </a:solidFill>
              </a:rPr>
              <a:t>STACS</a:t>
            </a:r>
            <a:r>
              <a:rPr lang="en-US" sz="1800" dirty="0" smtClean="0">
                <a:solidFill>
                  <a:schemeClr val="tx2"/>
                </a:solidFill>
              </a:rPr>
              <a:t> </a:t>
            </a:r>
            <a:r>
              <a:rPr lang="en-US" sz="1800" i="1" dirty="0" smtClean="0">
                <a:solidFill>
                  <a:schemeClr val="tx2"/>
                </a:solidFill>
              </a:rPr>
              <a:t>2010</a:t>
            </a:r>
            <a:r>
              <a:rPr lang="en-US" sz="1800" dirty="0" smtClean="0">
                <a:solidFill>
                  <a:schemeClr val="tx2"/>
                </a:solidFill>
              </a:rPr>
              <a:t>.</a:t>
            </a:r>
            <a:endParaRPr lang="en-US" sz="1800" i="1" dirty="0" smtClean="0">
              <a:solidFill>
                <a:schemeClr val="tx2"/>
              </a:solidFill>
            </a:endParaRPr>
          </a:p>
          <a:p>
            <a:pPr>
              <a:buFontTx/>
              <a:buNone/>
            </a:pPr>
            <a:r>
              <a:rPr lang="en-US" sz="1800" b="1" dirty="0" smtClean="0"/>
              <a:t>Feedback arc set and generalizations:</a:t>
            </a:r>
          </a:p>
          <a:p>
            <a:pPr marL="164592" indent="-164592"/>
            <a:r>
              <a:rPr lang="en-US" sz="1800" dirty="0" smtClean="0">
                <a:solidFill>
                  <a:srgbClr val="C00000"/>
                </a:solidFill>
              </a:rPr>
              <a:t>M and S. PTAS for fully dense feedback arc set. In </a:t>
            </a:r>
            <a:r>
              <a:rPr lang="en-US" sz="1800" i="1" dirty="0" smtClean="0">
                <a:solidFill>
                  <a:srgbClr val="C00000"/>
                </a:solidFill>
              </a:rPr>
              <a:t>STOC 2007.</a:t>
            </a:r>
          </a:p>
          <a:p>
            <a:pPr marL="164592" indent="-164592"/>
            <a:r>
              <a:rPr lang="en-US" sz="1800" dirty="0" smtClean="0">
                <a:solidFill>
                  <a:srgbClr val="C00000"/>
                </a:solidFill>
              </a:rPr>
              <a:t>K and S. PTAS for fully dense fragile Min Rank CSP. </a:t>
            </a:r>
            <a:r>
              <a:rPr lang="en-US" sz="1800" dirty="0" err="1" smtClean="0">
                <a:solidFill>
                  <a:srgbClr val="C00000"/>
                </a:solidFill>
              </a:rPr>
              <a:t>Arxiv</a:t>
            </a:r>
            <a:r>
              <a:rPr lang="en-US" sz="1800" dirty="0" smtClean="0">
                <a:solidFill>
                  <a:srgbClr val="C00000"/>
                </a:solidFill>
              </a:rPr>
              <a:t> preprint 2009.</a:t>
            </a:r>
          </a:p>
          <a:p>
            <a:pPr>
              <a:buFontTx/>
              <a:buNone/>
            </a:pPr>
            <a:r>
              <a:rPr lang="en-US" sz="1800" b="1" dirty="0" smtClean="0"/>
              <a:t>Additive error:</a:t>
            </a:r>
          </a:p>
          <a:p>
            <a:pPr marL="164592" indent="-164592"/>
            <a:r>
              <a:rPr lang="en-US" sz="1800" dirty="0" smtClean="0"/>
              <a:t>M and S. Yet Another Algorithm for Dense Max Cut. In </a:t>
            </a:r>
            <a:r>
              <a:rPr lang="en-US" sz="1800" i="1" dirty="0" smtClean="0"/>
              <a:t>SODA 2008.</a:t>
            </a:r>
          </a:p>
          <a:p>
            <a:pPr>
              <a:buNone/>
            </a:pPr>
            <a:r>
              <a:rPr lang="en-US" sz="1800" b="1" dirty="0" smtClean="0"/>
              <a:t>No-regret learning:</a:t>
            </a:r>
            <a:endParaRPr lang="en-US" sz="1800" i="1" dirty="0" smtClean="0"/>
          </a:p>
          <a:p>
            <a:pPr marL="164592" indent="-164592"/>
            <a:r>
              <a:rPr lang="en-US" sz="1800" dirty="0" smtClean="0">
                <a:solidFill>
                  <a:schemeClr val="accent1">
                    <a:lumMod val="25000"/>
                  </a:schemeClr>
                </a:solidFill>
              </a:rPr>
              <a:t>Greenwald, Li, and S. More efficient internal-regret-minimizing algorithms. In </a:t>
            </a:r>
            <a:r>
              <a:rPr lang="en-US" sz="1800" i="1" dirty="0" smtClean="0">
                <a:solidFill>
                  <a:schemeClr val="accent1">
                    <a:lumMod val="25000"/>
                  </a:schemeClr>
                </a:solidFill>
              </a:rPr>
              <a:t>COLT 2008.</a:t>
            </a:r>
          </a:p>
          <a:p>
            <a:pPr marL="164592" indent="-164592"/>
            <a:r>
              <a:rPr lang="en-US" sz="1800" dirty="0" smtClean="0">
                <a:solidFill>
                  <a:schemeClr val="accent1">
                    <a:lumMod val="25000"/>
                  </a:schemeClr>
                </a:solidFill>
              </a:rPr>
              <a:t>S and Vaughan. Regret bounds for the dark pools problem. In preparation</a:t>
            </a:r>
            <a:r>
              <a:rPr lang="en-US" sz="1800" i="1" dirty="0" smtClean="0">
                <a:solidFill>
                  <a:schemeClr val="accent1">
                    <a:lumMod val="25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en-US" sz="1800" b="1" dirty="0" smtClean="0"/>
              <a:t>Other:</a:t>
            </a:r>
            <a:endParaRPr lang="en-US" sz="1800" i="1" dirty="0" smtClean="0"/>
          </a:p>
          <a:p>
            <a:pPr marL="164592" indent="-164592"/>
            <a:r>
              <a:rPr lang="en-US" sz="1800" dirty="0" smtClean="0"/>
              <a:t>S. Finding strongly connected components in parallel using O(log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n) </a:t>
            </a:r>
            <a:r>
              <a:rPr lang="en-US" sz="1800" dirty="0" err="1" smtClean="0"/>
              <a:t>reachability</a:t>
            </a:r>
            <a:r>
              <a:rPr lang="en-US" sz="1800" dirty="0" smtClean="0"/>
              <a:t> queries. In </a:t>
            </a:r>
            <a:r>
              <a:rPr lang="en-US" sz="1800" i="1" dirty="0" smtClean="0"/>
              <a:t>SPAA  </a:t>
            </a:r>
            <a:r>
              <a:rPr lang="en-US" sz="1800" dirty="0" smtClean="0"/>
              <a:t>2008.</a:t>
            </a:r>
          </a:p>
          <a:p>
            <a:pPr marL="164592" indent="-164592"/>
            <a:r>
              <a:rPr lang="en-US" sz="1800" dirty="0" smtClean="0"/>
              <a:t>S. Optimal restart strategies for tree search. In preparation.</a:t>
            </a:r>
          </a:p>
          <a:p>
            <a:endParaRPr lang="en-US" sz="1800" dirty="0" smtClean="0"/>
          </a:p>
          <a:p>
            <a:endParaRPr lang="en-US" sz="1800" i="1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1636928" y="6336268"/>
            <a:ext cx="5525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744B00"/>
                </a:solidFill>
              </a:rPr>
              <a:t>K. = </a:t>
            </a:r>
            <a:r>
              <a:rPr lang="en-US" i="1" dirty="0" err="1" smtClean="0">
                <a:solidFill>
                  <a:srgbClr val="744B00"/>
                </a:solidFill>
              </a:rPr>
              <a:t>Karpinski</a:t>
            </a:r>
            <a:r>
              <a:rPr lang="en-US" i="1" dirty="0" smtClean="0">
                <a:solidFill>
                  <a:srgbClr val="744B00"/>
                </a:solidFill>
              </a:rPr>
              <a:t>,       M. = Mathieu,      S. = </a:t>
            </a:r>
            <a:r>
              <a:rPr lang="en-US" i="1" dirty="0" err="1" smtClean="0">
                <a:solidFill>
                  <a:srgbClr val="744B00"/>
                </a:solidFill>
              </a:rPr>
              <a:t>Schudy</a:t>
            </a:r>
            <a:endParaRPr lang="en-US" i="1" dirty="0">
              <a:solidFill>
                <a:srgbClr val="744B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r>
              <a:rPr lang="en-US" sz="3600" dirty="0" smtClean="0"/>
              <a:t>References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5334000"/>
          </a:xfrm>
        </p:spPr>
        <p:txBody>
          <a:bodyPr/>
          <a:lstStyle/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[A ‘06]</a:t>
            </a:r>
            <a:r>
              <a:rPr lang="en-US" sz="1800" dirty="0" smtClean="0"/>
              <a:t> = </a:t>
            </a:r>
            <a:r>
              <a:rPr lang="en-US" sz="1800" dirty="0" err="1" smtClean="0"/>
              <a:t>Alon</a:t>
            </a:r>
            <a:r>
              <a:rPr lang="en-US" sz="1800" dirty="0" smtClean="0"/>
              <a:t>. </a:t>
            </a:r>
            <a:r>
              <a:rPr lang="en-US" sz="1800" i="1" dirty="0" smtClean="0"/>
              <a:t>SIAM J. Discrete Math,</a:t>
            </a:r>
            <a:r>
              <a:rPr lang="en-US" sz="1800" dirty="0" smtClean="0"/>
              <a:t> 2006.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[ACMM ’05]</a:t>
            </a:r>
            <a:r>
              <a:rPr lang="en-US" sz="1800" dirty="0" smtClean="0"/>
              <a:t> = </a:t>
            </a:r>
            <a:r>
              <a:rPr lang="en-US" sz="1800" dirty="0" err="1" smtClean="0"/>
              <a:t>Agarwal</a:t>
            </a:r>
            <a:r>
              <a:rPr lang="en-US" sz="1800" dirty="0" smtClean="0"/>
              <a:t>, </a:t>
            </a:r>
            <a:r>
              <a:rPr lang="en-US" sz="1800" dirty="0" err="1" smtClean="0"/>
              <a:t>Charikar</a:t>
            </a:r>
            <a:r>
              <a:rPr lang="en-US" sz="1800" dirty="0" smtClean="0"/>
              <a:t>, and </a:t>
            </a:r>
            <a:r>
              <a:rPr lang="en-US" sz="1800" dirty="0" err="1" smtClean="0"/>
              <a:t>Makarychev</a:t>
            </a:r>
            <a:r>
              <a:rPr lang="en-US" sz="1800" dirty="0" smtClean="0"/>
              <a:t> (x2). </a:t>
            </a:r>
            <a:r>
              <a:rPr lang="en-US" sz="1800" i="1" dirty="0" smtClean="0"/>
              <a:t>STOC</a:t>
            </a:r>
            <a:r>
              <a:rPr lang="en-US" sz="1800" dirty="0" smtClean="0"/>
              <a:t> 2005.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[ACN ‘05]</a:t>
            </a:r>
            <a:r>
              <a:rPr lang="en-US" sz="1800" dirty="0" smtClean="0"/>
              <a:t> = </a:t>
            </a:r>
            <a:r>
              <a:rPr lang="en-US" sz="1800" dirty="0" err="1" smtClean="0"/>
              <a:t>Ailon</a:t>
            </a:r>
            <a:r>
              <a:rPr lang="en-US" sz="1800" dirty="0" smtClean="0"/>
              <a:t>, </a:t>
            </a:r>
            <a:r>
              <a:rPr lang="en-US" sz="1800" dirty="0" err="1" smtClean="0"/>
              <a:t>Charikar</a:t>
            </a:r>
            <a:r>
              <a:rPr lang="en-US" sz="1800" dirty="0" smtClean="0"/>
              <a:t> and Newman. </a:t>
            </a:r>
            <a:r>
              <a:rPr lang="en-US" sz="1800" i="1" dirty="0" smtClean="0"/>
              <a:t>STOC</a:t>
            </a:r>
            <a:r>
              <a:rPr lang="en-US" sz="1800" dirty="0" smtClean="0"/>
              <a:t> 2005.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[AFKK ‘03]</a:t>
            </a:r>
            <a:r>
              <a:rPr lang="en-US" sz="1800" dirty="0" smtClean="0"/>
              <a:t> = </a:t>
            </a:r>
            <a:r>
              <a:rPr lang="en-US" sz="1800" dirty="0" err="1" smtClean="0"/>
              <a:t>Alon</a:t>
            </a:r>
            <a:r>
              <a:rPr lang="en-US" sz="1800" dirty="0" smtClean="0"/>
              <a:t>, Fernandez de la Vega, </a:t>
            </a:r>
            <a:r>
              <a:rPr lang="en-US" sz="1800" dirty="0" err="1" smtClean="0"/>
              <a:t>Kannan</a:t>
            </a:r>
            <a:r>
              <a:rPr lang="en-US" sz="1800" dirty="0" smtClean="0"/>
              <a:t>, and </a:t>
            </a:r>
            <a:r>
              <a:rPr lang="en-US" sz="1800" dirty="0" err="1" smtClean="0"/>
              <a:t>Karpinski</a:t>
            </a:r>
            <a:r>
              <a:rPr lang="en-US" sz="1800" dirty="0" smtClean="0"/>
              <a:t>. </a:t>
            </a:r>
            <a:r>
              <a:rPr lang="en-US" sz="1800" i="1" dirty="0" smtClean="0"/>
              <a:t>JCSS</a:t>
            </a:r>
            <a:r>
              <a:rPr lang="en-US" sz="1800" dirty="0" smtClean="0"/>
              <a:t>, 2003.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[AKK ‘95]</a:t>
            </a:r>
            <a:r>
              <a:rPr lang="en-US" sz="1800" dirty="0" smtClean="0"/>
              <a:t> = </a:t>
            </a:r>
            <a:r>
              <a:rPr lang="en-US" sz="1800" dirty="0" err="1" smtClean="0"/>
              <a:t>Arora</a:t>
            </a:r>
            <a:r>
              <a:rPr lang="en-US" sz="1800" dirty="0" smtClean="0"/>
              <a:t>, </a:t>
            </a:r>
            <a:r>
              <a:rPr lang="en-US" sz="1800" dirty="0" err="1" smtClean="0"/>
              <a:t>Karger</a:t>
            </a:r>
            <a:r>
              <a:rPr lang="en-US" sz="1800" dirty="0" smtClean="0"/>
              <a:t> and </a:t>
            </a:r>
            <a:r>
              <a:rPr lang="en-US" sz="1800" dirty="0" err="1" smtClean="0"/>
              <a:t>Karpinski</a:t>
            </a:r>
            <a:r>
              <a:rPr lang="en-US" sz="1800" dirty="0" smtClean="0"/>
              <a:t>. </a:t>
            </a:r>
            <a:r>
              <a:rPr lang="en-US" sz="1800" i="1" dirty="0" smtClean="0"/>
              <a:t>STOC</a:t>
            </a:r>
            <a:r>
              <a:rPr lang="en-US" sz="1800" dirty="0" smtClean="0"/>
              <a:t> 1995.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[BFK ‘03]</a:t>
            </a:r>
            <a:r>
              <a:rPr lang="en-US" sz="1800" dirty="0" smtClean="0"/>
              <a:t> = </a:t>
            </a:r>
            <a:r>
              <a:rPr lang="en-US" sz="1800" dirty="0" err="1" smtClean="0"/>
              <a:t>Bazgan</a:t>
            </a:r>
            <a:r>
              <a:rPr lang="en-US" sz="1800" dirty="0" smtClean="0"/>
              <a:t>, Fernandez de la Vega and </a:t>
            </a:r>
            <a:r>
              <a:rPr lang="en-US" sz="1800" dirty="0" err="1" smtClean="0"/>
              <a:t>Karpinski</a:t>
            </a:r>
            <a:r>
              <a:rPr lang="en-US" sz="1800" dirty="0" smtClean="0"/>
              <a:t>. </a:t>
            </a:r>
            <a:r>
              <a:rPr lang="en-US" sz="1800" i="1" dirty="0" smtClean="0"/>
              <a:t>Random Structures and Algorithms</a:t>
            </a:r>
            <a:r>
              <a:rPr lang="en-US" sz="1800" dirty="0" smtClean="0"/>
              <a:t>, 2003.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[CGW ‘05] </a:t>
            </a:r>
            <a:r>
              <a:rPr lang="en-US" sz="1800" dirty="0" smtClean="0"/>
              <a:t>= </a:t>
            </a:r>
            <a:r>
              <a:rPr lang="en-US" sz="1800" dirty="0" err="1" smtClean="0"/>
              <a:t>Charikar</a:t>
            </a:r>
            <a:r>
              <a:rPr lang="en-US" sz="1800" dirty="0" smtClean="0"/>
              <a:t>, </a:t>
            </a:r>
            <a:r>
              <a:rPr lang="en-US" sz="1800" dirty="0" err="1" smtClean="0"/>
              <a:t>Guruswami</a:t>
            </a:r>
            <a:r>
              <a:rPr lang="en-US" sz="1800" dirty="0" smtClean="0"/>
              <a:t> and Wirth. </a:t>
            </a:r>
            <a:r>
              <a:rPr lang="en-US" sz="1800" i="1" dirty="0" smtClean="0"/>
              <a:t>JCSS</a:t>
            </a:r>
            <a:r>
              <a:rPr lang="en-US" sz="1800" dirty="0" smtClean="0"/>
              <a:t>, 2005.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[CS ‘98] </a:t>
            </a:r>
            <a:r>
              <a:rPr lang="en-US" sz="1800" dirty="0" smtClean="0"/>
              <a:t>= </a:t>
            </a:r>
            <a:r>
              <a:rPr lang="en-US" sz="1800" dirty="0" err="1" smtClean="0"/>
              <a:t>Chor</a:t>
            </a:r>
            <a:r>
              <a:rPr lang="en-US" sz="1800" dirty="0" smtClean="0"/>
              <a:t> and Sudan. </a:t>
            </a:r>
            <a:r>
              <a:rPr lang="en-US" sz="1800" i="1" dirty="0" smtClean="0"/>
              <a:t>SIAM J. Discrete Math</a:t>
            </a:r>
            <a:r>
              <a:rPr lang="en-US" sz="1800" dirty="0" smtClean="0"/>
              <a:t>, 1998.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[CTY ‘06]</a:t>
            </a:r>
            <a:r>
              <a:rPr lang="en-US" sz="1800" dirty="0" smtClean="0"/>
              <a:t> = </a:t>
            </a:r>
            <a:r>
              <a:rPr lang="en-US" sz="1800" dirty="0" err="1" smtClean="0"/>
              <a:t>Charbit</a:t>
            </a:r>
            <a:r>
              <a:rPr lang="en-US" sz="1800" dirty="0" smtClean="0"/>
              <a:t>, </a:t>
            </a:r>
            <a:r>
              <a:rPr lang="en-US" sz="1800" dirty="0" err="1" smtClean="0"/>
              <a:t>Thomassé</a:t>
            </a:r>
            <a:r>
              <a:rPr lang="en-US" sz="1800" dirty="0" smtClean="0"/>
              <a:t> and Yeo. </a:t>
            </a:r>
            <a:r>
              <a:rPr lang="en-US" sz="1800" i="1" dirty="0" smtClean="0"/>
              <a:t>Comb., Prob. and Comp.</a:t>
            </a:r>
            <a:r>
              <a:rPr lang="en-US" sz="1800" dirty="0" smtClean="0"/>
              <a:t>, 2007.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[GG ‘06]</a:t>
            </a:r>
            <a:r>
              <a:rPr lang="en-US" sz="1800" dirty="0" smtClean="0"/>
              <a:t> = </a:t>
            </a:r>
            <a:r>
              <a:rPr lang="en-US" sz="1800" dirty="0" err="1" smtClean="0"/>
              <a:t>Giotis</a:t>
            </a:r>
            <a:r>
              <a:rPr lang="en-US" sz="1800" dirty="0" smtClean="0"/>
              <a:t> and </a:t>
            </a:r>
            <a:r>
              <a:rPr lang="en-US" sz="1800" dirty="0" err="1" smtClean="0"/>
              <a:t>Guruswami</a:t>
            </a:r>
            <a:r>
              <a:rPr lang="en-US" sz="1800" dirty="0" smtClean="0"/>
              <a:t>. </a:t>
            </a:r>
            <a:r>
              <a:rPr lang="en-US" sz="1800" i="1" dirty="0" smtClean="0"/>
              <a:t>Theory of Computing</a:t>
            </a:r>
            <a:r>
              <a:rPr lang="en-US" sz="1800" dirty="0" smtClean="0"/>
              <a:t>, 2006.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[F ‘96] </a:t>
            </a:r>
            <a:r>
              <a:rPr lang="en-US" sz="1800" dirty="0" smtClean="0"/>
              <a:t>= Fernandez de la Vega. </a:t>
            </a:r>
            <a:r>
              <a:rPr lang="en-US" sz="1800" i="1" dirty="0" smtClean="0"/>
              <a:t>Random Structures and Algorithms</a:t>
            </a:r>
            <a:r>
              <a:rPr lang="en-US" sz="1800" dirty="0" smtClean="0"/>
              <a:t>, 1996.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[FK ‘99]</a:t>
            </a:r>
            <a:r>
              <a:rPr lang="en-US" sz="1800" dirty="0" smtClean="0"/>
              <a:t> = Frieze and </a:t>
            </a:r>
            <a:r>
              <a:rPr lang="en-US" sz="1800" dirty="0" err="1" smtClean="0"/>
              <a:t>Kannan</a:t>
            </a:r>
            <a:r>
              <a:rPr lang="en-US" sz="1800" dirty="0" smtClean="0"/>
              <a:t>. </a:t>
            </a:r>
            <a:r>
              <a:rPr lang="en-US" sz="1800" i="1" dirty="0" err="1" smtClean="0"/>
              <a:t>Combinatorica</a:t>
            </a:r>
            <a:r>
              <a:rPr lang="en-US" sz="1800" dirty="0" smtClean="0"/>
              <a:t>, 1999.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[FS ‘97]</a:t>
            </a:r>
            <a:r>
              <a:rPr lang="en-US" sz="1800" dirty="0" smtClean="0"/>
              <a:t> = Freund and </a:t>
            </a:r>
            <a:r>
              <a:rPr lang="en-US" sz="1800" dirty="0" err="1" smtClean="0"/>
              <a:t>Schapire</a:t>
            </a:r>
            <a:r>
              <a:rPr lang="en-US" sz="1800" dirty="0" smtClean="0"/>
              <a:t>. </a:t>
            </a:r>
            <a:r>
              <a:rPr lang="en-US" sz="1800" i="1" dirty="0" smtClean="0"/>
              <a:t>JCSS, </a:t>
            </a:r>
            <a:r>
              <a:rPr lang="en-US" sz="1800" dirty="0" smtClean="0"/>
              <a:t>1997.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[FV ‘99]</a:t>
            </a:r>
            <a:r>
              <a:rPr lang="en-US" sz="1800" dirty="0" smtClean="0"/>
              <a:t> = Foster </a:t>
            </a:r>
            <a:r>
              <a:rPr lang="en-US" sz="1800" dirty="0" err="1" smtClean="0"/>
              <a:t>Vohra</a:t>
            </a:r>
            <a:r>
              <a:rPr lang="en-US" sz="1800" dirty="0" smtClean="0"/>
              <a:t>. </a:t>
            </a:r>
            <a:r>
              <a:rPr lang="en-US" sz="1800" i="1" dirty="0" smtClean="0"/>
              <a:t>Games and Economic Behavior, </a:t>
            </a:r>
            <a:r>
              <a:rPr lang="en-US" sz="1800" dirty="0" smtClean="0"/>
              <a:t>1999</a:t>
            </a:r>
            <a:r>
              <a:rPr lang="en-US" sz="1800" i="1" dirty="0" smtClean="0"/>
              <a:t>.</a:t>
            </a:r>
            <a:endParaRPr lang="en-US" sz="1800" dirty="0" smtClean="0"/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[GGR ‘98]</a:t>
            </a:r>
            <a:r>
              <a:rPr lang="en-US" sz="1800" dirty="0" smtClean="0"/>
              <a:t> = </a:t>
            </a:r>
            <a:r>
              <a:rPr lang="en-US" sz="1800" dirty="0" err="1" smtClean="0"/>
              <a:t>Goldreich</a:t>
            </a:r>
            <a:r>
              <a:rPr lang="en-US" sz="1800" dirty="0" smtClean="0"/>
              <a:t>, </a:t>
            </a:r>
            <a:r>
              <a:rPr lang="en-US" sz="1800" dirty="0" err="1" smtClean="0"/>
              <a:t>Goldwasser</a:t>
            </a:r>
            <a:r>
              <a:rPr lang="en-US" sz="1800" dirty="0" smtClean="0"/>
              <a:t> and Ron. </a:t>
            </a:r>
            <a:r>
              <a:rPr lang="en-US" sz="1800" i="1" dirty="0" smtClean="0"/>
              <a:t>JACM</a:t>
            </a:r>
            <a:r>
              <a:rPr lang="en-US" sz="1800" dirty="0" smtClean="0"/>
              <a:t> 1998.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[O ‘79]</a:t>
            </a:r>
            <a:r>
              <a:rPr lang="en-US" sz="1800" dirty="0" smtClean="0"/>
              <a:t> = </a:t>
            </a:r>
            <a:r>
              <a:rPr lang="en-US" sz="1800" dirty="0" err="1" smtClean="0"/>
              <a:t>Opatrny</a:t>
            </a:r>
            <a:r>
              <a:rPr lang="en-US" sz="1800" dirty="0" smtClean="0"/>
              <a:t>.  </a:t>
            </a:r>
            <a:r>
              <a:rPr lang="en-US" sz="1800" i="1" dirty="0" smtClean="0"/>
              <a:t>SIAM J. Computing</a:t>
            </a:r>
            <a:r>
              <a:rPr lang="en-US" sz="1800" dirty="0" smtClean="0"/>
              <a:t>, 1979.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[PY ‘91]</a:t>
            </a:r>
            <a:r>
              <a:rPr lang="en-US" sz="1800" dirty="0" smtClean="0"/>
              <a:t> =Papadimitriou and </a:t>
            </a:r>
            <a:r>
              <a:rPr lang="en-US" sz="1800" dirty="0" err="1" smtClean="0"/>
              <a:t>Yannakakis</a:t>
            </a:r>
            <a:r>
              <a:rPr lang="en-US" sz="1800" dirty="0" smtClean="0"/>
              <a:t>. </a:t>
            </a:r>
            <a:r>
              <a:rPr lang="en-US" sz="1800" i="1" dirty="0" smtClean="0"/>
              <a:t>JCSS</a:t>
            </a:r>
            <a:r>
              <a:rPr lang="en-US" sz="1800" dirty="0" smtClean="0"/>
              <a:t>, 2001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[RV ‘08] </a:t>
            </a:r>
            <a:r>
              <a:rPr lang="en-US" sz="1800" dirty="0" smtClean="0"/>
              <a:t>= Roth and </a:t>
            </a:r>
            <a:r>
              <a:rPr lang="en-US" sz="1800" dirty="0" err="1" smtClean="0"/>
              <a:t>Viswanathan</a:t>
            </a:r>
            <a:r>
              <a:rPr lang="en-US" sz="1800" dirty="0" smtClean="0"/>
              <a:t>. IEEE Trans. Info </a:t>
            </a:r>
            <a:r>
              <a:rPr lang="en-US" sz="1800" dirty="0" err="1" smtClean="0"/>
              <a:t>Thoery</a:t>
            </a:r>
            <a:r>
              <a:rPr lang="en-US" sz="1800" dirty="0" smtClean="0"/>
              <a:t>, 2008.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76D19-7145-4DC7-B9CA-71FCC118F8D9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0" y="1219200"/>
            <a:ext cx="9144000" cy="2362200"/>
          </a:xfrm>
        </p:spPr>
        <p:txBody>
          <a:bodyPr/>
          <a:lstStyle/>
          <a:p>
            <a:r>
              <a:rPr lang="en-US" sz="9600" dirty="0" smtClean="0"/>
              <a:t>Appendix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AEA321-C9D1-47E8-9BDC-1EC302CCBF03}" type="slidenum">
              <a:rPr lang="en-US" smtClean="0">
                <a:latin typeface="Arial" charset="0"/>
              </a:rPr>
              <a:pPr/>
              <a:t>37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55"/>
          <p:cNvSpPr>
            <a:spLocks noChangeArrowheads="1"/>
          </p:cNvSpPr>
          <p:nvPr/>
        </p:nvSpPr>
        <p:spPr bwMode="auto">
          <a:xfrm>
            <a:off x="6324600" y="4876800"/>
            <a:ext cx="1600200" cy="762000"/>
          </a:xfrm>
          <a:prstGeom prst="ellipse">
            <a:avLst/>
          </a:prstGeom>
          <a:solidFill>
            <a:srgbClr val="E1F5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362200"/>
            <a:ext cx="8229600" cy="106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Not fragile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Dense MIN-3-UNCUT is at least as hard as general MIN-2-UNCUT so no PTAS unless P=NP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Approximate 3-coloring (MIN-3-UNCUT)</a:t>
            </a:r>
          </a:p>
        </p:txBody>
      </p:sp>
      <p:sp>
        <p:nvSpPr>
          <p:cNvPr id="32773" name="Text Box 4"/>
          <p:cNvSpPr txBox="1">
            <a:spLocks noChangeArrowheads="1"/>
          </p:cNvSpPr>
          <p:nvPr/>
        </p:nvSpPr>
        <p:spPr bwMode="auto">
          <a:xfrm>
            <a:off x="1143000" y="1066800"/>
            <a:ext cx="2559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0"/>
              <a:t>Uncut (monochromatic)</a:t>
            </a:r>
            <a:br>
              <a:rPr lang="en-US" b="0"/>
            </a:br>
            <a:r>
              <a:rPr lang="en-US" b="0"/>
              <a:t> edge</a:t>
            </a:r>
          </a:p>
        </p:txBody>
      </p:sp>
      <p:sp>
        <p:nvSpPr>
          <p:cNvPr id="32774" name="Oval 5"/>
          <p:cNvSpPr>
            <a:spLocks noChangeArrowheads="1"/>
          </p:cNvSpPr>
          <p:nvPr/>
        </p:nvSpPr>
        <p:spPr bwMode="auto">
          <a:xfrm>
            <a:off x="4419600" y="1905000"/>
            <a:ext cx="228600" cy="228600"/>
          </a:xfrm>
          <a:prstGeom prst="ellipse">
            <a:avLst/>
          </a:prstGeom>
          <a:solidFill>
            <a:srgbClr val="A3FE4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Oval 6"/>
          <p:cNvSpPr>
            <a:spLocks noChangeArrowheads="1"/>
          </p:cNvSpPr>
          <p:nvPr/>
        </p:nvSpPr>
        <p:spPr bwMode="auto">
          <a:xfrm>
            <a:off x="3581400" y="1676400"/>
            <a:ext cx="228600" cy="228600"/>
          </a:xfrm>
          <a:prstGeom prst="ellipse">
            <a:avLst/>
          </a:prstGeom>
          <a:solidFill>
            <a:srgbClr val="93D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Oval 7"/>
          <p:cNvSpPr>
            <a:spLocks noChangeArrowheads="1"/>
          </p:cNvSpPr>
          <p:nvPr/>
        </p:nvSpPr>
        <p:spPr bwMode="auto">
          <a:xfrm>
            <a:off x="5715000" y="13716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Oval 8"/>
          <p:cNvSpPr>
            <a:spLocks noChangeArrowheads="1"/>
          </p:cNvSpPr>
          <p:nvPr/>
        </p:nvSpPr>
        <p:spPr bwMode="auto">
          <a:xfrm>
            <a:off x="5257800" y="10668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Oval 9"/>
          <p:cNvSpPr>
            <a:spLocks noChangeArrowheads="1"/>
          </p:cNvSpPr>
          <p:nvPr/>
        </p:nvSpPr>
        <p:spPr bwMode="auto">
          <a:xfrm>
            <a:off x="4038600" y="1066800"/>
            <a:ext cx="228600" cy="228600"/>
          </a:xfrm>
          <a:prstGeom prst="ellipse">
            <a:avLst/>
          </a:prstGeom>
          <a:solidFill>
            <a:srgbClr val="93D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Oval 10"/>
          <p:cNvSpPr>
            <a:spLocks noChangeArrowheads="1"/>
          </p:cNvSpPr>
          <p:nvPr/>
        </p:nvSpPr>
        <p:spPr bwMode="auto">
          <a:xfrm>
            <a:off x="5029200" y="1905000"/>
            <a:ext cx="228600" cy="228600"/>
          </a:xfrm>
          <a:prstGeom prst="ellipse">
            <a:avLst/>
          </a:prstGeom>
          <a:solidFill>
            <a:srgbClr val="A3FE4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2780" name="AutoShape 11"/>
          <p:cNvCxnSpPr>
            <a:cxnSpLocks noChangeShapeType="1"/>
            <a:stCxn id="32776" idx="3"/>
            <a:endCxn id="32779" idx="6"/>
          </p:cNvCxnSpPr>
          <p:nvPr/>
        </p:nvCxnSpPr>
        <p:spPr bwMode="auto">
          <a:xfrm flipH="1">
            <a:off x="5257800" y="1566863"/>
            <a:ext cx="490538" cy="452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81" name="AutoShape 12"/>
          <p:cNvCxnSpPr>
            <a:cxnSpLocks noChangeShapeType="1"/>
            <a:stCxn id="32775" idx="7"/>
            <a:endCxn id="32777" idx="2"/>
          </p:cNvCxnSpPr>
          <p:nvPr/>
        </p:nvCxnSpPr>
        <p:spPr bwMode="auto">
          <a:xfrm flipV="1">
            <a:off x="3776663" y="1181100"/>
            <a:ext cx="1481137" cy="5286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82" name="AutoShape 13"/>
          <p:cNvCxnSpPr>
            <a:cxnSpLocks noChangeShapeType="1"/>
            <a:stCxn id="32777" idx="2"/>
            <a:endCxn id="32778" idx="6"/>
          </p:cNvCxnSpPr>
          <p:nvPr/>
        </p:nvCxnSpPr>
        <p:spPr bwMode="auto">
          <a:xfrm flipH="1">
            <a:off x="4267200" y="1181100"/>
            <a:ext cx="990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83" name="AutoShape 14"/>
          <p:cNvCxnSpPr>
            <a:cxnSpLocks noChangeShapeType="1"/>
            <a:stCxn id="32775" idx="6"/>
            <a:endCxn id="32776" idx="2"/>
          </p:cNvCxnSpPr>
          <p:nvPr/>
        </p:nvCxnSpPr>
        <p:spPr bwMode="auto">
          <a:xfrm flipV="1">
            <a:off x="3810000" y="1485900"/>
            <a:ext cx="19050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84" name="AutoShape 15"/>
          <p:cNvCxnSpPr>
            <a:cxnSpLocks noChangeShapeType="1"/>
            <a:stCxn id="32775" idx="5"/>
            <a:endCxn id="32774" idx="1"/>
          </p:cNvCxnSpPr>
          <p:nvPr/>
        </p:nvCxnSpPr>
        <p:spPr bwMode="auto">
          <a:xfrm>
            <a:off x="3776663" y="1871663"/>
            <a:ext cx="676275" cy="66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85" name="AutoShape 16"/>
          <p:cNvCxnSpPr>
            <a:cxnSpLocks noChangeShapeType="1"/>
            <a:stCxn id="32776" idx="2"/>
            <a:endCxn id="32774" idx="6"/>
          </p:cNvCxnSpPr>
          <p:nvPr/>
        </p:nvCxnSpPr>
        <p:spPr bwMode="auto">
          <a:xfrm flipH="1">
            <a:off x="4648200" y="1485900"/>
            <a:ext cx="10668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86" name="AutoShape 17"/>
          <p:cNvCxnSpPr>
            <a:cxnSpLocks noChangeShapeType="1"/>
            <a:stCxn id="32779" idx="0"/>
            <a:endCxn id="32777" idx="4"/>
          </p:cNvCxnSpPr>
          <p:nvPr/>
        </p:nvCxnSpPr>
        <p:spPr bwMode="auto">
          <a:xfrm flipV="1">
            <a:off x="5143500" y="1295400"/>
            <a:ext cx="2286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787" name="Line 18"/>
          <p:cNvSpPr>
            <a:spLocks noChangeShapeType="1"/>
          </p:cNvSpPr>
          <p:nvPr/>
        </p:nvSpPr>
        <p:spPr bwMode="auto">
          <a:xfrm>
            <a:off x="3429000" y="144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32788" name="AutoShape 20"/>
          <p:cNvCxnSpPr>
            <a:cxnSpLocks noChangeShapeType="1"/>
            <a:stCxn id="32778" idx="4"/>
            <a:endCxn id="32775" idx="0"/>
          </p:cNvCxnSpPr>
          <p:nvPr/>
        </p:nvCxnSpPr>
        <p:spPr bwMode="auto">
          <a:xfrm flipH="1">
            <a:off x="3695700" y="1295400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914400" y="54102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685800" y="5029200"/>
            <a:ext cx="228600" cy="228600"/>
          </a:xfrm>
          <a:prstGeom prst="ellipse">
            <a:avLst/>
          </a:prstGeom>
          <a:solidFill>
            <a:srgbClr val="A3FE4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1" name="Oval 23"/>
          <p:cNvSpPr>
            <a:spLocks noChangeArrowheads="1"/>
          </p:cNvSpPr>
          <p:nvPr/>
        </p:nvSpPr>
        <p:spPr bwMode="auto">
          <a:xfrm>
            <a:off x="1981200" y="5257800"/>
            <a:ext cx="228600" cy="228600"/>
          </a:xfrm>
          <a:prstGeom prst="ellipse">
            <a:avLst/>
          </a:prstGeom>
          <a:solidFill>
            <a:srgbClr val="A3FE4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2" name="Oval 24"/>
          <p:cNvSpPr>
            <a:spLocks noChangeArrowheads="1"/>
          </p:cNvSpPr>
          <p:nvPr/>
        </p:nvSpPr>
        <p:spPr bwMode="auto">
          <a:xfrm>
            <a:off x="1905000" y="48006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3" name="Oval 25"/>
          <p:cNvSpPr>
            <a:spLocks noChangeArrowheads="1"/>
          </p:cNvSpPr>
          <p:nvPr/>
        </p:nvSpPr>
        <p:spPr bwMode="auto">
          <a:xfrm>
            <a:off x="1524000" y="44196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4" name="Oval 26"/>
          <p:cNvSpPr>
            <a:spLocks noChangeArrowheads="1"/>
          </p:cNvSpPr>
          <p:nvPr/>
        </p:nvSpPr>
        <p:spPr bwMode="auto">
          <a:xfrm>
            <a:off x="1600200" y="56388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2795" name="AutoShape 28"/>
          <p:cNvCxnSpPr>
            <a:cxnSpLocks noChangeShapeType="1"/>
            <a:stCxn id="32790" idx="6"/>
            <a:endCxn id="32792" idx="2"/>
          </p:cNvCxnSpPr>
          <p:nvPr/>
        </p:nvCxnSpPr>
        <p:spPr bwMode="auto">
          <a:xfrm flipV="1">
            <a:off x="914400" y="4914900"/>
            <a:ext cx="9906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96" name="AutoShape 29"/>
          <p:cNvCxnSpPr>
            <a:cxnSpLocks noChangeShapeType="1"/>
            <a:stCxn id="32792" idx="1"/>
            <a:endCxn id="32793" idx="5"/>
          </p:cNvCxnSpPr>
          <p:nvPr/>
        </p:nvCxnSpPr>
        <p:spPr bwMode="auto">
          <a:xfrm flipH="1" flipV="1">
            <a:off x="1719263" y="4614863"/>
            <a:ext cx="2190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97" name="AutoShape 30"/>
          <p:cNvCxnSpPr>
            <a:cxnSpLocks noChangeShapeType="1"/>
            <a:stCxn id="32794" idx="7"/>
            <a:endCxn id="32791" idx="3"/>
          </p:cNvCxnSpPr>
          <p:nvPr/>
        </p:nvCxnSpPr>
        <p:spPr bwMode="auto">
          <a:xfrm flipV="1">
            <a:off x="1795463" y="5453063"/>
            <a:ext cx="2190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98" name="AutoShape 31"/>
          <p:cNvCxnSpPr>
            <a:cxnSpLocks noChangeShapeType="1"/>
            <a:stCxn id="32790" idx="5"/>
            <a:endCxn id="32789" idx="0"/>
          </p:cNvCxnSpPr>
          <p:nvPr/>
        </p:nvCxnSpPr>
        <p:spPr bwMode="auto">
          <a:xfrm>
            <a:off x="881063" y="5224463"/>
            <a:ext cx="147637" cy="1857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99" name="AutoShape 33"/>
          <p:cNvCxnSpPr>
            <a:cxnSpLocks noChangeShapeType="1"/>
            <a:stCxn id="32791" idx="0"/>
            <a:endCxn id="32792" idx="5"/>
          </p:cNvCxnSpPr>
          <p:nvPr/>
        </p:nvCxnSpPr>
        <p:spPr bwMode="auto">
          <a:xfrm flipV="1">
            <a:off x="2095500" y="4995863"/>
            <a:ext cx="4763" cy="261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800" name="Line 34"/>
          <p:cNvSpPr>
            <a:spLocks noChangeShapeType="1"/>
          </p:cNvSpPr>
          <p:nvPr/>
        </p:nvSpPr>
        <p:spPr bwMode="auto">
          <a:xfrm>
            <a:off x="2743200" y="5334000"/>
            <a:ext cx="11430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32801" name="AutoShape 35"/>
          <p:cNvCxnSpPr>
            <a:cxnSpLocks noChangeShapeType="1"/>
            <a:stCxn id="32793" idx="3"/>
            <a:endCxn id="32790" idx="7"/>
          </p:cNvCxnSpPr>
          <p:nvPr/>
        </p:nvCxnSpPr>
        <p:spPr bwMode="auto">
          <a:xfrm flipH="1">
            <a:off x="881063" y="4614863"/>
            <a:ext cx="676275" cy="447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802" name="Oval 50"/>
          <p:cNvSpPr>
            <a:spLocks noChangeArrowheads="1"/>
          </p:cNvSpPr>
          <p:nvPr/>
        </p:nvSpPr>
        <p:spPr bwMode="auto">
          <a:xfrm>
            <a:off x="6477000" y="5105400"/>
            <a:ext cx="228600" cy="228600"/>
          </a:xfrm>
          <a:prstGeom prst="ellipse">
            <a:avLst/>
          </a:prstGeom>
          <a:solidFill>
            <a:srgbClr val="93D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3" name="Oval 51"/>
          <p:cNvSpPr>
            <a:spLocks noChangeArrowheads="1"/>
          </p:cNvSpPr>
          <p:nvPr/>
        </p:nvSpPr>
        <p:spPr bwMode="auto">
          <a:xfrm>
            <a:off x="6781800" y="4953000"/>
            <a:ext cx="228600" cy="228600"/>
          </a:xfrm>
          <a:prstGeom prst="ellipse">
            <a:avLst/>
          </a:prstGeom>
          <a:solidFill>
            <a:srgbClr val="93D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4" name="Oval 53"/>
          <p:cNvSpPr>
            <a:spLocks noChangeArrowheads="1"/>
          </p:cNvSpPr>
          <p:nvPr/>
        </p:nvSpPr>
        <p:spPr bwMode="auto">
          <a:xfrm>
            <a:off x="7162800" y="4953000"/>
            <a:ext cx="228600" cy="228600"/>
          </a:xfrm>
          <a:prstGeom prst="ellipse">
            <a:avLst/>
          </a:prstGeom>
          <a:solidFill>
            <a:srgbClr val="93D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5" name="Oval 54"/>
          <p:cNvSpPr>
            <a:spLocks noChangeArrowheads="1"/>
          </p:cNvSpPr>
          <p:nvPr/>
        </p:nvSpPr>
        <p:spPr bwMode="auto">
          <a:xfrm>
            <a:off x="7467600" y="5029200"/>
            <a:ext cx="228600" cy="228600"/>
          </a:xfrm>
          <a:prstGeom prst="ellipse">
            <a:avLst/>
          </a:prstGeom>
          <a:solidFill>
            <a:srgbClr val="93DB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6" name="Text Box 56"/>
          <p:cNvSpPr txBox="1">
            <a:spLocks noChangeArrowheads="1"/>
          </p:cNvSpPr>
          <p:nvPr/>
        </p:nvSpPr>
        <p:spPr bwMode="auto">
          <a:xfrm>
            <a:off x="6553200" y="5195888"/>
            <a:ext cx="121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0"/>
              <a:t>10n</a:t>
            </a:r>
            <a:r>
              <a:rPr lang="en-US" b="0" baseline="30000"/>
              <a:t>2</a:t>
            </a:r>
            <a:r>
              <a:rPr lang="en-US" b="0"/>
              <a:t> vert.</a:t>
            </a:r>
          </a:p>
        </p:txBody>
      </p:sp>
      <p:sp>
        <p:nvSpPr>
          <p:cNvPr id="32807" name="Rectangle 63"/>
          <p:cNvSpPr>
            <a:spLocks noChangeArrowheads="1"/>
          </p:cNvSpPr>
          <p:nvPr/>
        </p:nvSpPr>
        <p:spPr bwMode="auto">
          <a:xfrm>
            <a:off x="304800" y="3657600"/>
            <a:ext cx="2597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0" u="sng"/>
              <a:t>General</a:t>
            </a:r>
          </a:p>
          <a:p>
            <a:pPr algn="ctr"/>
            <a:r>
              <a:rPr lang="en-US" b="0" u="sng"/>
              <a:t>MIN-2-UNCUT instance</a:t>
            </a:r>
          </a:p>
        </p:txBody>
      </p:sp>
      <p:sp>
        <p:nvSpPr>
          <p:cNvPr id="32808" name="Rectangle 64"/>
          <p:cNvSpPr>
            <a:spLocks noChangeArrowheads="1"/>
          </p:cNvSpPr>
          <p:nvPr/>
        </p:nvSpPr>
        <p:spPr bwMode="auto">
          <a:xfrm>
            <a:off x="4800600" y="3657600"/>
            <a:ext cx="3321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u="sng"/>
              <a:t>Dense MIN-3-UNCUT instance</a:t>
            </a:r>
          </a:p>
        </p:txBody>
      </p:sp>
      <p:sp>
        <p:nvSpPr>
          <p:cNvPr id="32809" name="Rectangle 65"/>
          <p:cNvSpPr>
            <a:spLocks noChangeArrowheads="1"/>
          </p:cNvSpPr>
          <p:nvPr/>
        </p:nvSpPr>
        <p:spPr bwMode="auto">
          <a:xfrm>
            <a:off x="2667000" y="4876800"/>
            <a:ext cx="1212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/>
              <a:t>Reduction</a:t>
            </a:r>
          </a:p>
        </p:txBody>
      </p:sp>
      <p:sp>
        <p:nvSpPr>
          <p:cNvPr id="32810" name="Oval 66"/>
          <p:cNvSpPr>
            <a:spLocks noChangeArrowheads="1"/>
          </p:cNvSpPr>
          <p:nvPr/>
        </p:nvSpPr>
        <p:spPr bwMode="auto">
          <a:xfrm>
            <a:off x="7315200" y="4038600"/>
            <a:ext cx="1676400" cy="762000"/>
          </a:xfrm>
          <a:prstGeom prst="ellipse">
            <a:avLst/>
          </a:prstGeom>
          <a:solidFill>
            <a:srgbClr val="FFEFE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1" name="Oval 67"/>
          <p:cNvSpPr>
            <a:spLocks noChangeArrowheads="1"/>
          </p:cNvSpPr>
          <p:nvPr/>
        </p:nvSpPr>
        <p:spPr bwMode="auto">
          <a:xfrm>
            <a:off x="7467600" y="42672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2" name="Oval 68"/>
          <p:cNvSpPr>
            <a:spLocks noChangeArrowheads="1"/>
          </p:cNvSpPr>
          <p:nvPr/>
        </p:nvSpPr>
        <p:spPr bwMode="auto">
          <a:xfrm>
            <a:off x="7848600" y="41148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3" name="Oval 69"/>
          <p:cNvSpPr>
            <a:spLocks noChangeArrowheads="1"/>
          </p:cNvSpPr>
          <p:nvPr/>
        </p:nvSpPr>
        <p:spPr bwMode="auto">
          <a:xfrm>
            <a:off x="8305800" y="41148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4" name="Oval 70"/>
          <p:cNvSpPr>
            <a:spLocks noChangeArrowheads="1"/>
          </p:cNvSpPr>
          <p:nvPr/>
        </p:nvSpPr>
        <p:spPr bwMode="auto">
          <a:xfrm>
            <a:off x="8610600" y="42672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5" name="Text Box 71"/>
          <p:cNvSpPr txBox="1">
            <a:spLocks noChangeArrowheads="1"/>
          </p:cNvSpPr>
          <p:nvPr/>
        </p:nvSpPr>
        <p:spPr bwMode="auto">
          <a:xfrm>
            <a:off x="7620000" y="4419600"/>
            <a:ext cx="1157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0"/>
              <a:t>10n</a:t>
            </a:r>
            <a:r>
              <a:rPr lang="en-US" b="0" baseline="30000"/>
              <a:t>2</a:t>
            </a:r>
            <a:r>
              <a:rPr lang="en-US"/>
              <a:t> </a:t>
            </a:r>
            <a:r>
              <a:rPr lang="en-US" b="0"/>
              <a:t>vert.</a:t>
            </a:r>
          </a:p>
        </p:txBody>
      </p:sp>
      <p:sp>
        <p:nvSpPr>
          <p:cNvPr id="32816" name="Oval 78"/>
          <p:cNvSpPr>
            <a:spLocks noChangeArrowheads="1"/>
          </p:cNvSpPr>
          <p:nvPr/>
        </p:nvSpPr>
        <p:spPr bwMode="auto">
          <a:xfrm>
            <a:off x="4343400" y="54864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7" name="Oval 79"/>
          <p:cNvSpPr>
            <a:spLocks noChangeArrowheads="1"/>
          </p:cNvSpPr>
          <p:nvPr/>
        </p:nvSpPr>
        <p:spPr bwMode="auto">
          <a:xfrm>
            <a:off x="4114800" y="5105400"/>
            <a:ext cx="228600" cy="228600"/>
          </a:xfrm>
          <a:prstGeom prst="ellipse">
            <a:avLst/>
          </a:prstGeom>
          <a:solidFill>
            <a:srgbClr val="A3FE4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8" name="Oval 80"/>
          <p:cNvSpPr>
            <a:spLocks noChangeArrowheads="1"/>
          </p:cNvSpPr>
          <p:nvPr/>
        </p:nvSpPr>
        <p:spPr bwMode="auto">
          <a:xfrm>
            <a:off x="5410200" y="5334000"/>
            <a:ext cx="228600" cy="228600"/>
          </a:xfrm>
          <a:prstGeom prst="ellipse">
            <a:avLst/>
          </a:prstGeom>
          <a:solidFill>
            <a:srgbClr val="A3FE4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19" name="Oval 81"/>
          <p:cNvSpPr>
            <a:spLocks noChangeArrowheads="1"/>
          </p:cNvSpPr>
          <p:nvPr/>
        </p:nvSpPr>
        <p:spPr bwMode="auto">
          <a:xfrm>
            <a:off x="5334000" y="48768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20" name="Oval 82"/>
          <p:cNvSpPr>
            <a:spLocks noChangeArrowheads="1"/>
          </p:cNvSpPr>
          <p:nvPr/>
        </p:nvSpPr>
        <p:spPr bwMode="auto">
          <a:xfrm>
            <a:off x="4953000" y="44958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21" name="Oval 83"/>
          <p:cNvSpPr>
            <a:spLocks noChangeArrowheads="1"/>
          </p:cNvSpPr>
          <p:nvPr/>
        </p:nvSpPr>
        <p:spPr bwMode="auto">
          <a:xfrm>
            <a:off x="5029200" y="5715000"/>
            <a:ext cx="228600" cy="228600"/>
          </a:xfrm>
          <a:prstGeom prst="ellipse">
            <a:avLst/>
          </a:prstGeom>
          <a:solidFill>
            <a:srgbClr val="FF9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2822" name="AutoShape 85"/>
          <p:cNvCxnSpPr>
            <a:cxnSpLocks noChangeShapeType="1"/>
            <a:stCxn id="32817" idx="6"/>
            <a:endCxn id="32819" idx="2"/>
          </p:cNvCxnSpPr>
          <p:nvPr/>
        </p:nvCxnSpPr>
        <p:spPr bwMode="auto">
          <a:xfrm flipV="1">
            <a:off x="4343400" y="4991100"/>
            <a:ext cx="9906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23" name="AutoShape 86"/>
          <p:cNvCxnSpPr>
            <a:cxnSpLocks noChangeShapeType="1"/>
            <a:stCxn id="32819" idx="1"/>
            <a:endCxn id="32820" idx="5"/>
          </p:cNvCxnSpPr>
          <p:nvPr/>
        </p:nvCxnSpPr>
        <p:spPr bwMode="auto">
          <a:xfrm flipH="1" flipV="1">
            <a:off x="5148263" y="4691063"/>
            <a:ext cx="2190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24" name="AutoShape 87"/>
          <p:cNvCxnSpPr>
            <a:cxnSpLocks noChangeShapeType="1"/>
            <a:stCxn id="32821" idx="7"/>
            <a:endCxn id="32818" idx="3"/>
          </p:cNvCxnSpPr>
          <p:nvPr/>
        </p:nvCxnSpPr>
        <p:spPr bwMode="auto">
          <a:xfrm flipV="1">
            <a:off x="5224463" y="5529263"/>
            <a:ext cx="219075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25" name="AutoShape 88"/>
          <p:cNvCxnSpPr>
            <a:cxnSpLocks noChangeShapeType="1"/>
            <a:stCxn id="32817" idx="5"/>
            <a:endCxn id="32816" idx="0"/>
          </p:cNvCxnSpPr>
          <p:nvPr/>
        </p:nvCxnSpPr>
        <p:spPr bwMode="auto">
          <a:xfrm>
            <a:off x="4310063" y="5300663"/>
            <a:ext cx="147637" cy="1857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26" name="AutoShape 90"/>
          <p:cNvCxnSpPr>
            <a:cxnSpLocks noChangeShapeType="1"/>
            <a:stCxn id="32818" idx="0"/>
            <a:endCxn id="32819" idx="5"/>
          </p:cNvCxnSpPr>
          <p:nvPr/>
        </p:nvCxnSpPr>
        <p:spPr bwMode="auto">
          <a:xfrm flipV="1">
            <a:off x="5524500" y="5072063"/>
            <a:ext cx="4763" cy="261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27" name="AutoShape 91"/>
          <p:cNvCxnSpPr>
            <a:cxnSpLocks noChangeShapeType="1"/>
            <a:stCxn id="32820" idx="3"/>
            <a:endCxn id="32817" idx="7"/>
          </p:cNvCxnSpPr>
          <p:nvPr/>
        </p:nvCxnSpPr>
        <p:spPr bwMode="auto">
          <a:xfrm flipH="1">
            <a:off x="4310063" y="4691063"/>
            <a:ext cx="676275" cy="447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828" name="Oval 92"/>
          <p:cNvSpPr>
            <a:spLocks noChangeArrowheads="1"/>
          </p:cNvSpPr>
          <p:nvPr/>
        </p:nvSpPr>
        <p:spPr bwMode="auto">
          <a:xfrm>
            <a:off x="7315200" y="5715000"/>
            <a:ext cx="1676400" cy="762000"/>
          </a:xfrm>
          <a:prstGeom prst="ellipse">
            <a:avLst/>
          </a:prstGeom>
          <a:solidFill>
            <a:srgbClr val="EEFF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29" name="Oval 93"/>
          <p:cNvSpPr>
            <a:spLocks noChangeArrowheads="1"/>
          </p:cNvSpPr>
          <p:nvPr/>
        </p:nvSpPr>
        <p:spPr bwMode="auto">
          <a:xfrm>
            <a:off x="7467600" y="5943600"/>
            <a:ext cx="228600" cy="228600"/>
          </a:xfrm>
          <a:prstGeom prst="ellipse">
            <a:avLst/>
          </a:prstGeom>
          <a:solidFill>
            <a:srgbClr val="A3FE4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30" name="Oval 94"/>
          <p:cNvSpPr>
            <a:spLocks noChangeArrowheads="1"/>
          </p:cNvSpPr>
          <p:nvPr/>
        </p:nvSpPr>
        <p:spPr bwMode="auto">
          <a:xfrm>
            <a:off x="7848600" y="5791200"/>
            <a:ext cx="228600" cy="228600"/>
          </a:xfrm>
          <a:prstGeom prst="ellipse">
            <a:avLst/>
          </a:prstGeom>
          <a:solidFill>
            <a:srgbClr val="A3FE4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31" name="Oval 95"/>
          <p:cNvSpPr>
            <a:spLocks noChangeArrowheads="1"/>
          </p:cNvSpPr>
          <p:nvPr/>
        </p:nvSpPr>
        <p:spPr bwMode="auto">
          <a:xfrm>
            <a:off x="8305800" y="5791200"/>
            <a:ext cx="228600" cy="228600"/>
          </a:xfrm>
          <a:prstGeom prst="ellipse">
            <a:avLst/>
          </a:prstGeom>
          <a:solidFill>
            <a:srgbClr val="A3FE4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32" name="Oval 96"/>
          <p:cNvSpPr>
            <a:spLocks noChangeArrowheads="1"/>
          </p:cNvSpPr>
          <p:nvPr/>
        </p:nvSpPr>
        <p:spPr bwMode="auto">
          <a:xfrm>
            <a:off x="8610600" y="6019800"/>
            <a:ext cx="228600" cy="228600"/>
          </a:xfrm>
          <a:prstGeom prst="ellipse">
            <a:avLst/>
          </a:prstGeom>
          <a:solidFill>
            <a:srgbClr val="A3FE4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33" name="Text Box 97"/>
          <p:cNvSpPr txBox="1">
            <a:spLocks noChangeArrowheads="1"/>
          </p:cNvSpPr>
          <p:nvPr/>
        </p:nvSpPr>
        <p:spPr bwMode="auto">
          <a:xfrm>
            <a:off x="7594600" y="6096000"/>
            <a:ext cx="1157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0"/>
              <a:t>10n</a:t>
            </a:r>
            <a:r>
              <a:rPr lang="en-US" b="0" baseline="30000"/>
              <a:t>2</a:t>
            </a:r>
            <a:r>
              <a:rPr lang="en-US"/>
              <a:t> </a:t>
            </a:r>
            <a:r>
              <a:rPr lang="en-US" b="0"/>
              <a:t>vert.</a:t>
            </a:r>
          </a:p>
        </p:txBody>
      </p:sp>
      <p:cxnSp>
        <p:nvCxnSpPr>
          <p:cNvPr id="32834" name="AutoShape 98"/>
          <p:cNvCxnSpPr>
            <a:cxnSpLocks noChangeShapeType="1"/>
            <a:stCxn id="32810" idx="4"/>
            <a:endCxn id="32770" idx="6"/>
          </p:cNvCxnSpPr>
          <p:nvPr/>
        </p:nvCxnSpPr>
        <p:spPr bwMode="auto">
          <a:xfrm flipH="1">
            <a:off x="7924800" y="4800600"/>
            <a:ext cx="2286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35" name="AutoShape 99"/>
          <p:cNvCxnSpPr>
            <a:cxnSpLocks noChangeShapeType="1"/>
            <a:stCxn id="32810" idx="4"/>
            <a:endCxn id="32828" idx="0"/>
          </p:cNvCxnSpPr>
          <p:nvPr/>
        </p:nvCxnSpPr>
        <p:spPr bwMode="auto">
          <a:xfrm>
            <a:off x="8153400" y="4800600"/>
            <a:ext cx="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36" name="AutoShape 100"/>
          <p:cNvCxnSpPr>
            <a:cxnSpLocks noChangeShapeType="1"/>
            <a:stCxn id="32770" idx="6"/>
            <a:endCxn id="32828" idx="0"/>
          </p:cNvCxnSpPr>
          <p:nvPr/>
        </p:nvCxnSpPr>
        <p:spPr bwMode="auto">
          <a:xfrm>
            <a:off x="7924800" y="5257800"/>
            <a:ext cx="2286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837" name="Text Box 101"/>
          <p:cNvSpPr txBox="1">
            <a:spLocks noChangeArrowheads="1"/>
          </p:cNvSpPr>
          <p:nvPr/>
        </p:nvSpPr>
        <p:spPr bwMode="auto">
          <a:xfrm>
            <a:off x="1039813" y="6019800"/>
            <a:ext cx="1162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0"/>
              <a:t>n vertices</a:t>
            </a:r>
          </a:p>
        </p:txBody>
      </p:sp>
      <p:sp>
        <p:nvSpPr>
          <p:cNvPr id="32838" name="Text Box 102"/>
          <p:cNvSpPr txBox="1">
            <a:spLocks noChangeArrowheads="1"/>
          </p:cNvSpPr>
          <p:nvPr/>
        </p:nvSpPr>
        <p:spPr bwMode="auto">
          <a:xfrm>
            <a:off x="6369050" y="6491288"/>
            <a:ext cx="269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0"/>
              <a:t>Complete tripartite graph</a:t>
            </a:r>
          </a:p>
        </p:txBody>
      </p:sp>
      <p:sp>
        <p:nvSpPr>
          <p:cNvPr id="32839" name="Text Box 103"/>
          <p:cNvSpPr txBox="1">
            <a:spLocks noChangeArrowheads="1"/>
          </p:cNvSpPr>
          <p:nvPr/>
        </p:nvSpPr>
        <p:spPr bwMode="auto">
          <a:xfrm>
            <a:off x="4495800" y="6096000"/>
            <a:ext cx="1162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0"/>
              <a:t>n vertices</a:t>
            </a:r>
          </a:p>
        </p:txBody>
      </p:sp>
      <p:cxnSp>
        <p:nvCxnSpPr>
          <p:cNvPr id="32840" name="AutoShape 57"/>
          <p:cNvCxnSpPr>
            <a:cxnSpLocks noChangeShapeType="1"/>
            <a:stCxn id="32770" idx="2"/>
            <a:endCxn id="32817" idx="6"/>
          </p:cNvCxnSpPr>
          <p:nvPr/>
        </p:nvCxnSpPr>
        <p:spPr bwMode="auto">
          <a:xfrm flipH="1" flipV="1">
            <a:off x="4343400" y="5219700"/>
            <a:ext cx="1981200" cy="38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41" name="AutoShape 58"/>
          <p:cNvCxnSpPr>
            <a:cxnSpLocks noChangeShapeType="1"/>
            <a:stCxn id="32770" idx="2"/>
            <a:endCxn id="32816" idx="6"/>
          </p:cNvCxnSpPr>
          <p:nvPr/>
        </p:nvCxnSpPr>
        <p:spPr bwMode="auto">
          <a:xfrm flipH="1">
            <a:off x="4572000" y="5257800"/>
            <a:ext cx="1752600" cy="3429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42" name="AutoShape 59"/>
          <p:cNvCxnSpPr>
            <a:cxnSpLocks noChangeShapeType="1"/>
            <a:stCxn id="32770" idx="2"/>
            <a:endCxn id="32821" idx="6"/>
          </p:cNvCxnSpPr>
          <p:nvPr/>
        </p:nvCxnSpPr>
        <p:spPr bwMode="auto">
          <a:xfrm flipH="1">
            <a:off x="5257800" y="5257800"/>
            <a:ext cx="1066800" cy="57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43" name="AutoShape 60"/>
          <p:cNvCxnSpPr>
            <a:cxnSpLocks noChangeShapeType="1"/>
            <a:stCxn id="32770" idx="2"/>
            <a:endCxn id="32820" idx="6"/>
          </p:cNvCxnSpPr>
          <p:nvPr/>
        </p:nvCxnSpPr>
        <p:spPr bwMode="auto">
          <a:xfrm flipH="1" flipV="1">
            <a:off x="5181600" y="4610100"/>
            <a:ext cx="1143000" cy="647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44" name="AutoShape 61"/>
          <p:cNvCxnSpPr>
            <a:cxnSpLocks noChangeShapeType="1"/>
            <a:stCxn id="32770" idx="2"/>
            <a:endCxn id="32818" idx="6"/>
          </p:cNvCxnSpPr>
          <p:nvPr/>
        </p:nvCxnSpPr>
        <p:spPr bwMode="auto">
          <a:xfrm flipH="1">
            <a:off x="5638800" y="5257800"/>
            <a:ext cx="685800" cy="190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45" name="AutoShape 62"/>
          <p:cNvCxnSpPr>
            <a:cxnSpLocks noChangeShapeType="1"/>
            <a:stCxn id="32770" idx="2"/>
            <a:endCxn id="32819" idx="6"/>
          </p:cNvCxnSpPr>
          <p:nvPr/>
        </p:nvCxnSpPr>
        <p:spPr bwMode="auto">
          <a:xfrm flipH="1" flipV="1">
            <a:off x="5562600" y="4991100"/>
            <a:ext cx="762000" cy="266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846" name="Slide Number Placeholder 7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631639F-665E-4714-A1FC-89D003C42A4B}" type="slidenum">
              <a:rPr lang="en-US" smtClean="0">
                <a:latin typeface="Arial" charset="0"/>
              </a:rPr>
              <a:pPr/>
              <a:t>38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GUESTUSER@WOUQOMOFUVWXY5K7" val="3667"/>
</p:tagLst>
</file>

<file path=ppt/theme/theme1.xml><?xml version="1.0" encoding="utf-8"?>
<a:theme xmlns:a="http://schemas.openxmlformats.org/drawingml/2006/main" name="Default Design">
  <a:themeElements>
    <a:clrScheme name="Custom 5">
      <a:dk1>
        <a:srgbClr val="000000"/>
      </a:dk1>
      <a:lt1>
        <a:srgbClr val="FFFFFF"/>
      </a:lt1>
      <a:dk2>
        <a:srgbClr val="0015B0"/>
      </a:dk2>
      <a:lt2>
        <a:srgbClr val="F2F2F2"/>
      </a:lt2>
      <a:accent1>
        <a:srgbClr val="EAFFE7"/>
      </a:accent1>
      <a:accent2>
        <a:srgbClr val="AFECFF"/>
      </a:accent2>
      <a:accent3>
        <a:srgbClr val="FF9393"/>
      </a:accent3>
      <a:accent4>
        <a:srgbClr val="000000"/>
      </a:accent4>
      <a:accent5>
        <a:srgbClr val="F0FFEE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CEFF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BF6F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CEFF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BF6F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5FFE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0FFEE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26415</TotalTime>
  <Words>2288</Words>
  <Application>Microsoft Office PowerPoint</Application>
  <PresentationFormat>On-screen Show (4:3)</PresentationFormat>
  <Paragraphs>559</Paragraphs>
  <Slides>38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Default Design</vt:lpstr>
      <vt:lpstr>Approximation Schemes for Dense Variants of Feedback Arc Set, Correlation Clustering, and Other Fragile Min Constraint Satisfaction Problems </vt:lpstr>
      <vt:lpstr>Outline</vt:lpstr>
      <vt:lpstr>Optimization and Approximation</vt:lpstr>
      <vt:lpstr>At Microsoft Research Techfest 2009:</vt:lpstr>
      <vt:lpstr>Gale-Berlekamp Game Invented by Any Gleason (1958)</vt:lpstr>
      <vt:lpstr>Approximate 2-coloring</vt:lpstr>
      <vt:lpstr>Generalization: Fragile dense MIN-2CSP</vt:lpstr>
      <vt:lpstr>Correlation Clustering</vt:lpstr>
      <vt:lpstr>More correlation clustering</vt:lpstr>
      <vt:lpstr>Fully dense feedback arc set</vt:lpstr>
      <vt:lpstr>Generalization</vt:lpstr>
      <vt:lpstr> Summary of PTASs</vt:lpstr>
      <vt:lpstr>Outline</vt:lpstr>
      <vt:lpstr>External regret </vt:lpstr>
      <vt:lpstr>Internal regret</vt:lpstr>
      <vt:lpstr>Outline</vt:lpstr>
      <vt:lpstr>Reminder: approximate 2-coloring</vt:lpstr>
      <vt:lpstr>Some Instances are easy</vt:lpstr>
      <vt:lpstr>Previous algorithm (1/3)</vt:lpstr>
      <vt:lpstr>Previous algorithm (2/3)</vt:lpstr>
      <vt:lpstr>Previous algorithm (3/3)</vt:lpstr>
      <vt:lpstr>Previous algorithm</vt:lpstr>
      <vt:lpstr>Outline</vt:lpstr>
      <vt:lpstr>Plan of analysis</vt:lpstr>
      <vt:lpstr>Relating x1 to OPT coloring</vt:lpstr>
      <vt:lpstr>Proof that x2 agrees with the optimal coloring x*</vt:lpstr>
      <vt:lpstr>Proof that x2 agrees with the optimal coloring x*</vt:lpstr>
      <vt:lpstr>Proof ideas: few mistakes are made when coloring the ambiguous vertices</vt:lpstr>
      <vt:lpstr>Outline</vt:lpstr>
      <vt:lpstr>Impossible extensions</vt:lpstr>
      <vt:lpstr>Kemeny Rank Aggregation (1959) </vt:lpstr>
      <vt:lpstr>An Open Question</vt:lpstr>
      <vt:lpstr> Summary of PTASs</vt:lpstr>
      <vt:lpstr>Questions?</vt:lpstr>
      <vt:lpstr>My publications (not the real titles)</vt:lpstr>
      <vt:lpstr>References</vt:lpstr>
      <vt:lpstr>Appendix</vt:lpstr>
      <vt:lpstr>Approximate 3-coloring (MIN-3-UNCUT)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Linear-time approximation scheme for fragile-dense minimum constraint satisfaction problem</dc:title>
  <dc:creator>Warren Schudy</dc:creator>
  <cp:lastModifiedBy>ws</cp:lastModifiedBy>
  <cp:revision>392</cp:revision>
  <dcterms:created xsi:type="dcterms:W3CDTF">2009-02-21T20:50:58Z</dcterms:created>
  <dcterms:modified xsi:type="dcterms:W3CDTF">2010-04-09T00:32:00Z</dcterms:modified>
</cp:coreProperties>
</file>