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8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6" r:id="rId20"/>
    <p:sldId id="290" r:id="rId21"/>
    <p:sldId id="291" r:id="rId22"/>
    <p:sldId id="292" r:id="rId23"/>
    <p:sldId id="293" r:id="rId24"/>
    <p:sldId id="294" r:id="rId25"/>
    <p:sldId id="274" r:id="rId26"/>
    <p:sldId id="288" r:id="rId27"/>
    <p:sldId id="275" r:id="rId28"/>
    <p:sldId id="284" r:id="rId29"/>
    <p:sldId id="276" r:id="rId30"/>
    <p:sldId id="289" r:id="rId31"/>
    <p:sldId id="277" r:id="rId32"/>
    <p:sldId id="278" r:id="rId33"/>
    <p:sldId id="283" r:id="rId34"/>
    <p:sldId id="295" r:id="rId35"/>
    <p:sldId id="297" r:id="rId36"/>
    <p:sldId id="296" r:id="rId37"/>
    <p:sldId id="279" r:id="rId38"/>
    <p:sldId id="280" r:id="rId39"/>
    <p:sldId id="281" r:id="rId40"/>
    <p:sldId id="285" r:id="rId41"/>
    <p:sldId id="28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8"/>
    <p:restoredTop sz="81400"/>
  </p:normalViewPr>
  <p:slideViewPr>
    <p:cSldViewPr snapToGrid="0" snapToObjects="1">
      <p:cViewPr varScale="1">
        <p:scale>
          <a:sx n="142" d="100"/>
          <a:sy n="142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8/30/24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91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11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how does software engineering address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7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 address how to build large systems.  It tells us how to organize the systems and the people for multiple person development.  It tells us how to design a system so it can be maintained and so that it can be built in stages rather than all at once.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31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 stresses the importance of maintenance and provides ways for doing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2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also stresses the importance of managing risk and provides ways for doing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21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the various phases</a:t>
            </a:r>
          </a:p>
          <a:p>
            <a:r>
              <a:rPr lang="en-US" dirty="0"/>
              <a:t>This worked for relatively small large systems (40 years ago), not today’s.</a:t>
            </a:r>
          </a:p>
          <a:p>
            <a:r>
              <a:rPr lang="en-US" dirty="0"/>
              <a:t>Modified waterfall models.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3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Today, we still have these phases, but we don’t have the waterfall model, or even a modified waterfall model.  These are things we will talk about in this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15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 to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77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16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link in chat window.  If time, have people try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5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CFDECDF-598D-034E-8F82-01D768E50668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0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0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D2BBFED-B0C6-E746-B0F9-75FDCED9F413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1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92A608A9-EBFD-CB49-8F59-43EE47837C74}" type="datetime1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C7B648C6-885D-2E4F-AF73-98DB4D6256A9}" type="datetime1">
              <a:rPr lang="en-US" smtClean="0"/>
              <a:t>8/30/24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3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08B82359-5DB5-4548-852F-5AAB1158E36B}" type="datetime1">
              <a:rPr lang="en-US" smtClean="0"/>
              <a:t>8/30/24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0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8641-30D2-5849-AACA-8DD93AD491E3}" type="datetime1">
              <a:rPr lang="en-US" smtClean="0"/>
              <a:t>8/30/24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1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EC46E7E4-0318-0A4D-9916-6D70CFE57E13}" type="datetime1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2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AE83C96C-624A-5A41-8375-78CC5BF4841B}" type="datetime1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1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85980D5C-67D7-A344-ABFA-BAAC222861AE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D792F3C4-4F5F-8142-BF8A-6AF9F4A79780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AE921-9FD7-7345-A991-25041F635151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8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brown.edu/courses/cs23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brown.edu/people/spr/complexsoftwarebook.pdf" TargetMode="External"/><Relationship Id="rId2" Type="http://schemas.openxmlformats.org/officeDocument/2006/relationships/hyperlink" Target="https://docs.google.com/viewer?a=v&amp;pid=sites&amp;srcid=ZGVmYXVsdGRvbWFpbnw1ZmFsbDE1ZXxneDo1NzI4MDBiZWVlN2IzYmY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ack to school: Cartoons of the day | Education humor, School humor, Funny  cartoons">
            <a:extLst>
              <a:ext uri="{FF2B5EF4-FFF2-40B4-BE49-F238E27FC236}">
                <a16:creationId xmlns:a16="http://schemas.microsoft.com/office/drawing/2014/main" id="{337A78FC-4917-7C48-8883-BC8F98B20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311" y="134079"/>
            <a:ext cx="3982816" cy="312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210" y="1122363"/>
            <a:ext cx="6629400" cy="23876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0070C0"/>
                </a:solidFill>
                <a:latin typeface="Century Schoolbook" panose="02040604050505020304" pitchFamily="18" charset="0"/>
              </a:rPr>
              <a:t>Course Introduction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CSCI2340: (Graduate) Software Engineering</a:t>
            </a:r>
          </a:p>
          <a:p>
            <a:r>
              <a:rPr lang="en-US" dirty="0"/>
              <a:t>Steven P. Reiss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5CD84-D9A8-3C4C-9CA4-F26F67DB9122}" type="datetime1">
              <a:rPr lang="en-US" smtClean="0"/>
              <a:t>8/30/24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So you think you can code">
            <a:extLst>
              <a:ext uri="{FF2B5EF4-FFF2-40B4-BE49-F238E27FC236}">
                <a16:creationId xmlns:a16="http://schemas.microsoft.com/office/drawing/2014/main" id="{3AB4717F-A9DC-BEC7-1FA7-FC2BAF6DE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64" y="4187609"/>
            <a:ext cx="3744109" cy="214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5E3B-6A17-5A43-ABDE-B87F9DE18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Software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3AD2C-BB39-B24B-A8BE-6CC41C0C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75"/>
            <a:ext cx="10515600" cy="3960888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systematic application of engineering approaches to the development of large software systems.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The application of a systematic, disciplined, computable approach for the development, operation, and maintenance of large software systems.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process of analyzing user requirements and then designing, building, and testing a software application which will satisfy those requirements.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BAC40-1820-E04D-A6BF-67C313314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58D7-24A0-E948-AE9C-71064D867CD4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588B3-B9BA-214A-ACA3-97D29B058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7347F-05F9-E74D-AF51-AC099BEA6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What is Software Engineering?">
            <a:extLst>
              <a:ext uri="{FF2B5EF4-FFF2-40B4-BE49-F238E27FC236}">
                <a16:creationId xmlns:a16="http://schemas.microsoft.com/office/drawing/2014/main" id="{B5A10385-679D-F24B-A0C1-9408A2965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515" y="202640"/>
            <a:ext cx="2542391" cy="192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91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AD16-D560-334A-9665-2BA5F44ED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540"/>
            <a:ext cx="10515600" cy="1325563"/>
          </a:xfrm>
        </p:spPr>
        <p:txBody>
          <a:bodyPr/>
          <a:lstStyle/>
          <a:p>
            <a:r>
              <a:rPr lang="en-US" dirty="0"/>
              <a:t>What Has It Accomplished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C66B2-541E-924C-9BA9-7169C4991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Size of software systems has increased </a:t>
            </a:r>
          </a:p>
          <a:p>
            <a:pPr lvl="1"/>
            <a:r>
              <a:rPr lang="en-US" dirty="0"/>
              <a:t>By about a factor of 10 each decade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History</a:t>
            </a:r>
          </a:p>
          <a:p>
            <a:pPr lvl="1"/>
            <a:r>
              <a:rPr lang="en-US" dirty="0"/>
              <a:t>1970: Box of punch cards (2000), large program: 10,000 LOS</a:t>
            </a:r>
          </a:p>
          <a:p>
            <a:pPr lvl="2"/>
            <a:r>
              <a:rPr lang="en-US" dirty="0"/>
              <a:t>Compile time in lines per minute (10-1000)</a:t>
            </a:r>
          </a:p>
          <a:p>
            <a:pPr lvl="1"/>
            <a:r>
              <a:rPr lang="en-US" dirty="0"/>
              <a:t>1980: 5M disk was large, large program: 100,000</a:t>
            </a:r>
          </a:p>
          <a:p>
            <a:pPr lvl="1"/>
            <a:r>
              <a:rPr lang="en-US" dirty="0"/>
              <a:t>1990: 40M disk was std, large program: 1,000,000</a:t>
            </a:r>
          </a:p>
          <a:p>
            <a:pPr lvl="1"/>
            <a:r>
              <a:rPr lang="en-US" dirty="0"/>
              <a:t>2000: 10G disk was std, large program: 10,000,000</a:t>
            </a:r>
          </a:p>
          <a:p>
            <a:pPr lvl="1"/>
            <a:r>
              <a:rPr lang="en-US" dirty="0"/>
              <a:t>2010: 1T disk is std, large program: 50,000,000 (windows)</a:t>
            </a:r>
          </a:p>
          <a:p>
            <a:pPr lvl="1"/>
            <a:r>
              <a:rPr lang="en-US" dirty="0"/>
              <a:t>2020: 10T disk is std, large program: 2,000,000,000 (google web)</a:t>
            </a:r>
          </a:p>
          <a:p>
            <a:pPr lvl="2"/>
            <a:r>
              <a:rPr lang="en-US" dirty="0"/>
              <a:t>100,000,000 in a car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749BC-3CF6-AE45-8BE7-9120A04E5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75130-7133-A442-89B6-E803F5247ADD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2C35C-5DF4-D741-AC42-761635A25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7CDC9-7883-FE49-B69B-B814A7FA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How Many Millions of Lines of Code Does It Take?">
            <a:extLst>
              <a:ext uri="{FF2B5EF4-FFF2-40B4-BE49-F238E27FC236}">
                <a16:creationId xmlns:a16="http://schemas.microsoft.com/office/drawing/2014/main" id="{35C94ABE-270B-D544-8CA5-A381850C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358" y="136525"/>
            <a:ext cx="1716207" cy="628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3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5880B-4B1C-AC43-BFD4-111D6119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 What is YOUR Largest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20C4C-F63A-8A4D-B10C-CE78EEF62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A10C3-8BDB-D942-A0B5-FE57B9F1773F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E664B-D460-E141-B894-1342552A6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051B6-C69D-9246-894B-98DDD2B6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444B8B-4E3A-1249-A12D-C24D9B8F8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25" y="1825625"/>
            <a:ext cx="10826675" cy="4351338"/>
          </a:xfrm>
        </p:spPr>
        <p:txBody>
          <a:bodyPr/>
          <a:lstStyle/>
          <a:p>
            <a:r>
              <a:rPr lang="en-US" dirty="0"/>
              <a:t>1,000 - 2,000 lines (CS15/18)</a:t>
            </a:r>
          </a:p>
          <a:p>
            <a:pPr lvl="1"/>
            <a:r>
              <a:rPr lang="en-US" dirty="0"/>
              <a:t>You shouldn’t be here</a:t>
            </a:r>
          </a:p>
          <a:p>
            <a:r>
              <a:rPr lang="en-US" dirty="0"/>
              <a:t>10,000 - 20,000 lines (CS32)</a:t>
            </a:r>
          </a:p>
          <a:p>
            <a:pPr lvl="1"/>
            <a:r>
              <a:rPr lang="en-US" dirty="0"/>
              <a:t>Probably a bit less, but designed for</a:t>
            </a:r>
          </a:p>
          <a:p>
            <a:r>
              <a:rPr lang="en-US" dirty="0"/>
              <a:t>200,000 lines (Internship)</a:t>
            </a:r>
          </a:p>
          <a:p>
            <a:r>
              <a:rPr lang="en-US" dirty="0"/>
              <a:t>2,000,000 lines</a:t>
            </a:r>
          </a:p>
          <a:p>
            <a:r>
              <a:rPr lang="en-US" dirty="0"/>
              <a:t>Larger</a:t>
            </a:r>
          </a:p>
          <a:p>
            <a:pPr lvl="1"/>
            <a:r>
              <a:rPr lang="en-US" dirty="0"/>
              <a:t>How much of this did you understand</a:t>
            </a:r>
          </a:p>
          <a:p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878056E-6C02-CB4A-99D4-1DFAEFE59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287" y="1825625"/>
            <a:ext cx="4784739" cy="280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20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B8FF0-F6CE-299C-6A25-A63DD30D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7AADD-2514-0940-FAE0-6D404BA55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Has focused on how to build large software systems</a:t>
            </a:r>
          </a:p>
          <a:p>
            <a:pPr lvl="1"/>
            <a:r>
              <a:rPr lang="en-US" dirty="0"/>
              <a:t>How to build software at scale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Has developed tools, techniques &amp; frameworks</a:t>
            </a:r>
          </a:p>
          <a:p>
            <a:pPr lvl="1"/>
            <a:r>
              <a:rPr lang="en-US" dirty="0"/>
              <a:t>For building software at scale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Attempts to address the various problems</a:t>
            </a:r>
          </a:p>
          <a:p>
            <a:pPr lvl="1"/>
            <a:r>
              <a:rPr lang="en-US" dirty="0"/>
              <a:t>When building software at scale</a:t>
            </a:r>
          </a:p>
          <a:p>
            <a:r>
              <a:rPr lang="en-US" dirty="0">
                <a:solidFill>
                  <a:srgbClr val="7030A0"/>
                </a:solidFill>
              </a:rPr>
              <a:t>Let’s get an overview of what all this means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47F04-8EB4-EDCD-951D-260FDDD1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4FAF-7540-FE45-8279-E8546250410E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D6437-43E5-C076-CE33-934C7C3B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0286A-C853-562A-37C3-D1DE4375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3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57542-E372-8B49-AFC9-D945A3A68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Large Software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28359-4C79-9640-B52A-1B64B351A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Could be measured in lines of code or source</a:t>
            </a:r>
          </a:p>
          <a:p>
            <a:pPr lvl="1"/>
            <a:r>
              <a:rPr lang="en-US" dirty="0"/>
              <a:t>But this varies over time, language, etc.</a:t>
            </a:r>
          </a:p>
          <a:p>
            <a:pPr lvl="1"/>
            <a:r>
              <a:rPr lang="en-US" dirty="0"/>
              <a:t>Still the only meaningful measure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 system that is too complex for one person to understand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system that takes more than K man-years to build</a:t>
            </a:r>
          </a:p>
          <a:p>
            <a:pPr lvl="1"/>
            <a:r>
              <a:rPr lang="en-US" dirty="0"/>
              <a:t>K = 10?  </a:t>
            </a:r>
          </a:p>
          <a:p>
            <a:pPr lvl="1"/>
            <a:r>
              <a:rPr lang="en-US" dirty="0"/>
              <a:t>Mythical Man Month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08072-6C98-FB4E-848E-A2434C383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E7AE-121D-6040-AE7F-41625254BF74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9C3F0-D3DC-D34B-917E-0DA896AD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D72A5-34C5-EB47-A623-FCBCFC62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Large-Scale IT Systems | European Data Protection Supervisor">
            <a:extLst>
              <a:ext uri="{FF2B5EF4-FFF2-40B4-BE49-F238E27FC236}">
                <a16:creationId xmlns:a16="http://schemas.microsoft.com/office/drawing/2014/main" id="{31E4238F-AD02-1842-8467-478143132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130" y="136525"/>
            <a:ext cx="3023870" cy="253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590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14E8-05FE-AB40-8D94-EB23388C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Software System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D04CB-693B-7847-8DB4-A72757DB7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Require multiple developers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Long-lived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Evolve, not built all at once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Distributed (client-server, web-based, multiple servers)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Concurrent (multithreaded, multiprocess)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Multiple languages </a:t>
            </a:r>
          </a:p>
          <a:p>
            <a:r>
              <a:rPr lang="en-US" dirty="0">
                <a:solidFill>
                  <a:srgbClr val="C00000"/>
                </a:solidFill>
              </a:rPr>
              <a:t>Prone to failure</a:t>
            </a:r>
          </a:p>
          <a:p>
            <a:pPr lvl="1"/>
            <a:r>
              <a:rPr lang="en-US" dirty="0"/>
              <a:t>Guaranteed to have bugs</a:t>
            </a:r>
          </a:p>
          <a:p>
            <a:pPr lvl="1"/>
            <a:r>
              <a:rPr lang="en-US" dirty="0"/>
              <a:t>Often 1000’s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9A060-ACD1-8048-8273-24D3A782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8CDD-4874-8D4A-86CA-38009EED87F5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F4D0A-BEAA-764E-ADB9-C6A1CDF69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3C896-1AB0-F34F-B20D-E7ABC86CF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Robust Design of Large Scale Systems | Design Engineering Lab | Oregon  State University">
            <a:extLst>
              <a:ext uri="{FF2B5EF4-FFF2-40B4-BE49-F238E27FC236}">
                <a16:creationId xmlns:a16="http://schemas.microsoft.com/office/drawing/2014/main" id="{823E6D9B-9E73-6046-A1C4-B83015EBC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37" y="4091117"/>
            <a:ext cx="4360433" cy="23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412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4AC-2489-7D4C-BE6F-46EA2AE1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at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04E2-4682-C64F-AA92-63BD0075F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How to build large systems</a:t>
            </a:r>
          </a:p>
          <a:p>
            <a:pPr lvl="1"/>
            <a:r>
              <a:rPr lang="en-US" i="1" dirty="0"/>
              <a:t>Multiple person development</a:t>
            </a:r>
          </a:p>
          <a:p>
            <a:pPr lvl="1"/>
            <a:r>
              <a:rPr lang="en-US" dirty="0"/>
              <a:t>Long-lived</a:t>
            </a:r>
          </a:p>
          <a:p>
            <a:pPr lvl="1"/>
            <a:r>
              <a:rPr lang="en-US" i="1" dirty="0"/>
              <a:t>Evolve, not build at once</a:t>
            </a:r>
          </a:p>
          <a:p>
            <a:pPr lvl="1"/>
            <a:r>
              <a:rPr lang="en-US" i="1" dirty="0"/>
              <a:t>Distributed</a:t>
            </a:r>
          </a:p>
          <a:p>
            <a:pPr lvl="1"/>
            <a:r>
              <a:rPr lang="en-US" i="1" dirty="0"/>
              <a:t>Concurrent</a:t>
            </a:r>
          </a:p>
          <a:p>
            <a:pPr lvl="1"/>
            <a:r>
              <a:rPr lang="en-US" dirty="0"/>
              <a:t>Avoiding failure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33D04-AC0E-2E4B-9149-F15498FB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5CF-FA76-9E45-8B24-6D2E77439866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771B8-DDC3-334C-BCE4-EFC30DA1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8E51B-125F-4948-B3FC-BDE2E75D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148" name="Picture 4" descr="scales - Wiktionary">
            <a:extLst>
              <a:ext uri="{FF2B5EF4-FFF2-40B4-BE49-F238E27FC236}">
                <a16:creationId xmlns:a16="http://schemas.microsoft.com/office/drawing/2014/main" id="{4E9D479C-7366-DD49-A46C-247E1F85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527" y="2352067"/>
            <a:ext cx="2701636" cy="27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33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4AC-2489-7D4C-BE6F-46EA2AE1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at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04E2-4682-C64F-AA92-63BD0075F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Importance of Maintenance</a:t>
            </a:r>
          </a:p>
          <a:p>
            <a:pPr lvl="1"/>
            <a:r>
              <a:rPr lang="en-US" dirty="0"/>
              <a:t>Multiple person development</a:t>
            </a:r>
          </a:p>
          <a:p>
            <a:pPr lvl="1"/>
            <a:r>
              <a:rPr lang="en-US" i="1" dirty="0"/>
              <a:t>Long-lived</a:t>
            </a:r>
          </a:p>
          <a:p>
            <a:pPr lvl="1"/>
            <a:r>
              <a:rPr lang="en-US" i="1" dirty="0"/>
              <a:t>Evolve, not build at once</a:t>
            </a:r>
          </a:p>
          <a:p>
            <a:pPr lvl="1"/>
            <a:r>
              <a:rPr lang="en-US" dirty="0"/>
              <a:t>Distributed</a:t>
            </a:r>
          </a:p>
          <a:p>
            <a:pPr lvl="1"/>
            <a:r>
              <a:rPr lang="en-US" dirty="0"/>
              <a:t>Concurrent</a:t>
            </a:r>
          </a:p>
          <a:p>
            <a:pPr lvl="1"/>
            <a:r>
              <a:rPr lang="en-US" i="1" dirty="0"/>
              <a:t>Avoiding failure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33D04-AC0E-2E4B-9149-F15498FB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FD4E-D039-2F4E-ACF9-C3A82B10951A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771B8-DDC3-334C-BCE4-EFC30DA1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8E51B-125F-4948-B3FC-BDE2E75D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Picture 4" descr="Detecto-439 $180.04-Free Shipping Mechanical Balance Beam Scales-Wholesale  Point">
            <a:extLst>
              <a:ext uri="{FF2B5EF4-FFF2-40B4-BE49-F238E27FC236}">
                <a16:creationId xmlns:a16="http://schemas.microsoft.com/office/drawing/2014/main" id="{4B55267C-7C50-7D41-87A6-CC1B6B8A1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063" y="1888863"/>
            <a:ext cx="3080273" cy="308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15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4AC-2489-7D4C-BE6F-46EA2AE1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at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04E2-4682-C64F-AA92-63BD0075F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Importance of Managing Risk</a:t>
            </a:r>
          </a:p>
          <a:p>
            <a:pPr lvl="1"/>
            <a:r>
              <a:rPr lang="en-US" i="1" dirty="0"/>
              <a:t>Multiple person development</a:t>
            </a:r>
          </a:p>
          <a:p>
            <a:pPr lvl="1"/>
            <a:r>
              <a:rPr lang="en-US" i="1" dirty="0"/>
              <a:t>Long-lived</a:t>
            </a:r>
          </a:p>
          <a:p>
            <a:pPr lvl="1"/>
            <a:r>
              <a:rPr lang="en-US" i="1" dirty="0"/>
              <a:t>Evolve, not build at once</a:t>
            </a:r>
          </a:p>
          <a:p>
            <a:pPr lvl="1"/>
            <a:r>
              <a:rPr lang="en-US" i="1" dirty="0"/>
              <a:t>Distributed</a:t>
            </a:r>
          </a:p>
          <a:p>
            <a:pPr lvl="1"/>
            <a:r>
              <a:rPr lang="en-US" i="1" dirty="0"/>
              <a:t>Concurrent</a:t>
            </a:r>
          </a:p>
          <a:p>
            <a:pPr lvl="1"/>
            <a:r>
              <a:rPr lang="en-US" i="1" dirty="0"/>
              <a:t>Avoiding failure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33D04-AC0E-2E4B-9149-F15498FB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AE07-6742-C846-A8EC-287A36BDB655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771B8-DDC3-334C-BCE4-EFC30DA1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8E51B-125F-4948-B3FC-BDE2E75D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194" name="Picture 2" descr="China Stainless Steel IP68 Waterproof Digital Electronic Weighing Scale  30kg - China Table Top Scale 30kg, Waterproof IP68 Scale">
            <a:extLst>
              <a:ext uri="{FF2B5EF4-FFF2-40B4-BE49-F238E27FC236}">
                <a16:creationId xmlns:a16="http://schemas.microsoft.com/office/drawing/2014/main" id="{CBC550AF-136B-0640-AE6D-B01D83D4E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50" y="2255431"/>
            <a:ext cx="3460134" cy="280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293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0F50A-62F3-824A-A125-11274F6E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Software Engineering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2E906-4F62-8F4C-9762-5748A533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FACF-C6CC-0A48-9CED-AC47BC807A62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C0EC5-07F0-0C41-A888-3E2A1E05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90A56-BB77-8743-A796-CE2D093B1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 descr="What is the Waterfall Model? - Definition and Guide">
            <a:extLst>
              <a:ext uri="{FF2B5EF4-FFF2-40B4-BE49-F238E27FC236}">
                <a16:creationId xmlns:a16="http://schemas.microsoft.com/office/drawing/2014/main" id="{34DD7D8C-56D8-A4C4-A5EC-D43EA4AAF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84" y="1496065"/>
            <a:ext cx="3159316" cy="252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ftware Engineering Services">
            <a:extLst>
              <a:ext uri="{FF2B5EF4-FFF2-40B4-BE49-F238E27FC236}">
                <a16:creationId xmlns:a16="http://schemas.microsoft.com/office/drawing/2014/main" id="{7C9C413A-F580-FACF-0319-A0C3271D6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590" y="1690688"/>
            <a:ext cx="3849265" cy="218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piral Model For Software Development- A Risky-Driven Model">
            <a:extLst>
              <a:ext uri="{FF2B5EF4-FFF2-40B4-BE49-F238E27FC236}">
                <a16:creationId xmlns:a16="http://schemas.microsoft.com/office/drawing/2014/main" id="{14E70139-BE1C-EE9A-6365-A97357D2B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49" y="1517008"/>
            <a:ext cx="3852001" cy="252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hat is the Waterfall Model? - Definition and Guide">
            <a:extLst>
              <a:ext uri="{FF2B5EF4-FFF2-40B4-BE49-F238E27FC236}">
                <a16:creationId xmlns:a16="http://schemas.microsoft.com/office/drawing/2014/main" id="{BC32AE6D-065F-EB65-1B6B-ECAC7139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163" y="1420172"/>
            <a:ext cx="6137673" cy="491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oftware Engineering Services">
            <a:extLst>
              <a:ext uri="{FF2B5EF4-FFF2-40B4-BE49-F238E27FC236}">
                <a16:creationId xmlns:a16="http://schemas.microsoft.com/office/drawing/2014/main" id="{BC67D6FE-CE4F-1B96-C068-A2DF861B9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333" y="1390405"/>
            <a:ext cx="7676216" cy="435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piral Model For Software Development- A Risky-Driven Model">
            <a:extLst>
              <a:ext uri="{FF2B5EF4-FFF2-40B4-BE49-F238E27FC236}">
                <a16:creationId xmlns:a16="http://schemas.microsoft.com/office/drawing/2014/main" id="{4BA05166-F3CA-1830-0A9C-5E99795D9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339" y="1340933"/>
            <a:ext cx="7235268" cy="474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3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BA54-BB09-4744-AEA5-A68606AF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Engineering at Scale: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19EE5-8754-014C-825D-A3984892A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Determine what the user needs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Define the problem to be solved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Done over time</a:t>
            </a:r>
          </a:p>
          <a:p>
            <a:r>
              <a:rPr lang="en-US" dirty="0">
                <a:solidFill>
                  <a:schemeClr val="accent5"/>
                </a:solidFill>
              </a:rPr>
              <a:t>Evolving</a:t>
            </a:r>
          </a:p>
          <a:p>
            <a:r>
              <a:rPr lang="en-US" dirty="0">
                <a:solidFill>
                  <a:schemeClr val="accent6"/>
                </a:solidFill>
              </a:rPr>
              <a:t>More user-oriented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70927-808C-4948-8F67-3137976AA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645E-310E-AF42-95E9-12976998C1F8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DC9D2-2B38-2C42-9EDA-37F5130E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A11A1-FD53-0B44-B457-F810204C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42" name="Picture 2" descr="Expert Business Requirements Gathering Process and Software">
            <a:extLst>
              <a:ext uri="{FF2B5EF4-FFF2-40B4-BE49-F238E27FC236}">
                <a16:creationId xmlns:a16="http://schemas.microsoft.com/office/drawing/2014/main" id="{96556A4C-A9C7-7B4B-831C-2AAA2803D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710" y="3062340"/>
            <a:ext cx="6253779" cy="221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772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A70E-B4F0-6644-A401-BEE2549D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Engineering at Scale: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3AD7F-0C08-7941-8DB7-EA8DCC542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Determine what should be built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Feature-based specification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Risk-based specification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Minimal Viable Product concept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Include more than just functionality</a:t>
            </a:r>
          </a:p>
          <a:p>
            <a:pPr lvl="1"/>
            <a:r>
              <a:rPr lang="en-US" dirty="0"/>
              <a:t>Safety, performance, reliability</a:t>
            </a:r>
          </a:p>
          <a:p>
            <a:pPr lvl="1"/>
            <a:r>
              <a:rPr lang="en-US" dirty="0"/>
              <a:t>Quality, maintainability</a:t>
            </a:r>
          </a:p>
          <a:p>
            <a:pPr lvl="1"/>
            <a:r>
              <a:rPr lang="en-US" dirty="0"/>
              <a:t>Documentation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1B621-B3D3-724C-A2A7-4C234D58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AA28F-8AB7-A94E-BCD1-6CBDEA735EA3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5CCB7-D938-DA42-BA42-26EACE192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87B61-DE91-F44B-B80E-8A96ABF2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266" name="Picture 2" descr="SRS: Software Requirement Specifications Basics – BMC Blogs">
            <a:extLst>
              <a:ext uri="{FF2B5EF4-FFF2-40B4-BE49-F238E27FC236}">
                <a16:creationId xmlns:a16="http://schemas.microsoft.com/office/drawing/2014/main" id="{5A77BC79-35B2-FE43-9F4C-FC4EC2D68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254" y="1914091"/>
            <a:ext cx="4114800" cy="302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060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0936-35D7-2840-82DE-52FCA04A8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at Scale: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9C7A3-BF2B-DC43-9E74-B9D408B2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Design what will be built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Software Architectures</a:t>
            </a:r>
          </a:p>
          <a:p>
            <a:r>
              <a:rPr lang="en-US" dirty="0">
                <a:solidFill>
                  <a:srgbClr val="7030A0"/>
                </a:solidFill>
              </a:rPr>
              <a:t>High-level design using interfaces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Object-oriented design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Risk-based design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Team-based design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Design for maintenance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User interface design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Distributed/concurrent system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1B35E-EB8D-4D43-9437-E57EF2399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A09B-5386-B542-B7EF-5F545086ECF4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FBCD8-9B0F-5640-9D62-8FC144C5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589E6-435A-6D4D-AFED-3665C9477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2290" name="Picture 2" descr="Question the software design - Part 5 - Big projects | Mozaic Works">
            <a:extLst>
              <a:ext uri="{FF2B5EF4-FFF2-40B4-BE49-F238E27FC236}">
                <a16:creationId xmlns:a16="http://schemas.microsoft.com/office/drawing/2014/main" id="{CF9FF19B-C099-4843-8E08-1D55F9B02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473" y="2014185"/>
            <a:ext cx="3808208" cy="246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72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3215-B6C7-3846-87C2-EB9B9B55E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 at Scale: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91BAD-7521-E148-872E-B35E8B6ED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Coding for risk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Coding for maintenance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Coding for teams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Coding user interfaces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Coding for security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Coding for privacy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CA9C2-9733-7344-A00A-7EDB9E5B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64158-2430-8E43-B11D-66E1AADE23E9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BB33C-A9B9-4E4C-BFFA-FFCC23D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B0A03-C866-F544-907D-471CC6F02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3314" name="Picture 2" descr="Amazon.com: Software Developer Life: Career, Learning, Coding, Daily Life,  Stories (Audible Audio Edition): David Xiang, Beauxregard Neylon, DAVID  XIANG: Audible Audiobooks">
            <a:extLst>
              <a:ext uri="{FF2B5EF4-FFF2-40B4-BE49-F238E27FC236}">
                <a16:creationId xmlns:a16="http://schemas.microsoft.com/office/drawing/2014/main" id="{3B3D627C-F85B-CD48-BE72-9C51CD894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241" y="1646238"/>
            <a:ext cx="4045773" cy="404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802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4A4D-4F07-F143-97A8-F8BAF551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Engineering at Scale: </a:t>
            </a:r>
            <a:br>
              <a:rPr lang="en-US" dirty="0"/>
            </a:br>
            <a:r>
              <a:rPr lang="en-US" dirty="0"/>
              <a:t>	Verification and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D408B-B911-E845-8441-BB264A6B7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Debugging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Testing Strategies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Static Analysis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Contracts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Type Safety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Model Checking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8F6AA-E3A9-394A-803F-7B556912E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F4FFB-E3F0-BD42-9E30-372CC53F702A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92253-AF9F-B744-AA9F-6FEB26A00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3AB56-1EEE-DF45-BE19-12A717C4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4338" name="Picture 2" descr="The difference between Verification and Validation | Serendipity">
            <a:extLst>
              <a:ext uri="{FF2B5EF4-FFF2-40B4-BE49-F238E27FC236}">
                <a16:creationId xmlns:a16="http://schemas.microsoft.com/office/drawing/2014/main" id="{5E45E319-D943-7B4F-AF4A-EA1856323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606" y="1878143"/>
            <a:ext cx="69850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32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38A5-EA83-0D4C-BED3-4C980FB9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Engineering at Scale: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27350-BA71-A940-8C03-7DF509B40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Keeping the system running</a:t>
            </a:r>
          </a:p>
          <a:p>
            <a:pPr lvl="1"/>
            <a:r>
              <a:rPr lang="en-US" dirty="0"/>
              <a:t>As hardware and languages evolve</a:t>
            </a:r>
          </a:p>
          <a:p>
            <a:pPr lvl="1"/>
            <a:r>
              <a:rPr lang="en-US" dirty="0"/>
              <a:t>Minimizing down time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Fixing problems (bugs)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Adding features (evolution)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Making the system more robust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Making the system more secure</a:t>
            </a:r>
          </a:p>
          <a:p>
            <a:r>
              <a:rPr lang="en-US" dirty="0">
                <a:solidFill>
                  <a:srgbClr val="C00000"/>
                </a:solidFill>
              </a:rPr>
              <a:t>Making the system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AC5D1-E70B-0441-AD91-1EB69697D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D476-E99F-BE4D-B72B-26F096D9C126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687D4-97C7-EE4E-8667-66C0A426E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F260B-F9EE-5547-9448-B7A1C3F9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6388" name="Picture 4" descr="Types of Software Maintenance - AnAr Solutions Pvt. Ltd.">
            <a:extLst>
              <a:ext uri="{FF2B5EF4-FFF2-40B4-BE49-F238E27FC236}">
                <a16:creationId xmlns:a16="http://schemas.microsoft.com/office/drawing/2014/main" id="{528D5D0D-3A6F-DF41-9DC6-E3D8D2B2F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94" y="1509693"/>
            <a:ext cx="3584612" cy="449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78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EC3DF-330A-D24D-81C0-77570D927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Software Development is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60D61-C2BE-A24A-9B88-B2637E7D8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Systems are too big to write all at once</a:t>
            </a:r>
          </a:p>
          <a:p>
            <a:pPr lvl="1"/>
            <a:r>
              <a:rPr lang="en-US" dirty="0"/>
              <a:t>Requirements will have changed by the time it is done</a:t>
            </a:r>
          </a:p>
          <a:p>
            <a:pPr lvl="1"/>
            <a:r>
              <a:rPr lang="en-US" dirty="0"/>
              <a:t>Systems evolve rather than being created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Too much demand for change</a:t>
            </a:r>
          </a:p>
          <a:p>
            <a:pPr lvl="1"/>
            <a:r>
              <a:rPr lang="en-US" dirty="0"/>
              <a:t>Competing products, upgraded OS, platforms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User’s expectations are high</a:t>
            </a:r>
          </a:p>
          <a:p>
            <a:pPr lvl="1"/>
            <a:r>
              <a:rPr lang="en-US" dirty="0"/>
              <a:t>Expect software to be perfect</a:t>
            </a:r>
          </a:p>
          <a:p>
            <a:pPr lvl="1"/>
            <a:r>
              <a:rPr lang="en-US" dirty="0"/>
              <a:t>Expect software to evolve</a:t>
            </a:r>
          </a:p>
          <a:p>
            <a:pPr lvl="1"/>
            <a:r>
              <a:rPr lang="en-US" dirty="0"/>
              <a:t>Expect a better user interface</a:t>
            </a:r>
          </a:p>
          <a:p>
            <a:pPr lvl="1"/>
            <a:r>
              <a:rPr lang="en-US" dirty="0"/>
              <a:t>Expect new features and UIs continually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EE43C-3603-5B49-AEC2-86E2DA97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5561-950B-2345-A9B0-85540400A30A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FBF3F-F158-764E-978C-7EC48032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214AA-1A07-EF46-B484-69B64FB4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7410" name="Picture 2" descr="Understanding the Software Development Life Cycle | Datarob">
            <a:extLst>
              <a:ext uri="{FF2B5EF4-FFF2-40B4-BE49-F238E27FC236}">
                <a16:creationId xmlns:a16="http://schemas.microsoft.com/office/drawing/2014/main" id="{B6C665BC-8AB8-C140-AD79-817CE6085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282" y="2976563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469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9A20F-035E-C3D4-568E-A7DD529C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Software Development is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8A454-3BDE-6285-9AEB-E76F590A4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Many software projects start with existing code</a:t>
            </a:r>
          </a:p>
          <a:p>
            <a:pPr lvl="1"/>
            <a:r>
              <a:rPr lang="en-US" dirty="0"/>
              <a:t>Convert that code to a new purpose</a:t>
            </a:r>
          </a:p>
          <a:p>
            <a:pPr lvl="1"/>
            <a:r>
              <a:rPr lang="en-US" dirty="0"/>
              <a:t>Extend that code for new functionality</a:t>
            </a:r>
          </a:p>
          <a:p>
            <a:pPr lvl="1"/>
            <a:r>
              <a:rPr lang="en-US" dirty="0"/>
              <a:t>Rewrite the code so it remains usable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Most software is developed from an existing base</a:t>
            </a:r>
          </a:p>
          <a:p>
            <a:pPr lvl="1"/>
            <a:r>
              <a:rPr lang="en-US" dirty="0"/>
              <a:t>Templates or skeletons for various purposes</a:t>
            </a:r>
          </a:p>
          <a:p>
            <a:pPr lvl="1"/>
            <a:r>
              <a:rPr lang="en-US" dirty="0"/>
              <a:t>Based on prior systems</a:t>
            </a:r>
          </a:p>
          <a:p>
            <a:pPr lvl="1"/>
            <a:r>
              <a:rPr lang="en-US" dirty="0"/>
              <a:t>As extensions of existing systems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Most software makes extensive use of libraries &amp; frameworks</a:t>
            </a:r>
          </a:p>
          <a:p>
            <a:pPr lvl="1"/>
            <a:r>
              <a:rPr lang="en-US" dirty="0"/>
              <a:t>Don’t write something that has been written before</a:t>
            </a:r>
          </a:p>
          <a:p>
            <a:pPr lvl="1"/>
            <a:r>
              <a:rPr lang="en-US" dirty="0"/>
              <a:t>In-house, open-source, purchased</a:t>
            </a:r>
          </a:p>
          <a:p>
            <a:pPr lvl="1"/>
            <a:r>
              <a:rPr lang="en-US" dirty="0"/>
              <a:t>And existing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21F0B-92CE-3849-A9A2-EBE0FEDE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AA35-5D1F-8141-B265-2D2D3DC31F65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07749-6709-3DDB-E1C8-0341F7F0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A5F35-8A06-AE09-A075-F2C7F8C3B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 descr="Types of software maintenance your business needs and why - Lightflows">
            <a:extLst>
              <a:ext uri="{FF2B5EF4-FFF2-40B4-BE49-F238E27FC236}">
                <a16:creationId xmlns:a16="http://schemas.microsoft.com/office/drawing/2014/main" id="{B3C4295B-A3E7-74C2-5802-EDBC1B9BD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47" y="1371600"/>
            <a:ext cx="3410852" cy="177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575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D09F-E2B9-8304-804E-A62DE666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8AC5A-A8DE-19C8-D97F-24218555F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Realize that most development is maintenance</a:t>
            </a:r>
          </a:p>
          <a:p>
            <a:pPr lvl="1"/>
            <a:r>
              <a:rPr lang="en-US" dirty="0"/>
              <a:t>Develop a software process to take this into account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Goal is to provide an early working system</a:t>
            </a:r>
          </a:p>
          <a:p>
            <a:pPr lvl="1"/>
            <a:r>
              <a:rPr lang="en-US" dirty="0"/>
              <a:t>To get feedback from users to direct future development</a:t>
            </a:r>
          </a:p>
          <a:p>
            <a:pPr lvl="1"/>
            <a:r>
              <a:rPr lang="en-US" dirty="0"/>
              <a:t>To test the system to ensure it is robust</a:t>
            </a:r>
          </a:p>
          <a:p>
            <a:pPr lvl="1"/>
            <a:r>
              <a:rPr lang="en-US" dirty="0"/>
              <a:t>To provide satisfaction to the developers</a:t>
            </a:r>
          </a:p>
          <a:p>
            <a:pPr lvl="1"/>
            <a:r>
              <a:rPr lang="en-US" dirty="0"/>
              <a:t>And then extend that early system into a complete system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Attempted to completely redo software development</a:t>
            </a:r>
          </a:p>
          <a:p>
            <a:pPr lvl="1"/>
            <a:r>
              <a:rPr lang="en-US" dirty="0"/>
              <a:t>But more evolutionary then revolutionary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33751-85E8-8816-E886-17929A200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9F60F-3A5A-DF06-BE23-DF16E85A3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E1C61-EE1F-511D-BCE1-645BEC96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 descr="Agile Methodology: Understanding What is Agile Methodology?">
            <a:extLst>
              <a:ext uri="{FF2B5EF4-FFF2-40B4-BE49-F238E27FC236}">
                <a16:creationId xmlns:a16="http://schemas.microsoft.com/office/drawing/2014/main" id="{61A84EA0-8279-CD6B-66C5-53561038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136525"/>
            <a:ext cx="2851638" cy="213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919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C3C08-0657-665A-75D1-2C802271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3B69B-27C5-4F8A-A98C-D42D1555B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Agile development derived from Extreme Programming (XP)</a:t>
            </a:r>
          </a:p>
          <a:p>
            <a:pPr lvl="1"/>
            <a:r>
              <a:rPr lang="en-US" dirty="0"/>
              <a:t>Develop in short bursts</a:t>
            </a:r>
          </a:p>
          <a:p>
            <a:pPr lvl="1"/>
            <a:r>
              <a:rPr lang="en-US" dirty="0"/>
              <a:t>Test-first development</a:t>
            </a:r>
          </a:p>
          <a:p>
            <a:pPr lvl="1"/>
            <a:r>
              <a:rPr lang="en-US" dirty="0"/>
              <a:t>Do specifications and requirements in terms of stories</a:t>
            </a:r>
          </a:p>
          <a:p>
            <a:pPr lvl="1"/>
            <a:r>
              <a:rPr lang="en-US" dirty="0"/>
              <a:t>Pair programming</a:t>
            </a:r>
          </a:p>
          <a:p>
            <a:pPr lvl="1"/>
            <a:r>
              <a:rPr lang="en-US" dirty="0"/>
              <a:t>Refactor the system as needed to add new features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Lots of “new” ideas</a:t>
            </a:r>
          </a:p>
          <a:p>
            <a:pPr lvl="1"/>
            <a:r>
              <a:rPr lang="en-US" dirty="0"/>
              <a:t>That can be viewed separately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0A796-5805-0543-B04B-25634389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0D4EF-924A-6936-582C-3D57965D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56D55-9B84-9E44-B1FD-7D12433D3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 descr="Extreme Programming Cycle | Download Scientific Diagram">
            <a:extLst>
              <a:ext uri="{FF2B5EF4-FFF2-40B4-BE49-F238E27FC236}">
                <a16:creationId xmlns:a16="http://schemas.microsoft.com/office/drawing/2014/main" id="{6DC941E6-1F85-D785-ED7B-C7BB25285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523" y="3736730"/>
            <a:ext cx="2580861" cy="216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143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ADAB4-AD3A-3A0F-A616-269F7243C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Development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57A9C-4C78-4EB6-3D83-532341B99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Work in terms of sprints</a:t>
            </a:r>
          </a:p>
          <a:p>
            <a:pPr lvl="1"/>
            <a:r>
              <a:rPr lang="en-US" dirty="0"/>
              <a:t>Each sprint in 1-2 week of work</a:t>
            </a:r>
          </a:p>
          <a:p>
            <a:pPr lvl="1"/>
            <a:r>
              <a:rPr lang="en-US" dirty="0"/>
              <a:t>Each sprint adds features to the code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Meet frequently to discuss progress</a:t>
            </a:r>
          </a:p>
          <a:p>
            <a:pPr lvl="1"/>
            <a:r>
              <a:rPr lang="en-US" dirty="0"/>
              <a:t>Weekly meeting after a sprint</a:t>
            </a:r>
          </a:p>
          <a:p>
            <a:pPr lvl="1"/>
            <a:r>
              <a:rPr lang="en-US" dirty="0"/>
              <a:t>SCRUM extension =&gt; daily meetings</a:t>
            </a:r>
          </a:p>
          <a:p>
            <a:pPr lvl="1"/>
            <a:r>
              <a:rPr lang="en-US" dirty="0"/>
              <a:t>Continuous integration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Each sprint is its own cycle</a:t>
            </a:r>
          </a:p>
          <a:p>
            <a:pPr lvl="1"/>
            <a:r>
              <a:rPr lang="en-US" dirty="0"/>
              <a:t>Requirements, specifications, design, coding,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4A80F-5239-4E53-9E0F-7466E38D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D72F5-C130-CD95-C924-934CE92C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1BF8C-C6EF-BEF9-ED79-E3A061E2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4" descr="Agile Development Process in Software Outsourcing">
            <a:extLst>
              <a:ext uri="{FF2B5EF4-FFF2-40B4-BE49-F238E27FC236}">
                <a16:creationId xmlns:a16="http://schemas.microsoft.com/office/drawing/2014/main" id="{23FFCD77-1D85-E3C4-731F-F60140001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922" y="2298223"/>
            <a:ext cx="4732401" cy="31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917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F7D87-7C5E-CB53-E1C7-0824158E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(Balloon) Model of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B37D-A1B3-CD3B-4ED3-D734C0A4F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Agile development has its advantages</a:t>
            </a:r>
          </a:p>
          <a:p>
            <a:pPr lvl="1"/>
            <a:r>
              <a:rPr lang="en-US" dirty="0"/>
              <a:t>BUT it can require frequent refactoring of the overall system</a:t>
            </a:r>
          </a:p>
          <a:p>
            <a:pPr lvl="1"/>
            <a:r>
              <a:rPr lang="en-US" dirty="0"/>
              <a:t>AND it assumes the software is done at some point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We prefer a hybrid or compromise model</a:t>
            </a:r>
          </a:p>
          <a:p>
            <a:pPr lvl="1"/>
            <a:r>
              <a:rPr lang="en-US" dirty="0"/>
              <a:t>Do complete requirements and specifications</a:t>
            </a:r>
          </a:p>
          <a:p>
            <a:pPr lvl="1"/>
            <a:r>
              <a:rPr lang="en-US" dirty="0"/>
              <a:t>Decide on a software architecture</a:t>
            </a:r>
          </a:p>
          <a:p>
            <a:pPr lvl="1"/>
            <a:r>
              <a:rPr lang="en-US" dirty="0"/>
              <a:t>Do a high-level design for that architecture</a:t>
            </a:r>
          </a:p>
          <a:p>
            <a:pPr lvl="1"/>
            <a:r>
              <a:rPr lang="en-US" dirty="0"/>
              <a:t>Then do agile development</a:t>
            </a:r>
          </a:p>
          <a:p>
            <a:pPr lvl="1"/>
            <a:r>
              <a:rPr lang="en-US" dirty="0"/>
              <a:t>But assume that development never stops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We call this the lollipop or balloon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E39B5-3F49-8BF7-D670-872E08AF2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06775-2FAB-355E-E36F-E3BDAC22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6D46-F395-7B41-1983-BA1276B2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074" name="Picture 2" descr="Flat Rock Lollipop Trail, Pennsylvania - 76 Reviews, Map | AllTrails">
            <a:extLst>
              <a:ext uri="{FF2B5EF4-FFF2-40B4-BE49-F238E27FC236}">
                <a16:creationId xmlns:a16="http://schemas.microsoft.com/office/drawing/2014/main" id="{B9ABC35B-B3AE-575D-708F-6AE06E6EB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954" y="3358660"/>
            <a:ext cx="3065646" cy="249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gile Methodology: Understanding What is Agile Methodology?">
            <a:extLst>
              <a:ext uri="{FF2B5EF4-FFF2-40B4-BE49-F238E27FC236}">
                <a16:creationId xmlns:a16="http://schemas.microsoft.com/office/drawing/2014/main" id="{13BC76D0-939E-254A-4C81-5CA88CD20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293" y="1529983"/>
            <a:ext cx="1766763" cy="132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241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70406-DFD2-6950-4851-16107DD6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Development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8B60E-0A3A-42DB-FF37-B12EC6144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7EAD6-4977-683C-F9C2-28285048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433A1-6A59-6740-2F0E-77BE1FFE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2BE0B-424C-9AFB-56E1-208F9725E7B7}"/>
              </a:ext>
            </a:extLst>
          </p:cNvPr>
          <p:cNvSpPr/>
          <p:nvPr/>
        </p:nvSpPr>
        <p:spPr>
          <a:xfrm>
            <a:off x="975216" y="3727938"/>
            <a:ext cx="1582615" cy="413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Requirements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D1D478-090C-CBB3-C821-568E831D448D}"/>
              </a:ext>
            </a:extLst>
          </p:cNvPr>
          <p:cNvSpPr/>
          <p:nvPr/>
        </p:nvSpPr>
        <p:spPr>
          <a:xfrm>
            <a:off x="2557831" y="3727938"/>
            <a:ext cx="1582615" cy="413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Specifications</a:t>
            </a:r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4502A4C0-95A7-4135-EB93-CCFE9EF07C47}"/>
              </a:ext>
            </a:extLst>
          </p:cNvPr>
          <p:cNvCxnSpPr>
            <a:stCxn id="7" idx="0"/>
            <a:endCxn id="8" idx="0"/>
          </p:cNvCxnSpPr>
          <p:nvPr/>
        </p:nvCxnSpPr>
        <p:spPr>
          <a:xfrm rot="5400000" flipH="1" flipV="1">
            <a:off x="2557831" y="2936631"/>
            <a:ext cx="12700" cy="1582615"/>
          </a:xfrm>
          <a:prstGeom prst="curved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1AC16EF4-3C23-726A-54D0-D0AC3BDF0E95}"/>
              </a:ext>
            </a:extLst>
          </p:cNvPr>
          <p:cNvCxnSpPr>
            <a:stCxn id="8" idx="2"/>
            <a:endCxn id="7" idx="2"/>
          </p:cNvCxnSpPr>
          <p:nvPr/>
        </p:nvCxnSpPr>
        <p:spPr>
          <a:xfrm rot="5400000">
            <a:off x="2557832" y="3349870"/>
            <a:ext cx="12700" cy="1582615"/>
          </a:xfrm>
          <a:prstGeom prst="curved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9CD3529-15E7-7A1A-351F-A4060D0164F6}"/>
              </a:ext>
            </a:extLst>
          </p:cNvPr>
          <p:cNvSpPr/>
          <p:nvPr/>
        </p:nvSpPr>
        <p:spPr>
          <a:xfrm>
            <a:off x="4678969" y="3734289"/>
            <a:ext cx="1872766" cy="4005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High-Level Design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45E7D4-900E-1E3F-CA51-94D97DE42E68}"/>
              </a:ext>
            </a:extLst>
          </p:cNvPr>
          <p:cNvSpPr/>
          <p:nvPr/>
        </p:nvSpPr>
        <p:spPr>
          <a:xfrm>
            <a:off x="7035314" y="3727939"/>
            <a:ext cx="905608" cy="4068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Design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E8A48E-8CA5-B7F6-BAD0-6F5510DB6368}"/>
              </a:ext>
            </a:extLst>
          </p:cNvPr>
          <p:cNvSpPr/>
          <p:nvPr/>
        </p:nvSpPr>
        <p:spPr>
          <a:xfrm>
            <a:off x="8325416" y="2404147"/>
            <a:ext cx="905608" cy="4068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Coding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A8FEE6-DACA-C26C-DD00-65E94FDEBA6C}"/>
              </a:ext>
            </a:extLst>
          </p:cNvPr>
          <p:cNvSpPr/>
          <p:nvPr/>
        </p:nvSpPr>
        <p:spPr>
          <a:xfrm>
            <a:off x="9772317" y="3721588"/>
            <a:ext cx="905608" cy="4068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05B4454-59A0-0AC0-1C74-EE2CF5F5FD3E}"/>
              </a:ext>
            </a:extLst>
          </p:cNvPr>
          <p:cNvSpPr/>
          <p:nvPr/>
        </p:nvSpPr>
        <p:spPr>
          <a:xfrm>
            <a:off x="7975968" y="4848286"/>
            <a:ext cx="1739409" cy="4287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Feature Analysis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609A8AF-4730-B357-3879-24530B0C37F6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>
          <a:xfrm>
            <a:off x="4140446" y="3934558"/>
            <a:ext cx="538523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E395F4E3-EF1B-931A-44D0-2C7227267D53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6551735" y="3931383"/>
            <a:ext cx="483579" cy="3175"/>
          </a:xfrm>
          <a:prstGeom prst="bentConnector3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FDC1CC3-5692-155A-61B8-78840A42193B}"/>
              </a:ext>
            </a:extLst>
          </p:cNvPr>
          <p:cNvCxnSpPr>
            <a:cxnSpLocks/>
            <a:stCxn id="17" idx="0"/>
            <a:endCxn id="18" idx="1"/>
          </p:cNvCxnSpPr>
          <p:nvPr/>
        </p:nvCxnSpPr>
        <p:spPr>
          <a:xfrm rot="5400000" flipH="1" flipV="1">
            <a:off x="7346593" y="2749116"/>
            <a:ext cx="1120348" cy="837298"/>
          </a:xfrm>
          <a:prstGeom prst="curved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2ABF9C71-2072-7887-4648-81718F101832}"/>
              </a:ext>
            </a:extLst>
          </p:cNvPr>
          <p:cNvCxnSpPr>
            <a:stCxn id="18" idx="3"/>
            <a:endCxn id="19" idx="0"/>
          </p:cNvCxnSpPr>
          <p:nvPr/>
        </p:nvCxnSpPr>
        <p:spPr>
          <a:xfrm>
            <a:off x="9231024" y="2607591"/>
            <a:ext cx="994097" cy="1113997"/>
          </a:xfrm>
          <a:prstGeom prst="curved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0F6EEA0F-11EE-5B16-2A34-BC1FE21CEBA9}"/>
              </a:ext>
            </a:extLst>
          </p:cNvPr>
          <p:cNvCxnSpPr>
            <a:cxnSpLocks/>
            <a:stCxn id="19" idx="2"/>
            <a:endCxn id="20" idx="3"/>
          </p:cNvCxnSpPr>
          <p:nvPr/>
        </p:nvCxnSpPr>
        <p:spPr>
          <a:xfrm rot="5400000">
            <a:off x="9503157" y="4340696"/>
            <a:ext cx="934184" cy="509744"/>
          </a:xfrm>
          <a:prstGeom prst="curved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521D609C-0C49-2301-A894-B30ED14E96D5}"/>
              </a:ext>
            </a:extLst>
          </p:cNvPr>
          <p:cNvCxnSpPr>
            <a:stCxn id="20" idx="1"/>
            <a:endCxn id="17" idx="2"/>
          </p:cNvCxnSpPr>
          <p:nvPr/>
        </p:nvCxnSpPr>
        <p:spPr>
          <a:xfrm rot="10800000">
            <a:off x="7488118" y="4134828"/>
            <a:ext cx="487850" cy="927833"/>
          </a:xfrm>
          <a:prstGeom prst="curved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53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39023-A86C-0945-B674-81F91E6C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62433-78A0-D842-AFAF-F5C663DE9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Tools have been created to assist the developer</a:t>
            </a:r>
          </a:p>
          <a:p>
            <a:pPr lvl="1"/>
            <a:r>
              <a:rPr lang="en-US" dirty="0"/>
              <a:t>To support underlying techniques that work</a:t>
            </a:r>
          </a:p>
          <a:p>
            <a:pPr lvl="1"/>
            <a:r>
              <a:rPr lang="en-US" dirty="0"/>
              <a:t>This is a large part of what software engineering has done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Tools have been developed for all phases and needs</a:t>
            </a:r>
          </a:p>
          <a:p>
            <a:pPr lvl="1"/>
            <a:r>
              <a:rPr lang="en-US" dirty="0"/>
              <a:t>With different degrees of success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Wide and expanding variety of tools out there</a:t>
            </a:r>
          </a:p>
          <a:p>
            <a:pPr lvl="1"/>
            <a:r>
              <a:rPr lang="en-US" dirty="0"/>
              <a:t>Each developer/company has their favorites</a:t>
            </a:r>
          </a:p>
          <a:p>
            <a:pPr lvl="1"/>
            <a:r>
              <a:rPr lang="en-US" dirty="0"/>
              <a:t>We will cover a subset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E8C96-C62B-7F4B-8B37-C433A533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01BE-1B3B-264C-AE0A-120539F9726E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48BA2-A2B5-4041-8CD0-37A62E92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D95B0-1926-CD49-856C-18D6D760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8434" name="Picture 2" descr="My 7 Favorite Software Developer Productivity Tools | by Adam Hughes |  Level Up Coding">
            <a:extLst>
              <a:ext uri="{FF2B5EF4-FFF2-40B4-BE49-F238E27FC236}">
                <a16:creationId xmlns:a16="http://schemas.microsoft.com/office/drawing/2014/main" id="{5ECBAD8A-2482-A642-A139-BC713E740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958" y="3005912"/>
            <a:ext cx="3088042" cy="308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538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A0D1-1B9A-ABD3-1BC2-B85381B2C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8F846-6AA7-8175-E9F7-6B35FE926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This course will cover much of software engineering</a:t>
            </a:r>
          </a:p>
          <a:p>
            <a:pPr lvl="1"/>
            <a:r>
              <a:rPr lang="en-US" dirty="0"/>
              <a:t>How to build large systems</a:t>
            </a:r>
          </a:p>
          <a:p>
            <a:pPr lvl="1"/>
            <a:r>
              <a:rPr lang="en-US" dirty="0"/>
              <a:t>Techniques that have been developed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It will cover the various phases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It will teach you how to create large systems</a:t>
            </a:r>
          </a:p>
          <a:p>
            <a:pPr lvl="1"/>
            <a:r>
              <a:rPr lang="en-US" dirty="0"/>
              <a:t>By example and by doing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 will give you experience with software tools</a:t>
            </a:r>
          </a:p>
          <a:p>
            <a:pPr lvl="1"/>
            <a:r>
              <a:rPr lang="en-US" dirty="0"/>
              <a:t>And working in teams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It will provide a foundation for research in the field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288A4-89C4-B47A-BCF4-9EDEFBDE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BE98-803F-C145-8E8E-1B895738E568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1E860-4EA4-908C-2AED-9B2AB181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A0F3D-2EE6-4BA6-7E34-DFA1D7093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052" name="Picture 4" descr="So You Want to Be a SOFTWARE ENGINEER | Inside Software Engineering [Ep. 3]  - YouTube">
            <a:extLst>
              <a:ext uri="{FF2B5EF4-FFF2-40B4-BE49-F238E27FC236}">
                <a16:creationId xmlns:a16="http://schemas.microsoft.com/office/drawing/2014/main" id="{C86F2E7F-F264-CB33-FD8E-724F2D2F2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36" y="2557396"/>
            <a:ext cx="3099036" cy="17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771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46E4F-9120-2946-9AEB-B1A04E5B3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We Will Use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5826B-0ADA-5847-A023-2AD1D7739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IDE: Code Bubbles, VS Code, Eclipse, IntelliJ, …</a:t>
            </a:r>
          </a:p>
          <a:p>
            <a:r>
              <a:rPr lang="en-US" dirty="0"/>
              <a:t>Teamwork: ZOOM, GIT, SLACK, GITHUB</a:t>
            </a:r>
          </a:p>
          <a:p>
            <a:r>
              <a:rPr lang="en-US" dirty="0"/>
              <a:t>Team Organization: GITHUB</a:t>
            </a:r>
          </a:p>
          <a:p>
            <a:r>
              <a:rPr lang="en-US" dirty="0"/>
              <a:t>Design: UML editor</a:t>
            </a:r>
          </a:p>
          <a:p>
            <a:r>
              <a:rPr lang="en-US" dirty="0"/>
              <a:t>Coding: ant, maven, Gradle</a:t>
            </a:r>
          </a:p>
          <a:p>
            <a:r>
              <a:rPr lang="en-US" dirty="0"/>
              <a:t>Testing: Junit</a:t>
            </a:r>
          </a:p>
          <a:p>
            <a:r>
              <a:rPr lang="en-US" dirty="0"/>
              <a:t>Bug databases: GITHUB</a:t>
            </a:r>
          </a:p>
          <a:p>
            <a:r>
              <a:rPr lang="en-US" dirty="0"/>
              <a:t>Deployment: Docker</a:t>
            </a:r>
          </a:p>
          <a:p>
            <a:r>
              <a:rPr lang="en-US" dirty="0"/>
              <a:t>Visualization and understanding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52CB0-D657-6241-9593-9E902D9D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2FD1-3B50-C74B-927C-6F9E8121AEE3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473EC-0EE8-474D-BBDB-1A9CCA26C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3E421-4BBC-234D-8737-7F07B272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9458" name="Picture 2" descr="Code Bubbles Home Page">
            <a:extLst>
              <a:ext uri="{FF2B5EF4-FFF2-40B4-BE49-F238E27FC236}">
                <a16:creationId xmlns:a16="http://schemas.microsoft.com/office/drawing/2014/main" id="{977C2995-2C72-4147-8424-A1564D60B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28" y="3202474"/>
            <a:ext cx="5283849" cy="297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1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B4A5-DA35-3C24-728F-636EEE03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QUESTION: Why are you taking this course?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A9D5-A218-285E-654B-3433C3489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learn how to build large software systems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become a better programmer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 become acquainted with modern software techniques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To prepare to do research in software engineering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Because it sounds like fun?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D5FBC-5B87-0F5A-1CA9-F1BE8E464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4E5E-A813-E247-9248-E28F1CB0A929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DECAA-453D-A7F0-503C-CE2CE9F6A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3EE9C-53B0-234A-4B7C-06FDD89B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33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C6B33-8483-3B4B-BAF8-D0222A33C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EAAD9-0F83-B341-887E-AEE3B049D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site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kept up to date</a:t>
            </a:r>
          </a:p>
          <a:p>
            <a:pPr lvl="1"/>
            <a:r>
              <a:rPr lang="en-US" dirty="0"/>
              <a:t>More or less</a:t>
            </a:r>
          </a:p>
          <a:p>
            <a:pPr lvl="1"/>
            <a:r>
              <a:rPr lang="en-US" dirty="0"/>
              <a:t>Canvas for turning in assignments</a:t>
            </a:r>
          </a:p>
          <a:p>
            <a:pPr lvl="2"/>
            <a:r>
              <a:rPr lang="en-US" dirty="0"/>
              <a:t>But little else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Programming assignment</a:t>
            </a:r>
          </a:p>
          <a:p>
            <a:pPr lvl="1"/>
            <a:r>
              <a:rPr lang="en-US" dirty="0"/>
              <a:t>Handed in and possibly graded</a:t>
            </a:r>
          </a:p>
          <a:p>
            <a:pPr lvl="1"/>
            <a:r>
              <a:rPr lang="en-US" dirty="0"/>
              <a:t>Evolving: done multiple times (requirements will change)</a:t>
            </a:r>
          </a:p>
          <a:p>
            <a:pPr lvl="1"/>
            <a:r>
              <a:rPr lang="en-US" dirty="0"/>
              <a:t>Should be coded as if it were a large, long-lived system</a:t>
            </a:r>
          </a:p>
          <a:p>
            <a:pPr lvl="1"/>
            <a:r>
              <a:rPr lang="en-US" dirty="0"/>
              <a:t>Should be coded to evolve as the course progresses</a:t>
            </a:r>
          </a:p>
          <a:p>
            <a:pPr lvl="1"/>
            <a:r>
              <a:rPr lang="en-US" dirty="0"/>
              <a:t>Will tolerate some lateness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Class participation</a:t>
            </a:r>
          </a:p>
          <a:p>
            <a:pPr lvl="1"/>
            <a:r>
              <a:rPr lang="en-US" dirty="0"/>
              <a:t>Group activities, feedback, questions</a:t>
            </a:r>
          </a:p>
          <a:p>
            <a:pPr lvl="1"/>
            <a:r>
              <a:rPr lang="en-US" dirty="0"/>
              <a:t>Will tolerate some absences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Team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20D51-B686-8641-B54C-7F80AD236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F00F-3F21-2A4D-B87C-1C7FB44D198D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9ADB1-2C73-AB40-99EA-9283FBE3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968EA-DBD2-4243-9101-E4EAFA3F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20482" name="Picture 2" descr="Course overview">
            <a:extLst>
              <a:ext uri="{FF2B5EF4-FFF2-40B4-BE49-F238E27FC236}">
                <a16:creationId xmlns:a16="http://schemas.microsoft.com/office/drawing/2014/main" id="{521A94DE-DD51-C544-BB7F-91AF7C985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684" y="136525"/>
            <a:ext cx="4790740" cy="269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046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A1DE8-3FD1-E7D9-C4DE-D863D7E72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B6D6A-F69B-5768-7F51-271860CC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This course is highly collaborative</a:t>
            </a:r>
          </a:p>
          <a:p>
            <a:pPr lvl="1"/>
            <a:r>
              <a:rPr lang="en-US" dirty="0"/>
              <a:t>Project teams work together</a:t>
            </a:r>
          </a:p>
          <a:p>
            <a:pPr lvl="1"/>
            <a:r>
              <a:rPr lang="en-US" dirty="0"/>
              <a:t>Programming is better when done collaboratively</a:t>
            </a:r>
          </a:p>
          <a:p>
            <a:pPr lvl="1"/>
            <a:r>
              <a:rPr lang="en-US" dirty="0"/>
              <a:t>You don’t have to invent everything from scratch</a:t>
            </a:r>
          </a:p>
          <a:p>
            <a:pPr lvl="1"/>
            <a:r>
              <a:rPr lang="en-US" dirty="0"/>
              <a:t>But you should still do your own work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All collaboration must be identified and cited</a:t>
            </a:r>
          </a:p>
          <a:p>
            <a:pPr lvl="1"/>
            <a:r>
              <a:rPr lang="en-US" dirty="0"/>
              <a:t>Outside sources, libraries, AI, web pages</a:t>
            </a:r>
          </a:p>
          <a:p>
            <a:pPr lvl="1"/>
            <a:r>
              <a:rPr lang="en-US" dirty="0"/>
              <a:t>Collaborators</a:t>
            </a:r>
          </a:p>
          <a:p>
            <a:pPr lvl="1"/>
            <a:r>
              <a:rPr lang="en-US" dirty="0"/>
              <a:t>Citations should be part of the code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Missing citations are a violation of academic integrity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45CF9-90F6-BC5D-0ECF-A969D6EA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9F813-6C57-7840-5745-E91FD96C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91CF-AEFE-E030-6995-8C4BF773D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050" name="Picture 2" descr="What are the pros and cons of student-centered learning? Why do you think  this? - Quora">
            <a:extLst>
              <a:ext uri="{FF2B5EF4-FFF2-40B4-BE49-F238E27FC236}">
                <a16:creationId xmlns:a16="http://schemas.microsoft.com/office/drawing/2014/main" id="{B228568F-DC0B-5B32-054C-2B13C2C96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85317"/>
            <a:ext cx="3274763" cy="246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266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542CE-8E7E-614E-8087-06B6E963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ABD6C-7661-3445-98E5-394C070AD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List of potential projects on the web site</a:t>
            </a:r>
          </a:p>
          <a:p>
            <a:pPr lvl="1"/>
            <a:r>
              <a:rPr lang="en-US" dirty="0"/>
              <a:t>Google doc for commenting, expressing interest, asking questions</a:t>
            </a:r>
          </a:p>
          <a:p>
            <a:pPr lvl="2"/>
            <a:r>
              <a:rPr lang="en-US" dirty="0"/>
              <a:t>Feel free to add comments, questions, express interest, …</a:t>
            </a:r>
          </a:p>
          <a:p>
            <a:pPr lvl="1"/>
            <a:r>
              <a:rPr lang="en-US" dirty="0"/>
              <a:t>Projects have different emphases</a:t>
            </a:r>
          </a:p>
          <a:p>
            <a:pPr lvl="2"/>
            <a:r>
              <a:rPr lang="en-US" dirty="0"/>
              <a:t>Development, testing, feasibility, augmenting existing systems, …</a:t>
            </a:r>
          </a:p>
          <a:p>
            <a:pPr lvl="1"/>
            <a:r>
              <a:rPr lang="en-US" dirty="0"/>
              <a:t>Software-engineering research oriented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Soliciting new ideas through the weekend</a:t>
            </a:r>
          </a:p>
          <a:p>
            <a:pPr lvl="1"/>
            <a:r>
              <a:rPr lang="en-US" dirty="0"/>
              <a:t>Google form for submitting on the web site</a:t>
            </a:r>
          </a:p>
          <a:p>
            <a:pPr lvl="2"/>
            <a:r>
              <a:rPr lang="en-US" dirty="0"/>
              <a:t>What software would benefit society</a:t>
            </a:r>
          </a:p>
          <a:p>
            <a:pPr lvl="2"/>
            <a:r>
              <a:rPr lang="en-US" dirty="0"/>
              <a:t>What software would you or your research lab like to have</a:t>
            </a:r>
          </a:p>
          <a:p>
            <a:pPr lvl="2"/>
            <a:r>
              <a:rPr lang="en-US" dirty="0"/>
              <a:t>What software could be used to start a company</a:t>
            </a:r>
          </a:p>
          <a:p>
            <a:pPr lvl="2"/>
            <a:r>
              <a:rPr lang="en-US" dirty="0"/>
              <a:t>What software do you want to modify or adapt</a:t>
            </a:r>
          </a:p>
          <a:p>
            <a:pPr lvl="1"/>
            <a:r>
              <a:rPr lang="en-US" dirty="0"/>
              <a:t>Earlier is better (will probably require a back and forth)</a:t>
            </a:r>
          </a:p>
          <a:p>
            <a:pPr lvl="2"/>
            <a:r>
              <a:rPr lang="en-US" dirty="0"/>
              <a:t>And I’m not around 24/7 on weekends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Form for project preferences</a:t>
            </a:r>
          </a:p>
          <a:p>
            <a:pPr lvl="1"/>
            <a:r>
              <a:rPr lang="en-US" dirty="0"/>
              <a:t>Available Monday, due Tuesday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71084-786C-8C41-A035-06C0AB37A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8F60-9DC4-2449-AA5C-B01AC38BF860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B4BCF-E7EF-A34A-8F84-F1810C8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92A7F-2C17-804E-992E-6596BB1A8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1506" name="Picture 2" descr="Doing a Project&quot; vs. Project Based Learning | PBLWorks">
            <a:extLst>
              <a:ext uri="{FF2B5EF4-FFF2-40B4-BE49-F238E27FC236}">
                <a16:creationId xmlns:a16="http://schemas.microsoft.com/office/drawing/2014/main" id="{10DC5A0A-DA55-4741-820C-E24B1CE73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81" y="186794"/>
            <a:ext cx="4038600" cy="168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388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4D5C-9073-0543-B672-20E779FD6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Course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27836-7F09-8747-AC87-BFB0EBF1B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Project team selection next week</a:t>
            </a:r>
          </a:p>
          <a:p>
            <a:pPr lvl="1"/>
            <a:r>
              <a:rPr lang="en-US" dirty="0"/>
              <a:t>I will choose project teams based on preferences</a:t>
            </a:r>
          </a:p>
          <a:p>
            <a:pPr lvl="2"/>
            <a:r>
              <a:rPr lang="en-US" dirty="0"/>
              <a:t>Probably won’t satisfy everyone, but I will do my best</a:t>
            </a:r>
          </a:p>
          <a:p>
            <a:pPr lvl="1"/>
            <a:r>
              <a:rPr lang="en-US" dirty="0"/>
              <a:t>Each team responsible for project from start to finish</a:t>
            </a:r>
          </a:p>
          <a:p>
            <a:pPr lvl="1"/>
            <a:r>
              <a:rPr lang="en-US" dirty="0"/>
              <a:t>Initial team meeting in class next Thursday</a:t>
            </a:r>
          </a:p>
          <a:p>
            <a:pPr lvl="1"/>
            <a:r>
              <a:rPr lang="en-US" dirty="0"/>
              <a:t>Target team size 6-10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Weekly deadlines for project</a:t>
            </a:r>
          </a:p>
          <a:p>
            <a:pPr lvl="1"/>
            <a:r>
              <a:rPr lang="en-US" dirty="0"/>
              <a:t>Include hand-ins, presentations, demo videos</a:t>
            </a:r>
          </a:p>
          <a:p>
            <a:pPr lvl="1"/>
            <a:r>
              <a:rPr lang="en-US" dirty="0"/>
              <a:t>Or just where the project should be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Weekly meetings of project teams</a:t>
            </a:r>
          </a:p>
          <a:p>
            <a:pPr lvl="1"/>
            <a:r>
              <a:rPr lang="en-US" dirty="0"/>
              <a:t>I’ll try to attend occasionally if during the day</a:t>
            </a:r>
          </a:p>
          <a:p>
            <a:r>
              <a:rPr lang="en-US" dirty="0">
                <a:solidFill>
                  <a:srgbClr val="7030A0"/>
                </a:solidFill>
              </a:rPr>
              <a:t>Should be coded as if it were a large, long-lived system</a:t>
            </a:r>
          </a:p>
          <a:p>
            <a:pPr lvl="1"/>
            <a:r>
              <a:rPr lang="en-US" dirty="0"/>
              <a:t>Grading based on code quality and extensibility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0311B-42D4-3B4B-A20B-6628290F3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1E-C4C4-E349-86F0-55538EB0A957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35495-B083-8342-BF44-0B6286545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D3A53-AC5E-4746-B004-139BE128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2530" name="Picture 2" descr="Project governance and Project Management Office (PMO) - OpenLearn - Open  University - M815_1">
            <a:extLst>
              <a:ext uri="{FF2B5EF4-FFF2-40B4-BE49-F238E27FC236}">
                <a16:creationId xmlns:a16="http://schemas.microsoft.com/office/drawing/2014/main" id="{9FD49AB6-3C9F-4945-875B-BABDEF12E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812" y="4231323"/>
            <a:ext cx="3590656" cy="182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117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BD1A-FC2C-D787-7ECD-9D7E6EEFC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Software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2BC74-545B-CB9C-C996-AF5F8DC0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Software engineering is an evolving field</a:t>
            </a:r>
          </a:p>
          <a:p>
            <a:pPr lvl="1"/>
            <a:r>
              <a:rPr lang="en-US" dirty="0"/>
              <a:t>Much has been done</a:t>
            </a:r>
          </a:p>
          <a:p>
            <a:pPr lvl="1"/>
            <a:r>
              <a:rPr lang="en-US" dirty="0"/>
              <a:t>Much remains to be done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This course will offer starting points for potential research</a:t>
            </a:r>
          </a:p>
          <a:p>
            <a:pPr lvl="1"/>
            <a:r>
              <a:rPr lang="en-US" dirty="0"/>
              <a:t>New research directions</a:t>
            </a:r>
          </a:p>
          <a:p>
            <a:pPr lvl="1"/>
            <a:r>
              <a:rPr lang="en-US" dirty="0"/>
              <a:t>What is currently going on in the field</a:t>
            </a:r>
          </a:p>
          <a:p>
            <a:pPr lvl="1"/>
            <a:r>
              <a:rPr lang="en-US" dirty="0"/>
              <a:t>What I’ve been doing over the past 10 years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Projects can be research oriented if you want</a:t>
            </a:r>
          </a:p>
          <a:p>
            <a:pPr lvl="1"/>
            <a:r>
              <a:rPr lang="en-US" dirty="0"/>
              <a:t>Most of the suggested projects have a research feel</a:t>
            </a:r>
          </a:p>
          <a:p>
            <a:pPr lvl="1"/>
            <a:r>
              <a:rPr lang="en-US" dirty="0"/>
              <a:t>But other projects are still welcome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5A570-FEBC-D107-9C01-FD72C50C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5F6CA-87F1-C945-A697-A03571633F0A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E7924-9DC9-1544-670D-6860CBF0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D5F6B-4095-FE85-13C5-DDEB164E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074" name="Picture 2" descr="Ten reasons to be a research software engineer | Software Sustainability  Institute">
            <a:extLst>
              <a:ext uri="{FF2B5EF4-FFF2-40B4-BE49-F238E27FC236}">
                <a16:creationId xmlns:a16="http://schemas.microsoft.com/office/drawing/2014/main" id="{68717961-AF92-50FC-1FCC-312850ABB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364" y="1366981"/>
            <a:ext cx="2346036" cy="175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JuRSE Website Released">
            <a:extLst>
              <a:ext uri="{FF2B5EF4-FFF2-40B4-BE49-F238E27FC236}">
                <a16:creationId xmlns:a16="http://schemas.microsoft.com/office/drawing/2014/main" id="{BE21ED5E-8979-9D60-FB9D-EC32DAD4A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218" y="4010530"/>
            <a:ext cx="1907309" cy="190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7078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32DC9-79B7-906A-BF3C-7C3C552D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Belong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87DB1-C35A-80CC-4B7E-07DA6F5E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If I asked you to write a system on your own that could:</a:t>
            </a:r>
          </a:p>
          <a:p>
            <a:pPr lvl="1"/>
            <a:r>
              <a:rPr lang="en-US" dirty="0"/>
              <a:t>Simulate 100,000 objects interacting via gravity</a:t>
            </a:r>
          </a:p>
          <a:p>
            <a:pPr lvl="1"/>
            <a:r>
              <a:rPr lang="en-US" dirty="0"/>
              <a:t>With an XML file giving the initial configuration</a:t>
            </a:r>
          </a:p>
          <a:p>
            <a:pPr lvl="1"/>
            <a:r>
              <a:rPr lang="en-US" dirty="0"/>
              <a:t>Use a complex data structure (Oct-Trees) [</a:t>
            </a:r>
            <a:r>
              <a:rPr lang="en-US" dirty="0" err="1"/>
              <a:t>NlogN</a:t>
            </a:r>
            <a:r>
              <a:rPr lang="en-US" dirty="0"/>
              <a:t> vs N</a:t>
            </a:r>
            <a:r>
              <a:rPr lang="en-US" baseline="30000" dirty="0"/>
              <a:t>2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Handling collisions; using a separate package to do 3D output</a:t>
            </a:r>
          </a:p>
          <a:p>
            <a:pPr lvl="1"/>
            <a:r>
              <a:rPr lang="en-US" dirty="0"/>
              <a:t>Using multiple threads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Would it be easy for you?</a:t>
            </a:r>
          </a:p>
          <a:p>
            <a:pPr lvl="1"/>
            <a:r>
              <a:rPr lang="en-US" dirty="0"/>
              <a:t>Oh, give me a week or two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Would you feel confident that you could do it in time?</a:t>
            </a:r>
          </a:p>
          <a:p>
            <a:pPr lvl="1"/>
            <a:r>
              <a:rPr lang="en-US" dirty="0"/>
              <a:t>You can identify the classes needed and define a high-level design quickly</a:t>
            </a:r>
          </a:p>
          <a:p>
            <a:pPr lvl="1"/>
            <a:r>
              <a:rPr lang="en-US" dirty="0"/>
              <a:t>Have everything working in 3-4 weeks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Would you feel overwhelmed?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ABB5E-3CA2-E974-DDC8-2C1E4392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7DF25-B042-0EC6-35E7-D9A3B112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5325B-B3D6-DB91-E73C-F0C10B7F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43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AAE98-14E3-462D-5BA7-23FF2229A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Problem (for Web developers)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9492F-D767-F363-0E13-6EAC24F50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 have a large collection geolocated tweets from USA</a:t>
            </a:r>
          </a:p>
          <a:p>
            <a:pPr lvl="1"/>
            <a:r>
              <a:rPr lang="en-US" dirty="0"/>
              <a:t>Each with zip code, district, state, author, tweet, time, … 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Create an application to let users query &amp; visualize these</a:t>
            </a:r>
          </a:p>
          <a:p>
            <a:pPr lvl="1"/>
            <a:r>
              <a:rPr lang="en-US" dirty="0"/>
              <a:t>Query by keyword, time range, …</a:t>
            </a:r>
          </a:p>
          <a:p>
            <a:pPr lvl="1"/>
            <a:r>
              <a:rPr lang="en-US" dirty="0"/>
              <a:t>Sample the results</a:t>
            </a:r>
          </a:p>
          <a:p>
            <a:pPr lvl="1"/>
            <a:r>
              <a:rPr lang="en-US" dirty="0"/>
              <a:t>Refine the queries to get better results</a:t>
            </a:r>
          </a:p>
          <a:p>
            <a:pPr lvl="1"/>
            <a:r>
              <a:rPr lang="en-US" dirty="0"/>
              <a:t>View the data on a map over time</a:t>
            </a:r>
          </a:p>
          <a:p>
            <a:pPr lvl="1"/>
            <a:r>
              <a:rPr lang="en-US" dirty="0"/>
              <a:t>Download CSV result for further analysis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Would this be in your current skill set?</a:t>
            </a:r>
          </a:p>
          <a:p>
            <a:pPr lvl="1"/>
            <a:r>
              <a:rPr lang="en-US" dirty="0"/>
              <a:t>Front end and back end</a:t>
            </a:r>
          </a:p>
          <a:p>
            <a:pPr lvl="1"/>
            <a:r>
              <a:rPr lang="en-US" dirty="0"/>
              <a:t>How long would it take you?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74716-98B4-045F-255B-CBAB1BA6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5382-C252-1ACC-5A10-CA87C7F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33BAD-B4CE-CA40-5173-704465D6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3076" name="Picture 4" descr="Code Complexity Metrics: Writing Clean, Maintainable Software | Iterators">
            <a:extLst>
              <a:ext uri="{FF2B5EF4-FFF2-40B4-BE49-F238E27FC236}">
                <a16:creationId xmlns:a16="http://schemas.microsoft.com/office/drawing/2014/main" id="{EAD8A3A1-2A16-D47A-670B-02A46A56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518" y="3720353"/>
            <a:ext cx="3558988" cy="177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083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2BBF-56B4-44CA-9F7B-57C42806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Consider These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7AC0B-0E0D-4AE8-DA27-B3355488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will cover high-level design</a:t>
            </a:r>
          </a:p>
          <a:p>
            <a:r>
              <a:rPr lang="en-US" dirty="0"/>
              <a:t>We will cover detailed design only briefly</a:t>
            </a:r>
          </a:p>
          <a:p>
            <a:pPr lvl="1"/>
            <a:r>
              <a:rPr lang="en-US" dirty="0"/>
              <a:t>Selecting classes, methods, fields, …</a:t>
            </a:r>
          </a:p>
          <a:p>
            <a:pPr lvl="1"/>
            <a:r>
              <a:rPr lang="en-US" dirty="0"/>
              <a:t>How to code methods</a:t>
            </a:r>
          </a:p>
          <a:p>
            <a:pPr lvl="1"/>
            <a:r>
              <a:rPr lang="en-US" dirty="0"/>
              <a:t>Class design (OO patterns, …)</a:t>
            </a:r>
          </a:p>
          <a:p>
            <a:pPr lvl="1"/>
            <a:r>
              <a:rPr lang="en-US" dirty="0"/>
              <a:t>We assume you know this (32/134)</a:t>
            </a:r>
          </a:p>
          <a:p>
            <a:r>
              <a:rPr lang="en-US" dirty="0"/>
              <a:t>If writing the detailed stuff is difficult</a:t>
            </a:r>
          </a:p>
          <a:p>
            <a:pPr lvl="1"/>
            <a:r>
              <a:rPr lang="en-US" dirty="0"/>
              <a:t>You should learn this first (take 32/134)</a:t>
            </a:r>
          </a:p>
          <a:p>
            <a:r>
              <a:rPr lang="en-US" dirty="0"/>
              <a:t>We don’t want to drag down the project teams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60F71-AE9B-6EE3-CD72-25399247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674B-546D-564C-9576-6D443160DB7B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342B8-438B-0341-B902-4665D349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0168C-45A9-08FD-F231-5DA6FD16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026" name="Picture 2" descr="Why is the Linux kernel 15+ million lines of code? - Unix &amp; Linux Stack  Exchange">
            <a:extLst>
              <a:ext uri="{FF2B5EF4-FFF2-40B4-BE49-F238E27FC236}">
                <a16:creationId xmlns:a16="http://schemas.microsoft.com/office/drawing/2014/main" id="{F58BA37E-F02A-DDBA-211A-0ED75BAA0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80308"/>
            <a:ext cx="3365606" cy="300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64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82186-C007-6B44-B345-F40A7A708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EEE7E-79D4-584D-94FE-3EE0757F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Office Hours</a:t>
            </a:r>
          </a:p>
          <a:p>
            <a:pPr lvl="1"/>
            <a:r>
              <a:rPr lang="en-US" dirty="0"/>
              <a:t>Monday 1-3 </a:t>
            </a:r>
          </a:p>
          <a:p>
            <a:pPr lvl="2"/>
            <a:r>
              <a:rPr lang="en-US" dirty="0"/>
              <a:t>ZOOM: 781-445-5513</a:t>
            </a:r>
          </a:p>
          <a:p>
            <a:pPr lvl="2"/>
            <a:r>
              <a:rPr lang="en-US" dirty="0"/>
              <a:t>Exceptions should be noted in calendar</a:t>
            </a:r>
          </a:p>
          <a:p>
            <a:pPr lvl="1"/>
            <a:r>
              <a:rPr lang="en-US" dirty="0"/>
              <a:t>Thursday 11-12:30 </a:t>
            </a:r>
          </a:p>
          <a:p>
            <a:pPr lvl="2"/>
            <a:r>
              <a:rPr lang="en-US" dirty="0"/>
              <a:t>CIT 403</a:t>
            </a:r>
          </a:p>
          <a:p>
            <a:pPr lvl="1"/>
            <a:r>
              <a:rPr lang="en-US" dirty="0"/>
              <a:t>Open-office (8-3 via Zoom or in my office)</a:t>
            </a:r>
          </a:p>
          <a:p>
            <a:pPr lvl="2"/>
            <a:r>
              <a:rPr lang="en-US" dirty="0"/>
              <a:t>Probably tell from my status (sign or web page)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Note there are no TAs for this course</a:t>
            </a:r>
          </a:p>
          <a:p>
            <a:pPr lvl="1"/>
            <a:r>
              <a:rPr lang="en-US" dirty="0"/>
              <a:t>Use your project teams for project help</a:t>
            </a:r>
          </a:p>
          <a:p>
            <a:pPr lvl="1"/>
            <a:r>
              <a:rPr lang="en-US" dirty="0"/>
              <a:t>There will be minimal grading (this is a graduate course)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B37BB-D772-AE4C-B972-63CBB886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D931-408F-8D46-9053-1353515E8B9B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7C598-62B0-E242-8D71-A5D65A6A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E1ABC-1E5E-7C4B-88D5-0F142AB7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23556" name="Picture 4" descr="Pin on comic">
            <a:extLst>
              <a:ext uri="{FF2B5EF4-FFF2-40B4-BE49-F238E27FC236}">
                <a16:creationId xmlns:a16="http://schemas.microsoft.com/office/drawing/2014/main" id="{B21745CF-1930-E841-AC40-347404C2E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854" y="136525"/>
            <a:ext cx="4204466" cy="341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477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0DD6B-017A-ED45-95B9-A481246F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on the Course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D243C-F914-8D4F-9F8C-2AC70B825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882B-DBF0-114A-9EB8-349DBB8595AF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9F70C-3692-5041-B0F2-D9123DD4B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C63E8-BEF5-A944-AA01-A9594E62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24580" name="Picture 4" descr="Cartoon Of Wise Owl Asking For Any Questions Royalty Free Cliparts,  Vectors, And Stock Illustration. Image 55043487.">
            <a:extLst>
              <a:ext uri="{FF2B5EF4-FFF2-40B4-BE49-F238E27FC236}">
                <a16:creationId xmlns:a16="http://schemas.microsoft.com/office/drawing/2014/main" id="{F62AAC7C-EC05-6C49-AE48-BD529FE65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58" y="1529880"/>
            <a:ext cx="4969342" cy="422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8397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8DBEE-CD90-C64E-B651-2628B477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Project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7E20D-BCA8-BB4F-9EA1-4EDE67653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Discussion</a:t>
            </a:r>
          </a:p>
          <a:p>
            <a:pPr lvl="1"/>
            <a:r>
              <a:rPr lang="en-US" dirty="0"/>
              <a:t>Questions</a:t>
            </a:r>
          </a:p>
          <a:p>
            <a:pPr lvl="2"/>
            <a:r>
              <a:rPr lang="en-US" dirty="0"/>
              <a:t>What types of projects are you interested in</a:t>
            </a:r>
          </a:p>
          <a:p>
            <a:pPr lvl="2"/>
            <a:r>
              <a:rPr lang="en-US" dirty="0"/>
              <a:t>What would you like to get out of the project</a:t>
            </a:r>
          </a:p>
          <a:p>
            <a:pPr lvl="2"/>
            <a:r>
              <a:rPr lang="en-US" dirty="0"/>
              <a:t>What do you see as your role in the project</a:t>
            </a:r>
          </a:p>
          <a:p>
            <a:pPr lvl="1"/>
            <a:r>
              <a:rPr lang="en-US" dirty="0"/>
              <a:t>Let's go round the room and get feedback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5D7EA-3784-3C42-B8D7-A950E6CA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9CA7-EDA1-9247-B38A-E52276D00863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8724A-B587-5943-9B2E-5FC56102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252E9-75C2-6842-8956-1FF85A16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25602" name="Picture 2" descr="Group Happy Business People Project Discussion Stock Vector (Royalty Free)  507187270">
            <a:extLst>
              <a:ext uri="{FF2B5EF4-FFF2-40B4-BE49-F238E27FC236}">
                <a16:creationId xmlns:a16="http://schemas.microsoft.com/office/drawing/2014/main" id="{81D4FB8C-F3CE-0540-BF74-BBD264324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90" y="219981"/>
            <a:ext cx="3482081" cy="352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9202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4302-AF43-D193-1AD5-0A6CEA98E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3BCE4-615B-85DD-0C06-CC28238BC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Download and install Code Bubbles</a:t>
            </a:r>
          </a:p>
          <a:p>
            <a:pPr lvl="1"/>
            <a:r>
              <a:rPr lang="en-US" dirty="0"/>
              <a:t>Need to install Eclipse first if not already there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Run Code Bubbles on a project</a:t>
            </a:r>
          </a:p>
          <a:p>
            <a:pPr lvl="1"/>
            <a:r>
              <a:rPr lang="en-US" dirty="0"/>
              <a:t>Existing Eclipse workspace </a:t>
            </a:r>
          </a:p>
          <a:p>
            <a:pPr lvl="1"/>
            <a:r>
              <a:rPr lang="en-US" dirty="0"/>
              <a:t>Existing Java project</a:t>
            </a:r>
          </a:p>
          <a:p>
            <a:pPr lvl="1"/>
            <a:r>
              <a:rPr lang="en-US" dirty="0"/>
              <a:t>New code (hello world, nim)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Relate experiences in a canvas hand-in</a:t>
            </a:r>
          </a:p>
          <a:p>
            <a:r>
              <a:rPr lang="en-US" dirty="0">
                <a:solidFill>
                  <a:srgbClr val="C00000"/>
                </a:solidFill>
              </a:rPr>
              <a:t>Due 9/12 (one week)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DB308-9B14-DB41-2BA2-69FFC3DB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ACDB-4A7E-6643-81E8-D3A37CCDA484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D6529-F019-679C-15C9-7651CE5F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65A47-52D5-76E3-B95A-74C27596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3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AEFE-D2E6-9C4B-968B-202646F8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0536C-9245-4243-859B-C9FA7CE5B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Project ideas due by the end of the day Saturday</a:t>
            </a:r>
          </a:p>
          <a:p>
            <a:pPr lvl="1"/>
            <a:r>
              <a:rPr lang="en-US" dirty="0"/>
              <a:t>Will be vetted, might ask follow-up questions</a:t>
            </a:r>
          </a:p>
          <a:p>
            <a:pPr lvl="1"/>
            <a:r>
              <a:rPr lang="en-US" dirty="0"/>
              <a:t>Projects should be approved by Sunday</a:t>
            </a:r>
          </a:p>
          <a:p>
            <a:pPr lvl="1"/>
            <a:r>
              <a:rPr lang="en-US" dirty="0"/>
              <a:t>Review project discussion document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Project preference forms out on Monday</a:t>
            </a:r>
          </a:p>
          <a:p>
            <a:pPr lvl="1"/>
            <a:r>
              <a:rPr lang="en-US" dirty="0"/>
              <a:t>Due by the 5:00 pm on Tuesday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Further Reading</a:t>
            </a:r>
          </a:p>
          <a:p>
            <a:pPr lvl="1"/>
            <a:r>
              <a:rPr lang="en-US" u="sng" dirty="0">
                <a:hlinkClick r:id="rId2"/>
              </a:rPr>
              <a:t>Sommerville's Software Engineering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Look at Chapter one.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Textbook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chapters 1 and 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A05E-CAE0-BB44-940F-0C3BBC35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CE6B9-12AC-984B-855E-360547D143C7}" type="datetime1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FCFD3-794E-3B48-8D47-02D3C403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Fall 2024 - Lecture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6239F-903F-2747-A86B-CA840EC5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26626" name="Picture 2" descr="Let's recap, and then two more questions | noijam">
            <a:extLst>
              <a:ext uri="{FF2B5EF4-FFF2-40B4-BE49-F238E27FC236}">
                <a16:creationId xmlns:a16="http://schemas.microsoft.com/office/drawing/2014/main" id="{408CC518-6534-6740-993A-82FAFFA67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24" y="4094853"/>
            <a:ext cx="4094181" cy="162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37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E2D3B9EA-BD9E-6B4F-AD3A-B41D151FABBB}" vid="{BED6D05F-B963-5B48-A003-67E36E54DF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62312</TotalTime>
  <Words>2680</Words>
  <Application>Microsoft Macintosh PowerPoint</Application>
  <PresentationFormat>Widescreen</PresentationFormat>
  <Paragraphs>521</Paragraphs>
  <Slides>41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Century Schoolbook</vt:lpstr>
      <vt:lpstr>Office Theme</vt:lpstr>
      <vt:lpstr>Course Introduction</vt:lpstr>
      <vt:lpstr>What is Software Engineering</vt:lpstr>
      <vt:lpstr>What Has It Accomplished</vt:lpstr>
      <vt:lpstr>Question: What is YOUR Largest System</vt:lpstr>
      <vt:lpstr>Software Engineering</vt:lpstr>
      <vt:lpstr>What is a Large Software System</vt:lpstr>
      <vt:lpstr>Large Software System Characteristics</vt:lpstr>
      <vt:lpstr>Software Engineering at Scale</vt:lpstr>
      <vt:lpstr>Software Engineering at Scale</vt:lpstr>
      <vt:lpstr>Software Engineering at Scale</vt:lpstr>
      <vt:lpstr>Traditional Software Engineering</vt:lpstr>
      <vt:lpstr>Software Engineering at Scale: Requirements</vt:lpstr>
      <vt:lpstr>Software Engineering at Scale: Specifications</vt:lpstr>
      <vt:lpstr>Software Engineering at Scale: Design</vt:lpstr>
      <vt:lpstr>Software Engineering at Scale: Coding</vt:lpstr>
      <vt:lpstr>Software Engineering at Scale:   Verification and Validation</vt:lpstr>
      <vt:lpstr>Software Engineering at Scale: Maintenance</vt:lpstr>
      <vt:lpstr>All Software Development is Maintenance</vt:lpstr>
      <vt:lpstr>All Software Development is Maintenance</vt:lpstr>
      <vt:lpstr>Agile Development</vt:lpstr>
      <vt:lpstr>Extreme Programming</vt:lpstr>
      <vt:lpstr>Agile Development Methodology</vt:lpstr>
      <vt:lpstr>Lollipop (Balloon) Model of Development</vt:lpstr>
      <vt:lpstr>Lollipop Development Model</vt:lpstr>
      <vt:lpstr>Software Tools</vt:lpstr>
      <vt:lpstr>Course Overview</vt:lpstr>
      <vt:lpstr>Tools We Will Use </vt:lpstr>
      <vt:lpstr>QUESTION: Why are you taking this course?</vt:lpstr>
      <vt:lpstr>Course Mechanics</vt:lpstr>
      <vt:lpstr>Collaboration</vt:lpstr>
      <vt:lpstr>Course Project</vt:lpstr>
      <vt:lpstr>Course Project</vt:lpstr>
      <vt:lpstr>Research in Software Engineering</vt:lpstr>
      <vt:lpstr>Do You Belong Here?</vt:lpstr>
      <vt:lpstr>Alternative Problem (for Web developers)</vt:lpstr>
      <vt:lpstr>Why Do We Consider These Problems</vt:lpstr>
      <vt:lpstr>Getting Help</vt:lpstr>
      <vt:lpstr>Questions on the Course</vt:lpstr>
      <vt:lpstr>Exercise: Project discussion</vt:lpstr>
      <vt:lpstr>Homework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Reiss</dc:creator>
  <cp:lastModifiedBy>Steven Reiss</cp:lastModifiedBy>
  <cp:revision>89</cp:revision>
  <dcterms:created xsi:type="dcterms:W3CDTF">2020-08-21T15:15:52Z</dcterms:created>
  <dcterms:modified xsi:type="dcterms:W3CDTF">2024-09-05T12:35:28Z</dcterms:modified>
</cp:coreProperties>
</file>