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9"/>
  </p:notesMasterIdLst>
  <p:sldIdLst>
    <p:sldId id="256" r:id="rId2"/>
    <p:sldId id="316" r:id="rId3"/>
    <p:sldId id="257" r:id="rId4"/>
    <p:sldId id="321" r:id="rId5"/>
    <p:sldId id="313" r:id="rId6"/>
    <p:sldId id="259" r:id="rId7"/>
    <p:sldId id="317" r:id="rId8"/>
    <p:sldId id="285" r:id="rId9"/>
    <p:sldId id="284" r:id="rId10"/>
    <p:sldId id="260" r:id="rId11"/>
    <p:sldId id="320" r:id="rId12"/>
    <p:sldId id="319" r:id="rId13"/>
    <p:sldId id="303" r:id="rId14"/>
    <p:sldId id="304" r:id="rId15"/>
    <p:sldId id="305" r:id="rId16"/>
    <p:sldId id="299" r:id="rId17"/>
    <p:sldId id="300" r:id="rId18"/>
    <p:sldId id="294" r:id="rId19"/>
    <p:sldId id="318" r:id="rId20"/>
    <p:sldId id="296" r:id="rId21"/>
    <p:sldId id="295" r:id="rId22"/>
    <p:sldId id="315" r:id="rId23"/>
    <p:sldId id="314" r:id="rId24"/>
    <p:sldId id="272" r:id="rId25"/>
    <p:sldId id="301" r:id="rId26"/>
    <p:sldId id="302" r:id="rId27"/>
    <p:sldId id="291" r:id="rId28"/>
    <p:sldId id="292" r:id="rId29"/>
    <p:sldId id="262" r:id="rId30"/>
    <p:sldId id="263" r:id="rId31"/>
    <p:sldId id="306" r:id="rId32"/>
    <p:sldId id="311" r:id="rId33"/>
    <p:sldId id="309" r:id="rId34"/>
    <p:sldId id="310" r:id="rId35"/>
    <p:sldId id="312" r:id="rId36"/>
    <p:sldId id="322" r:id="rId37"/>
    <p:sldId id="307"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33"/>
    <p:restoredTop sz="79038"/>
  </p:normalViewPr>
  <p:slideViewPr>
    <p:cSldViewPr snapToGrid="0" snapToObjects="1">
      <p:cViewPr varScale="1">
        <p:scale>
          <a:sx n="140" d="100"/>
          <a:sy n="140" d="100"/>
        </p:scale>
        <p:origin x="224" y="5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770565-30AB-6749-A2C2-D73A7FF41951}" type="datetimeFigureOut">
              <a:rPr lang="en-US" smtClean="0"/>
              <a:t>9/9/24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15C14A-06A7-0747-957B-6CBF84D10C87}" type="slidenum">
              <a:rPr lang="en-US" smtClean="0"/>
              <a:t>‹#›</a:t>
            </a:fld>
            <a:endParaRPr lang="en-US"/>
          </a:p>
        </p:txBody>
      </p:sp>
    </p:spTree>
    <p:extLst>
      <p:ext uri="{BB962C8B-B14F-4D97-AF65-F5344CB8AC3E}">
        <p14:creationId xmlns:p14="http://schemas.microsoft.com/office/powerpoint/2010/main" val="26482957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p>
        </p:txBody>
      </p:sp>
      <p:sp>
        <p:nvSpPr>
          <p:cNvPr id="4" name="Slide Number Placeholder 3"/>
          <p:cNvSpPr>
            <a:spLocks noGrp="1"/>
          </p:cNvSpPr>
          <p:nvPr>
            <p:ph type="sldNum" sz="quarter" idx="5"/>
          </p:nvPr>
        </p:nvSpPr>
        <p:spPr/>
        <p:txBody>
          <a:bodyPr/>
          <a:lstStyle/>
          <a:p>
            <a:fld id="{3015C14A-06A7-0747-957B-6CBF84D10C87}" type="slidenum">
              <a:rPr lang="en-US" smtClean="0"/>
              <a:t>1</a:t>
            </a:fld>
            <a:endParaRPr lang="en-US"/>
          </a:p>
        </p:txBody>
      </p:sp>
    </p:spTree>
    <p:extLst>
      <p:ext uri="{BB962C8B-B14F-4D97-AF65-F5344CB8AC3E}">
        <p14:creationId xmlns:p14="http://schemas.microsoft.com/office/powerpoint/2010/main" val="30718590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heathcare.gov</a:t>
            </a:r>
            <a:r>
              <a:rPr lang="en-US" dirty="0"/>
              <a:t>; </a:t>
            </a:r>
            <a:r>
              <a:rPr lang="en-US" dirty="0" err="1"/>
              <a:t>fasfa</a:t>
            </a:r>
            <a:endParaRPr lang="en-US" dirty="0"/>
          </a:p>
        </p:txBody>
      </p:sp>
      <p:sp>
        <p:nvSpPr>
          <p:cNvPr id="4" name="Slide Number Placeholder 3"/>
          <p:cNvSpPr>
            <a:spLocks noGrp="1"/>
          </p:cNvSpPr>
          <p:nvPr>
            <p:ph type="sldNum" sz="quarter" idx="10"/>
          </p:nvPr>
        </p:nvSpPr>
        <p:spPr/>
        <p:txBody>
          <a:bodyPr/>
          <a:lstStyle/>
          <a:p>
            <a:fld id="{3004F6E7-12D6-4D85-BC03-86A203D914A2}" type="slidenum">
              <a:rPr lang="en-US" smtClean="0"/>
              <a:t>6</a:t>
            </a:fld>
            <a:endParaRPr lang="en-US"/>
          </a:p>
        </p:txBody>
      </p:sp>
    </p:spTree>
    <p:extLst>
      <p:ext uri="{BB962C8B-B14F-4D97-AF65-F5344CB8AC3E}">
        <p14:creationId xmlns:p14="http://schemas.microsoft.com/office/powerpoint/2010/main" val="8886904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Getting</a:t>
            </a:r>
            <a:r>
              <a:rPr lang="en-US" baseline="0" dirty="0"/>
              <a:t> the first approximation is our first task</a:t>
            </a:r>
            <a:endParaRPr lang="en-US" dirty="0"/>
          </a:p>
        </p:txBody>
      </p:sp>
      <p:sp>
        <p:nvSpPr>
          <p:cNvPr id="4" name="Slide Number Placeholder 3"/>
          <p:cNvSpPr>
            <a:spLocks noGrp="1"/>
          </p:cNvSpPr>
          <p:nvPr>
            <p:ph type="sldNum" sz="quarter" idx="10"/>
          </p:nvPr>
        </p:nvSpPr>
        <p:spPr/>
        <p:txBody>
          <a:bodyPr/>
          <a:lstStyle/>
          <a:p>
            <a:fld id="{3004F6E7-12D6-4D85-BC03-86A203D914A2}" type="slidenum">
              <a:rPr lang="en-US" smtClean="0"/>
              <a:t>8</a:t>
            </a:fld>
            <a:endParaRPr lang="en-US"/>
          </a:p>
        </p:txBody>
      </p:sp>
    </p:spTree>
    <p:extLst>
      <p:ext uri="{BB962C8B-B14F-4D97-AF65-F5344CB8AC3E}">
        <p14:creationId xmlns:p14="http://schemas.microsoft.com/office/powerpoint/2010/main" val="7262946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a:t>
            </a:r>
            <a:r>
              <a:rPr lang="en-US" baseline="0" dirty="0"/>
              <a:t> is a contract for vocabulary</a:t>
            </a:r>
          </a:p>
          <a:p>
            <a:r>
              <a:rPr lang="en-US" baseline="0" dirty="0"/>
              <a:t>What is a transaction?</a:t>
            </a:r>
          </a:p>
          <a:p>
            <a:endParaRPr lang="en-US" baseline="0" dirty="0"/>
          </a:p>
          <a:p>
            <a:r>
              <a:rPr lang="en-US" baseline="0" dirty="0"/>
              <a:t>Monkey game and food</a:t>
            </a:r>
            <a:endParaRPr lang="en-US" dirty="0"/>
          </a:p>
          <a:p>
            <a:endParaRPr lang="en-US" dirty="0"/>
          </a:p>
        </p:txBody>
      </p:sp>
      <p:sp>
        <p:nvSpPr>
          <p:cNvPr id="4" name="Slide Number Placeholder 3"/>
          <p:cNvSpPr>
            <a:spLocks noGrp="1"/>
          </p:cNvSpPr>
          <p:nvPr>
            <p:ph type="sldNum" sz="quarter" idx="10"/>
          </p:nvPr>
        </p:nvSpPr>
        <p:spPr/>
        <p:txBody>
          <a:bodyPr/>
          <a:lstStyle/>
          <a:p>
            <a:fld id="{7DD64537-F1E5-4C51-8575-35B40DA4BD59}" type="slidenum">
              <a:rPr lang="en-US" smtClean="0"/>
              <a:t>9</a:t>
            </a:fld>
            <a:endParaRPr lang="en-US"/>
          </a:p>
        </p:txBody>
      </p:sp>
    </p:spTree>
    <p:extLst>
      <p:ext uri="{BB962C8B-B14F-4D97-AF65-F5344CB8AC3E}">
        <p14:creationId xmlns:p14="http://schemas.microsoft.com/office/powerpoint/2010/main" val="7531737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15C14A-06A7-0747-957B-6CBF84D10C87}" type="slidenum">
              <a:rPr lang="en-US" smtClean="0"/>
              <a:t>10</a:t>
            </a:fld>
            <a:endParaRPr lang="en-US"/>
          </a:p>
        </p:txBody>
      </p:sp>
    </p:spTree>
    <p:extLst>
      <p:ext uri="{BB962C8B-B14F-4D97-AF65-F5344CB8AC3E}">
        <p14:creationId xmlns:p14="http://schemas.microsoft.com/office/powerpoint/2010/main" val="30817775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DD64537-F1E5-4C51-8575-35B40DA4BD59}" type="slidenum">
              <a:rPr lang="en-US" smtClean="0"/>
              <a:t>27</a:t>
            </a:fld>
            <a:endParaRPr lang="en-US"/>
          </a:p>
        </p:txBody>
      </p:sp>
    </p:spTree>
    <p:extLst>
      <p:ext uri="{BB962C8B-B14F-4D97-AF65-F5344CB8AC3E}">
        <p14:creationId xmlns:p14="http://schemas.microsoft.com/office/powerpoint/2010/main" val="20876844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DD64537-F1E5-4C51-8575-35B40DA4BD59}" type="slidenum">
              <a:rPr lang="en-US" smtClean="0"/>
              <a:t>28</a:t>
            </a:fld>
            <a:endParaRPr lang="en-US"/>
          </a:p>
        </p:txBody>
      </p:sp>
    </p:spTree>
    <p:extLst>
      <p:ext uri="{BB962C8B-B14F-4D97-AF65-F5344CB8AC3E}">
        <p14:creationId xmlns:p14="http://schemas.microsoft.com/office/powerpoint/2010/main" val="2981907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 skip this slide</a:t>
            </a:r>
          </a:p>
        </p:txBody>
      </p:sp>
      <p:sp>
        <p:nvSpPr>
          <p:cNvPr id="4" name="Slide Number Placeholder 3"/>
          <p:cNvSpPr>
            <a:spLocks noGrp="1"/>
          </p:cNvSpPr>
          <p:nvPr>
            <p:ph type="sldNum" sz="quarter" idx="5"/>
          </p:nvPr>
        </p:nvSpPr>
        <p:spPr/>
        <p:txBody>
          <a:bodyPr/>
          <a:lstStyle/>
          <a:p>
            <a:fld id="{3015C14A-06A7-0747-957B-6CBF84D10C87}" type="slidenum">
              <a:rPr lang="en-US" smtClean="0"/>
              <a:t>29</a:t>
            </a:fld>
            <a:endParaRPr lang="en-US"/>
          </a:p>
        </p:txBody>
      </p:sp>
    </p:spTree>
    <p:extLst>
      <p:ext uri="{BB962C8B-B14F-4D97-AF65-F5344CB8AC3E}">
        <p14:creationId xmlns:p14="http://schemas.microsoft.com/office/powerpoint/2010/main" val="9113160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04F6E7-12D6-4D85-BC03-86A203D914A2}" type="slidenum">
              <a:rPr lang="en-US" smtClean="0"/>
              <a:t>30</a:t>
            </a:fld>
            <a:endParaRPr lang="en-US"/>
          </a:p>
        </p:txBody>
      </p:sp>
    </p:spTree>
    <p:extLst>
      <p:ext uri="{BB962C8B-B14F-4D97-AF65-F5344CB8AC3E}">
        <p14:creationId xmlns:p14="http://schemas.microsoft.com/office/powerpoint/2010/main" val="10984103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15C14A-06A7-0747-957B-6CBF84D10C87}" type="slidenum">
              <a:rPr lang="en-US" smtClean="0"/>
              <a:t>37</a:t>
            </a:fld>
            <a:endParaRPr lang="en-US"/>
          </a:p>
        </p:txBody>
      </p:sp>
    </p:spTree>
    <p:extLst>
      <p:ext uri="{BB962C8B-B14F-4D97-AF65-F5344CB8AC3E}">
        <p14:creationId xmlns:p14="http://schemas.microsoft.com/office/powerpoint/2010/main" val="40795683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A9768-6A09-CD48-9166-D94914442A23}"/>
              </a:ext>
            </a:extLst>
          </p:cNvPr>
          <p:cNvSpPr>
            <a:spLocks noGrp="1"/>
          </p:cNvSpPr>
          <p:nvPr>
            <p:ph type="ctrTitle"/>
          </p:nvPr>
        </p:nvSpPr>
        <p:spPr>
          <a:xfrm>
            <a:off x="1524000" y="1122363"/>
            <a:ext cx="9144000" cy="2387600"/>
          </a:xfrm>
        </p:spPr>
        <p:txBody>
          <a:bodyPr anchor="b"/>
          <a:lstStyle>
            <a:lvl1pPr algn="ctr">
              <a:defRPr sz="66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0719C42F-FC2C-F340-86D2-B3EB1A0D91F3}"/>
              </a:ext>
            </a:extLst>
          </p:cNvPr>
          <p:cNvSpPr>
            <a:spLocks noGrp="1"/>
          </p:cNvSpPr>
          <p:nvPr>
            <p:ph type="subTitle" idx="1"/>
          </p:nvPr>
        </p:nvSpPr>
        <p:spPr>
          <a:xfrm>
            <a:off x="1524000" y="3602038"/>
            <a:ext cx="9144000" cy="1655762"/>
          </a:xfrm>
        </p:spPr>
        <p:txBody>
          <a:bodyPr/>
          <a:lstStyle>
            <a:lvl1pPr marL="0" indent="0" algn="ctr">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968AF5D-CCF2-0543-A1BD-56D1639F82AA}"/>
              </a:ext>
            </a:extLst>
          </p:cNvPr>
          <p:cNvSpPr>
            <a:spLocks noGrp="1"/>
          </p:cNvSpPr>
          <p:nvPr>
            <p:ph type="dt" sz="half" idx="10"/>
          </p:nvPr>
        </p:nvSpPr>
        <p:spPr/>
        <p:txBody>
          <a:bodyPr/>
          <a:lstStyle>
            <a:lvl1pPr>
              <a:defRPr sz="1600"/>
            </a:lvl1pPr>
          </a:lstStyle>
          <a:p>
            <a:fld id="{26B54F0F-71D3-CA4E-8232-3E64784CCF59}" type="datetime1">
              <a:rPr lang="en-US" smtClean="0"/>
              <a:t>9/9/24</a:t>
            </a:fld>
            <a:endParaRPr lang="en-US"/>
          </a:p>
        </p:txBody>
      </p:sp>
      <p:sp>
        <p:nvSpPr>
          <p:cNvPr id="5" name="Footer Placeholder 4">
            <a:extLst>
              <a:ext uri="{FF2B5EF4-FFF2-40B4-BE49-F238E27FC236}">
                <a16:creationId xmlns:a16="http://schemas.microsoft.com/office/drawing/2014/main" id="{F25BC1A0-3D23-FD4A-A7AA-71D5EA533416}"/>
              </a:ext>
            </a:extLst>
          </p:cNvPr>
          <p:cNvSpPr>
            <a:spLocks noGrp="1"/>
          </p:cNvSpPr>
          <p:nvPr>
            <p:ph type="ftr" sz="quarter" idx="11"/>
          </p:nvPr>
        </p:nvSpPr>
        <p:spPr/>
        <p:txBody>
          <a:bodyPr/>
          <a:lstStyle>
            <a:lvl1pPr>
              <a:defRPr sz="1600"/>
            </a:lvl1pPr>
          </a:lstStyle>
          <a:p>
            <a:r>
              <a:rPr lang="en-US" dirty="0"/>
              <a:t>CSCI2340 - Lecture 2</a:t>
            </a:r>
          </a:p>
        </p:txBody>
      </p:sp>
      <p:sp>
        <p:nvSpPr>
          <p:cNvPr id="6" name="Slide Number Placeholder 5">
            <a:extLst>
              <a:ext uri="{FF2B5EF4-FFF2-40B4-BE49-F238E27FC236}">
                <a16:creationId xmlns:a16="http://schemas.microsoft.com/office/drawing/2014/main" id="{DAE47230-DB60-FF4F-A307-AC51AB7F2914}"/>
              </a:ext>
            </a:extLst>
          </p:cNvPr>
          <p:cNvSpPr>
            <a:spLocks noGrp="1"/>
          </p:cNvSpPr>
          <p:nvPr>
            <p:ph type="sldNum" sz="quarter" idx="12"/>
          </p:nvPr>
        </p:nvSpPr>
        <p:spPr/>
        <p:txBody>
          <a:bodyPr/>
          <a:lstStyle>
            <a:lvl1pPr>
              <a:defRPr sz="1600"/>
            </a:lvl1pPr>
          </a:lstStyle>
          <a:p>
            <a:fld id="{E4AA9D28-175B-924B-8AFB-6F5FA3319B55}" type="slidenum">
              <a:rPr lang="en-US" smtClean="0"/>
              <a:pPr/>
              <a:t>‹#›</a:t>
            </a:fld>
            <a:endParaRPr lang="en-US"/>
          </a:p>
        </p:txBody>
      </p:sp>
    </p:spTree>
    <p:extLst>
      <p:ext uri="{BB962C8B-B14F-4D97-AF65-F5344CB8AC3E}">
        <p14:creationId xmlns:p14="http://schemas.microsoft.com/office/powerpoint/2010/main" val="20797006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A54418-83E6-8741-A518-03E976937877}"/>
              </a:ext>
            </a:extLst>
          </p:cNvPr>
          <p:cNvSpPr>
            <a:spLocks noGrp="1"/>
          </p:cNvSpPr>
          <p:nvPr>
            <p:ph type="title"/>
          </p:nvPr>
        </p:nvSpPr>
        <p:spPr/>
        <p:txBody>
          <a:bodyPr/>
          <a:lstStyle>
            <a:lvl1pPr>
              <a:defRPr sz="48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B1F81602-C83A-3443-875D-1B817D5F14CF}"/>
              </a:ext>
            </a:extLst>
          </p:cNvPr>
          <p:cNvSpPr>
            <a:spLocks noGrp="1"/>
          </p:cNvSpPr>
          <p:nvPr>
            <p:ph idx="1"/>
          </p:nvPr>
        </p:nvSpPr>
        <p:spPr/>
        <p:txBody>
          <a:bodyPr/>
          <a:lstStyle>
            <a:lvl1pPr>
              <a:defRPr sz="3200"/>
            </a:lvl1pPr>
            <a:lvl2pPr>
              <a:defRPr sz="2800"/>
            </a:lvl2pPr>
            <a:lvl3pPr>
              <a:defRPr sz="24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601D2771-BA38-714D-BB2D-3877CA1181AA}"/>
              </a:ext>
            </a:extLst>
          </p:cNvPr>
          <p:cNvSpPr>
            <a:spLocks noGrp="1"/>
          </p:cNvSpPr>
          <p:nvPr>
            <p:ph type="dt" sz="half" idx="10"/>
          </p:nvPr>
        </p:nvSpPr>
        <p:spPr/>
        <p:txBody>
          <a:bodyPr/>
          <a:lstStyle>
            <a:lvl1pPr>
              <a:defRPr sz="1400"/>
            </a:lvl1pPr>
          </a:lstStyle>
          <a:p>
            <a:fld id="{52B17E70-1A60-264C-9AF6-A114E9DA6910}" type="datetime1">
              <a:rPr lang="en-US" smtClean="0"/>
              <a:t>9/9/24</a:t>
            </a:fld>
            <a:endParaRPr lang="en-US"/>
          </a:p>
        </p:txBody>
      </p:sp>
      <p:sp>
        <p:nvSpPr>
          <p:cNvPr id="5" name="Footer Placeholder 4">
            <a:extLst>
              <a:ext uri="{FF2B5EF4-FFF2-40B4-BE49-F238E27FC236}">
                <a16:creationId xmlns:a16="http://schemas.microsoft.com/office/drawing/2014/main" id="{0774B3A7-CD31-5849-9490-59027C6D1DB8}"/>
              </a:ext>
            </a:extLst>
          </p:cNvPr>
          <p:cNvSpPr>
            <a:spLocks noGrp="1"/>
          </p:cNvSpPr>
          <p:nvPr>
            <p:ph type="ftr" sz="quarter" idx="11"/>
          </p:nvPr>
        </p:nvSpPr>
        <p:spPr/>
        <p:txBody>
          <a:bodyPr/>
          <a:lstStyle>
            <a:lvl1pPr>
              <a:defRPr sz="1400"/>
            </a:lvl1pPr>
          </a:lstStyle>
          <a:p>
            <a:r>
              <a:rPr lang="en-US" dirty="0"/>
              <a:t>CSCI2340 - Lecture 2</a:t>
            </a:r>
          </a:p>
        </p:txBody>
      </p:sp>
      <p:sp>
        <p:nvSpPr>
          <p:cNvPr id="6" name="Slide Number Placeholder 5">
            <a:extLst>
              <a:ext uri="{FF2B5EF4-FFF2-40B4-BE49-F238E27FC236}">
                <a16:creationId xmlns:a16="http://schemas.microsoft.com/office/drawing/2014/main" id="{8B9359A4-FB2C-AC45-BB6B-B0A36956C59C}"/>
              </a:ext>
            </a:extLst>
          </p:cNvPr>
          <p:cNvSpPr>
            <a:spLocks noGrp="1"/>
          </p:cNvSpPr>
          <p:nvPr>
            <p:ph type="sldNum" sz="quarter" idx="12"/>
          </p:nvPr>
        </p:nvSpPr>
        <p:spPr/>
        <p:txBody>
          <a:bodyPr/>
          <a:lstStyle>
            <a:lvl1pPr>
              <a:defRPr sz="1400"/>
            </a:lvl1pPr>
          </a:lstStyle>
          <a:p>
            <a:fld id="{E4AA9D28-175B-924B-8AFB-6F5FA3319B55}" type="slidenum">
              <a:rPr lang="en-US" smtClean="0"/>
              <a:pPr/>
              <a:t>‹#›</a:t>
            </a:fld>
            <a:endParaRPr lang="en-US"/>
          </a:p>
        </p:txBody>
      </p:sp>
    </p:spTree>
    <p:extLst>
      <p:ext uri="{BB962C8B-B14F-4D97-AF65-F5344CB8AC3E}">
        <p14:creationId xmlns:p14="http://schemas.microsoft.com/office/powerpoint/2010/main" val="11795061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0FB39-5217-884B-A753-EBC99CED6629}"/>
              </a:ext>
            </a:extLst>
          </p:cNvPr>
          <p:cNvSpPr>
            <a:spLocks noGrp="1"/>
          </p:cNvSpPr>
          <p:nvPr>
            <p:ph type="title"/>
          </p:nvPr>
        </p:nvSpPr>
        <p:spPr>
          <a:xfrm>
            <a:off x="831850" y="1709738"/>
            <a:ext cx="10515600" cy="2852737"/>
          </a:xfrm>
        </p:spPr>
        <p:txBody>
          <a:bodyPr anchor="b"/>
          <a:lstStyle>
            <a:lvl1pPr>
              <a:defRPr sz="6600"/>
            </a:lvl1pPr>
          </a:lstStyle>
          <a:p>
            <a:r>
              <a:rPr lang="en-US"/>
              <a:t>Click to edit Master title style</a:t>
            </a:r>
          </a:p>
        </p:txBody>
      </p:sp>
      <p:sp>
        <p:nvSpPr>
          <p:cNvPr id="3" name="Text Placeholder 2">
            <a:extLst>
              <a:ext uri="{FF2B5EF4-FFF2-40B4-BE49-F238E27FC236}">
                <a16:creationId xmlns:a16="http://schemas.microsoft.com/office/drawing/2014/main" id="{7A90812F-AA74-0F47-8F09-7AFAEB2F6F6E}"/>
              </a:ext>
            </a:extLst>
          </p:cNvPr>
          <p:cNvSpPr>
            <a:spLocks noGrp="1"/>
          </p:cNvSpPr>
          <p:nvPr>
            <p:ph type="body" idx="1"/>
          </p:nvPr>
        </p:nvSpPr>
        <p:spPr>
          <a:xfrm>
            <a:off x="831850" y="4589463"/>
            <a:ext cx="10515600" cy="1500187"/>
          </a:xfrm>
        </p:spPr>
        <p:txBody>
          <a:bodyPr/>
          <a:lstStyle>
            <a:lvl1pPr marL="0" indent="0">
              <a:buNone/>
              <a:defRPr sz="28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A4BF20B-9E3C-D942-B269-C05D018F4FDC}"/>
              </a:ext>
            </a:extLst>
          </p:cNvPr>
          <p:cNvSpPr>
            <a:spLocks noGrp="1"/>
          </p:cNvSpPr>
          <p:nvPr>
            <p:ph type="dt" sz="half" idx="10"/>
          </p:nvPr>
        </p:nvSpPr>
        <p:spPr/>
        <p:txBody>
          <a:bodyPr/>
          <a:lstStyle>
            <a:lvl1pPr>
              <a:defRPr sz="1600"/>
            </a:lvl1pPr>
          </a:lstStyle>
          <a:p>
            <a:fld id="{CB85AE0C-A200-124D-A1B0-681538CCEF0D}" type="datetime1">
              <a:rPr lang="en-US" smtClean="0"/>
              <a:t>9/9/24</a:t>
            </a:fld>
            <a:endParaRPr lang="en-US"/>
          </a:p>
        </p:txBody>
      </p:sp>
      <p:sp>
        <p:nvSpPr>
          <p:cNvPr id="5" name="Footer Placeholder 4">
            <a:extLst>
              <a:ext uri="{FF2B5EF4-FFF2-40B4-BE49-F238E27FC236}">
                <a16:creationId xmlns:a16="http://schemas.microsoft.com/office/drawing/2014/main" id="{6140F9BC-1149-F346-8A71-54B1B8E77B01}"/>
              </a:ext>
            </a:extLst>
          </p:cNvPr>
          <p:cNvSpPr>
            <a:spLocks noGrp="1"/>
          </p:cNvSpPr>
          <p:nvPr>
            <p:ph type="ftr" sz="quarter" idx="11"/>
          </p:nvPr>
        </p:nvSpPr>
        <p:spPr/>
        <p:txBody>
          <a:bodyPr/>
          <a:lstStyle>
            <a:lvl1pPr>
              <a:defRPr sz="1600"/>
            </a:lvl1pPr>
          </a:lstStyle>
          <a:p>
            <a:r>
              <a:rPr lang="en-US" dirty="0"/>
              <a:t>CSCI2340 - Lecture 2</a:t>
            </a:r>
          </a:p>
        </p:txBody>
      </p:sp>
      <p:sp>
        <p:nvSpPr>
          <p:cNvPr id="6" name="Slide Number Placeholder 5">
            <a:extLst>
              <a:ext uri="{FF2B5EF4-FFF2-40B4-BE49-F238E27FC236}">
                <a16:creationId xmlns:a16="http://schemas.microsoft.com/office/drawing/2014/main" id="{5E629824-8D32-E445-9405-D2D927228607}"/>
              </a:ext>
            </a:extLst>
          </p:cNvPr>
          <p:cNvSpPr>
            <a:spLocks noGrp="1"/>
          </p:cNvSpPr>
          <p:nvPr>
            <p:ph type="sldNum" sz="quarter" idx="12"/>
          </p:nvPr>
        </p:nvSpPr>
        <p:spPr/>
        <p:txBody>
          <a:bodyPr/>
          <a:lstStyle>
            <a:lvl1pPr>
              <a:defRPr sz="1600"/>
            </a:lvl1pPr>
          </a:lstStyle>
          <a:p>
            <a:fld id="{E4AA9D28-175B-924B-8AFB-6F5FA3319B55}" type="slidenum">
              <a:rPr lang="en-US" smtClean="0"/>
              <a:pPr/>
              <a:t>‹#›</a:t>
            </a:fld>
            <a:endParaRPr lang="en-US"/>
          </a:p>
        </p:txBody>
      </p:sp>
    </p:spTree>
    <p:extLst>
      <p:ext uri="{BB962C8B-B14F-4D97-AF65-F5344CB8AC3E}">
        <p14:creationId xmlns:p14="http://schemas.microsoft.com/office/powerpoint/2010/main" val="33587117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1BF9DC-6C04-0742-B6AD-7D6518468D99}"/>
              </a:ext>
            </a:extLst>
          </p:cNvPr>
          <p:cNvSpPr>
            <a:spLocks noGrp="1"/>
          </p:cNvSpPr>
          <p:nvPr>
            <p:ph type="title"/>
          </p:nvPr>
        </p:nvSpPr>
        <p:spPr/>
        <p:txBody>
          <a:bodyPr/>
          <a:lstStyle>
            <a:lvl1pPr>
              <a:defRPr sz="5400"/>
            </a:lvl1pPr>
          </a:lstStyle>
          <a:p>
            <a:r>
              <a:rPr lang="en-US"/>
              <a:t>Click to edit Master title style</a:t>
            </a:r>
          </a:p>
        </p:txBody>
      </p:sp>
      <p:sp>
        <p:nvSpPr>
          <p:cNvPr id="3" name="Content Placeholder 2">
            <a:extLst>
              <a:ext uri="{FF2B5EF4-FFF2-40B4-BE49-F238E27FC236}">
                <a16:creationId xmlns:a16="http://schemas.microsoft.com/office/drawing/2014/main" id="{2E7F5E50-7B60-0447-BDFD-302DD91C3348}"/>
              </a:ext>
            </a:extLst>
          </p:cNvPr>
          <p:cNvSpPr>
            <a:spLocks noGrp="1"/>
          </p:cNvSpPr>
          <p:nvPr>
            <p:ph sz="half" idx="1"/>
          </p:nvPr>
        </p:nvSpPr>
        <p:spPr>
          <a:xfrm>
            <a:off x="838200" y="1825625"/>
            <a:ext cx="5181600" cy="4351338"/>
          </a:xfrm>
        </p:spPr>
        <p:txBody>
          <a:bodyPr/>
          <a:lstStyle>
            <a:lvl1pPr>
              <a:defRPr sz="3600"/>
            </a:lvl1pPr>
            <a:lvl2pPr>
              <a:defRPr sz="3200"/>
            </a:lvl2pPr>
            <a:lvl3pPr>
              <a:defRPr sz="2800"/>
            </a:lvl3pPr>
            <a:lvl4pPr>
              <a:defRPr sz="24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BDDF4B8-417A-F04B-9334-353B32DEF456}"/>
              </a:ext>
            </a:extLst>
          </p:cNvPr>
          <p:cNvSpPr>
            <a:spLocks noGrp="1"/>
          </p:cNvSpPr>
          <p:nvPr>
            <p:ph sz="half" idx="2"/>
          </p:nvPr>
        </p:nvSpPr>
        <p:spPr>
          <a:xfrm>
            <a:off x="6172200" y="1825625"/>
            <a:ext cx="5181600" cy="4351338"/>
          </a:xfrm>
        </p:spPr>
        <p:txBody>
          <a:bodyPr/>
          <a:lstStyle>
            <a:lvl1pPr>
              <a:defRPr sz="3600"/>
            </a:lvl1pPr>
            <a:lvl2pPr>
              <a:defRPr sz="3200"/>
            </a:lvl2pPr>
            <a:lvl3pPr>
              <a:defRPr sz="2800"/>
            </a:lvl3pPr>
            <a:lvl4pPr>
              <a:defRPr sz="24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15AF841-5700-3D42-AFE1-903C9C2FD762}"/>
              </a:ext>
            </a:extLst>
          </p:cNvPr>
          <p:cNvSpPr>
            <a:spLocks noGrp="1"/>
          </p:cNvSpPr>
          <p:nvPr>
            <p:ph type="dt" sz="half" idx="10"/>
          </p:nvPr>
        </p:nvSpPr>
        <p:spPr/>
        <p:txBody>
          <a:bodyPr/>
          <a:lstStyle>
            <a:lvl1pPr>
              <a:defRPr sz="1600"/>
            </a:lvl1pPr>
          </a:lstStyle>
          <a:p>
            <a:fld id="{4EFD9120-9D5A-0D48-89B5-4A8F7E05217B}" type="datetime1">
              <a:rPr lang="en-US" smtClean="0"/>
              <a:t>9/9/24</a:t>
            </a:fld>
            <a:endParaRPr lang="en-US"/>
          </a:p>
        </p:txBody>
      </p:sp>
      <p:sp>
        <p:nvSpPr>
          <p:cNvPr id="6" name="Footer Placeholder 5">
            <a:extLst>
              <a:ext uri="{FF2B5EF4-FFF2-40B4-BE49-F238E27FC236}">
                <a16:creationId xmlns:a16="http://schemas.microsoft.com/office/drawing/2014/main" id="{7084747B-C6C6-584B-B126-64FDCE25870D}"/>
              </a:ext>
            </a:extLst>
          </p:cNvPr>
          <p:cNvSpPr>
            <a:spLocks noGrp="1"/>
          </p:cNvSpPr>
          <p:nvPr>
            <p:ph type="ftr" sz="quarter" idx="11"/>
          </p:nvPr>
        </p:nvSpPr>
        <p:spPr/>
        <p:txBody>
          <a:bodyPr/>
          <a:lstStyle>
            <a:lvl1pPr>
              <a:defRPr sz="1600"/>
            </a:lvl1pPr>
          </a:lstStyle>
          <a:p>
            <a:r>
              <a:rPr lang="en-US" dirty="0"/>
              <a:t>CSCI2340 - Lecture 2</a:t>
            </a:r>
          </a:p>
        </p:txBody>
      </p:sp>
      <p:sp>
        <p:nvSpPr>
          <p:cNvPr id="7" name="Slide Number Placeholder 6">
            <a:extLst>
              <a:ext uri="{FF2B5EF4-FFF2-40B4-BE49-F238E27FC236}">
                <a16:creationId xmlns:a16="http://schemas.microsoft.com/office/drawing/2014/main" id="{1500F15F-1E7B-6543-84A8-F4C85C4134D0}"/>
              </a:ext>
            </a:extLst>
          </p:cNvPr>
          <p:cNvSpPr>
            <a:spLocks noGrp="1"/>
          </p:cNvSpPr>
          <p:nvPr>
            <p:ph type="sldNum" sz="quarter" idx="12"/>
          </p:nvPr>
        </p:nvSpPr>
        <p:spPr/>
        <p:txBody>
          <a:bodyPr/>
          <a:lstStyle>
            <a:lvl1pPr>
              <a:defRPr sz="1600"/>
            </a:lvl1pPr>
          </a:lstStyle>
          <a:p>
            <a:fld id="{E4AA9D28-175B-924B-8AFB-6F5FA3319B55}" type="slidenum">
              <a:rPr lang="en-US" smtClean="0"/>
              <a:pPr/>
              <a:t>‹#›</a:t>
            </a:fld>
            <a:endParaRPr lang="en-US"/>
          </a:p>
        </p:txBody>
      </p:sp>
    </p:spTree>
    <p:extLst>
      <p:ext uri="{BB962C8B-B14F-4D97-AF65-F5344CB8AC3E}">
        <p14:creationId xmlns:p14="http://schemas.microsoft.com/office/powerpoint/2010/main" val="594154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E4756-E1E5-754C-87A6-B6851F115E8F}"/>
              </a:ext>
            </a:extLst>
          </p:cNvPr>
          <p:cNvSpPr>
            <a:spLocks noGrp="1"/>
          </p:cNvSpPr>
          <p:nvPr>
            <p:ph type="title"/>
          </p:nvPr>
        </p:nvSpPr>
        <p:spPr>
          <a:xfrm>
            <a:off x="839788" y="365125"/>
            <a:ext cx="10515600" cy="1325563"/>
          </a:xfrm>
        </p:spPr>
        <p:txBody>
          <a:bodyPr/>
          <a:lstStyle>
            <a:lvl1pPr>
              <a:defRPr sz="5400"/>
            </a:lvl1pPr>
          </a:lstStyle>
          <a:p>
            <a:r>
              <a:rPr lang="en-US"/>
              <a:t>Click to edit Master title style</a:t>
            </a:r>
          </a:p>
        </p:txBody>
      </p:sp>
      <p:sp>
        <p:nvSpPr>
          <p:cNvPr id="3" name="Text Placeholder 2">
            <a:extLst>
              <a:ext uri="{FF2B5EF4-FFF2-40B4-BE49-F238E27FC236}">
                <a16:creationId xmlns:a16="http://schemas.microsoft.com/office/drawing/2014/main" id="{86F4BA77-F17B-E947-99AA-E04533F07609}"/>
              </a:ext>
            </a:extLst>
          </p:cNvPr>
          <p:cNvSpPr>
            <a:spLocks noGrp="1"/>
          </p:cNvSpPr>
          <p:nvPr>
            <p:ph type="body" idx="1"/>
          </p:nvPr>
        </p:nvSpPr>
        <p:spPr>
          <a:xfrm>
            <a:off x="839788" y="1681163"/>
            <a:ext cx="5157787" cy="823912"/>
          </a:xfrm>
        </p:spPr>
        <p:txBody>
          <a:bodyPr anchor="b"/>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A3F7A5D-5F90-9946-AD51-71CCC19556F4}"/>
              </a:ext>
            </a:extLst>
          </p:cNvPr>
          <p:cNvSpPr>
            <a:spLocks noGrp="1"/>
          </p:cNvSpPr>
          <p:nvPr>
            <p:ph sz="half" idx="2"/>
          </p:nvPr>
        </p:nvSpPr>
        <p:spPr>
          <a:xfrm>
            <a:off x="839788" y="2505075"/>
            <a:ext cx="5157787" cy="3684588"/>
          </a:xfrm>
        </p:spPr>
        <p:txBody>
          <a:bodyPr/>
          <a:lstStyle>
            <a:lvl1pPr>
              <a:defRPr sz="3600"/>
            </a:lvl1pPr>
            <a:lvl2pPr>
              <a:defRPr sz="3200"/>
            </a:lvl2pPr>
            <a:lvl3pPr>
              <a:defRPr sz="2800"/>
            </a:lvl3pPr>
            <a:lvl4pPr>
              <a:defRPr sz="24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D717858-256F-BA44-A1EA-965BC5A1FF79}"/>
              </a:ext>
            </a:extLst>
          </p:cNvPr>
          <p:cNvSpPr>
            <a:spLocks noGrp="1"/>
          </p:cNvSpPr>
          <p:nvPr>
            <p:ph type="body" sz="quarter" idx="3"/>
          </p:nvPr>
        </p:nvSpPr>
        <p:spPr>
          <a:xfrm>
            <a:off x="6172200" y="1681163"/>
            <a:ext cx="5183188" cy="823912"/>
          </a:xfrm>
        </p:spPr>
        <p:txBody>
          <a:bodyPr anchor="b"/>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1D14B7A-FC74-7640-B07F-14730ED76D81}"/>
              </a:ext>
            </a:extLst>
          </p:cNvPr>
          <p:cNvSpPr>
            <a:spLocks noGrp="1"/>
          </p:cNvSpPr>
          <p:nvPr>
            <p:ph sz="quarter" idx="4"/>
          </p:nvPr>
        </p:nvSpPr>
        <p:spPr>
          <a:xfrm>
            <a:off x="6172200" y="2505075"/>
            <a:ext cx="5183188" cy="3684588"/>
          </a:xfrm>
        </p:spPr>
        <p:txBody>
          <a:bodyPr/>
          <a:lstStyle>
            <a:lvl1pPr>
              <a:defRPr sz="3600"/>
            </a:lvl1pPr>
            <a:lvl2pPr>
              <a:defRPr sz="3200"/>
            </a:lvl2pPr>
            <a:lvl3pPr>
              <a:defRPr sz="2800"/>
            </a:lvl3pPr>
            <a:lvl4pPr>
              <a:defRPr sz="24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6AF7AD3-CD39-1D43-9B89-324A86E26967}"/>
              </a:ext>
            </a:extLst>
          </p:cNvPr>
          <p:cNvSpPr>
            <a:spLocks noGrp="1"/>
          </p:cNvSpPr>
          <p:nvPr>
            <p:ph type="dt" sz="half" idx="10"/>
          </p:nvPr>
        </p:nvSpPr>
        <p:spPr/>
        <p:txBody>
          <a:bodyPr/>
          <a:lstStyle>
            <a:lvl1pPr>
              <a:defRPr sz="1600"/>
            </a:lvl1pPr>
          </a:lstStyle>
          <a:p>
            <a:fld id="{A7220302-58F2-2041-A767-3E24FEE90E02}" type="datetime1">
              <a:rPr lang="en-US" smtClean="0"/>
              <a:t>9/9/24</a:t>
            </a:fld>
            <a:endParaRPr lang="en-US"/>
          </a:p>
        </p:txBody>
      </p:sp>
      <p:sp>
        <p:nvSpPr>
          <p:cNvPr id="8" name="Footer Placeholder 7">
            <a:extLst>
              <a:ext uri="{FF2B5EF4-FFF2-40B4-BE49-F238E27FC236}">
                <a16:creationId xmlns:a16="http://schemas.microsoft.com/office/drawing/2014/main" id="{DBC35014-6F1A-8849-A55E-80262F1B9168}"/>
              </a:ext>
            </a:extLst>
          </p:cNvPr>
          <p:cNvSpPr>
            <a:spLocks noGrp="1"/>
          </p:cNvSpPr>
          <p:nvPr>
            <p:ph type="ftr" sz="quarter" idx="11"/>
          </p:nvPr>
        </p:nvSpPr>
        <p:spPr/>
        <p:txBody>
          <a:bodyPr/>
          <a:lstStyle>
            <a:lvl1pPr>
              <a:defRPr sz="1600"/>
            </a:lvl1pPr>
          </a:lstStyle>
          <a:p>
            <a:r>
              <a:rPr lang="en-US" dirty="0"/>
              <a:t>CSCI2340 - Lecture 2</a:t>
            </a:r>
          </a:p>
        </p:txBody>
      </p:sp>
      <p:sp>
        <p:nvSpPr>
          <p:cNvPr id="9" name="Slide Number Placeholder 8">
            <a:extLst>
              <a:ext uri="{FF2B5EF4-FFF2-40B4-BE49-F238E27FC236}">
                <a16:creationId xmlns:a16="http://schemas.microsoft.com/office/drawing/2014/main" id="{5481B2BD-693A-C04A-AD65-7AE5DAAD50E6}"/>
              </a:ext>
            </a:extLst>
          </p:cNvPr>
          <p:cNvSpPr>
            <a:spLocks noGrp="1"/>
          </p:cNvSpPr>
          <p:nvPr>
            <p:ph type="sldNum" sz="quarter" idx="12"/>
          </p:nvPr>
        </p:nvSpPr>
        <p:spPr/>
        <p:txBody>
          <a:bodyPr/>
          <a:lstStyle>
            <a:lvl1pPr>
              <a:defRPr sz="1600"/>
            </a:lvl1pPr>
          </a:lstStyle>
          <a:p>
            <a:fld id="{E4AA9D28-175B-924B-8AFB-6F5FA3319B55}" type="slidenum">
              <a:rPr lang="en-US" smtClean="0"/>
              <a:pPr/>
              <a:t>‹#›</a:t>
            </a:fld>
            <a:endParaRPr lang="en-US"/>
          </a:p>
        </p:txBody>
      </p:sp>
    </p:spTree>
    <p:extLst>
      <p:ext uri="{BB962C8B-B14F-4D97-AF65-F5344CB8AC3E}">
        <p14:creationId xmlns:p14="http://schemas.microsoft.com/office/powerpoint/2010/main" val="29813351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07BCA-DA6B-5E48-8B86-9EEA14FDFDC0}"/>
              </a:ext>
            </a:extLst>
          </p:cNvPr>
          <p:cNvSpPr>
            <a:spLocks noGrp="1"/>
          </p:cNvSpPr>
          <p:nvPr>
            <p:ph type="title"/>
          </p:nvPr>
        </p:nvSpPr>
        <p:spPr/>
        <p:txBody>
          <a:bodyPr/>
          <a:lstStyle>
            <a:lvl1pPr>
              <a:defRPr sz="5400"/>
            </a:lvl1pPr>
          </a:lstStyle>
          <a:p>
            <a:r>
              <a:rPr lang="en-US"/>
              <a:t>Click to edit Master title style</a:t>
            </a:r>
          </a:p>
        </p:txBody>
      </p:sp>
      <p:sp>
        <p:nvSpPr>
          <p:cNvPr id="3" name="Date Placeholder 2">
            <a:extLst>
              <a:ext uri="{FF2B5EF4-FFF2-40B4-BE49-F238E27FC236}">
                <a16:creationId xmlns:a16="http://schemas.microsoft.com/office/drawing/2014/main" id="{852B21C0-ABCC-1E46-9ACA-77BCEE68C699}"/>
              </a:ext>
            </a:extLst>
          </p:cNvPr>
          <p:cNvSpPr>
            <a:spLocks noGrp="1"/>
          </p:cNvSpPr>
          <p:nvPr>
            <p:ph type="dt" sz="half" idx="10"/>
          </p:nvPr>
        </p:nvSpPr>
        <p:spPr/>
        <p:txBody>
          <a:bodyPr/>
          <a:lstStyle>
            <a:lvl1pPr>
              <a:defRPr sz="1600"/>
            </a:lvl1pPr>
          </a:lstStyle>
          <a:p>
            <a:fld id="{16F99566-1E30-B449-8463-6550D9C94B8E}" type="datetime1">
              <a:rPr lang="en-US" smtClean="0"/>
              <a:t>9/9/24</a:t>
            </a:fld>
            <a:endParaRPr lang="en-US"/>
          </a:p>
        </p:txBody>
      </p:sp>
      <p:sp>
        <p:nvSpPr>
          <p:cNvPr id="4" name="Footer Placeholder 3">
            <a:extLst>
              <a:ext uri="{FF2B5EF4-FFF2-40B4-BE49-F238E27FC236}">
                <a16:creationId xmlns:a16="http://schemas.microsoft.com/office/drawing/2014/main" id="{74104957-25F7-F448-B8EF-27B57CF53BF6}"/>
              </a:ext>
            </a:extLst>
          </p:cNvPr>
          <p:cNvSpPr>
            <a:spLocks noGrp="1"/>
          </p:cNvSpPr>
          <p:nvPr>
            <p:ph type="ftr" sz="quarter" idx="11"/>
          </p:nvPr>
        </p:nvSpPr>
        <p:spPr/>
        <p:txBody>
          <a:bodyPr/>
          <a:lstStyle>
            <a:lvl1pPr>
              <a:defRPr sz="1600"/>
            </a:lvl1pPr>
          </a:lstStyle>
          <a:p>
            <a:r>
              <a:rPr lang="en-US" dirty="0"/>
              <a:t>CSCI2340 - Lecture 2</a:t>
            </a:r>
          </a:p>
        </p:txBody>
      </p:sp>
      <p:sp>
        <p:nvSpPr>
          <p:cNvPr id="5" name="Slide Number Placeholder 4">
            <a:extLst>
              <a:ext uri="{FF2B5EF4-FFF2-40B4-BE49-F238E27FC236}">
                <a16:creationId xmlns:a16="http://schemas.microsoft.com/office/drawing/2014/main" id="{1CB1C5FF-847E-DB49-BC53-4A12326406D7}"/>
              </a:ext>
            </a:extLst>
          </p:cNvPr>
          <p:cNvSpPr>
            <a:spLocks noGrp="1"/>
          </p:cNvSpPr>
          <p:nvPr>
            <p:ph type="sldNum" sz="quarter" idx="12"/>
          </p:nvPr>
        </p:nvSpPr>
        <p:spPr/>
        <p:txBody>
          <a:bodyPr/>
          <a:lstStyle>
            <a:lvl1pPr>
              <a:defRPr sz="1600"/>
            </a:lvl1pPr>
          </a:lstStyle>
          <a:p>
            <a:fld id="{E4AA9D28-175B-924B-8AFB-6F5FA3319B55}" type="slidenum">
              <a:rPr lang="en-US" smtClean="0"/>
              <a:pPr/>
              <a:t>‹#›</a:t>
            </a:fld>
            <a:endParaRPr lang="en-US"/>
          </a:p>
        </p:txBody>
      </p:sp>
    </p:spTree>
    <p:extLst>
      <p:ext uri="{BB962C8B-B14F-4D97-AF65-F5344CB8AC3E}">
        <p14:creationId xmlns:p14="http://schemas.microsoft.com/office/powerpoint/2010/main" val="41404086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1124459-4546-6242-98C8-5A24329C44D8}"/>
              </a:ext>
            </a:extLst>
          </p:cNvPr>
          <p:cNvSpPr>
            <a:spLocks noGrp="1"/>
          </p:cNvSpPr>
          <p:nvPr>
            <p:ph type="dt" sz="half" idx="10"/>
          </p:nvPr>
        </p:nvSpPr>
        <p:spPr/>
        <p:txBody>
          <a:bodyPr/>
          <a:lstStyle/>
          <a:p>
            <a:fld id="{38D1B92B-F66C-3B4F-920E-453F29E128CB}" type="datetime1">
              <a:rPr lang="en-US" smtClean="0"/>
              <a:t>9/9/24</a:t>
            </a:fld>
            <a:endParaRPr lang="en-US"/>
          </a:p>
        </p:txBody>
      </p:sp>
      <p:sp>
        <p:nvSpPr>
          <p:cNvPr id="3" name="Footer Placeholder 2">
            <a:extLst>
              <a:ext uri="{FF2B5EF4-FFF2-40B4-BE49-F238E27FC236}">
                <a16:creationId xmlns:a16="http://schemas.microsoft.com/office/drawing/2014/main" id="{4E0A5753-50F4-934E-B921-7CAEE212ACCE}"/>
              </a:ext>
            </a:extLst>
          </p:cNvPr>
          <p:cNvSpPr>
            <a:spLocks noGrp="1"/>
          </p:cNvSpPr>
          <p:nvPr>
            <p:ph type="ftr" sz="quarter" idx="11"/>
          </p:nvPr>
        </p:nvSpPr>
        <p:spPr/>
        <p:txBody>
          <a:bodyPr/>
          <a:lstStyle/>
          <a:p>
            <a:r>
              <a:rPr lang="en-US" dirty="0"/>
              <a:t>CSCI2340 - Lecture 2</a:t>
            </a:r>
          </a:p>
        </p:txBody>
      </p:sp>
      <p:sp>
        <p:nvSpPr>
          <p:cNvPr id="4" name="Slide Number Placeholder 3">
            <a:extLst>
              <a:ext uri="{FF2B5EF4-FFF2-40B4-BE49-F238E27FC236}">
                <a16:creationId xmlns:a16="http://schemas.microsoft.com/office/drawing/2014/main" id="{C4B3E2F6-E3C5-0144-A5C7-1A2E9B6CB317}"/>
              </a:ext>
            </a:extLst>
          </p:cNvPr>
          <p:cNvSpPr>
            <a:spLocks noGrp="1"/>
          </p:cNvSpPr>
          <p:nvPr>
            <p:ph type="sldNum" sz="quarter" idx="12"/>
          </p:nvPr>
        </p:nvSpPr>
        <p:spPr/>
        <p:txBody>
          <a:bodyPr/>
          <a:lstStyle/>
          <a:p>
            <a:fld id="{E4AA9D28-175B-924B-8AFB-6F5FA3319B55}" type="slidenum">
              <a:rPr lang="en-US" smtClean="0"/>
              <a:t>‹#›</a:t>
            </a:fld>
            <a:endParaRPr lang="en-US"/>
          </a:p>
        </p:txBody>
      </p:sp>
    </p:spTree>
    <p:extLst>
      <p:ext uri="{BB962C8B-B14F-4D97-AF65-F5344CB8AC3E}">
        <p14:creationId xmlns:p14="http://schemas.microsoft.com/office/powerpoint/2010/main" val="36500120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B3ABF5-9E9B-7049-9F63-B328D97A39B7}"/>
              </a:ext>
            </a:extLst>
          </p:cNvPr>
          <p:cNvSpPr>
            <a:spLocks noGrp="1"/>
          </p:cNvSpPr>
          <p:nvPr>
            <p:ph type="title"/>
          </p:nvPr>
        </p:nvSpPr>
        <p:spPr>
          <a:xfrm>
            <a:off x="839788" y="457200"/>
            <a:ext cx="3932237" cy="1600200"/>
          </a:xfrm>
        </p:spPr>
        <p:txBody>
          <a:bodyPr anchor="b"/>
          <a:lstStyle>
            <a:lvl1pPr>
              <a:defRPr sz="3600"/>
            </a:lvl1pPr>
          </a:lstStyle>
          <a:p>
            <a:r>
              <a:rPr lang="en-US"/>
              <a:t>Click to edit Master title style</a:t>
            </a:r>
          </a:p>
        </p:txBody>
      </p:sp>
      <p:sp>
        <p:nvSpPr>
          <p:cNvPr id="3" name="Content Placeholder 2">
            <a:extLst>
              <a:ext uri="{FF2B5EF4-FFF2-40B4-BE49-F238E27FC236}">
                <a16:creationId xmlns:a16="http://schemas.microsoft.com/office/drawing/2014/main" id="{9B1DCB58-34F7-924A-BB49-990563EBB193}"/>
              </a:ext>
            </a:extLst>
          </p:cNvPr>
          <p:cNvSpPr>
            <a:spLocks noGrp="1"/>
          </p:cNvSpPr>
          <p:nvPr>
            <p:ph idx="1"/>
          </p:nvPr>
        </p:nvSpPr>
        <p:spPr>
          <a:xfrm>
            <a:off x="5183188" y="987425"/>
            <a:ext cx="6172200" cy="4873625"/>
          </a:xfrm>
        </p:spPr>
        <p:txBody>
          <a:bodyPr/>
          <a:lstStyle>
            <a:lvl1pPr>
              <a:defRPr sz="3600"/>
            </a:lvl1pPr>
            <a:lvl2pPr>
              <a:defRPr sz="3200"/>
            </a:lvl2pPr>
            <a:lvl3pPr>
              <a:defRPr sz="2800"/>
            </a:lvl3pPr>
            <a:lvl4pPr>
              <a:defRPr sz="2400"/>
            </a:lvl4pPr>
            <a:lvl5pPr>
              <a:defRPr sz="2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FFA0D5F-EA5A-604D-9D89-CB18B0BCF18A}"/>
              </a:ext>
            </a:extLst>
          </p:cNvPr>
          <p:cNvSpPr>
            <a:spLocks noGrp="1"/>
          </p:cNvSpPr>
          <p:nvPr>
            <p:ph type="body" sz="half" idx="2"/>
          </p:nvPr>
        </p:nvSpPr>
        <p:spPr>
          <a:xfrm>
            <a:off x="839788" y="2057400"/>
            <a:ext cx="3932237" cy="3811588"/>
          </a:xfrm>
        </p:spPr>
        <p:txBody>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E4E6103-6501-8F47-967C-AED93CA406C1}"/>
              </a:ext>
            </a:extLst>
          </p:cNvPr>
          <p:cNvSpPr>
            <a:spLocks noGrp="1"/>
          </p:cNvSpPr>
          <p:nvPr>
            <p:ph type="dt" sz="half" idx="10"/>
          </p:nvPr>
        </p:nvSpPr>
        <p:spPr/>
        <p:txBody>
          <a:bodyPr/>
          <a:lstStyle>
            <a:lvl1pPr>
              <a:defRPr sz="1600"/>
            </a:lvl1pPr>
          </a:lstStyle>
          <a:p>
            <a:fld id="{F3CE360B-8604-9B4A-84D5-E1CF58723C04}" type="datetime1">
              <a:rPr lang="en-US" smtClean="0"/>
              <a:t>9/9/24</a:t>
            </a:fld>
            <a:endParaRPr lang="en-US"/>
          </a:p>
        </p:txBody>
      </p:sp>
      <p:sp>
        <p:nvSpPr>
          <p:cNvPr id="6" name="Footer Placeholder 5">
            <a:extLst>
              <a:ext uri="{FF2B5EF4-FFF2-40B4-BE49-F238E27FC236}">
                <a16:creationId xmlns:a16="http://schemas.microsoft.com/office/drawing/2014/main" id="{3BA77F69-1A05-E444-94AE-E3D09E55BEB1}"/>
              </a:ext>
            </a:extLst>
          </p:cNvPr>
          <p:cNvSpPr>
            <a:spLocks noGrp="1"/>
          </p:cNvSpPr>
          <p:nvPr>
            <p:ph type="ftr" sz="quarter" idx="11"/>
          </p:nvPr>
        </p:nvSpPr>
        <p:spPr/>
        <p:txBody>
          <a:bodyPr/>
          <a:lstStyle>
            <a:lvl1pPr>
              <a:defRPr sz="1600"/>
            </a:lvl1pPr>
          </a:lstStyle>
          <a:p>
            <a:r>
              <a:rPr lang="en-US" dirty="0"/>
              <a:t>CSCI2340 - Lecture 2</a:t>
            </a:r>
          </a:p>
        </p:txBody>
      </p:sp>
      <p:sp>
        <p:nvSpPr>
          <p:cNvPr id="7" name="Slide Number Placeholder 6">
            <a:extLst>
              <a:ext uri="{FF2B5EF4-FFF2-40B4-BE49-F238E27FC236}">
                <a16:creationId xmlns:a16="http://schemas.microsoft.com/office/drawing/2014/main" id="{DA05D97C-F4DD-8D49-9C3B-0C2129C0FDF5}"/>
              </a:ext>
            </a:extLst>
          </p:cNvPr>
          <p:cNvSpPr>
            <a:spLocks noGrp="1"/>
          </p:cNvSpPr>
          <p:nvPr>
            <p:ph type="sldNum" sz="quarter" idx="12"/>
          </p:nvPr>
        </p:nvSpPr>
        <p:spPr/>
        <p:txBody>
          <a:bodyPr/>
          <a:lstStyle>
            <a:lvl1pPr>
              <a:defRPr sz="1600"/>
            </a:lvl1pPr>
          </a:lstStyle>
          <a:p>
            <a:fld id="{E4AA9D28-175B-924B-8AFB-6F5FA3319B55}" type="slidenum">
              <a:rPr lang="en-US" smtClean="0"/>
              <a:pPr/>
              <a:t>‹#›</a:t>
            </a:fld>
            <a:endParaRPr lang="en-US"/>
          </a:p>
        </p:txBody>
      </p:sp>
    </p:spTree>
    <p:extLst>
      <p:ext uri="{BB962C8B-B14F-4D97-AF65-F5344CB8AC3E}">
        <p14:creationId xmlns:p14="http://schemas.microsoft.com/office/powerpoint/2010/main" val="10322282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1B83F1-F291-F648-861C-D1816789E07B}"/>
              </a:ext>
            </a:extLst>
          </p:cNvPr>
          <p:cNvSpPr>
            <a:spLocks noGrp="1"/>
          </p:cNvSpPr>
          <p:nvPr>
            <p:ph type="title"/>
          </p:nvPr>
        </p:nvSpPr>
        <p:spPr>
          <a:xfrm>
            <a:off x="839788" y="457200"/>
            <a:ext cx="3932237" cy="1600200"/>
          </a:xfrm>
        </p:spPr>
        <p:txBody>
          <a:bodyPr anchor="b"/>
          <a:lstStyle>
            <a:lvl1pPr>
              <a:defRPr sz="3600"/>
            </a:lvl1pPr>
          </a:lstStyle>
          <a:p>
            <a:r>
              <a:rPr lang="en-US"/>
              <a:t>Click to edit Master title style</a:t>
            </a:r>
          </a:p>
        </p:txBody>
      </p:sp>
      <p:sp>
        <p:nvSpPr>
          <p:cNvPr id="3" name="Picture Placeholder 2">
            <a:extLst>
              <a:ext uri="{FF2B5EF4-FFF2-40B4-BE49-F238E27FC236}">
                <a16:creationId xmlns:a16="http://schemas.microsoft.com/office/drawing/2014/main" id="{D1764F6A-B1DC-9643-BCAA-75DB92FDC01D}"/>
              </a:ext>
            </a:extLst>
          </p:cNvPr>
          <p:cNvSpPr>
            <a:spLocks noGrp="1"/>
          </p:cNvSpPr>
          <p:nvPr>
            <p:ph type="pic" idx="1"/>
          </p:nvPr>
        </p:nvSpPr>
        <p:spPr>
          <a:xfrm>
            <a:off x="5183188" y="987425"/>
            <a:ext cx="6172200" cy="4873625"/>
          </a:xfrm>
        </p:spPr>
        <p:txBody>
          <a:bodyPr/>
          <a:lstStyle>
            <a:lvl1pPr marL="0" indent="0">
              <a:buNone/>
              <a:defRPr sz="3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909D0501-3A9E-864F-931D-D06F2187D4E5}"/>
              </a:ext>
            </a:extLst>
          </p:cNvPr>
          <p:cNvSpPr>
            <a:spLocks noGrp="1"/>
          </p:cNvSpPr>
          <p:nvPr>
            <p:ph type="body" sz="half" idx="2"/>
          </p:nvPr>
        </p:nvSpPr>
        <p:spPr>
          <a:xfrm>
            <a:off x="839788" y="2057400"/>
            <a:ext cx="3932237" cy="3811588"/>
          </a:xfrm>
        </p:spPr>
        <p:txBody>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02604C0-5E5C-2E44-93F5-6B8F0AA3CE36}"/>
              </a:ext>
            </a:extLst>
          </p:cNvPr>
          <p:cNvSpPr>
            <a:spLocks noGrp="1"/>
          </p:cNvSpPr>
          <p:nvPr>
            <p:ph type="dt" sz="half" idx="10"/>
          </p:nvPr>
        </p:nvSpPr>
        <p:spPr/>
        <p:txBody>
          <a:bodyPr/>
          <a:lstStyle>
            <a:lvl1pPr>
              <a:defRPr sz="1600"/>
            </a:lvl1pPr>
          </a:lstStyle>
          <a:p>
            <a:fld id="{3A03196E-4CFD-4A43-A3FE-633B46C48335}" type="datetime1">
              <a:rPr lang="en-US" smtClean="0"/>
              <a:t>9/9/24</a:t>
            </a:fld>
            <a:endParaRPr lang="en-US"/>
          </a:p>
        </p:txBody>
      </p:sp>
      <p:sp>
        <p:nvSpPr>
          <p:cNvPr id="6" name="Footer Placeholder 5">
            <a:extLst>
              <a:ext uri="{FF2B5EF4-FFF2-40B4-BE49-F238E27FC236}">
                <a16:creationId xmlns:a16="http://schemas.microsoft.com/office/drawing/2014/main" id="{803A69EC-4E11-AD48-8442-6C66A8F0EDFD}"/>
              </a:ext>
            </a:extLst>
          </p:cNvPr>
          <p:cNvSpPr>
            <a:spLocks noGrp="1"/>
          </p:cNvSpPr>
          <p:nvPr>
            <p:ph type="ftr" sz="quarter" idx="11"/>
          </p:nvPr>
        </p:nvSpPr>
        <p:spPr/>
        <p:txBody>
          <a:bodyPr/>
          <a:lstStyle>
            <a:lvl1pPr>
              <a:defRPr sz="1600"/>
            </a:lvl1pPr>
          </a:lstStyle>
          <a:p>
            <a:r>
              <a:rPr lang="en-US" dirty="0"/>
              <a:t>CSCI2340 - Lecture 2</a:t>
            </a:r>
          </a:p>
        </p:txBody>
      </p:sp>
      <p:sp>
        <p:nvSpPr>
          <p:cNvPr id="7" name="Slide Number Placeholder 6">
            <a:extLst>
              <a:ext uri="{FF2B5EF4-FFF2-40B4-BE49-F238E27FC236}">
                <a16:creationId xmlns:a16="http://schemas.microsoft.com/office/drawing/2014/main" id="{D84F54C4-80C6-F64C-B7F1-C234BC757CA3}"/>
              </a:ext>
            </a:extLst>
          </p:cNvPr>
          <p:cNvSpPr>
            <a:spLocks noGrp="1"/>
          </p:cNvSpPr>
          <p:nvPr>
            <p:ph type="sldNum" sz="quarter" idx="12"/>
          </p:nvPr>
        </p:nvSpPr>
        <p:spPr/>
        <p:txBody>
          <a:bodyPr/>
          <a:lstStyle>
            <a:lvl1pPr>
              <a:defRPr sz="1600"/>
            </a:lvl1pPr>
          </a:lstStyle>
          <a:p>
            <a:fld id="{E4AA9D28-175B-924B-8AFB-6F5FA3319B55}" type="slidenum">
              <a:rPr lang="en-US" smtClean="0"/>
              <a:pPr/>
              <a:t>‹#›</a:t>
            </a:fld>
            <a:endParaRPr lang="en-US"/>
          </a:p>
        </p:txBody>
      </p:sp>
    </p:spTree>
    <p:extLst>
      <p:ext uri="{BB962C8B-B14F-4D97-AF65-F5344CB8AC3E}">
        <p14:creationId xmlns:p14="http://schemas.microsoft.com/office/powerpoint/2010/main" val="11684106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365306-F5C3-294D-84C2-3086F6FB2C35}"/>
              </a:ext>
            </a:extLst>
          </p:cNvPr>
          <p:cNvSpPr>
            <a:spLocks noGrp="1"/>
          </p:cNvSpPr>
          <p:nvPr>
            <p:ph type="title"/>
          </p:nvPr>
        </p:nvSpPr>
        <p:spPr/>
        <p:txBody>
          <a:bodyPr/>
          <a:lstStyle>
            <a:lvl1pPr>
              <a:defRPr sz="4400"/>
            </a:lvl1pPr>
          </a:lstStyle>
          <a:p>
            <a:r>
              <a:rPr lang="en-US"/>
              <a:t>Click to edit Master title style</a:t>
            </a:r>
          </a:p>
        </p:txBody>
      </p:sp>
      <p:sp>
        <p:nvSpPr>
          <p:cNvPr id="3" name="Vertical Text Placeholder 2">
            <a:extLst>
              <a:ext uri="{FF2B5EF4-FFF2-40B4-BE49-F238E27FC236}">
                <a16:creationId xmlns:a16="http://schemas.microsoft.com/office/drawing/2014/main" id="{A313B09B-B67E-A04E-B2A3-8EF2C489DDEC}"/>
              </a:ext>
            </a:extLst>
          </p:cNvPr>
          <p:cNvSpPr>
            <a:spLocks noGrp="1"/>
          </p:cNvSpPr>
          <p:nvPr>
            <p:ph type="body" orient="vert" idx="1"/>
          </p:nvPr>
        </p:nvSpPr>
        <p:spPr/>
        <p:txBody>
          <a:bodyPr vert="eaVert"/>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372FE46-5B24-D24D-9C60-8FB0182C8898}"/>
              </a:ext>
            </a:extLst>
          </p:cNvPr>
          <p:cNvSpPr>
            <a:spLocks noGrp="1"/>
          </p:cNvSpPr>
          <p:nvPr>
            <p:ph type="dt" sz="half" idx="10"/>
          </p:nvPr>
        </p:nvSpPr>
        <p:spPr/>
        <p:txBody>
          <a:bodyPr/>
          <a:lstStyle>
            <a:lvl1pPr>
              <a:defRPr sz="1200"/>
            </a:lvl1pPr>
          </a:lstStyle>
          <a:p>
            <a:fld id="{F67F75D2-BD44-CF40-9C97-653B0DD9E4AB}" type="datetime1">
              <a:rPr lang="en-US" smtClean="0"/>
              <a:t>9/9/24</a:t>
            </a:fld>
            <a:endParaRPr lang="en-US"/>
          </a:p>
        </p:txBody>
      </p:sp>
      <p:sp>
        <p:nvSpPr>
          <p:cNvPr id="5" name="Footer Placeholder 4">
            <a:extLst>
              <a:ext uri="{FF2B5EF4-FFF2-40B4-BE49-F238E27FC236}">
                <a16:creationId xmlns:a16="http://schemas.microsoft.com/office/drawing/2014/main" id="{2DA08115-5973-654B-9A00-9D06581326EC}"/>
              </a:ext>
            </a:extLst>
          </p:cNvPr>
          <p:cNvSpPr>
            <a:spLocks noGrp="1"/>
          </p:cNvSpPr>
          <p:nvPr>
            <p:ph type="ftr" sz="quarter" idx="11"/>
          </p:nvPr>
        </p:nvSpPr>
        <p:spPr/>
        <p:txBody>
          <a:bodyPr/>
          <a:lstStyle>
            <a:lvl1pPr>
              <a:defRPr sz="1200"/>
            </a:lvl1pPr>
          </a:lstStyle>
          <a:p>
            <a:r>
              <a:rPr lang="en-US" dirty="0"/>
              <a:t>CSCI2340 - Lecture 2</a:t>
            </a:r>
          </a:p>
        </p:txBody>
      </p:sp>
      <p:sp>
        <p:nvSpPr>
          <p:cNvPr id="6" name="Slide Number Placeholder 5">
            <a:extLst>
              <a:ext uri="{FF2B5EF4-FFF2-40B4-BE49-F238E27FC236}">
                <a16:creationId xmlns:a16="http://schemas.microsoft.com/office/drawing/2014/main" id="{40406779-E6CB-A447-8CBA-2EF6EFB1E265}"/>
              </a:ext>
            </a:extLst>
          </p:cNvPr>
          <p:cNvSpPr>
            <a:spLocks noGrp="1"/>
          </p:cNvSpPr>
          <p:nvPr>
            <p:ph type="sldNum" sz="quarter" idx="12"/>
          </p:nvPr>
        </p:nvSpPr>
        <p:spPr/>
        <p:txBody>
          <a:bodyPr/>
          <a:lstStyle>
            <a:lvl1pPr>
              <a:defRPr sz="1200"/>
            </a:lvl1pPr>
          </a:lstStyle>
          <a:p>
            <a:fld id="{E4AA9D28-175B-924B-8AFB-6F5FA3319B55}" type="slidenum">
              <a:rPr lang="en-US" smtClean="0"/>
              <a:pPr/>
              <a:t>‹#›</a:t>
            </a:fld>
            <a:endParaRPr lang="en-US"/>
          </a:p>
        </p:txBody>
      </p:sp>
    </p:spTree>
    <p:extLst>
      <p:ext uri="{BB962C8B-B14F-4D97-AF65-F5344CB8AC3E}">
        <p14:creationId xmlns:p14="http://schemas.microsoft.com/office/powerpoint/2010/main" val="24189672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55A7DD1-D75A-2847-B885-94F57889F6BB}"/>
              </a:ext>
            </a:extLst>
          </p:cNvPr>
          <p:cNvSpPr>
            <a:spLocks noGrp="1"/>
          </p:cNvSpPr>
          <p:nvPr>
            <p:ph type="title" orient="vert"/>
          </p:nvPr>
        </p:nvSpPr>
        <p:spPr>
          <a:xfrm>
            <a:off x="8724900" y="365125"/>
            <a:ext cx="2628900" cy="5811838"/>
          </a:xfrm>
        </p:spPr>
        <p:txBody>
          <a:bodyPr vert="eaVert"/>
          <a:lstStyle>
            <a:lvl1pPr>
              <a:defRPr sz="5400"/>
            </a:lvl1pPr>
          </a:lstStyle>
          <a:p>
            <a:r>
              <a:rPr lang="en-US"/>
              <a:t>Click to edit Master title style</a:t>
            </a:r>
          </a:p>
        </p:txBody>
      </p:sp>
      <p:sp>
        <p:nvSpPr>
          <p:cNvPr id="3" name="Vertical Text Placeholder 2">
            <a:extLst>
              <a:ext uri="{FF2B5EF4-FFF2-40B4-BE49-F238E27FC236}">
                <a16:creationId xmlns:a16="http://schemas.microsoft.com/office/drawing/2014/main" id="{B8D88E1D-B89A-8240-B19C-735DA34A5DF5}"/>
              </a:ext>
            </a:extLst>
          </p:cNvPr>
          <p:cNvSpPr>
            <a:spLocks noGrp="1"/>
          </p:cNvSpPr>
          <p:nvPr>
            <p:ph type="body" orient="vert" idx="1"/>
          </p:nvPr>
        </p:nvSpPr>
        <p:spPr>
          <a:xfrm>
            <a:off x="838200" y="365125"/>
            <a:ext cx="7734300" cy="5811838"/>
          </a:xfrm>
        </p:spPr>
        <p:txBody>
          <a:bodyPr vert="eaVert"/>
          <a:lstStyle>
            <a:lvl1pPr>
              <a:defRPr sz="3600"/>
            </a:lvl1pPr>
            <a:lvl2pPr>
              <a:defRPr sz="3200"/>
            </a:lvl2pPr>
            <a:lvl3pPr>
              <a:defRPr sz="2800"/>
            </a:lvl3pPr>
            <a:lvl4pPr>
              <a:defRPr sz="24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6388EB-2D74-C147-8FF8-0CFCF95BE81F}"/>
              </a:ext>
            </a:extLst>
          </p:cNvPr>
          <p:cNvSpPr>
            <a:spLocks noGrp="1"/>
          </p:cNvSpPr>
          <p:nvPr>
            <p:ph type="dt" sz="half" idx="10"/>
          </p:nvPr>
        </p:nvSpPr>
        <p:spPr/>
        <p:txBody>
          <a:bodyPr/>
          <a:lstStyle>
            <a:lvl1pPr>
              <a:defRPr sz="1600"/>
            </a:lvl1pPr>
          </a:lstStyle>
          <a:p>
            <a:fld id="{1E484934-A266-2E48-B5E9-4A1697CE6412}" type="datetime1">
              <a:rPr lang="en-US" smtClean="0"/>
              <a:t>9/9/24</a:t>
            </a:fld>
            <a:endParaRPr lang="en-US"/>
          </a:p>
        </p:txBody>
      </p:sp>
      <p:sp>
        <p:nvSpPr>
          <p:cNvPr id="5" name="Footer Placeholder 4">
            <a:extLst>
              <a:ext uri="{FF2B5EF4-FFF2-40B4-BE49-F238E27FC236}">
                <a16:creationId xmlns:a16="http://schemas.microsoft.com/office/drawing/2014/main" id="{94D2AC12-8B34-0843-AFD7-0F057CF2C42B}"/>
              </a:ext>
            </a:extLst>
          </p:cNvPr>
          <p:cNvSpPr>
            <a:spLocks noGrp="1"/>
          </p:cNvSpPr>
          <p:nvPr>
            <p:ph type="ftr" sz="quarter" idx="11"/>
          </p:nvPr>
        </p:nvSpPr>
        <p:spPr/>
        <p:txBody>
          <a:bodyPr/>
          <a:lstStyle>
            <a:lvl1pPr>
              <a:defRPr sz="1600"/>
            </a:lvl1pPr>
          </a:lstStyle>
          <a:p>
            <a:r>
              <a:rPr lang="en-US" dirty="0"/>
              <a:t>CSCI2340 - Lecture 2</a:t>
            </a:r>
          </a:p>
        </p:txBody>
      </p:sp>
      <p:sp>
        <p:nvSpPr>
          <p:cNvPr id="6" name="Slide Number Placeholder 5">
            <a:extLst>
              <a:ext uri="{FF2B5EF4-FFF2-40B4-BE49-F238E27FC236}">
                <a16:creationId xmlns:a16="http://schemas.microsoft.com/office/drawing/2014/main" id="{4276FE19-427B-6A4A-9451-42DDB124F146}"/>
              </a:ext>
            </a:extLst>
          </p:cNvPr>
          <p:cNvSpPr>
            <a:spLocks noGrp="1"/>
          </p:cNvSpPr>
          <p:nvPr>
            <p:ph type="sldNum" sz="quarter" idx="12"/>
          </p:nvPr>
        </p:nvSpPr>
        <p:spPr/>
        <p:txBody>
          <a:bodyPr/>
          <a:lstStyle>
            <a:lvl1pPr>
              <a:defRPr sz="1600"/>
            </a:lvl1pPr>
          </a:lstStyle>
          <a:p>
            <a:fld id="{E4AA9D28-175B-924B-8AFB-6F5FA3319B55}" type="slidenum">
              <a:rPr lang="en-US" smtClean="0"/>
              <a:pPr/>
              <a:t>‹#›</a:t>
            </a:fld>
            <a:endParaRPr lang="en-US"/>
          </a:p>
        </p:txBody>
      </p:sp>
    </p:spTree>
    <p:extLst>
      <p:ext uri="{BB962C8B-B14F-4D97-AF65-F5344CB8AC3E}">
        <p14:creationId xmlns:p14="http://schemas.microsoft.com/office/powerpoint/2010/main" val="1200356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40000">
              <a:schemeClr val="accent1">
                <a:lumMod val="45000"/>
                <a:lumOff val="55000"/>
              </a:schemeClr>
            </a:gs>
            <a:gs pos="82000">
              <a:schemeClr val="accent1">
                <a:lumMod val="60000"/>
                <a:lumOff val="40000"/>
              </a:schemeClr>
            </a:gs>
            <a:gs pos="100000">
              <a:schemeClr val="accent1">
                <a:lumMod val="75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6CE34EF-14C8-1748-99AA-824198C3EF5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87943E3-84FC-764E-8114-59F297CC087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9B2D9395-312B-9F4E-B6E1-87B6A840FF6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400">
                <a:solidFill>
                  <a:schemeClr val="tx1">
                    <a:tint val="75000"/>
                  </a:schemeClr>
                </a:solidFill>
              </a:defRPr>
            </a:lvl1pPr>
          </a:lstStyle>
          <a:p>
            <a:fld id="{D56019DA-A74E-F441-98AD-EA31B693F957}" type="datetime1">
              <a:rPr lang="en-US" smtClean="0"/>
              <a:t>9/9/24</a:t>
            </a:fld>
            <a:endParaRPr lang="en-US"/>
          </a:p>
        </p:txBody>
      </p:sp>
      <p:sp>
        <p:nvSpPr>
          <p:cNvPr id="5" name="Footer Placeholder 4">
            <a:extLst>
              <a:ext uri="{FF2B5EF4-FFF2-40B4-BE49-F238E27FC236}">
                <a16:creationId xmlns:a16="http://schemas.microsoft.com/office/drawing/2014/main" id="{0675FB4C-D3DB-354B-9BAB-8A268CF6E44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400">
                <a:solidFill>
                  <a:schemeClr val="tx1">
                    <a:tint val="75000"/>
                  </a:schemeClr>
                </a:solidFill>
              </a:defRPr>
            </a:lvl1pPr>
          </a:lstStyle>
          <a:p>
            <a:r>
              <a:rPr lang="en-US" dirty="0"/>
              <a:t>CSCI2340 - Lecture 2</a:t>
            </a:r>
          </a:p>
        </p:txBody>
      </p:sp>
      <p:sp>
        <p:nvSpPr>
          <p:cNvPr id="6" name="Slide Number Placeholder 5">
            <a:extLst>
              <a:ext uri="{FF2B5EF4-FFF2-40B4-BE49-F238E27FC236}">
                <a16:creationId xmlns:a16="http://schemas.microsoft.com/office/drawing/2014/main" id="{0CDAF426-C211-2243-A156-9DB0ED9F62B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400">
                <a:solidFill>
                  <a:schemeClr val="tx1">
                    <a:tint val="75000"/>
                  </a:schemeClr>
                </a:solidFill>
              </a:defRPr>
            </a:lvl1pPr>
          </a:lstStyle>
          <a:p>
            <a:fld id="{E4AA9D28-175B-924B-8AFB-6F5FA3319B55}" type="slidenum">
              <a:rPr lang="en-US" smtClean="0"/>
              <a:pPr/>
              <a:t>‹#›</a:t>
            </a:fld>
            <a:endParaRPr lang="en-US"/>
          </a:p>
        </p:txBody>
      </p:sp>
    </p:spTree>
    <p:extLst>
      <p:ext uri="{BB962C8B-B14F-4D97-AF65-F5344CB8AC3E}">
        <p14:creationId xmlns:p14="http://schemas.microsoft.com/office/powerpoint/2010/main" val="20305853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l" defTabSz="914400" rtl="0" eaLnBrk="1" latinLnBrk="0" hangingPunct="1">
        <a:lnSpc>
          <a:spcPct val="90000"/>
        </a:lnSpc>
        <a:spcBef>
          <a:spcPct val="0"/>
        </a:spcBef>
        <a:buNone/>
        <a:defRPr sz="48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gi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www.google.com/url?sa=i&amp;rct=j&amp;q=&amp;esrc=s&amp;frm=1&amp;source=images&amp;cd=&amp;cad=rja&amp;docid=FMbXlEuZuJIxWM&amp;tbnid=FkNjaFhvHeQxoM:&amp;ved=0CAUQjRw&amp;url=http://www.umsl.edu/~sauterv/analysis/random_analysis_thoughts_question.html&amp;ei=I9RJUqDiCPSq4AO__IDwCA&amp;psig=AFQjCNG4p6q0MmFmv56vAT7p9k2Lo2fS6A&amp;ust=1380656544537898"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33.gif"/><Relationship Id="rId4" Type="http://schemas.openxmlformats.org/officeDocument/2006/relationships/image" Target="../media/image32.gif"/></Relationships>
</file>

<file path=ppt/slides/_rels/slide2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3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3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hyperlink" Target="https://forms.gle/XmJ5KDm9pkzjVFfX7"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hyperlink" Target="https://www.ibm.com/internet-of-things/learn/RQA-interactive/#/"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s://www.ibm.com/products/ibm-engineering-requirements-management-doors-next"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s://casecomplete.com/lear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D123327-1051-9C49-9201-CF7A82C275A2}"/>
              </a:ext>
            </a:extLst>
          </p:cNvPr>
          <p:cNvSpPr>
            <a:spLocks noGrp="1"/>
          </p:cNvSpPr>
          <p:nvPr>
            <p:ph type="ctrTitle"/>
          </p:nvPr>
        </p:nvSpPr>
        <p:spPr>
          <a:xfrm>
            <a:off x="1" y="1122363"/>
            <a:ext cx="7267074" cy="2387600"/>
          </a:xfrm>
        </p:spPr>
        <p:txBody>
          <a:bodyPr>
            <a:normAutofit/>
          </a:bodyPr>
          <a:lstStyle/>
          <a:p>
            <a:r>
              <a:rPr lang="en-US" sz="7200" b="1" dirty="0">
                <a:solidFill>
                  <a:srgbClr val="0070C0"/>
                </a:solidFill>
                <a:latin typeface="Century Schoolbook" panose="02040604050505020304" pitchFamily="18" charset="0"/>
              </a:rPr>
              <a:t>Requirements</a:t>
            </a:r>
          </a:p>
        </p:txBody>
      </p:sp>
      <p:sp>
        <p:nvSpPr>
          <p:cNvPr id="5" name="Subtitle 4">
            <a:extLst>
              <a:ext uri="{FF2B5EF4-FFF2-40B4-BE49-F238E27FC236}">
                <a16:creationId xmlns:a16="http://schemas.microsoft.com/office/drawing/2014/main" id="{BE46512F-126A-8648-8FE8-249A1CE7B3CC}"/>
              </a:ext>
            </a:extLst>
          </p:cNvPr>
          <p:cNvSpPr>
            <a:spLocks noGrp="1"/>
          </p:cNvSpPr>
          <p:nvPr>
            <p:ph type="subTitle" idx="1"/>
          </p:nvPr>
        </p:nvSpPr>
        <p:spPr>
          <a:xfrm>
            <a:off x="-52938" y="3606726"/>
            <a:ext cx="7575081" cy="1655762"/>
          </a:xfrm>
        </p:spPr>
        <p:txBody>
          <a:bodyPr/>
          <a:lstStyle/>
          <a:p>
            <a:r>
              <a:rPr lang="en-US" dirty="0"/>
              <a:t>CSCI2340: (Graduate) Software Engineering</a:t>
            </a:r>
          </a:p>
          <a:p>
            <a:r>
              <a:rPr lang="en-US" dirty="0"/>
              <a:t>Steven P. Reiss</a:t>
            </a:r>
          </a:p>
        </p:txBody>
      </p:sp>
      <p:sp>
        <p:nvSpPr>
          <p:cNvPr id="8" name="Date Placeholder 7">
            <a:extLst>
              <a:ext uri="{FF2B5EF4-FFF2-40B4-BE49-F238E27FC236}">
                <a16:creationId xmlns:a16="http://schemas.microsoft.com/office/drawing/2014/main" id="{2CC6377C-E52C-5D41-841A-CFAF97AFEFFE}"/>
              </a:ext>
            </a:extLst>
          </p:cNvPr>
          <p:cNvSpPr>
            <a:spLocks noGrp="1"/>
          </p:cNvSpPr>
          <p:nvPr>
            <p:ph type="dt" sz="half" idx="10"/>
          </p:nvPr>
        </p:nvSpPr>
        <p:spPr/>
        <p:txBody>
          <a:bodyPr/>
          <a:lstStyle/>
          <a:p>
            <a:fld id="{E885FC45-14FE-EC48-BA55-F5232A627E4B}" type="datetime1">
              <a:rPr lang="en-US" smtClean="0"/>
              <a:t>9/9/24</a:t>
            </a:fld>
            <a:endParaRPr lang="en-US"/>
          </a:p>
        </p:txBody>
      </p:sp>
      <p:sp>
        <p:nvSpPr>
          <p:cNvPr id="9" name="Footer Placeholder 8">
            <a:extLst>
              <a:ext uri="{FF2B5EF4-FFF2-40B4-BE49-F238E27FC236}">
                <a16:creationId xmlns:a16="http://schemas.microsoft.com/office/drawing/2014/main" id="{67F3AA51-9EB9-8D49-B5AD-BBC7D146B31D}"/>
              </a:ext>
            </a:extLst>
          </p:cNvPr>
          <p:cNvSpPr>
            <a:spLocks noGrp="1"/>
          </p:cNvSpPr>
          <p:nvPr>
            <p:ph type="ftr" sz="quarter" idx="11"/>
          </p:nvPr>
        </p:nvSpPr>
        <p:spPr/>
        <p:txBody>
          <a:bodyPr/>
          <a:lstStyle/>
          <a:p>
            <a:r>
              <a:rPr lang="en-US" dirty="0"/>
              <a:t>CSCI2340 - Lecture 2</a:t>
            </a:r>
          </a:p>
        </p:txBody>
      </p:sp>
      <p:sp>
        <p:nvSpPr>
          <p:cNvPr id="10" name="Slide Number Placeholder 9">
            <a:extLst>
              <a:ext uri="{FF2B5EF4-FFF2-40B4-BE49-F238E27FC236}">
                <a16:creationId xmlns:a16="http://schemas.microsoft.com/office/drawing/2014/main" id="{41D29AA0-0DB2-E24E-B7D5-560FA46E70D8}"/>
              </a:ext>
            </a:extLst>
          </p:cNvPr>
          <p:cNvSpPr>
            <a:spLocks noGrp="1"/>
          </p:cNvSpPr>
          <p:nvPr>
            <p:ph type="sldNum" sz="quarter" idx="12"/>
          </p:nvPr>
        </p:nvSpPr>
        <p:spPr/>
        <p:txBody>
          <a:bodyPr/>
          <a:lstStyle/>
          <a:p>
            <a:fld id="{E4AA9D28-175B-924B-8AFB-6F5FA3319B55}" type="slidenum">
              <a:rPr lang="en-US" smtClean="0"/>
              <a:pPr/>
              <a:t>1</a:t>
            </a:fld>
            <a:endParaRPr lang="en-US"/>
          </a:p>
        </p:txBody>
      </p:sp>
      <p:pic>
        <p:nvPicPr>
          <p:cNvPr id="1026" name="Picture 2" descr="Requirements [OC] : comics">
            <a:extLst>
              <a:ext uri="{FF2B5EF4-FFF2-40B4-BE49-F238E27FC236}">
                <a16:creationId xmlns:a16="http://schemas.microsoft.com/office/drawing/2014/main" id="{F6C4BD77-C937-8F49-A3F6-F6FBD69EF6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78829" y="85144"/>
            <a:ext cx="4713170" cy="383011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3 Product Management Anti-Patterns">
            <a:extLst>
              <a:ext uri="{FF2B5EF4-FFF2-40B4-BE49-F238E27FC236}">
                <a16:creationId xmlns:a16="http://schemas.microsoft.com/office/drawing/2014/main" id="{96F4323D-E4DF-B34C-B6A4-159B4C67F60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7443" y="197719"/>
            <a:ext cx="6778487" cy="209709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975CD208-DA1D-2D71-5DAB-2D91EA6FD09E}"/>
              </a:ext>
            </a:extLst>
          </p:cNvPr>
          <p:cNvSpPr txBox="1"/>
          <p:nvPr/>
        </p:nvSpPr>
        <p:spPr>
          <a:xfrm>
            <a:off x="8257032" y="4636008"/>
            <a:ext cx="2916936" cy="461665"/>
          </a:xfrm>
          <a:prstGeom prst="rect">
            <a:avLst/>
          </a:prstGeom>
          <a:noFill/>
        </p:spPr>
        <p:txBody>
          <a:bodyPr wrap="square" rtlCol="0">
            <a:spAutoFit/>
          </a:bodyPr>
          <a:lstStyle/>
          <a:p>
            <a:r>
              <a:rPr lang="en-US" sz="2400" dirty="0">
                <a:solidFill>
                  <a:schemeClr val="accent4">
                    <a:lumMod val="60000"/>
                    <a:lumOff val="40000"/>
                  </a:schemeClr>
                </a:solidFill>
              </a:rPr>
              <a:t>ANY QUESTIONS???</a:t>
            </a:r>
          </a:p>
        </p:txBody>
      </p:sp>
    </p:spTree>
    <p:extLst>
      <p:ext uri="{BB962C8B-B14F-4D97-AF65-F5344CB8AC3E}">
        <p14:creationId xmlns:p14="http://schemas.microsoft.com/office/powerpoint/2010/main" val="37774429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CA272-69E5-4D1E-9CDC-BB2F19859416}"/>
              </a:ext>
            </a:extLst>
          </p:cNvPr>
          <p:cNvSpPr>
            <a:spLocks noGrp="1"/>
          </p:cNvSpPr>
          <p:nvPr>
            <p:ph type="title"/>
          </p:nvPr>
        </p:nvSpPr>
        <p:spPr/>
        <p:txBody>
          <a:bodyPr/>
          <a:lstStyle/>
          <a:p>
            <a:r>
              <a:rPr lang="en-US" dirty="0"/>
              <a:t>Requirements and the Life-Cycle</a:t>
            </a:r>
          </a:p>
        </p:txBody>
      </p:sp>
      <p:sp>
        <p:nvSpPr>
          <p:cNvPr id="4" name="Date Placeholder 3">
            <a:extLst>
              <a:ext uri="{FF2B5EF4-FFF2-40B4-BE49-F238E27FC236}">
                <a16:creationId xmlns:a16="http://schemas.microsoft.com/office/drawing/2014/main" id="{CECC05D7-88D4-2E92-BA85-F25D845F9EDB}"/>
              </a:ext>
            </a:extLst>
          </p:cNvPr>
          <p:cNvSpPr>
            <a:spLocks noGrp="1"/>
          </p:cNvSpPr>
          <p:nvPr>
            <p:ph type="dt" sz="half" idx="10"/>
          </p:nvPr>
        </p:nvSpPr>
        <p:spPr/>
        <p:txBody>
          <a:bodyPr/>
          <a:lstStyle/>
          <a:p>
            <a:fld id="{52B17E70-1A60-264C-9AF6-A114E9DA6910}" type="datetime1">
              <a:rPr lang="en-US" smtClean="0"/>
              <a:t>9/9/24</a:t>
            </a:fld>
            <a:endParaRPr lang="en-US"/>
          </a:p>
        </p:txBody>
      </p:sp>
      <p:sp>
        <p:nvSpPr>
          <p:cNvPr id="5" name="Footer Placeholder 4">
            <a:extLst>
              <a:ext uri="{FF2B5EF4-FFF2-40B4-BE49-F238E27FC236}">
                <a16:creationId xmlns:a16="http://schemas.microsoft.com/office/drawing/2014/main" id="{47F6DB9B-7C38-CA96-E207-69B8A8E4971B}"/>
              </a:ext>
            </a:extLst>
          </p:cNvPr>
          <p:cNvSpPr>
            <a:spLocks noGrp="1"/>
          </p:cNvSpPr>
          <p:nvPr>
            <p:ph type="ftr" sz="quarter" idx="11"/>
          </p:nvPr>
        </p:nvSpPr>
        <p:spPr/>
        <p:txBody>
          <a:bodyPr/>
          <a:lstStyle/>
          <a:p>
            <a:r>
              <a:rPr lang="en-US"/>
              <a:t>CSCI2340 - Lecture 2</a:t>
            </a:r>
            <a:endParaRPr lang="en-US" dirty="0"/>
          </a:p>
        </p:txBody>
      </p:sp>
      <p:sp>
        <p:nvSpPr>
          <p:cNvPr id="6" name="Slide Number Placeholder 5">
            <a:extLst>
              <a:ext uri="{FF2B5EF4-FFF2-40B4-BE49-F238E27FC236}">
                <a16:creationId xmlns:a16="http://schemas.microsoft.com/office/drawing/2014/main" id="{2BECF664-0694-625D-4D80-65C72DC4A8F7}"/>
              </a:ext>
            </a:extLst>
          </p:cNvPr>
          <p:cNvSpPr>
            <a:spLocks noGrp="1"/>
          </p:cNvSpPr>
          <p:nvPr>
            <p:ph type="sldNum" sz="quarter" idx="12"/>
          </p:nvPr>
        </p:nvSpPr>
        <p:spPr/>
        <p:txBody>
          <a:bodyPr/>
          <a:lstStyle/>
          <a:p>
            <a:fld id="{E4AA9D28-175B-924B-8AFB-6F5FA3319B55}" type="slidenum">
              <a:rPr lang="en-US" smtClean="0"/>
              <a:pPr/>
              <a:t>2</a:t>
            </a:fld>
            <a:endParaRPr lang="en-US"/>
          </a:p>
        </p:txBody>
      </p:sp>
      <p:pic>
        <p:nvPicPr>
          <p:cNvPr id="7" name="Picture 2" descr="What is the Waterfall Model? - Definition and Guide">
            <a:extLst>
              <a:ext uri="{FF2B5EF4-FFF2-40B4-BE49-F238E27FC236}">
                <a16:creationId xmlns:a16="http://schemas.microsoft.com/office/drawing/2014/main" id="{2C3B5E0A-A30E-129C-58DE-C4C0041D72C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6052" y="1690688"/>
            <a:ext cx="5212044" cy="416963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Agile Development Process in Software Outsourcing">
            <a:extLst>
              <a:ext uri="{FF2B5EF4-FFF2-40B4-BE49-F238E27FC236}">
                <a16:creationId xmlns:a16="http://schemas.microsoft.com/office/drawing/2014/main" id="{31226D55-7F90-91CC-AD46-9A7E9860325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50244" y="1690688"/>
            <a:ext cx="5836393" cy="39102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25109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D99A72-74B4-CD49-819E-257645430B78}"/>
              </a:ext>
            </a:extLst>
          </p:cNvPr>
          <p:cNvSpPr>
            <a:spLocks noGrp="1"/>
          </p:cNvSpPr>
          <p:nvPr>
            <p:ph type="title"/>
          </p:nvPr>
        </p:nvSpPr>
        <p:spPr/>
        <p:txBody>
          <a:bodyPr/>
          <a:lstStyle/>
          <a:p>
            <a:r>
              <a:rPr lang="en-US" dirty="0"/>
              <a:t>What Are Requirements</a:t>
            </a:r>
          </a:p>
        </p:txBody>
      </p:sp>
      <p:sp>
        <p:nvSpPr>
          <p:cNvPr id="3" name="Content Placeholder 2">
            <a:extLst>
              <a:ext uri="{FF2B5EF4-FFF2-40B4-BE49-F238E27FC236}">
                <a16:creationId xmlns:a16="http://schemas.microsoft.com/office/drawing/2014/main" id="{0ED52736-5005-064E-83FE-E7CA9B2E2726}"/>
              </a:ext>
            </a:extLst>
          </p:cNvPr>
          <p:cNvSpPr>
            <a:spLocks noGrp="1"/>
          </p:cNvSpPr>
          <p:nvPr>
            <p:ph idx="1"/>
          </p:nvPr>
        </p:nvSpPr>
        <p:spPr/>
        <p:txBody>
          <a:bodyPr>
            <a:normAutofit/>
          </a:bodyPr>
          <a:lstStyle/>
          <a:p>
            <a:r>
              <a:rPr lang="en-US" dirty="0">
                <a:solidFill>
                  <a:schemeClr val="accent2">
                    <a:lumMod val="50000"/>
                  </a:schemeClr>
                </a:solidFill>
              </a:rPr>
              <a:t>The process of establishing the needs of stakeholders to be solved by the software</a:t>
            </a:r>
          </a:p>
          <a:p>
            <a:r>
              <a:rPr lang="en-US" dirty="0">
                <a:solidFill>
                  <a:schemeClr val="accent6">
                    <a:lumMod val="75000"/>
                  </a:schemeClr>
                </a:solidFill>
              </a:rPr>
              <a:t>Requirements are a definition of the PROBLEM</a:t>
            </a:r>
          </a:p>
          <a:p>
            <a:pPr lvl="1"/>
            <a:r>
              <a:rPr lang="en-US" dirty="0"/>
              <a:t>What users (stakeholders) want and need</a:t>
            </a:r>
          </a:p>
          <a:p>
            <a:pPr lvl="1"/>
            <a:r>
              <a:rPr lang="en-US" dirty="0"/>
              <a:t>Not a definition of the system</a:t>
            </a:r>
          </a:p>
          <a:p>
            <a:pPr lvl="1"/>
            <a:r>
              <a:rPr lang="en-US" dirty="0"/>
              <a:t>Or a definition of what will be built</a:t>
            </a:r>
          </a:p>
          <a:p>
            <a:pPr lvl="1"/>
            <a:r>
              <a:rPr lang="en-US" dirty="0"/>
              <a:t>Or a definition of how the system is built</a:t>
            </a:r>
          </a:p>
          <a:p>
            <a:pPr lvl="1"/>
            <a:r>
              <a:rPr lang="en-US" dirty="0"/>
              <a:t>Or a definition of what technologies to use</a:t>
            </a:r>
          </a:p>
          <a:p>
            <a:pPr lvl="1"/>
            <a:r>
              <a:rPr lang="en-US" dirty="0"/>
              <a:t>These come later</a:t>
            </a:r>
          </a:p>
        </p:txBody>
      </p:sp>
      <p:sp>
        <p:nvSpPr>
          <p:cNvPr id="4" name="Date Placeholder 3">
            <a:extLst>
              <a:ext uri="{FF2B5EF4-FFF2-40B4-BE49-F238E27FC236}">
                <a16:creationId xmlns:a16="http://schemas.microsoft.com/office/drawing/2014/main" id="{5E6A4DDA-AAC6-CB47-9FDB-C79905496667}"/>
              </a:ext>
            </a:extLst>
          </p:cNvPr>
          <p:cNvSpPr>
            <a:spLocks noGrp="1"/>
          </p:cNvSpPr>
          <p:nvPr>
            <p:ph type="dt" sz="half" idx="10"/>
          </p:nvPr>
        </p:nvSpPr>
        <p:spPr/>
        <p:txBody>
          <a:bodyPr/>
          <a:lstStyle/>
          <a:p>
            <a:fld id="{52B17E70-1A60-264C-9AF6-A114E9DA6910}" type="datetime1">
              <a:rPr lang="en-US" smtClean="0"/>
              <a:t>9/9/24</a:t>
            </a:fld>
            <a:endParaRPr lang="en-US"/>
          </a:p>
        </p:txBody>
      </p:sp>
      <p:sp>
        <p:nvSpPr>
          <p:cNvPr id="5" name="Footer Placeholder 4">
            <a:extLst>
              <a:ext uri="{FF2B5EF4-FFF2-40B4-BE49-F238E27FC236}">
                <a16:creationId xmlns:a16="http://schemas.microsoft.com/office/drawing/2014/main" id="{BAE23169-4E31-4E4E-98BF-679386E0F936}"/>
              </a:ext>
            </a:extLst>
          </p:cNvPr>
          <p:cNvSpPr>
            <a:spLocks noGrp="1"/>
          </p:cNvSpPr>
          <p:nvPr>
            <p:ph type="ftr" sz="quarter" idx="11"/>
          </p:nvPr>
        </p:nvSpPr>
        <p:spPr/>
        <p:txBody>
          <a:bodyPr/>
          <a:lstStyle/>
          <a:p>
            <a:r>
              <a:rPr lang="en-US" dirty="0"/>
              <a:t>CSCI2340 - Lecture 2</a:t>
            </a:r>
          </a:p>
        </p:txBody>
      </p:sp>
      <p:sp>
        <p:nvSpPr>
          <p:cNvPr id="6" name="Slide Number Placeholder 5">
            <a:extLst>
              <a:ext uri="{FF2B5EF4-FFF2-40B4-BE49-F238E27FC236}">
                <a16:creationId xmlns:a16="http://schemas.microsoft.com/office/drawing/2014/main" id="{6188E7AA-89E3-D94D-ACBD-39DBADC3AF42}"/>
              </a:ext>
            </a:extLst>
          </p:cNvPr>
          <p:cNvSpPr>
            <a:spLocks noGrp="1"/>
          </p:cNvSpPr>
          <p:nvPr>
            <p:ph type="sldNum" sz="quarter" idx="12"/>
          </p:nvPr>
        </p:nvSpPr>
        <p:spPr/>
        <p:txBody>
          <a:bodyPr/>
          <a:lstStyle/>
          <a:p>
            <a:fld id="{E4AA9D28-175B-924B-8AFB-6F5FA3319B55}" type="slidenum">
              <a:rPr lang="en-US" smtClean="0"/>
              <a:pPr/>
              <a:t>3</a:t>
            </a:fld>
            <a:endParaRPr lang="en-US"/>
          </a:p>
        </p:txBody>
      </p:sp>
      <p:pic>
        <p:nvPicPr>
          <p:cNvPr id="1026" name="Picture 2">
            <a:extLst>
              <a:ext uri="{FF2B5EF4-FFF2-40B4-BE49-F238E27FC236}">
                <a16:creationId xmlns:a16="http://schemas.microsoft.com/office/drawing/2014/main" id="{8D101DF5-7811-BF49-BB5D-F7E7AC4FA5D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43682" y="3843130"/>
            <a:ext cx="4148912" cy="23338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96747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4D0D8-94D6-EAC7-19D9-70AD324FAAB3}"/>
              </a:ext>
            </a:extLst>
          </p:cNvPr>
          <p:cNvSpPr>
            <a:spLocks noGrp="1"/>
          </p:cNvSpPr>
          <p:nvPr>
            <p:ph type="title"/>
          </p:nvPr>
        </p:nvSpPr>
        <p:spPr/>
        <p:txBody>
          <a:bodyPr/>
          <a:lstStyle/>
          <a:p>
            <a:r>
              <a:rPr lang="en-US" dirty="0"/>
              <a:t>Stakeholders</a:t>
            </a:r>
          </a:p>
        </p:txBody>
      </p:sp>
      <p:sp>
        <p:nvSpPr>
          <p:cNvPr id="3" name="Content Placeholder 2">
            <a:extLst>
              <a:ext uri="{FF2B5EF4-FFF2-40B4-BE49-F238E27FC236}">
                <a16:creationId xmlns:a16="http://schemas.microsoft.com/office/drawing/2014/main" id="{EAEA92F1-A953-0068-AFC8-703A8A98EE14}"/>
              </a:ext>
            </a:extLst>
          </p:cNvPr>
          <p:cNvSpPr>
            <a:spLocks noGrp="1"/>
          </p:cNvSpPr>
          <p:nvPr>
            <p:ph idx="1"/>
          </p:nvPr>
        </p:nvSpPr>
        <p:spPr/>
        <p:txBody>
          <a:bodyPr/>
          <a:lstStyle/>
          <a:p>
            <a:r>
              <a:rPr lang="en-US" dirty="0">
                <a:solidFill>
                  <a:schemeClr val="accent4">
                    <a:lumMod val="50000"/>
                  </a:schemeClr>
                </a:solidFill>
              </a:rPr>
              <a:t>Anyone who will care about the eventual product</a:t>
            </a:r>
          </a:p>
          <a:p>
            <a:pPr lvl="1"/>
            <a:r>
              <a:rPr lang="en-US" dirty="0"/>
              <a:t>Those who will be using the system</a:t>
            </a:r>
          </a:p>
          <a:p>
            <a:pPr lvl="1"/>
            <a:r>
              <a:rPr lang="en-US" dirty="0"/>
              <a:t>Managers</a:t>
            </a:r>
          </a:p>
          <a:p>
            <a:pPr lvl="1"/>
            <a:r>
              <a:rPr lang="en-US" dirty="0"/>
              <a:t>Those paying for the software</a:t>
            </a:r>
          </a:p>
          <a:p>
            <a:pPr lvl="1"/>
            <a:r>
              <a:rPr lang="en-US" dirty="0"/>
              <a:t>Those interacting with users</a:t>
            </a:r>
          </a:p>
          <a:p>
            <a:r>
              <a:rPr lang="en-US" dirty="0">
                <a:solidFill>
                  <a:schemeClr val="accent6">
                    <a:lumMod val="75000"/>
                  </a:schemeClr>
                </a:solidFill>
              </a:rPr>
              <a:t>Consider a point-of-sale application</a:t>
            </a:r>
          </a:p>
          <a:p>
            <a:pPr lvl="1"/>
            <a:r>
              <a:rPr lang="en-US" dirty="0"/>
              <a:t>Users: check out personal</a:t>
            </a:r>
          </a:p>
          <a:p>
            <a:pPr lvl="1"/>
            <a:r>
              <a:rPr lang="en-US" dirty="0"/>
              <a:t>Others: customers, managers, company management</a:t>
            </a:r>
          </a:p>
        </p:txBody>
      </p:sp>
      <p:sp>
        <p:nvSpPr>
          <p:cNvPr id="4" name="Date Placeholder 3">
            <a:extLst>
              <a:ext uri="{FF2B5EF4-FFF2-40B4-BE49-F238E27FC236}">
                <a16:creationId xmlns:a16="http://schemas.microsoft.com/office/drawing/2014/main" id="{D49CD775-D8DA-0A44-DE13-28BBADEE32E9}"/>
              </a:ext>
            </a:extLst>
          </p:cNvPr>
          <p:cNvSpPr>
            <a:spLocks noGrp="1"/>
          </p:cNvSpPr>
          <p:nvPr>
            <p:ph type="dt" sz="half" idx="10"/>
          </p:nvPr>
        </p:nvSpPr>
        <p:spPr/>
        <p:txBody>
          <a:bodyPr/>
          <a:lstStyle/>
          <a:p>
            <a:fld id="{52B17E70-1A60-264C-9AF6-A114E9DA6910}" type="datetime1">
              <a:rPr lang="en-US" smtClean="0"/>
              <a:t>9/9/24</a:t>
            </a:fld>
            <a:endParaRPr lang="en-US"/>
          </a:p>
        </p:txBody>
      </p:sp>
      <p:sp>
        <p:nvSpPr>
          <p:cNvPr id="5" name="Footer Placeholder 4">
            <a:extLst>
              <a:ext uri="{FF2B5EF4-FFF2-40B4-BE49-F238E27FC236}">
                <a16:creationId xmlns:a16="http://schemas.microsoft.com/office/drawing/2014/main" id="{46DFFA80-2E97-E9BF-5D16-A213B1B51AE1}"/>
              </a:ext>
            </a:extLst>
          </p:cNvPr>
          <p:cNvSpPr>
            <a:spLocks noGrp="1"/>
          </p:cNvSpPr>
          <p:nvPr>
            <p:ph type="ftr" sz="quarter" idx="11"/>
          </p:nvPr>
        </p:nvSpPr>
        <p:spPr/>
        <p:txBody>
          <a:bodyPr/>
          <a:lstStyle/>
          <a:p>
            <a:r>
              <a:rPr lang="en-US"/>
              <a:t>CSCI2340 - Lecture 2</a:t>
            </a:r>
            <a:endParaRPr lang="en-US" dirty="0"/>
          </a:p>
        </p:txBody>
      </p:sp>
      <p:sp>
        <p:nvSpPr>
          <p:cNvPr id="6" name="Slide Number Placeholder 5">
            <a:extLst>
              <a:ext uri="{FF2B5EF4-FFF2-40B4-BE49-F238E27FC236}">
                <a16:creationId xmlns:a16="http://schemas.microsoft.com/office/drawing/2014/main" id="{255438E1-C86F-E397-0B5D-6C86BF54BD4E}"/>
              </a:ext>
            </a:extLst>
          </p:cNvPr>
          <p:cNvSpPr>
            <a:spLocks noGrp="1"/>
          </p:cNvSpPr>
          <p:nvPr>
            <p:ph type="sldNum" sz="quarter" idx="12"/>
          </p:nvPr>
        </p:nvSpPr>
        <p:spPr/>
        <p:txBody>
          <a:bodyPr/>
          <a:lstStyle/>
          <a:p>
            <a:fld id="{E4AA9D28-175B-924B-8AFB-6F5FA3319B55}" type="slidenum">
              <a:rPr lang="en-US" smtClean="0"/>
              <a:pPr/>
              <a:t>4</a:t>
            </a:fld>
            <a:endParaRPr lang="en-US"/>
          </a:p>
        </p:txBody>
      </p:sp>
      <p:pic>
        <p:nvPicPr>
          <p:cNvPr id="2052" name="Picture 4" descr="Top 5 Point of Sale Apps for Your Small Business">
            <a:extLst>
              <a:ext uri="{FF2B5EF4-FFF2-40B4-BE49-F238E27FC236}">
                <a16:creationId xmlns:a16="http://schemas.microsoft.com/office/drawing/2014/main" id="{91CC76A6-6756-F3EE-2FE6-F923D3E7FE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35107" y="2455984"/>
            <a:ext cx="3624385" cy="18121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24928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9512A-1919-9602-7E73-9D8880493333}"/>
              </a:ext>
            </a:extLst>
          </p:cNvPr>
          <p:cNvSpPr>
            <a:spLocks noGrp="1"/>
          </p:cNvSpPr>
          <p:nvPr>
            <p:ph type="title"/>
          </p:nvPr>
        </p:nvSpPr>
        <p:spPr/>
        <p:txBody>
          <a:bodyPr/>
          <a:lstStyle/>
          <a:p>
            <a:r>
              <a:rPr lang="en-US" dirty="0"/>
              <a:t>What are Requirements</a:t>
            </a:r>
          </a:p>
        </p:txBody>
      </p:sp>
      <p:sp>
        <p:nvSpPr>
          <p:cNvPr id="3" name="Content Placeholder 2">
            <a:extLst>
              <a:ext uri="{FF2B5EF4-FFF2-40B4-BE49-F238E27FC236}">
                <a16:creationId xmlns:a16="http://schemas.microsoft.com/office/drawing/2014/main" id="{8FBA1AC2-D5F3-AB8E-073C-56A9680BF6CD}"/>
              </a:ext>
            </a:extLst>
          </p:cNvPr>
          <p:cNvSpPr>
            <a:spLocks noGrp="1"/>
          </p:cNvSpPr>
          <p:nvPr>
            <p:ph idx="1"/>
          </p:nvPr>
        </p:nvSpPr>
        <p:spPr>
          <a:xfrm>
            <a:off x="774192" y="1749658"/>
            <a:ext cx="10515600" cy="4351338"/>
          </a:xfrm>
        </p:spPr>
        <p:txBody>
          <a:bodyPr>
            <a:normAutofit lnSpcReduction="10000"/>
          </a:bodyPr>
          <a:lstStyle/>
          <a:p>
            <a:r>
              <a:rPr lang="en-US" dirty="0">
                <a:solidFill>
                  <a:schemeClr val="accent5">
                    <a:lumMod val="75000"/>
                  </a:schemeClr>
                </a:solidFill>
              </a:rPr>
              <a:t>Requirements define the system from the user’s perspective</a:t>
            </a:r>
          </a:p>
          <a:p>
            <a:pPr lvl="1"/>
            <a:r>
              <a:rPr lang="en-US" dirty="0"/>
              <a:t>Specify the problem</a:t>
            </a:r>
          </a:p>
          <a:p>
            <a:pPr lvl="1"/>
            <a:r>
              <a:rPr lang="en-US" dirty="0"/>
              <a:t>Specify what is needed in the solution</a:t>
            </a:r>
          </a:p>
          <a:p>
            <a:pPr lvl="1"/>
            <a:r>
              <a:rPr lang="en-US" dirty="0"/>
              <a:t>Do not define the implementation</a:t>
            </a:r>
          </a:p>
          <a:p>
            <a:r>
              <a:rPr lang="en-US" dirty="0">
                <a:solidFill>
                  <a:schemeClr val="accent4">
                    <a:lumMod val="50000"/>
                  </a:schemeClr>
                </a:solidFill>
              </a:rPr>
              <a:t>Requirements constrain the system</a:t>
            </a:r>
          </a:p>
          <a:p>
            <a:pPr lvl="1"/>
            <a:r>
              <a:rPr lang="en-US" dirty="0"/>
              <a:t>Constrain specification &amp; design &amp; code</a:t>
            </a:r>
          </a:p>
          <a:p>
            <a:r>
              <a:rPr lang="en-US" dirty="0">
                <a:solidFill>
                  <a:schemeClr val="accent1">
                    <a:lumMod val="75000"/>
                  </a:schemeClr>
                </a:solidFill>
              </a:rPr>
              <a:t>Requirements provide motivation</a:t>
            </a:r>
          </a:p>
          <a:p>
            <a:pPr lvl="1"/>
            <a:r>
              <a:rPr lang="en-US" dirty="0"/>
              <a:t>For specifications and design decisions</a:t>
            </a:r>
          </a:p>
          <a:p>
            <a:r>
              <a:rPr lang="en-US" dirty="0">
                <a:solidFill>
                  <a:srgbClr val="C00000"/>
                </a:solidFill>
              </a:rPr>
              <a:t>Requirements require users</a:t>
            </a:r>
          </a:p>
        </p:txBody>
      </p:sp>
      <p:sp>
        <p:nvSpPr>
          <p:cNvPr id="4" name="Date Placeholder 3">
            <a:extLst>
              <a:ext uri="{FF2B5EF4-FFF2-40B4-BE49-F238E27FC236}">
                <a16:creationId xmlns:a16="http://schemas.microsoft.com/office/drawing/2014/main" id="{76C9CA82-F803-5D06-E0C0-729FA4E326DF}"/>
              </a:ext>
            </a:extLst>
          </p:cNvPr>
          <p:cNvSpPr>
            <a:spLocks noGrp="1"/>
          </p:cNvSpPr>
          <p:nvPr>
            <p:ph type="dt" sz="half" idx="10"/>
          </p:nvPr>
        </p:nvSpPr>
        <p:spPr/>
        <p:txBody>
          <a:bodyPr/>
          <a:lstStyle/>
          <a:p>
            <a:fld id="{52B17E70-1A60-264C-9AF6-A114E9DA6910}" type="datetime1">
              <a:rPr lang="en-US" smtClean="0"/>
              <a:t>9/9/24</a:t>
            </a:fld>
            <a:endParaRPr lang="en-US"/>
          </a:p>
        </p:txBody>
      </p:sp>
      <p:sp>
        <p:nvSpPr>
          <p:cNvPr id="5" name="Footer Placeholder 4">
            <a:extLst>
              <a:ext uri="{FF2B5EF4-FFF2-40B4-BE49-F238E27FC236}">
                <a16:creationId xmlns:a16="http://schemas.microsoft.com/office/drawing/2014/main" id="{152D3295-57A3-A531-C90C-61661E46296B}"/>
              </a:ext>
            </a:extLst>
          </p:cNvPr>
          <p:cNvSpPr>
            <a:spLocks noGrp="1"/>
          </p:cNvSpPr>
          <p:nvPr>
            <p:ph type="ftr" sz="quarter" idx="11"/>
          </p:nvPr>
        </p:nvSpPr>
        <p:spPr/>
        <p:txBody>
          <a:bodyPr/>
          <a:lstStyle/>
          <a:p>
            <a:r>
              <a:rPr lang="en-US"/>
              <a:t>CSCI2340 - Lecture 2</a:t>
            </a:r>
            <a:endParaRPr lang="en-US" dirty="0"/>
          </a:p>
        </p:txBody>
      </p:sp>
      <p:sp>
        <p:nvSpPr>
          <p:cNvPr id="6" name="Slide Number Placeholder 5">
            <a:extLst>
              <a:ext uri="{FF2B5EF4-FFF2-40B4-BE49-F238E27FC236}">
                <a16:creationId xmlns:a16="http://schemas.microsoft.com/office/drawing/2014/main" id="{5030772D-270B-286D-D68C-BA7CB5802EB7}"/>
              </a:ext>
            </a:extLst>
          </p:cNvPr>
          <p:cNvSpPr>
            <a:spLocks noGrp="1"/>
          </p:cNvSpPr>
          <p:nvPr>
            <p:ph type="sldNum" sz="quarter" idx="12"/>
          </p:nvPr>
        </p:nvSpPr>
        <p:spPr/>
        <p:txBody>
          <a:bodyPr/>
          <a:lstStyle/>
          <a:p>
            <a:fld id="{E4AA9D28-175B-924B-8AFB-6F5FA3319B55}" type="slidenum">
              <a:rPr lang="en-US" smtClean="0"/>
              <a:pPr/>
              <a:t>5</a:t>
            </a:fld>
            <a:endParaRPr lang="en-US"/>
          </a:p>
        </p:txBody>
      </p:sp>
      <p:pic>
        <p:nvPicPr>
          <p:cNvPr id="1026" name="Picture 2" descr="Requirements Gathering in UX. Hello everyone, So I'll tell you about… | by  Anas Bin Zia | Bootcamp">
            <a:extLst>
              <a:ext uri="{FF2B5EF4-FFF2-40B4-BE49-F238E27FC236}">
                <a16:creationId xmlns:a16="http://schemas.microsoft.com/office/drawing/2014/main" id="{802F33A7-2822-0135-A037-27E028F2D2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7292" y="2526523"/>
            <a:ext cx="3738303" cy="35744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30180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Importance of Requirements</a:t>
            </a:r>
          </a:p>
        </p:txBody>
      </p:sp>
      <p:sp>
        <p:nvSpPr>
          <p:cNvPr id="3" name="Content Placeholder 2"/>
          <p:cNvSpPr>
            <a:spLocks noGrp="1"/>
          </p:cNvSpPr>
          <p:nvPr>
            <p:ph idx="1"/>
          </p:nvPr>
        </p:nvSpPr>
        <p:spPr>
          <a:xfrm>
            <a:off x="609600" y="1728697"/>
            <a:ext cx="9500149" cy="3552039"/>
          </a:xfrm>
        </p:spPr>
        <p:txBody>
          <a:bodyPr>
            <a:normAutofit lnSpcReduction="10000"/>
          </a:bodyPr>
          <a:lstStyle/>
          <a:p>
            <a:r>
              <a:rPr lang="en-US" dirty="0">
                <a:solidFill>
                  <a:srgbClr val="7030A0"/>
                </a:solidFill>
              </a:rPr>
              <a:t>Many software projects fail</a:t>
            </a:r>
          </a:p>
          <a:p>
            <a:pPr lvl="1"/>
            <a:r>
              <a:rPr lang="en-US" dirty="0"/>
              <a:t>FAFSA; </a:t>
            </a:r>
            <a:r>
              <a:rPr lang="en-US" dirty="0" err="1"/>
              <a:t>healthcare.gov</a:t>
            </a:r>
            <a:r>
              <a:rPr lang="en-US" dirty="0"/>
              <a:t>; …</a:t>
            </a:r>
          </a:p>
          <a:p>
            <a:r>
              <a:rPr lang="en-US" dirty="0">
                <a:solidFill>
                  <a:schemeClr val="accent2">
                    <a:lumMod val="50000"/>
                  </a:schemeClr>
                </a:solidFill>
              </a:rPr>
              <a:t>Poor requirements cause over half of these failures</a:t>
            </a:r>
          </a:p>
          <a:p>
            <a:pPr lvl="1"/>
            <a:r>
              <a:rPr lang="en-US" dirty="0"/>
              <a:t>13% fail due to incomplete requirements</a:t>
            </a:r>
          </a:p>
          <a:p>
            <a:pPr lvl="1"/>
            <a:r>
              <a:rPr lang="en-US" dirty="0"/>
              <a:t>12% fail due to lack of user involvement</a:t>
            </a:r>
          </a:p>
          <a:p>
            <a:pPr lvl="1"/>
            <a:r>
              <a:rPr lang="en-US" dirty="0"/>
              <a:t>10% fail due to unrealistic expectations</a:t>
            </a:r>
          </a:p>
          <a:p>
            <a:pPr lvl="1"/>
            <a:r>
              <a:rPr lang="en-US" dirty="0"/>
              <a:t>9% fail due to changing requirements</a:t>
            </a:r>
          </a:p>
          <a:p>
            <a:pPr lvl="1"/>
            <a:r>
              <a:rPr lang="en-US" dirty="0"/>
              <a:t>7% fail because the system is no longer needed</a:t>
            </a:r>
          </a:p>
        </p:txBody>
      </p:sp>
      <p:sp>
        <p:nvSpPr>
          <p:cNvPr id="4" name="Date Placeholder 3"/>
          <p:cNvSpPr>
            <a:spLocks noGrp="1"/>
          </p:cNvSpPr>
          <p:nvPr>
            <p:ph type="dt" sz="half" idx="10"/>
          </p:nvPr>
        </p:nvSpPr>
        <p:spPr/>
        <p:txBody>
          <a:bodyPr/>
          <a:lstStyle/>
          <a:p>
            <a:fld id="{03718933-C3A3-48DF-816B-BC2DC95FF6B9}" type="datetime1">
              <a:rPr lang="en-US" smtClean="0"/>
              <a:t>9/9/24</a:t>
            </a:fld>
            <a:endParaRPr lang="en-US"/>
          </a:p>
        </p:txBody>
      </p:sp>
      <p:sp>
        <p:nvSpPr>
          <p:cNvPr id="5" name="Footer Placeholder 4"/>
          <p:cNvSpPr>
            <a:spLocks noGrp="1"/>
          </p:cNvSpPr>
          <p:nvPr>
            <p:ph type="ftr" sz="quarter" idx="11"/>
          </p:nvPr>
        </p:nvSpPr>
        <p:spPr/>
        <p:txBody>
          <a:bodyPr/>
          <a:lstStyle/>
          <a:p>
            <a:r>
              <a:rPr lang="en-US" dirty="0"/>
              <a:t>CSCI2340 – Lecture 2</a:t>
            </a:r>
          </a:p>
        </p:txBody>
      </p:sp>
      <p:sp>
        <p:nvSpPr>
          <p:cNvPr id="6" name="Slide Number Placeholder 5"/>
          <p:cNvSpPr>
            <a:spLocks noGrp="1"/>
          </p:cNvSpPr>
          <p:nvPr>
            <p:ph type="sldNum" sz="quarter" idx="12"/>
          </p:nvPr>
        </p:nvSpPr>
        <p:spPr/>
        <p:txBody>
          <a:bodyPr/>
          <a:lstStyle/>
          <a:p>
            <a:fld id="{73381421-04BA-43C4-875B-2FE7089D7BE2}" type="slidenum">
              <a:rPr lang="en-US" smtClean="0"/>
              <a:t>6</a:t>
            </a:fld>
            <a:endParaRPr lang="en-US"/>
          </a:p>
        </p:txBody>
      </p:sp>
      <p:pic>
        <p:nvPicPr>
          <p:cNvPr id="3074" name="Picture 2" descr="http://leadingstrategicinitiatives.files.wordpress.com/2012/08/dilber-on-customer-requirements.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4887" y="5137426"/>
            <a:ext cx="4870921" cy="15460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43478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F8C20-87DB-73BE-5740-AF63E7633EAA}"/>
              </a:ext>
            </a:extLst>
          </p:cNvPr>
          <p:cNvSpPr>
            <a:spLocks noGrp="1"/>
          </p:cNvSpPr>
          <p:nvPr>
            <p:ph type="title"/>
          </p:nvPr>
        </p:nvSpPr>
        <p:spPr>
          <a:xfrm>
            <a:off x="838200" y="462534"/>
            <a:ext cx="10515600" cy="1325563"/>
          </a:xfrm>
        </p:spPr>
        <p:txBody>
          <a:bodyPr/>
          <a:lstStyle/>
          <a:p>
            <a:r>
              <a:rPr lang="en-US" dirty="0"/>
              <a:t>Requirements in the Practice</a:t>
            </a:r>
          </a:p>
        </p:txBody>
      </p:sp>
      <p:sp>
        <p:nvSpPr>
          <p:cNvPr id="3" name="Content Placeholder 2">
            <a:extLst>
              <a:ext uri="{FF2B5EF4-FFF2-40B4-BE49-F238E27FC236}">
                <a16:creationId xmlns:a16="http://schemas.microsoft.com/office/drawing/2014/main" id="{89B71C9E-F4BD-AF05-F99A-12252D800531}"/>
              </a:ext>
            </a:extLst>
          </p:cNvPr>
          <p:cNvSpPr>
            <a:spLocks noGrp="1"/>
          </p:cNvSpPr>
          <p:nvPr>
            <p:ph idx="1"/>
          </p:nvPr>
        </p:nvSpPr>
        <p:spPr/>
        <p:txBody>
          <a:bodyPr>
            <a:normAutofit fontScale="92500" lnSpcReduction="10000"/>
          </a:bodyPr>
          <a:lstStyle/>
          <a:p>
            <a:r>
              <a:rPr lang="en-US" dirty="0">
                <a:solidFill>
                  <a:schemeClr val="accent6">
                    <a:lumMod val="75000"/>
                  </a:schemeClr>
                </a:solidFill>
              </a:rPr>
              <a:t>Initial Requirements</a:t>
            </a:r>
          </a:p>
          <a:p>
            <a:pPr lvl="1"/>
            <a:r>
              <a:rPr lang="en-US" dirty="0"/>
              <a:t>Imagine a complete system that would to everything needed</a:t>
            </a:r>
          </a:p>
          <a:p>
            <a:pPr lvl="1"/>
            <a:r>
              <a:rPr lang="en-US" dirty="0"/>
              <a:t>Include all the bells and whistles</a:t>
            </a:r>
          </a:p>
          <a:p>
            <a:pPr lvl="1"/>
            <a:r>
              <a:rPr lang="en-US" dirty="0"/>
              <a:t>Include all far-reaching goals and ideas</a:t>
            </a:r>
          </a:p>
          <a:p>
            <a:pPr lvl="1"/>
            <a:r>
              <a:rPr lang="en-US" dirty="0"/>
              <a:t>Set priorities</a:t>
            </a:r>
          </a:p>
          <a:p>
            <a:r>
              <a:rPr lang="en-US" dirty="0">
                <a:solidFill>
                  <a:schemeClr val="accent5">
                    <a:lumMod val="75000"/>
                  </a:schemeClr>
                </a:solidFill>
              </a:rPr>
              <a:t>Practical Requirements</a:t>
            </a:r>
          </a:p>
          <a:p>
            <a:pPr lvl="1"/>
            <a:r>
              <a:rPr lang="en-US" dirty="0"/>
              <a:t>Then narrow this down to a practical initial product</a:t>
            </a:r>
          </a:p>
          <a:p>
            <a:pPr lvl="1"/>
            <a:r>
              <a:rPr lang="en-US" dirty="0"/>
              <a:t>With the important features emphasized</a:t>
            </a:r>
          </a:p>
          <a:p>
            <a:r>
              <a:rPr lang="en-US" dirty="0">
                <a:solidFill>
                  <a:schemeClr val="accent6">
                    <a:lumMod val="60000"/>
                    <a:lumOff val="40000"/>
                  </a:schemeClr>
                </a:solidFill>
              </a:rPr>
              <a:t>Keep initial overall requirements in mind</a:t>
            </a:r>
          </a:p>
          <a:p>
            <a:pPr lvl="1"/>
            <a:r>
              <a:rPr lang="en-US" dirty="0"/>
              <a:t>Throughout specification, design, coding, maintenance</a:t>
            </a:r>
          </a:p>
        </p:txBody>
      </p:sp>
      <p:sp>
        <p:nvSpPr>
          <p:cNvPr id="4" name="Date Placeholder 3">
            <a:extLst>
              <a:ext uri="{FF2B5EF4-FFF2-40B4-BE49-F238E27FC236}">
                <a16:creationId xmlns:a16="http://schemas.microsoft.com/office/drawing/2014/main" id="{AEB6E306-1BE1-A837-43C4-59D7038D67B5}"/>
              </a:ext>
            </a:extLst>
          </p:cNvPr>
          <p:cNvSpPr>
            <a:spLocks noGrp="1"/>
          </p:cNvSpPr>
          <p:nvPr>
            <p:ph type="dt" sz="half" idx="10"/>
          </p:nvPr>
        </p:nvSpPr>
        <p:spPr/>
        <p:txBody>
          <a:bodyPr/>
          <a:lstStyle/>
          <a:p>
            <a:fld id="{52B17E70-1A60-264C-9AF6-A114E9DA6910}" type="datetime1">
              <a:rPr lang="en-US" smtClean="0"/>
              <a:t>9/9/24</a:t>
            </a:fld>
            <a:endParaRPr lang="en-US"/>
          </a:p>
        </p:txBody>
      </p:sp>
      <p:sp>
        <p:nvSpPr>
          <p:cNvPr id="5" name="Footer Placeholder 4">
            <a:extLst>
              <a:ext uri="{FF2B5EF4-FFF2-40B4-BE49-F238E27FC236}">
                <a16:creationId xmlns:a16="http://schemas.microsoft.com/office/drawing/2014/main" id="{B24D8F3A-7A99-9D27-BD25-1DDA7ACA81BC}"/>
              </a:ext>
            </a:extLst>
          </p:cNvPr>
          <p:cNvSpPr>
            <a:spLocks noGrp="1"/>
          </p:cNvSpPr>
          <p:nvPr>
            <p:ph type="ftr" sz="quarter" idx="11"/>
          </p:nvPr>
        </p:nvSpPr>
        <p:spPr/>
        <p:txBody>
          <a:bodyPr/>
          <a:lstStyle/>
          <a:p>
            <a:r>
              <a:rPr lang="en-US"/>
              <a:t>CSCI2340 - Lecture 2</a:t>
            </a:r>
            <a:endParaRPr lang="en-US" dirty="0"/>
          </a:p>
        </p:txBody>
      </p:sp>
      <p:sp>
        <p:nvSpPr>
          <p:cNvPr id="6" name="Slide Number Placeholder 5">
            <a:extLst>
              <a:ext uri="{FF2B5EF4-FFF2-40B4-BE49-F238E27FC236}">
                <a16:creationId xmlns:a16="http://schemas.microsoft.com/office/drawing/2014/main" id="{B0FCE7A8-2B86-557B-E0AC-1F78BCF3D7CD}"/>
              </a:ext>
            </a:extLst>
          </p:cNvPr>
          <p:cNvSpPr>
            <a:spLocks noGrp="1"/>
          </p:cNvSpPr>
          <p:nvPr>
            <p:ph type="sldNum" sz="quarter" idx="12"/>
          </p:nvPr>
        </p:nvSpPr>
        <p:spPr/>
        <p:txBody>
          <a:bodyPr/>
          <a:lstStyle/>
          <a:p>
            <a:fld id="{E4AA9D28-175B-924B-8AFB-6F5FA3319B55}" type="slidenum">
              <a:rPr lang="en-US" smtClean="0"/>
              <a:pPr/>
              <a:t>7</a:t>
            </a:fld>
            <a:endParaRPr lang="en-US"/>
          </a:p>
        </p:txBody>
      </p:sp>
      <p:pic>
        <p:nvPicPr>
          <p:cNvPr id="1028" name="Picture 4" descr="ABCs of Requirements Engineering | CMCrossroads">
            <a:extLst>
              <a:ext uri="{FF2B5EF4-FFF2-40B4-BE49-F238E27FC236}">
                <a16:creationId xmlns:a16="http://schemas.microsoft.com/office/drawing/2014/main" id="{44378A2C-779A-A45F-21D4-2443A79CB5C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53400" y="153988"/>
            <a:ext cx="3887888" cy="21003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39023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Requirements Process</a:t>
            </a:r>
          </a:p>
        </p:txBody>
      </p:sp>
      <p:sp>
        <p:nvSpPr>
          <p:cNvPr id="3" name="Content Placeholder 2"/>
          <p:cNvSpPr>
            <a:spLocks noGrp="1"/>
          </p:cNvSpPr>
          <p:nvPr>
            <p:ph idx="1"/>
          </p:nvPr>
        </p:nvSpPr>
        <p:spPr>
          <a:xfrm>
            <a:off x="838200" y="1569593"/>
            <a:ext cx="10515600" cy="4351338"/>
          </a:xfrm>
        </p:spPr>
        <p:txBody>
          <a:bodyPr>
            <a:normAutofit/>
          </a:bodyPr>
          <a:lstStyle/>
          <a:p>
            <a:r>
              <a:rPr lang="en-US" dirty="0">
                <a:solidFill>
                  <a:schemeClr val="accent2">
                    <a:lumMod val="50000"/>
                  </a:schemeClr>
                </a:solidFill>
              </a:rPr>
              <a:t>Requirements Analysis is an on-going process</a:t>
            </a:r>
          </a:p>
          <a:p>
            <a:pPr lvl="1"/>
            <a:r>
              <a:rPr lang="en-US" dirty="0"/>
              <a:t>You need a good first approximation</a:t>
            </a:r>
          </a:p>
          <a:p>
            <a:pPr lvl="1"/>
            <a:r>
              <a:rPr lang="en-US" dirty="0"/>
              <a:t>Think of it as a dialog with the stakeholders</a:t>
            </a:r>
          </a:p>
          <a:p>
            <a:pPr lvl="1"/>
            <a:r>
              <a:rPr lang="en-US" dirty="0"/>
              <a:t>Understand what they want</a:t>
            </a:r>
          </a:p>
          <a:p>
            <a:pPr lvl="1"/>
            <a:r>
              <a:rPr lang="en-US" dirty="0"/>
              <a:t>Their understanding what you can do</a:t>
            </a:r>
          </a:p>
          <a:p>
            <a:r>
              <a:rPr lang="en-US" dirty="0">
                <a:solidFill>
                  <a:schemeClr val="accent6">
                    <a:lumMod val="75000"/>
                  </a:schemeClr>
                </a:solidFill>
              </a:rPr>
              <a:t>Things are going to change</a:t>
            </a:r>
          </a:p>
          <a:p>
            <a:pPr lvl="1"/>
            <a:r>
              <a:rPr lang="en-US" dirty="0"/>
              <a:t>People change their minds</a:t>
            </a:r>
          </a:p>
          <a:p>
            <a:pPr lvl="1"/>
            <a:r>
              <a:rPr lang="en-US" dirty="0"/>
              <a:t>Markets change</a:t>
            </a:r>
          </a:p>
          <a:p>
            <a:pPr lvl="1"/>
            <a:r>
              <a:rPr lang="en-US" dirty="0"/>
              <a:t>New opportunities arise</a:t>
            </a:r>
          </a:p>
        </p:txBody>
      </p:sp>
      <p:sp>
        <p:nvSpPr>
          <p:cNvPr id="4" name="Date Placeholder 3"/>
          <p:cNvSpPr>
            <a:spLocks noGrp="1"/>
          </p:cNvSpPr>
          <p:nvPr>
            <p:ph type="dt" sz="half" idx="10"/>
          </p:nvPr>
        </p:nvSpPr>
        <p:spPr/>
        <p:txBody>
          <a:bodyPr/>
          <a:lstStyle/>
          <a:p>
            <a:fld id="{B1074F36-348D-4B45-969B-46349BA46CC0}" type="datetime1">
              <a:rPr lang="en-US" smtClean="0"/>
              <a:t>9/9/24</a:t>
            </a:fld>
            <a:endParaRPr lang="en-US"/>
          </a:p>
        </p:txBody>
      </p:sp>
      <p:sp>
        <p:nvSpPr>
          <p:cNvPr id="5" name="Footer Placeholder 4"/>
          <p:cNvSpPr>
            <a:spLocks noGrp="1"/>
          </p:cNvSpPr>
          <p:nvPr>
            <p:ph type="ftr" sz="quarter" idx="11"/>
          </p:nvPr>
        </p:nvSpPr>
        <p:spPr/>
        <p:txBody>
          <a:bodyPr/>
          <a:lstStyle/>
          <a:p>
            <a:r>
              <a:rPr lang="en-US" dirty="0"/>
              <a:t>CSCI234 Lecture 2</a:t>
            </a:r>
          </a:p>
        </p:txBody>
      </p:sp>
      <p:sp>
        <p:nvSpPr>
          <p:cNvPr id="6" name="Slide Number Placeholder 5"/>
          <p:cNvSpPr>
            <a:spLocks noGrp="1"/>
          </p:cNvSpPr>
          <p:nvPr>
            <p:ph type="sldNum" sz="quarter" idx="12"/>
          </p:nvPr>
        </p:nvSpPr>
        <p:spPr/>
        <p:txBody>
          <a:bodyPr/>
          <a:lstStyle/>
          <a:p>
            <a:fld id="{8D5205AB-528E-4083-91D2-5C1CD3DDE6D9}" type="slidenum">
              <a:rPr lang="en-US" smtClean="0"/>
              <a:t>8</a:t>
            </a:fld>
            <a:endParaRPr lang="en-US"/>
          </a:p>
        </p:txBody>
      </p:sp>
      <p:pic>
        <p:nvPicPr>
          <p:cNvPr id="3074" name="Picture 2" descr="http://ts1.mm.bing.net/th?id=H.4529241782356852&amp;pid=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35800" y="3383893"/>
            <a:ext cx="4504316" cy="28827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24252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8001" y="365125"/>
            <a:ext cx="10845799" cy="1325563"/>
          </a:xfrm>
        </p:spPr>
        <p:txBody>
          <a:bodyPr/>
          <a:lstStyle/>
          <a:p>
            <a:r>
              <a:rPr lang="en-US" dirty="0"/>
              <a:t>Requirements are Difficult to Obtain</a:t>
            </a:r>
          </a:p>
        </p:txBody>
      </p:sp>
      <p:sp>
        <p:nvSpPr>
          <p:cNvPr id="3" name="Content Placeholder 2"/>
          <p:cNvSpPr>
            <a:spLocks noGrp="1"/>
          </p:cNvSpPr>
          <p:nvPr>
            <p:ph idx="1"/>
          </p:nvPr>
        </p:nvSpPr>
        <p:spPr>
          <a:xfrm>
            <a:off x="508001" y="1807362"/>
            <a:ext cx="10338075" cy="4051437"/>
          </a:xfrm>
        </p:spPr>
        <p:txBody>
          <a:bodyPr>
            <a:normAutofit fontScale="85000" lnSpcReduction="20000"/>
          </a:bodyPr>
          <a:lstStyle/>
          <a:p>
            <a:r>
              <a:rPr lang="en-US" dirty="0">
                <a:solidFill>
                  <a:schemeClr val="accent2">
                    <a:lumMod val="50000"/>
                  </a:schemeClr>
                </a:solidFill>
              </a:rPr>
              <a:t>Talking to users is problematic</a:t>
            </a:r>
          </a:p>
          <a:p>
            <a:pPr lvl="1"/>
            <a:r>
              <a:rPr lang="en-US" dirty="0"/>
              <a:t>Communications difficulties</a:t>
            </a:r>
          </a:p>
          <a:p>
            <a:pPr lvl="2"/>
            <a:r>
              <a:rPr lang="en-US" dirty="0">
                <a:solidFill>
                  <a:schemeClr val="accent3">
                    <a:lumMod val="50000"/>
                  </a:schemeClr>
                </a:solidFill>
              </a:rPr>
              <a:t>Cultural differences, different vocabularies </a:t>
            </a:r>
          </a:p>
          <a:p>
            <a:pPr lvl="1"/>
            <a:r>
              <a:rPr lang="en-US" dirty="0">
                <a:solidFill>
                  <a:schemeClr val="accent1">
                    <a:lumMod val="50000"/>
                  </a:schemeClr>
                </a:solidFill>
              </a:rPr>
              <a:t>Can’t anticipate all questions or issues</a:t>
            </a:r>
          </a:p>
          <a:p>
            <a:pPr lvl="1"/>
            <a:r>
              <a:rPr lang="en-US" dirty="0"/>
              <a:t>You won’t understand the user’s needs and desires</a:t>
            </a:r>
          </a:p>
          <a:p>
            <a:pPr lvl="1"/>
            <a:r>
              <a:rPr lang="en-US" dirty="0"/>
              <a:t>Your biases will get in the way</a:t>
            </a:r>
          </a:p>
          <a:p>
            <a:pPr lvl="1"/>
            <a:r>
              <a:rPr lang="en-US" dirty="0"/>
              <a:t>Designing &amp; building the system creates opportunities</a:t>
            </a:r>
          </a:p>
          <a:p>
            <a:pPr lvl="1"/>
            <a:r>
              <a:rPr lang="en-US" dirty="0">
                <a:solidFill>
                  <a:srgbClr val="C00000"/>
                </a:solidFill>
              </a:rPr>
              <a:t>Users are fickle (don’t know what they really want)</a:t>
            </a:r>
          </a:p>
          <a:p>
            <a:r>
              <a:rPr lang="en-US" dirty="0">
                <a:solidFill>
                  <a:schemeClr val="accent6">
                    <a:lumMod val="50000"/>
                  </a:schemeClr>
                </a:solidFill>
              </a:rPr>
              <a:t>Users don’t understand what is possible/difficult</a:t>
            </a:r>
          </a:p>
          <a:p>
            <a:r>
              <a:rPr lang="en-US" dirty="0">
                <a:solidFill>
                  <a:schemeClr val="accent1"/>
                </a:solidFill>
              </a:rPr>
              <a:t>Users are NECESSARY</a:t>
            </a:r>
          </a:p>
          <a:p>
            <a:pPr lvl="1"/>
            <a:r>
              <a:rPr lang="en-US" dirty="0"/>
              <a:t>Without them you </a:t>
            </a:r>
            <a:r>
              <a:rPr lang="en-US" b="1" dirty="0"/>
              <a:t>will</a:t>
            </a:r>
            <a:r>
              <a:rPr lang="en-US" dirty="0"/>
              <a:t> build the wrong system</a:t>
            </a:r>
          </a:p>
        </p:txBody>
      </p:sp>
      <p:sp>
        <p:nvSpPr>
          <p:cNvPr id="4" name="Date Placeholder 3"/>
          <p:cNvSpPr>
            <a:spLocks noGrp="1"/>
          </p:cNvSpPr>
          <p:nvPr>
            <p:ph type="dt" sz="half" idx="10"/>
          </p:nvPr>
        </p:nvSpPr>
        <p:spPr/>
        <p:txBody>
          <a:bodyPr/>
          <a:lstStyle/>
          <a:p>
            <a:fld id="{790B9617-0820-48A3-B25F-CD20CB045E3D}" type="datetime1">
              <a:rPr lang="en-US" smtClean="0"/>
              <a:t>9/9/24</a:t>
            </a:fld>
            <a:endParaRPr lang="en-US"/>
          </a:p>
        </p:txBody>
      </p:sp>
      <p:sp>
        <p:nvSpPr>
          <p:cNvPr id="5" name="Footer Placeholder 4"/>
          <p:cNvSpPr>
            <a:spLocks noGrp="1"/>
          </p:cNvSpPr>
          <p:nvPr>
            <p:ph type="ftr" sz="quarter" idx="11"/>
          </p:nvPr>
        </p:nvSpPr>
        <p:spPr/>
        <p:txBody>
          <a:bodyPr/>
          <a:lstStyle/>
          <a:p>
            <a:r>
              <a:rPr lang="en-US" dirty="0"/>
              <a:t>CSCI2340 - Lecture 2</a:t>
            </a:r>
          </a:p>
        </p:txBody>
      </p:sp>
      <p:sp>
        <p:nvSpPr>
          <p:cNvPr id="6" name="Slide Number Placeholder 5"/>
          <p:cNvSpPr>
            <a:spLocks noGrp="1"/>
          </p:cNvSpPr>
          <p:nvPr>
            <p:ph type="sldNum" sz="quarter" idx="12"/>
          </p:nvPr>
        </p:nvSpPr>
        <p:spPr/>
        <p:txBody>
          <a:bodyPr/>
          <a:lstStyle/>
          <a:p>
            <a:fld id="{8D5205AB-528E-4083-91D2-5C1CD3DDE6D9}" type="slidenum">
              <a:rPr lang="en-US" smtClean="0"/>
              <a:t>9</a:t>
            </a:fld>
            <a:endParaRPr lang="en-US"/>
          </a:p>
        </p:txBody>
      </p:sp>
      <p:pic>
        <p:nvPicPr>
          <p:cNvPr id="4098" name="Picture 2" descr="http://www.agileproductdesign.com/blog/images/lister_on_gathering_requirements.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01147" y="1309811"/>
            <a:ext cx="3064965" cy="1969752"/>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ttp://duebymonday.com/blog/wp-content/uploads/2011/02/software-does-not-work-as-expected.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001147" y="3578438"/>
            <a:ext cx="2950332" cy="22803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84021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Requirements Goals</a:t>
            </a:r>
          </a:p>
        </p:txBody>
      </p:sp>
      <p:sp>
        <p:nvSpPr>
          <p:cNvPr id="3" name="Content Placeholder 2"/>
          <p:cNvSpPr>
            <a:spLocks noGrp="1"/>
          </p:cNvSpPr>
          <p:nvPr>
            <p:ph idx="1"/>
          </p:nvPr>
        </p:nvSpPr>
        <p:spPr/>
        <p:txBody>
          <a:bodyPr/>
          <a:lstStyle/>
          <a:p>
            <a:r>
              <a:rPr lang="en-US" dirty="0">
                <a:solidFill>
                  <a:schemeClr val="accent5">
                    <a:lumMod val="50000"/>
                  </a:schemeClr>
                </a:solidFill>
              </a:rPr>
              <a:t>Define the </a:t>
            </a:r>
            <a:r>
              <a:rPr lang="en-US" b="1" dirty="0">
                <a:solidFill>
                  <a:schemeClr val="accent5">
                    <a:lumMod val="50000"/>
                  </a:schemeClr>
                </a:solidFill>
              </a:rPr>
              <a:t>problem</a:t>
            </a:r>
            <a:r>
              <a:rPr lang="en-US" dirty="0">
                <a:solidFill>
                  <a:schemeClr val="accent5">
                    <a:lumMod val="50000"/>
                  </a:schemeClr>
                </a:solidFill>
              </a:rPr>
              <a:t> from the </a:t>
            </a:r>
            <a:r>
              <a:rPr lang="en-US" b="1" dirty="0">
                <a:solidFill>
                  <a:schemeClr val="accent5">
                    <a:lumMod val="50000"/>
                  </a:schemeClr>
                </a:solidFill>
              </a:rPr>
              <a:t>user’s</a:t>
            </a:r>
            <a:r>
              <a:rPr lang="en-US" dirty="0">
                <a:solidFill>
                  <a:schemeClr val="accent5">
                    <a:lumMod val="50000"/>
                  </a:schemeClr>
                </a:solidFill>
              </a:rPr>
              <a:t> point of view</a:t>
            </a:r>
          </a:p>
          <a:p>
            <a:r>
              <a:rPr lang="en-US" dirty="0">
                <a:solidFill>
                  <a:schemeClr val="accent3">
                    <a:lumMod val="50000"/>
                  </a:schemeClr>
                </a:solidFill>
              </a:rPr>
              <a:t>Assess the need for a solution</a:t>
            </a:r>
          </a:p>
          <a:p>
            <a:r>
              <a:rPr lang="en-US" dirty="0"/>
              <a:t>Determine the outlines of the ideal solution</a:t>
            </a:r>
          </a:p>
          <a:p>
            <a:r>
              <a:rPr lang="en-US" dirty="0">
                <a:solidFill>
                  <a:schemeClr val="tx2"/>
                </a:solidFill>
              </a:rPr>
              <a:t>Determine what is required and what is optional</a:t>
            </a:r>
          </a:p>
          <a:p>
            <a:r>
              <a:rPr lang="en-US" dirty="0">
                <a:solidFill>
                  <a:schemeClr val="accent2">
                    <a:lumMod val="50000"/>
                  </a:schemeClr>
                </a:solidFill>
              </a:rPr>
              <a:t>Determine what is feasible (resource limitations)</a:t>
            </a:r>
          </a:p>
          <a:p>
            <a:r>
              <a:rPr lang="en-US" dirty="0">
                <a:solidFill>
                  <a:schemeClr val="accent6">
                    <a:lumMod val="50000"/>
                  </a:schemeClr>
                </a:solidFill>
              </a:rPr>
              <a:t>Determine acceptance criteria </a:t>
            </a:r>
          </a:p>
          <a:p>
            <a:r>
              <a:rPr lang="en-US" b="1" dirty="0">
                <a:solidFill>
                  <a:srgbClr val="C00000"/>
                </a:solidFill>
              </a:rPr>
              <a:t>DO NOT WORRY ABOUT IMPLEMENTATION</a:t>
            </a:r>
          </a:p>
        </p:txBody>
      </p:sp>
      <p:sp>
        <p:nvSpPr>
          <p:cNvPr id="4" name="Date Placeholder 3"/>
          <p:cNvSpPr>
            <a:spLocks noGrp="1"/>
          </p:cNvSpPr>
          <p:nvPr>
            <p:ph type="dt" sz="half" idx="10"/>
          </p:nvPr>
        </p:nvSpPr>
        <p:spPr/>
        <p:txBody>
          <a:bodyPr/>
          <a:lstStyle/>
          <a:p>
            <a:fld id="{CD10529B-636B-462B-8B41-47111B746ACB}" type="datetime1">
              <a:rPr lang="en-US" smtClean="0"/>
              <a:t>9/9/24</a:t>
            </a:fld>
            <a:endParaRPr lang="en-US"/>
          </a:p>
        </p:txBody>
      </p:sp>
      <p:sp>
        <p:nvSpPr>
          <p:cNvPr id="5" name="Footer Placeholder 4"/>
          <p:cNvSpPr>
            <a:spLocks noGrp="1"/>
          </p:cNvSpPr>
          <p:nvPr>
            <p:ph type="ftr" sz="quarter" idx="11"/>
          </p:nvPr>
        </p:nvSpPr>
        <p:spPr/>
        <p:txBody>
          <a:bodyPr/>
          <a:lstStyle/>
          <a:p>
            <a:r>
              <a:rPr lang="en-US" dirty="0"/>
              <a:t>CSCI2340 - Lecture 2</a:t>
            </a:r>
          </a:p>
        </p:txBody>
      </p:sp>
      <p:sp>
        <p:nvSpPr>
          <p:cNvPr id="6" name="Slide Number Placeholder 5"/>
          <p:cNvSpPr>
            <a:spLocks noGrp="1"/>
          </p:cNvSpPr>
          <p:nvPr>
            <p:ph type="sldNum" sz="quarter" idx="12"/>
          </p:nvPr>
        </p:nvSpPr>
        <p:spPr/>
        <p:txBody>
          <a:bodyPr/>
          <a:lstStyle/>
          <a:p>
            <a:fld id="{73381421-04BA-43C4-875B-2FE7089D7BE2}" type="slidenum">
              <a:rPr lang="en-US" smtClean="0"/>
              <a:t>10</a:t>
            </a:fld>
            <a:endParaRPr lang="en-US"/>
          </a:p>
        </p:txBody>
      </p:sp>
      <p:pic>
        <p:nvPicPr>
          <p:cNvPr id="6146" name="Picture 2" descr="http://www.thomasalspaugh.org/pub/fnd/img/tracing-Traceability.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85051" y="236169"/>
            <a:ext cx="2412048" cy="18237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49225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8E815-A071-0D18-1B28-5E7A89000035}"/>
              </a:ext>
            </a:extLst>
          </p:cNvPr>
          <p:cNvSpPr>
            <a:spLocks noGrp="1"/>
          </p:cNvSpPr>
          <p:nvPr>
            <p:ph type="title"/>
          </p:nvPr>
        </p:nvSpPr>
        <p:spPr/>
        <p:txBody>
          <a:bodyPr/>
          <a:lstStyle/>
          <a:p>
            <a:r>
              <a:rPr lang="en-US" dirty="0"/>
              <a:t>Twitter Data Access</a:t>
            </a:r>
          </a:p>
        </p:txBody>
      </p:sp>
      <p:sp>
        <p:nvSpPr>
          <p:cNvPr id="3" name="Content Placeholder 2">
            <a:extLst>
              <a:ext uri="{FF2B5EF4-FFF2-40B4-BE49-F238E27FC236}">
                <a16:creationId xmlns:a16="http://schemas.microsoft.com/office/drawing/2014/main" id="{B0CCDF5D-ADA5-81C5-A9FB-ACBABEFE1852}"/>
              </a:ext>
            </a:extLst>
          </p:cNvPr>
          <p:cNvSpPr>
            <a:spLocks noGrp="1"/>
          </p:cNvSpPr>
          <p:nvPr>
            <p:ph idx="1"/>
          </p:nvPr>
        </p:nvSpPr>
        <p:spPr/>
        <p:txBody>
          <a:bodyPr/>
          <a:lstStyle/>
          <a:p>
            <a:r>
              <a:rPr lang="en-US" dirty="0"/>
              <a:t>A data science course wants to have easy access to relevant data.  We have a collecting geolocated tweets for a while.  Suppose a student in the course wants to analyze how and when the flu becomes prevalent.  They should be able to look for tweets containing ’flu’ (or similar) over some time period and then view the number of occurrences by state during that time.  We want a web app that would let students query, view, and process that data.</a:t>
            </a:r>
          </a:p>
        </p:txBody>
      </p:sp>
      <p:sp>
        <p:nvSpPr>
          <p:cNvPr id="4" name="Date Placeholder 3">
            <a:extLst>
              <a:ext uri="{FF2B5EF4-FFF2-40B4-BE49-F238E27FC236}">
                <a16:creationId xmlns:a16="http://schemas.microsoft.com/office/drawing/2014/main" id="{9B4CF73F-8B05-73CC-97C8-C67BDFF12EFB}"/>
              </a:ext>
            </a:extLst>
          </p:cNvPr>
          <p:cNvSpPr>
            <a:spLocks noGrp="1"/>
          </p:cNvSpPr>
          <p:nvPr>
            <p:ph type="dt" sz="half" idx="10"/>
          </p:nvPr>
        </p:nvSpPr>
        <p:spPr/>
        <p:txBody>
          <a:bodyPr/>
          <a:lstStyle/>
          <a:p>
            <a:fld id="{52B17E70-1A60-264C-9AF6-A114E9DA6910}" type="datetime1">
              <a:rPr lang="en-US" smtClean="0"/>
              <a:t>9/9/24</a:t>
            </a:fld>
            <a:endParaRPr lang="en-US"/>
          </a:p>
        </p:txBody>
      </p:sp>
      <p:sp>
        <p:nvSpPr>
          <p:cNvPr id="5" name="Footer Placeholder 4">
            <a:extLst>
              <a:ext uri="{FF2B5EF4-FFF2-40B4-BE49-F238E27FC236}">
                <a16:creationId xmlns:a16="http://schemas.microsoft.com/office/drawing/2014/main" id="{E799A6AA-8D28-E9D3-6E7D-367072388D4C}"/>
              </a:ext>
            </a:extLst>
          </p:cNvPr>
          <p:cNvSpPr>
            <a:spLocks noGrp="1"/>
          </p:cNvSpPr>
          <p:nvPr>
            <p:ph type="ftr" sz="quarter" idx="11"/>
          </p:nvPr>
        </p:nvSpPr>
        <p:spPr/>
        <p:txBody>
          <a:bodyPr/>
          <a:lstStyle/>
          <a:p>
            <a:r>
              <a:rPr lang="en-US"/>
              <a:t>CSCI2340 - Lecture 2</a:t>
            </a:r>
            <a:endParaRPr lang="en-US" dirty="0"/>
          </a:p>
        </p:txBody>
      </p:sp>
      <p:sp>
        <p:nvSpPr>
          <p:cNvPr id="6" name="Slide Number Placeholder 5">
            <a:extLst>
              <a:ext uri="{FF2B5EF4-FFF2-40B4-BE49-F238E27FC236}">
                <a16:creationId xmlns:a16="http://schemas.microsoft.com/office/drawing/2014/main" id="{C721294A-96A0-B43F-C074-76B7D3700065}"/>
              </a:ext>
            </a:extLst>
          </p:cNvPr>
          <p:cNvSpPr>
            <a:spLocks noGrp="1"/>
          </p:cNvSpPr>
          <p:nvPr>
            <p:ph type="sldNum" sz="quarter" idx="12"/>
          </p:nvPr>
        </p:nvSpPr>
        <p:spPr/>
        <p:txBody>
          <a:bodyPr/>
          <a:lstStyle/>
          <a:p>
            <a:fld id="{E4AA9D28-175B-924B-8AFB-6F5FA3319B55}" type="slidenum">
              <a:rPr lang="en-US" smtClean="0"/>
              <a:pPr/>
              <a:t>11</a:t>
            </a:fld>
            <a:endParaRPr lang="en-US"/>
          </a:p>
        </p:txBody>
      </p:sp>
      <p:pic>
        <p:nvPicPr>
          <p:cNvPr id="1026" name="Picture 2" descr="Getting Started with Data Collection Using Twitter API v2 in Less than an  Hour | by Laura O'Mahony | Towards Data Science">
            <a:extLst>
              <a:ext uri="{FF2B5EF4-FFF2-40B4-BE49-F238E27FC236}">
                <a16:creationId xmlns:a16="http://schemas.microsoft.com/office/drawing/2014/main" id="{B51D4B79-07F3-CACE-F56E-B27C8D7F431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00048" y="417676"/>
            <a:ext cx="3564304" cy="11946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69001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6503C8-2922-ADC0-BD0F-AAA91BB28B58}"/>
              </a:ext>
            </a:extLst>
          </p:cNvPr>
          <p:cNvSpPr>
            <a:spLocks noGrp="1"/>
          </p:cNvSpPr>
          <p:nvPr>
            <p:ph type="title"/>
          </p:nvPr>
        </p:nvSpPr>
        <p:spPr/>
        <p:txBody>
          <a:bodyPr/>
          <a:lstStyle/>
          <a:p>
            <a:r>
              <a:rPr lang="en-US" dirty="0"/>
              <a:t>SHORE</a:t>
            </a:r>
          </a:p>
        </p:txBody>
      </p:sp>
      <p:sp>
        <p:nvSpPr>
          <p:cNvPr id="3" name="Content Placeholder 2">
            <a:extLst>
              <a:ext uri="{FF2B5EF4-FFF2-40B4-BE49-F238E27FC236}">
                <a16:creationId xmlns:a16="http://schemas.microsoft.com/office/drawing/2014/main" id="{B2D5A12F-086C-070A-8B91-E263DF7D0CA8}"/>
              </a:ext>
            </a:extLst>
          </p:cNvPr>
          <p:cNvSpPr>
            <a:spLocks noGrp="1"/>
          </p:cNvSpPr>
          <p:nvPr>
            <p:ph idx="1"/>
          </p:nvPr>
        </p:nvSpPr>
        <p:spPr>
          <a:xfrm>
            <a:off x="838200" y="1825625"/>
            <a:ext cx="6655025" cy="4351338"/>
          </a:xfrm>
        </p:spPr>
        <p:txBody>
          <a:bodyPr>
            <a:normAutofit fontScale="92500" lnSpcReduction="20000"/>
          </a:bodyPr>
          <a:lstStyle/>
          <a:p>
            <a:pPr marL="0" indent="0">
              <a:buNone/>
            </a:pPr>
            <a:r>
              <a:rPr lang="en-US" dirty="0"/>
              <a:t>I have a HO railroad set up that I put together 25-30 years ago.  I want to control this setup from my computer.  Moreover, I want to have a high-level control so I can say things like "Take train A out of the yard, go around the outer loop 3 times, then around the inner loop twice, then reverse directions and go around the outer loop twice more before bringing the train back into the yard."  At the same time, I want to ensure that the trains do not crash or derail.  </a:t>
            </a:r>
          </a:p>
        </p:txBody>
      </p:sp>
      <p:sp>
        <p:nvSpPr>
          <p:cNvPr id="4" name="Date Placeholder 3">
            <a:extLst>
              <a:ext uri="{FF2B5EF4-FFF2-40B4-BE49-F238E27FC236}">
                <a16:creationId xmlns:a16="http://schemas.microsoft.com/office/drawing/2014/main" id="{F2A9CC07-1CB6-12C6-A1F0-1D76E4255C23}"/>
              </a:ext>
            </a:extLst>
          </p:cNvPr>
          <p:cNvSpPr>
            <a:spLocks noGrp="1"/>
          </p:cNvSpPr>
          <p:nvPr>
            <p:ph type="dt" sz="half" idx="10"/>
          </p:nvPr>
        </p:nvSpPr>
        <p:spPr/>
        <p:txBody>
          <a:bodyPr/>
          <a:lstStyle/>
          <a:p>
            <a:fld id="{52B17E70-1A60-264C-9AF6-A114E9DA6910}" type="datetime1">
              <a:rPr lang="en-US" smtClean="0"/>
              <a:t>9/9/24</a:t>
            </a:fld>
            <a:endParaRPr lang="en-US"/>
          </a:p>
        </p:txBody>
      </p:sp>
      <p:sp>
        <p:nvSpPr>
          <p:cNvPr id="5" name="Footer Placeholder 4">
            <a:extLst>
              <a:ext uri="{FF2B5EF4-FFF2-40B4-BE49-F238E27FC236}">
                <a16:creationId xmlns:a16="http://schemas.microsoft.com/office/drawing/2014/main" id="{F9267009-6F6F-909F-E295-6C592C343560}"/>
              </a:ext>
            </a:extLst>
          </p:cNvPr>
          <p:cNvSpPr>
            <a:spLocks noGrp="1"/>
          </p:cNvSpPr>
          <p:nvPr>
            <p:ph type="ftr" sz="quarter" idx="11"/>
          </p:nvPr>
        </p:nvSpPr>
        <p:spPr/>
        <p:txBody>
          <a:bodyPr/>
          <a:lstStyle/>
          <a:p>
            <a:r>
              <a:rPr lang="en-US"/>
              <a:t>CSCI2340 - Lecture 2</a:t>
            </a:r>
            <a:endParaRPr lang="en-US" dirty="0"/>
          </a:p>
        </p:txBody>
      </p:sp>
      <p:sp>
        <p:nvSpPr>
          <p:cNvPr id="6" name="Slide Number Placeholder 5">
            <a:extLst>
              <a:ext uri="{FF2B5EF4-FFF2-40B4-BE49-F238E27FC236}">
                <a16:creationId xmlns:a16="http://schemas.microsoft.com/office/drawing/2014/main" id="{8AD1FAA6-0F16-B7CD-4D44-91B215D5B6C6}"/>
              </a:ext>
            </a:extLst>
          </p:cNvPr>
          <p:cNvSpPr>
            <a:spLocks noGrp="1"/>
          </p:cNvSpPr>
          <p:nvPr>
            <p:ph type="sldNum" sz="quarter" idx="12"/>
          </p:nvPr>
        </p:nvSpPr>
        <p:spPr/>
        <p:txBody>
          <a:bodyPr/>
          <a:lstStyle/>
          <a:p>
            <a:fld id="{E4AA9D28-175B-924B-8AFB-6F5FA3319B55}" type="slidenum">
              <a:rPr lang="en-US" smtClean="0"/>
              <a:pPr/>
              <a:t>12</a:t>
            </a:fld>
            <a:endParaRPr lang="en-US"/>
          </a:p>
        </p:txBody>
      </p:sp>
      <p:sp>
        <p:nvSpPr>
          <p:cNvPr id="7" name="AutoShape 2">
            <a:extLst>
              <a:ext uri="{FF2B5EF4-FFF2-40B4-BE49-F238E27FC236}">
                <a16:creationId xmlns:a16="http://schemas.microsoft.com/office/drawing/2014/main" id="{12182CFE-F4FF-5A8C-4F4C-BAA623E2CE14}"/>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8" name="Picture 7">
            <a:extLst>
              <a:ext uri="{FF2B5EF4-FFF2-40B4-BE49-F238E27FC236}">
                <a16:creationId xmlns:a16="http://schemas.microsoft.com/office/drawing/2014/main" id="{BDE0A4BB-C541-20BC-E995-1379232975AB}"/>
              </a:ext>
            </a:extLst>
          </p:cNvPr>
          <p:cNvPicPr>
            <a:picLocks noChangeAspect="1"/>
          </p:cNvPicPr>
          <p:nvPr/>
        </p:nvPicPr>
        <p:blipFill>
          <a:blip r:embed="rId2"/>
          <a:stretch>
            <a:fillRect/>
          </a:stretch>
        </p:blipFill>
        <p:spPr>
          <a:xfrm>
            <a:off x="7483284" y="1646238"/>
            <a:ext cx="4625010" cy="3468757"/>
          </a:xfrm>
          <a:prstGeom prst="rect">
            <a:avLst/>
          </a:prstGeom>
          <a:scene3d>
            <a:camera prst="orthographicFront">
              <a:rot lat="10800000" lon="0" rev="0"/>
            </a:camera>
            <a:lightRig rig="threePt" dir="t"/>
          </a:scene3d>
        </p:spPr>
      </p:pic>
    </p:spTree>
    <p:extLst>
      <p:ext uri="{BB962C8B-B14F-4D97-AF65-F5344CB8AC3E}">
        <p14:creationId xmlns:p14="http://schemas.microsoft.com/office/powerpoint/2010/main" val="32050919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F8C69B-D38D-F340-9FCE-391737A96F7B}"/>
              </a:ext>
            </a:extLst>
          </p:cNvPr>
          <p:cNvSpPr>
            <a:spLocks noGrp="1"/>
          </p:cNvSpPr>
          <p:nvPr>
            <p:ph type="title"/>
          </p:nvPr>
        </p:nvSpPr>
        <p:spPr/>
        <p:txBody>
          <a:bodyPr/>
          <a:lstStyle/>
          <a:p>
            <a:r>
              <a:rPr lang="en-US" dirty="0"/>
              <a:t>Programming Assignment</a:t>
            </a:r>
          </a:p>
        </p:txBody>
      </p:sp>
      <p:sp>
        <p:nvSpPr>
          <p:cNvPr id="3" name="Content Placeholder 2">
            <a:extLst>
              <a:ext uri="{FF2B5EF4-FFF2-40B4-BE49-F238E27FC236}">
                <a16:creationId xmlns:a16="http://schemas.microsoft.com/office/drawing/2014/main" id="{B3CE3D25-766E-254E-AC01-47D5003D63CE}"/>
              </a:ext>
            </a:extLst>
          </p:cNvPr>
          <p:cNvSpPr>
            <a:spLocks noGrp="1"/>
          </p:cNvSpPr>
          <p:nvPr>
            <p:ph idx="1"/>
          </p:nvPr>
        </p:nvSpPr>
        <p:spPr/>
        <p:txBody>
          <a:bodyPr/>
          <a:lstStyle/>
          <a:p>
            <a:pPr marL="0" indent="0">
              <a:buNone/>
            </a:pPr>
            <a:r>
              <a:rPr lang="en-US" dirty="0"/>
              <a:t>I like to be amused while I am waiting for my programs to compile or to run.  What I would like you to write is a program that displays a set of balls that bounce around in a window in an entertaining way that the user can control. </a:t>
            </a:r>
          </a:p>
        </p:txBody>
      </p:sp>
      <p:sp>
        <p:nvSpPr>
          <p:cNvPr id="4" name="Date Placeholder 3">
            <a:extLst>
              <a:ext uri="{FF2B5EF4-FFF2-40B4-BE49-F238E27FC236}">
                <a16:creationId xmlns:a16="http://schemas.microsoft.com/office/drawing/2014/main" id="{227398BA-1E9F-0545-957E-3496BFF48129}"/>
              </a:ext>
            </a:extLst>
          </p:cNvPr>
          <p:cNvSpPr>
            <a:spLocks noGrp="1"/>
          </p:cNvSpPr>
          <p:nvPr>
            <p:ph type="dt" sz="half" idx="10"/>
          </p:nvPr>
        </p:nvSpPr>
        <p:spPr/>
        <p:txBody>
          <a:bodyPr/>
          <a:lstStyle/>
          <a:p>
            <a:fld id="{52B17E70-1A60-264C-9AF6-A114E9DA6910}" type="datetime1">
              <a:rPr lang="en-US" smtClean="0"/>
              <a:t>9/9/24</a:t>
            </a:fld>
            <a:endParaRPr lang="en-US"/>
          </a:p>
        </p:txBody>
      </p:sp>
      <p:sp>
        <p:nvSpPr>
          <p:cNvPr id="5" name="Footer Placeholder 4">
            <a:extLst>
              <a:ext uri="{FF2B5EF4-FFF2-40B4-BE49-F238E27FC236}">
                <a16:creationId xmlns:a16="http://schemas.microsoft.com/office/drawing/2014/main" id="{DA20002C-CD6D-8147-9E91-027BD1EE4647}"/>
              </a:ext>
            </a:extLst>
          </p:cNvPr>
          <p:cNvSpPr>
            <a:spLocks noGrp="1"/>
          </p:cNvSpPr>
          <p:nvPr>
            <p:ph type="ftr" sz="quarter" idx="11"/>
          </p:nvPr>
        </p:nvSpPr>
        <p:spPr/>
        <p:txBody>
          <a:bodyPr/>
          <a:lstStyle/>
          <a:p>
            <a:r>
              <a:rPr lang="en-US" dirty="0"/>
              <a:t>CSCI2340 - Lecture 2</a:t>
            </a:r>
          </a:p>
        </p:txBody>
      </p:sp>
      <p:sp>
        <p:nvSpPr>
          <p:cNvPr id="6" name="Slide Number Placeholder 5">
            <a:extLst>
              <a:ext uri="{FF2B5EF4-FFF2-40B4-BE49-F238E27FC236}">
                <a16:creationId xmlns:a16="http://schemas.microsoft.com/office/drawing/2014/main" id="{8C8C67DA-9490-6041-A29A-BC94ACCE85D3}"/>
              </a:ext>
            </a:extLst>
          </p:cNvPr>
          <p:cNvSpPr>
            <a:spLocks noGrp="1"/>
          </p:cNvSpPr>
          <p:nvPr>
            <p:ph type="sldNum" sz="quarter" idx="12"/>
          </p:nvPr>
        </p:nvSpPr>
        <p:spPr/>
        <p:txBody>
          <a:bodyPr/>
          <a:lstStyle/>
          <a:p>
            <a:fld id="{E4AA9D28-175B-924B-8AFB-6F5FA3319B55}" type="slidenum">
              <a:rPr lang="en-US" smtClean="0"/>
              <a:pPr/>
              <a:t>13</a:t>
            </a:fld>
            <a:endParaRPr lang="en-US"/>
          </a:p>
        </p:txBody>
      </p:sp>
      <p:pic>
        <p:nvPicPr>
          <p:cNvPr id="2052" name="Picture 4" descr="Ball bouncing and change the direction Java">
            <a:extLst>
              <a:ext uri="{FF2B5EF4-FFF2-40B4-BE49-F238E27FC236}">
                <a16:creationId xmlns:a16="http://schemas.microsoft.com/office/drawing/2014/main" id="{40DCFA8A-0AD5-4B48-BB45-D9F938A1F3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25683" y="4001294"/>
            <a:ext cx="2033104" cy="2033104"/>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a:extLst>
              <a:ext uri="{FF2B5EF4-FFF2-40B4-BE49-F238E27FC236}">
                <a16:creationId xmlns:a16="http://schemas.microsoft.com/office/drawing/2014/main" id="{739A68FC-1817-4F48-9598-F0DD53F460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77584" y="4001294"/>
            <a:ext cx="1808715" cy="20331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08798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DFAA3-2B43-1E4C-B8FB-AC43FD6C8F72}"/>
              </a:ext>
            </a:extLst>
          </p:cNvPr>
          <p:cNvSpPr>
            <a:spLocks noGrp="1"/>
          </p:cNvSpPr>
          <p:nvPr>
            <p:ph type="title"/>
          </p:nvPr>
        </p:nvSpPr>
        <p:spPr/>
        <p:txBody>
          <a:bodyPr/>
          <a:lstStyle/>
          <a:p>
            <a:r>
              <a:rPr lang="en-US" dirty="0"/>
              <a:t>In-Class EXERCISE</a:t>
            </a:r>
          </a:p>
        </p:txBody>
      </p:sp>
      <p:sp>
        <p:nvSpPr>
          <p:cNvPr id="3" name="Content Placeholder 2">
            <a:extLst>
              <a:ext uri="{FF2B5EF4-FFF2-40B4-BE49-F238E27FC236}">
                <a16:creationId xmlns:a16="http://schemas.microsoft.com/office/drawing/2014/main" id="{7760CE6E-F9D1-8941-93B8-B6996291CC37}"/>
              </a:ext>
            </a:extLst>
          </p:cNvPr>
          <p:cNvSpPr>
            <a:spLocks noGrp="1"/>
          </p:cNvSpPr>
          <p:nvPr>
            <p:ph idx="1"/>
          </p:nvPr>
        </p:nvSpPr>
        <p:spPr/>
        <p:txBody>
          <a:bodyPr>
            <a:normAutofit fontScale="62500" lnSpcReduction="20000"/>
          </a:bodyPr>
          <a:lstStyle/>
          <a:p>
            <a:r>
              <a:rPr lang="en-US" dirty="0">
                <a:solidFill>
                  <a:schemeClr val="accent5">
                    <a:lumMod val="75000"/>
                  </a:schemeClr>
                </a:solidFill>
              </a:rPr>
              <a:t>Task</a:t>
            </a:r>
          </a:p>
          <a:p>
            <a:pPr marL="457200" lvl="1" indent="0">
              <a:buNone/>
            </a:pPr>
            <a:r>
              <a:rPr lang="en-US" dirty="0"/>
              <a:t>I like to be amused while I am waiting for my programs to compile or to run.  What I would like you to write is a program that displays a set of balls that bounce around in a window in an entertaining way that the user can control. </a:t>
            </a:r>
            <a:endParaRPr lang="en-US" dirty="0">
              <a:solidFill>
                <a:schemeClr val="accent6">
                  <a:lumMod val="75000"/>
                </a:schemeClr>
              </a:solidFill>
            </a:endParaRPr>
          </a:p>
          <a:p>
            <a:r>
              <a:rPr lang="en-US" dirty="0">
                <a:solidFill>
                  <a:schemeClr val="accent6">
                    <a:lumMod val="75000"/>
                  </a:schemeClr>
                </a:solidFill>
              </a:rPr>
              <a:t>Develop requirements for this</a:t>
            </a:r>
          </a:p>
          <a:p>
            <a:pPr lvl="1"/>
            <a:r>
              <a:rPr lang="en-US" dirty="0"/>
              <a:t>This is a concept, not requirements</a:t>
            </a:r>
          </a:p>
          <a:p>
            <a:pPr lvl="1"/>
            <a:r>
              <a:rPr lang="en-US" dirty="0"/>
              <a:t>Questions you might want to consider:</a:t>
            </a:r>
          </a:p>
          <a:p>
            <a:pPr lvl="2"/>
            <a:r>
              <a:rPr lang="en-US" dirty="0"/>
              <a:t>What do “ball”, “bounce”, “entertaining”, “control” mean</a:t>
            </a:r>
          </a:p>
          <a:p>
            <a:pPr lvl="2"/>
            <a:r>
              <a:rPr lang="en-US" dirty="0"/>
              <a:t>What type of interaction is appropriate</a:t>
            </a:r>
          </a:p>
          <a:p>
            <a:pPr lvl="2"/>
            <a:r>
              <a:rPr lang="en-US" dirty="0"/>
              <a:t>What might happen in the future</a:t>
            </a:r>
          </a:p>
          <a:p>
            <a:pPr lvl="2"/>
            <a:r>
              <a:rPr lang="en-US" dirty="0"/>
              <a:t>What might you want it to look like</a:t>
            </a:r>
          </a:p>
          <a:p>
            <a:r>
              <a:rPr lang="en-US" dirty="0">
                <a:solidFill>
                  <a:schemeClr val="accent2">
                    <a:lumMod val="75000"/>
                  </a:schemeClr>
                </a:solidFill>
              </a:rPr>
              <a:t>We will split into groups (rows?)</a:t>
            </a:r>
          </a:p>
          <a:p>
            <a:pPr lvl="1"/>
            <a:r>
              <a:rPr lang="en-US" dirty="0"/>
              <a:t>Introduce yourselves</a:t>
            </a:r>
          </a:p>
          <a:p>
            <a:pPr lvl="1"/>
            <a:r>
              <a:rPr lang="en-US" dirty="0"/>
              <a:t>Decide who will be ”users” and who will be “developers”</a:t>
            </a:r>
          </a:p>
          <a:p>
            <a:pPr lvl="1"/>
            <a:r>
              <a:rPr lang="en-US" dirty="0"/>
              <a:t>Develop at least 5 basic requirements</a:t>
            </a:r>
          </a:p>
          <a:p>
            <a:pPr lvl="1"/>
            <a:r>
              <a:rPr lang="en-US" dirty="0"/>
              <a:t>You will have ~5 minutes</a:t>
            </a:r>
          </a:p>
        </p:txBody>
      </p:sp>
      <p:sp>
        <p:nvSpPr>
          <p:cNvPr id="4" name="Date Placeholder 3">
            <a:extLst>
              <a:ext uri="{FF2B5EF4-FFF2-40B4-BE49-F238E27FC236}">
                <a16:creationId xmlns:a16="http://schemas.microsoft.com/office/drawing/2014/main" id="{46AA1D2E-782F-0A41-A982-4B3AC639C3B0}"/>
              </a:ext>
            </a:extLst>
          </p:cNvPr>
          <p:cNvSpPr>
            <a:spLocks noGrp="1"/>
          </p:cNvSpPr>
          <p:nvPr>
            <p:ph type="dt" sz="half" idx="10"/>
          </p:nvPr>
        </p:nvSpPr>
        <p:spPr/>
        <p:txBody>
          <a:bodyPr/>
          <a:lstStyle/>
          <a:p>
            <a:fld id="{52B17E70-1A60-264C-9AF6-A114E9DA6910}" type="datetime1">
              <a:rPr lang="en-US" smtClean="0"/>
              <a:t>9/9/24</a:t>
            </a:fld>
            <a:endParaRPr lang="en-US"/>
          </a:p>
        </p:txBody>
      </p:sp>
      <p:sp>
        <p:nvSpPr>
          <p:cNvPr id="5" name="Footer Placeholder 4">
            <a:extLst>
              <a:ext uri="{FF2B5EF4-FFF2-40B4-BE49-F238E27FC236}">
                <a16:creationId xmlns:a16="http://schemas.microsoft.com/office/drawing/2014/main" id="{629EE625-CCD8-B04D-9AFF-80FEBF56F791}"/>
              </a:ext>
            </a:extLst>
          </p:cNvPr>
          <p:cNvSpPr>
            <a:spLocks noGrp="1"/>
          </p:cNvSpPr>
          <p:nvPr>
            <p:ph type="ftr" sz="quarter" idx="11"/>
          </p:nvPr>
        </p:nvSpPr>
        <p:spPr/>
        <p:txBody>
          <a:bodyPr/>
          <a:lstStyle/>
          <a:p>
            <a:r>
              <a:rPr lang="en-US" dirty="0"/>
              <a:t>CSCI2340 - Lecture 2</a:t>
            </a:r>
          </a:p>
        </p:txBody>
      </p:sp>
      <p:sp>
        <p:nvSpPr>
          <p:cNvPr id="6" name="Slide Number Placeholder 5">
            <a:extLst>
              <a:ext uri="{FF2B5EF4-FFF2-40B4-BE49-F238E27FC236}">
                <a16:creationId xmlns:a16="http://schemas.microsoft.com/office/drawing/2014/main" id="{F7825CF3-BA37-C541-AA69-218E4CF5353B}"/>
              </a:ext>
            </a:extLst>
          </p:cNvPr>
          <p:cNvSpPr>
            <a:spLocks noGrp="1"/>
          </p:cNvSpPr>
          <p:nvPr>
            <p:ph type="sldNum" sz="quarter" idx="12"/>
          </p:nvPr>
        </p:nvSpPr>
        <p:spPr/>
        <p:txBody>
          <a:bodyPr/>
          <a:lstStyle/>
          <a:p>
            <a:fld id="{E4AA9D28-175B-924B-8AFB-6F5FA3319B55}" type="slidenum">
              <a:rPr lang="en-US" smtClean="0"/>
              <a:pPr/>
              <a:t>14</a:t>
            </a:fld>
            <a:endParaRPr lang="en-US"/>
          </a:p>
        </p:txBody>
      </p:sp>
    </p:spTree>
    <p:extLst>
      <p:ext uri="{BB962C8B-B14F-4D97-AF65-F5344CB8AC3E}">
        <p14:creationId xmlns:p14="http://schemas.microsoft.com/office/powerpoint/2010/main" val="6567759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0EF6F-61E9-184D-ADE7-73E15D4F0D4B}"/>
              </a:ext>
            </a:extLst>
          </p:cNvPr>
          <p:cNvSpPr>
            <a:spLocks noGrp="1"/>
          </p:cNvSpPr>
          <p:nvPr>
            <p:ph type="title"/>
          </p:nvPr>
        </p:nvSpPr>
        <p:spPr/>
        <p:txBody>
          <a:bodyPr/>
          <a:lstStyle/>
          <a:p>
            <a:r>
              <a:rPr lang="en-US" dirty="0"/>
              <a:t>Exercise Summary</a:t>
            </a:r>
          </a:p>
        </p:txBody>
      </p:sp>
      <p:sp>
        <p:nvSpPr>
          <p:cNvPr id="3" name="Content Placeholder 2">
            <a:extLst>
              <a:ext uri="{FF2B5EF4-FFF2-40B4-BE49-F238E27FC236}">
                <a16:creationId xmlns:a16="http://schemas.microsoft.com/office/drawing/2014/main" id="{63C6A790-0C57-5141-821D-8E0EFEC45562}"/>
              </a:ext>
            </a:extLst>
          </p:cNvPr>
          <p:cNvSpPr>
            <a:spLocks noGrp="1"/>
          </p:cNvSpPr>
          <p:nvPr>
            <p:ph idx="1"/>
          </p:nvPr>
        </p:nvSpPr>
        <p:spPr/>
        <p:txBody>
          <a:bodyPr/>
          <a:lstStyle/>
          <a:p>
            <a:r>
              <a:rPr lang="en-US" dirty="0">
                <a:solidFill>
                  <a:schemeClr val="accent5">
                    <a:lumMod val="75000"/>
                  </a:schemeClr>
                </a:solidFill>
              </a:rPr>
              <a:t>What requirements did you produce?</a:t>
            </a:r>
          </a:p>
        </p:txBody>
      </p:sp>
      <p:sp>
        <p:nvSpPr>
          <p:cNvPr id="4" name="Date Placeholder 3">
            <a:extLst>
              <a:ext uri="{FF2B5EF4-FFF2-40B4-BE49-F238E27FC236}">
                <a16:creationId xmlns:a16="http://schemas.microsoft.com/office/drawing/2014/main" id="{BFCB17F6-A4CD-0E4B-BA07-40779A18DF36}"/>
              </a:ext>
            </a:extLst>
          </p:cNvPr>
          <p:cNvSpPr>
            <a:spLocks noGrp="1"/>
          </p:cNvSpPr>
          <p:nvPr>
            <p:ph type="dt" sz="half" idx="10"/>
          </p:nvPr>
        </p:nvSpPr>
        <p:spPr/>
        <p:txBody>
          <a:bodyPr/>
          <a:lstStyle/>
          <a:p>
            <a:fld id="{52B17E70-1A60-264C-9AF6-A114E9DA6910}" type="datetime1">
              <a:rPr lang="en-US" smtClean="0"/>
              <a:t>9/9/24</a:t>
            </a:fld>
            <a:endParaRPr lang="en-US"/>
          </a:p>
        </p:txBody>
      </p:sp>
      <p:sp>
        <p:nvSpPr>
          <p:cNvPr id="5" name="Footer Placeholder 4">
            <a:extLst>
              <a:ext uri="{FF2B5EF4-FFF2-40B4-BE49-F238E27FC236}">
                <a16:creationId xmlns:a16="http://schemas.microsoft.com/office/drawing/2014/main" id="{AA557E46-565C-784A-AD01-978DA44E7D6C}"/>
              </a:ext>
            </a:extLst>
          </p:cNvPr>
          <p:cNvSpPr>
            <a:spLocks noGrp="1"/>
          </p:cNvSpPr>
          <p:nvPr>
            <p:ph type="ftr" sz="quarter" idx="11"/>
          </p:nvPr>
        </p:nvSpPr>
        <p:spPr/>
        <p:txBody>
          <a:bodyPr/>
          <a:lstStyle/>
          <a:p>
            <a:r>
              <a:rPr lang="en-US" dirty="0"/>
              <a:t>CSCI2340 - Lecture 2</a:t>
            </a:r>
          </a:p>
        </p:txBody>
      </p:sp>
      <p:sp>
        <p:nvSpPr>
          <p:cNvPr id="6" name="Slide Number Placeholder 5">
            <a:extLst>
              <a:ext uri="{FF2B5EF4-FFF2-40B4-BE49-F238E27FC236}">
                <a16:creationId xmlns:a16="http://schemas.microsoft.com/office/drawing/2014/main" id="{BFD64822-459A-784C-A7CB-CACADB1FC794}"/>
              </a:ext>
            </a:extLst>
          </p:cNvPr>
          <p:cNvSpPr>
            <a:spLocks noGrp="1"/>
          </p:cNvSpPr>
          <p:nvPr>
            <p:ph type="sldNum" sz="quarter" idx="12"/>
          </p:nvPr>
        </p:nvSpPr>
        <p:spPr/>
        <p:txBody>
          <a:bodyPr/>
          <a:lstStyle/>
          <a:p>
            <a:fld id="{E4AA9D28-175B-924B-8AFB-6F5FA3319B55}" type="slidenum">
              <a:rPr lang="en-US" smtClean="0"/>
              <a:pPr/>
              <a:t>15</a:t>
            </a:fld>
            <a:endParaRPr lang="en-US"/>
          </a:p>
        </p:txBody>
      </p:sp>
    </p:spTree>
    <p:extLst>
      <p:ext uri="{BB962C8B-B14F-4D97-AF65-F5344CB8AC3E}">
        <p14:creationId xmlns:p14="http://schemas.microsoft.com/office/powerpoint/2010/main" val="40907905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7210E8-BD9D-8F48-8876-D33367E0D2A0}"/>
              </a:ext>
            </a:extLst>
          </p:cNvPr>
          <p:cNvSpPr>
            <a:spLocks noGrp="1"/>
          </p:cNvSpPr>
          <p:nvPr>
            <p:ph type="title"/>
          </p:nvPr>
        </p:nvSpPr>
        <p:spPr/>
        <p:txBody>
          <a:bodyPr>
            <a:normAutofit/>
          </a:bodyPr>
          <a:lstStyle/>
          <a:p>
            <a:r>
              <a:rPr lang="en-US" dirty="0"/>
              <a:t>Representing Requirements</a:t>
            </a:r>
          </a:p>
        </p:txBody>
      </p:sp>
      <p:sp>
        <p:nvSpPr>
          <p:cNvPr id="3" name="Content Placeholder 2">
            <a:extLst>
              <a:ext uri="{FF2B5EF4-FFF2-40B4-BE49-F238E27FC236}">
                <a16:creationId xmlns:a16="http://schemas.microsoft.com/office/drawing/2014/main" id="{EA1460C2-1CBD-6348-89FC-D34918516A97}"/>
              </a:ext>
            </a:extLst>
          </p:cNvPr>
          <p:cNvSpPr>
            <a:spLocks noGrp="1"/>
          </p:cNvSpPr>
          <p:nvPr>
            <p:ph idx="1"/>
          </p:nvPr>
        </p:nvSpPr>
        <p:spPr/>
        <p:txBody>
          <a:bodyPr>
            <a:normAutofit fontScale="62500" lnSpcReduction="20000"/>
          </a:bodyPr>
          <a:lstStyle/>
          <a:p>
            <a:r>
              <a:rPr lang="en-US" dirty="0">
                <a:solidFill>
                  <a:schemeClr val="accent5">
                    <a:lumMod val="75000"/>
                  </a:schemeClr>
                </a:solidFill>
              </a:rPr>
              <a:t>Typically done using Formalized Natural Language</a:t>
            </a:r>
          </a:p>
          <a:p>
            <a:pPr lvl="1"/>
            <a:r>
              <a:rPr lang="en-US" dirty="0"/>
              <a:t>Organized as an outline (hierarchical, numbered)</a:t>
            </a:r>
          </a:p>
          <a:p>
            <a:pPr lvl="1"/>
            <a:r>
              <a:rPr lang="en-US" dirty="0"/>
              <a:t>With detailed descriptions of what is needed</a:t>
            </a:r>
          </a:p>
          <a:p>
            <a:pPr lvl="1"/>
            <a:r>
              <a:rPr lang="en-US" dirty="0"/>
              <a:t>With cross-referencing as appropriate</a:t>
            </a:r>
          </a:p>
          <a:p>
            <a:r>
              <a:rPr lang="en-US" dirty="0">
                <a:solidFill>
                  <a:schemeClr val="accent6">
                    <a:lumMod val="50000"/>
                  </a:schemeClr>
                </a:solidFill>
              </a:rPr>
              <a:t>Good for following requirements through development</a:t>
            </a:r>
          </a:p>
          <a:p>
            <a:pPr lvl="1"/>
            <a:r>
              <a:rPr lang="en-US" dirty="0">
                <a:solidFill>
                  <a:srgbClr val="C00000"/>
                </a:solidFill>
              </a:rPr>
              <a:t>Requirements traceability</a:t>
            </a:r>
          </a:p>
          <a:p>
            <a:pPr lvl="2"/>
            <a:r>
              <a:rPr lang="en-US" dirty="0"/>
              <a:t>Why is this feature or code or specification or design here</a:t>
            </a:r>
          </a:p>
          <a:p>
            <a:pPr lvl="2"/>
            <a:r>
              <a:rPr lang="en-US" dirty="0"/>
              <a:t>What is the importance of this feature</a:t>
            </a:r>
          </a:p>
          <a:p>
            <a:pPr lvl="1"/>
            <a:r>
              <a:rPr lang="en-US" dirty="0"/>
              <a:t>How do requirements relate to one another</a:t>
            </a:r>
          </a:p>
          <a:p>
            <a:r>
              <a:rPr lang="en-US" dirty="0">
                <a:solidFill>
                  <a:schemeClr val="accent4">
                    <a:lumMod val="50000"/>
                  </a:schemeClr>
                </a:solidFill>
              </a:rPr>
              <a:t>Good for formal definition of what is needed</a:t>
            </a:r>
          </a:p>
          <a:p>
            <a:pPr lvl="1"/>
            <a:r>
              <a:rPr lang="en-US" dirty="0"/>
              <a:t>Government contracts</a:t>
            </a:r>
          </a:p>
          <a:p>
            <a:r>
              <a:rPr lang="en-US" dirty="0">
                <a:solidFill>
                  <a:srgbClr val="7030A0"/>
                </a:solidFill>
              </a:rPr>
              <a:t>Difficult for the user</a:t>
            </a:r>
          </a:p>
          <a:p>
            <a:pPr lvl="1"/>
            <a:r>
              <a:rPr lang="en-US" dirty="0"/>
              <a:t>Can be repetitive, hard to understand</a:t>
            </a:r>
          </a:p>
          <a:p>
            <a:pPr lvl="1"/>
            <a:r>
              <a:rPr lang="en-US" dirty="0"/>
              <a:t>Hard to get the overall sense of the proposed application</a:t>
            </a:r>
          </a:p>
          <a:p>
            <a:pPr lvl="1"/>
            <a:r>
              <a:rPr lang="en-US" dirty="0"/>
              <a:t>Difficult to ensure completeness, correctness, consistency</a:t>
            </a:r>
          </a:p>
        </p:txBody>
      </p:sp>
      <p:sp>
        <p:nvSpPr>
          <p:cNvPr id="4" name="Date Placeholder 3">
            <a:extLst>
              <a:ext uri="{FF2B5EF4-FFF2-40B4-BE49-F238E27FC236}">
                <a16:creationId xmlns:a16="http://schemas.microsoft.com/office/drawing/2014/main" id="{3AE415EF-CD2B-9A43-ABC0-B1D16DD89AE2}"/>
              </a:ext>
            </a:extLst>
          </p:cNvPr>
          <p:cNvSpPr>
            <a:spLocks noGrp="1"/>
          </p:cNvSpPr>
          <p:nvPr>
            <p:ph type="dt" sz="half" idx="10"/>
          </p:nvPr>
        </p:nvSpPr>
        <p:spPr/>
        <p:txBody>
          <a:bodyPr/>
          <a:lstStyle/>
          <a:p>
            <a:fld id="{52B17E70-1A60-264C-9AF6-A114E9DA6910}" type="datetime1">
              <a:rPr lang="en-US" smtClean="0"/>
              <a:t>9/9/24</a:t>
            </a:fld>
            <a:endParaRPr lang="en-US"/>
          </a:p>
        </p:txBody>
      </p:sp>
      <p:sp>
        <p:nvSpPr>
          <p:cNvPr id="5" name="Footer Placeholder 4">
            <a:extLst>
              <a:ext uri="{FF2B5EF4-FFF2-40B4-BE49-F238E27FC236}">
                <a16:creationId xmlns:a16="http://schemas.microsoft.com/office/drawing/2014/main" id="{E2B39386-50B2-224A-9886-33C6E18E6EE6}"/>
              </a:ext>
            </a:extLst>
          </p:cNvPr>
          <p:cNvSpPr>
            <a:spLocks noGrp="1"/>
          </p:cNvSpPr>
          <p:nvPr>
            <p:ph type="ftr" sz="quarter" idx="11"/>
          </p:nvPr>
        </p:nvSpPr>
        <p:spPr/>
        <p:txBody>
          <a:bodyPr/>
          <a:lstStyle/>
          <a:p>
            <a:r>
              <a:rPr lang="en-US" dirty="0"/>
              <a:t>CSCI2340 - Lecture 2</a:t>
            </a:r>
          </a:p>
        </p:txBody>
      </p:sp>
      <p:sp>
        <p:nvSpPr>
          <p:cNvPr id="6" name="Slide Number Placeholder 5">
            <a:extLst>
              <a:ext uri="{FF2B5EF4-FFF2-40B4-BE49-F238E27FC236}">
                <a16:creationId xmlns:a16="http://schemas.microsoft.com/office/drawing/2014/main" id="{BD801F9A-6F6F-E445-A665-D44E7DB11DEE}"/>
              </a:ext>
            </a:extLst>
          </p:cNvPr>
          <p:cNvSpPr>
            <a:spLocks noGrp="1"/>
          </p:cNvSpPr>
          <p:nvPr>
            <p:ph type="sldNum" sz="quarter" idx="12"/>
          </p:nvPr>
        </p:nvSpPr>
        <p:spPr/>
        <p:txBody>
          <a:bodyPr/>
          <a:lstStyle/>
          <a:p>
            <a:fld id="{E4AA9D28-175B-924B-8AFB-6F5FA3319B55}" type="slidenum">
              <a:rPr lang="en-US" smtClean="0"/>
              <a:pPr/>
              <a:t>16</a:t>
            </a:fld>
            <a:endParaRPr lang="en-US"/>
          </a:p>
        </p:txBody>
      </p:sp>
      <p:pic>
        <p:nvPicPr>
          <p:cNvPr id="1028" name="Picture 4" descr="19+ Business Requirements Document Examples - PDF | Examples">
            <a:extLst>
              <a:ext uri="{FF2B5EF4-FFF2-40B4-BE49-F238E27FC236}">
                <a16:creationId xmlns:a16="http://schemas.microsoft.com/office/drawing/2014/main" id="{39DB4F19-7F07-CB4E-A288-CD365E068F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88842" y="1690688"/>
            <a:ext cx="3845752" cy="41554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62637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8A3966-F0FD-204E-9F03-3774AD566A9D}"/>
              </a:ext>
            </a:extLst>
          </p:cNvPr>
          <p:cNvSpPr>
            <a:spLocks noGrp="1"/>
          </p:cNvSpPr>
          <p:nvPr>
            <p:ph type="title"/>
          </p:nvPr>
        </p:nvSpPr>
        <p:spPr/>
        <p:txBody>
          <a:bodyPr/>
          <a:lstStyle/>
          <a:p>
            <a:r>
              <a:rPr lang="en-US" dirty="0"/>
              <a:t>Agile Requirements</a:t>
            </a:r>
          </a:p>
        </p:txBody>
      </p:sp>
      <p:sp>
        <p:nvSpPr>
          <p:cNvPr id="3" name="Content Placeholder 2">
            <a:extLst>
              <a:ext uri="{FF2B5EF4-FFF2-40B4-BE49-F238E27FC236}">
                <a16:creationId xmlns:a16="http://schemas.microsoft.com/office/drawing/2014/main" id="{EF0AE803-213F-9040-9B3C-F8A7D743A195}"/>
              </a:ext>
            </a:extLst>
          </p:cNvPr>
          <p:cNvSpPr>
            <a:spLocks noGrp="1"/>
          </p:cNvSpPr>
          <p:nvPr>
            <p:ph idx="1"/>
          </p:nvPr>
        </p:nvSpPr>
        <p:spPr/>
        <p:txBody>
          <a:bodyPr>
            <a:normAutofit/>
          </a:bodyPr>
          <a:lstStyle/>
          <a:p>
            <a:r>
              <a:rPr lang="en-US" dirty="0">
                <a:solidFill>
                  <a:schemeClr val="accent6">
                    <a:lumMod val="50000"/>
                  </a:schemeClr>
                </a:solidFill>
              </a:rPr>
              <a:t>Agile Requirements are done as use cases</a:t>
            </a:r>
          </a:p>
          <a:p>
            <a:pPr lvl="1"/>
            <a:r>
              <a:rPr lang="en-US" dirty="0"/>
              <a:t>Stories or scenarios</a:t>
            </a:r>
          </a:p>
          <a:p>
            <a:pPr lvl="1"/>
            <a:r>
              <a:rPr lang="en-US" dirty="0"/>
              <a:t>Descriptions of common ways the system will be used</a:t>
            </a:r>
          </a:p>
          <a:p>
            <a:pPr lvl="1"/>
            <a:r>
              <a:rPr lang="en-US" dirty="0"/>
              <a:t>A story describing a common use of the system</a:t>
            </a:r>
          </a:p>
          <a:p>
            <a:pPr lvl="2"/>
            <a:r>
              <a:rPr lang="en-US" dirty="0"/>
              <a:t>From start to end</a:t>
            </a:r>
          </a:p>
          <a:p>
            <a:pPr lvl="1"/>
            <a:r>
              <a:rPr lang="en-US" dirty="0"/>
              <a:t>In addition to some standard requirements</a:t>
            </a:r>
          </a:p>
          <a:p>
            <a:r>
              <a:rPr lang="en-US" dirty="0">
                <a:solidFill>
                  <a:schemeClr val="accent4">
                    <a:lumMod val="50000"/>
                  </a:schemeClr>
                </a:solidFill>
              </a:rPr>
              <a:t>Agile Requirements are done incrementally</a:t>
            </a:r>
          </a:p>
          <a:p>
            <a:pPr lvl="1"/>
            <a:r>
              <a:rPr lang="en-US" dirty="0"/>
              <a:t>Basis for sprints, features </a:t>
            </a:r>
          </a:p>
        </p:txBody>
      </p:sp>
      <p:sp>
        <p:nvSpPr>
          <p:cNvPr id="4" name="Date Placeholder 3">
            <a:extLst>
              <a:ext uri="{FF2B5EF4-FFF2-40B4-BE49-F238E27FC236}">
                <a16:creationId xmlns:a16="http://schemas.microsoft.com/office/drawing/2014/main" id="{97789A8E-1CE7-4A4E-A8E2-19D100D5B9C7}"/>
              </a:ext>
            </a:extLst>
          </p:cNvPr>
          <p:cNvSpPr>
            <a:spLocks noGrp="1"/>
          </p:cNvSpPr>
          <p:nvPr>
            <p:ph type="dt" sz="half" idx="10"/>
          </p:nvPr>
        </p:nvSpPr>
        <p:spPr/>
        <p:txBody>
          <a:bodyPr/>
          <a:lstStyle/>
          <a:p>
            <a:fld id="{52B17E70-1A60-264C-9AF6-A114E9DA6910}" type="datetime1">
              <a:rPr lang="en-US" smtClean="0"/>
              <a:t>9/9/24</a:t>
            </a:fld>
            <a:endParaRPr lang="en-US"/>
          </a:p>
        </p:txBody>
      </p:sp>
      <p:sp>
        <p:nvSpPr>
          <p:cNvPr id="5" name="Footer Placeholder 4">
            <a:extLst>
              <a:ext uri="{FF2B5EF4-FFF2-40B4-BE49-F238E27FC236}">
                <a16:creationId xmlns:a16="http://schemas.microsoft.com/office/drawing/2014/main" id="{4DE9D7DF-6FE5-A34E-BDD7-4DB7066C3536}"/>
              </a:ext>
            </a:extLst>
          </p:cNvPr>
          <p:cNvSpPr>
            <a:spLocks noGrp="1"/>
          </p:cNvSpPr>
          <p:nvPr>
            <p:ph type="ftr" sz="quarter" idx="11"/>
          </p:nvPr>
        </p:nvSpPr>
        <p:spPr/>
        <p:txBody>
          <a:bodyPr/>
          <a:lstStyle/>
          <a:p>
            <a:r>
              <a:rPr lang="en-US" dirty="0"/>
              <a:t>CSCI2340 - Lecture 2</a:t>
            </a:r>
          </a:p>
        </p:txBody>
      </p:sp>
      <p:sp>
        <p:nvSpPr>
          <p:cNvPr id="6" name="Slide Number Placeholder 5">
            <a:extLst>
              <a:ext uri="{FF2B5EF4-FFF2-40B4-BE49-F238E27FC236}">
                <a16:creationId xmlns:a16="http://schemas.microsoft.com/office/drawing/2014/main" id="{2CAF1F92-7A00-3A40-9228-10900579A86D}"/>
              </a:ext>
            </a:extLst>
          </p:cNvPr>
          <p:cNvSpPr>
            <a:spLocks noGrp="1"/>
          </p:cNvSpPr>
          <p:nvPr>
            <p:ph type="sldNum" sz="quarter" idx="12"/>
          </p:nvPr>
        </p:nvSpPr>
        <p:spPr/>
        <p:txBody>
          <a:bodyPr/>
          <a:lstStyle/>
          <a:p>
            <a:fld id="{E4AA9D28-175B-924B-8AFB-6F5FA3319B55}" type="slidenum">
              <a:rPr lang="en-US" smtClean="0"/>
              <a:pPr/>
              <a:t>17</a:t>
            </a:fld>
            <a:endParaRPr lang="en-US"/>
          </a:p>
        </p:txBody>
      </p:sp>
      <p:pic>
        <p:nvPicPr>
          <p:cNvPr id="2050" name="Picture 2" descr="Agile Requirements Snail | It's a Delivery Thing">
            <a:extLst>
              <a:ext uri="{FF2B5EF4-FFF2-40B4-BE49-F238E27FC236}">
                <a16:creationId xmlns:a16="http://schemas.microsoft.com/office/drawing/2014/main" id="{7CFAB59D-EB58-0F44-B291-CC13A3A7E83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53400" y="136525"/>
            <a:ext cx="3931165" cy="27233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07756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Use Cases / Stories / Scenarios</a:t>
            </a:r>
          </a:p>
        </p:txBody>
      </p:sp>
      <p:sp>
        <p:nvSpPr>
          <p:cNvPr id="3" name="Content Placeholder 2"/>
          <p:cNvSpPr>
            <a:spLocks noGrp="1"/>
          </p:cNvSpPr>
          <p:nvPr>
            <p:ph idx="1"/>
          </p:nvPr>
        </p:nvSpPr>
        <p:spPr/>
        <p:txBody>
          <a:bodyPr/>
          <a:lstStyle/>
          <a:p>
            <a:r>
              <a:rPr lang="en-US" dirty="0">
                <a:solidFill>
                  <a:schemeClr val="accent5">
                    <a:lumMod val="50000"/>
                  </a:schemeClr>
                </a:solidFill>
              </a:rPr>
              <a:t>Detailed description of task</a:t>
            </a:r>
          </a:p>
          <a:p>
            <a:pPr lvl="1"/>
            <a:r>
              <a:rPr lang="en-US" dirty="0">
                <a:solidFill>
                  <a:srgbClr val="C00000"/>
                </a:solidFill>
              </a:rPr>
              <a:t>Use actual names</a:t>
            </a:r>
          </a:p>
          <a:p>
            <a:pPr lvl="1"/>
            <a:r>
              <a:rPr lang="en-US" dirty="0">
                <a:solidFill>
                  <a:srgbClr val="C00000"/>
                </a:solidFill>
              </a:rPr>
              <a:t>Be specific</a:t>
            </a:r>
          </a:p>
          <a:p>
            <a:pPr lvl="1"/>
            <a:r>
              <a:rPr lang="en-US" dirty="0">
                <a:solidFill>
                  <a:srgbClr val="C00000"/>
                </a:solidFill>
              </a:rPr>
              <a:t>Include motivation</a:t>
            </a:r>
          </a:p>
          <a:p>
            <a:pPr lvl="1"/>
            <a:r>
              <a:rPr lang="en-US" dirty="0">
                <a:solidFill>
                  <a:srgbClr val="C00000"/>
                </a:solidFill>
              </a:rPr>
              <a:t>Be complete</a:t>
            </a:r>
          </a:p>
          <a:p>
            <a:r>
              <a:rPr lang="en-US" dirty="0">
                <a:solidFill>
                  <a:schemeClr val="accent6">
                    <a:lumMod val="50000"/>
                  </a:schemeClr>
                </a:solidFill>
              </a:rPr>
              <a:t>It is a story </a:t>
            </a:r>
          </a:p>
          <a:p>
            <a:pPr lvl="1"/>
            <a:r>
              <a:rPr lang="en-US" dirty="0"/>
              <a:t>Think of a novel</a:t>
            </a:r>
          </a:p>
          <a:p>
            <a:pPr lvl="1"/>
            <a:r>
              <a:rPr lang="en-US" dirty="0"/>
              <a:t>Write it as such</a:t>
            </a:r>
            <a:endParaRPr lang="en-US" dirty="0">
              <a:solidFill>
                <a:schemeClr val="tx1"/>
              </a:solidFill>
            </a:endParaRPr>
          </a:p>
        </p:txBody>
      </p:sp>
      <p:sp>
        <p:nvSpPr>
          <p:cNvPr id="4" name="Date Placeholder 3"/>
          <p:cNvSpPr>
            <a:spLocks noGrp="1"/>
          </p:cNvSpPr>
          <p:nvPr>
            <p:ph type="dt" sz="half" idx="10"/>
          </p:nvPr>
        </p:nvSpPr>
        <p:spPr/>
        <p:txBody>
          <a:bodyPr/>
          <a:lstStyle/>
          <a:p>
            <a:fld id="{55B111FF-399D-4E09-9A49-1E38137EEC3F}" type="datetime1">
              <a:rPr lang="en-US" smtClean="0"/>
              <a:t>9/9/24</a:t>
            </a:fld>
            <a:endParaRPr lang="en-US"/>
          </a:p>
        </p:txBody>
      </p:sp>
      <p:sp>
        <p:nvSpPr>
          <p:cNvPr id="5" name="Footer Placeholder 4"/>
          <p:cNvSpPr>
            <a:spLocks noGrp="1"/>
          </p:cNvSpPr>
          <p:nvPr>
            <p:ph type="ftr" sz="quarter" idx="11"/>
          </p:nvPr>
        </p:nvSpPr>
        <p:spPr/>
        <p:txBody>
          <a:bodyPr/>
          <a:lstStyle/>
          <a:p>
            <a:r>
              <a:rPr lang="en-US" dirty="0"/>
              <a:t>CSCI2340 - Lecture 2</a:t>
            </a:r>
          </a:p>
        </p:txBody>
      </p:sp>
      <p:sp>
        <p:nvSpPr>
          <p:cNvPr id="6" name="Slide Number Placeholder 5"/>
          <p:cNvSpPr>
            <a:spLocks noGrp="1"/>
          </p:cNvSpPr>
          <p:nvPr>
            <p:ph type="sldNum" sz="quarter" idx="12"/>
          </p:nvPr>
        </p:nvSpPr>
        <p:spPr/>
        <p:txBody>
          <a:bodyPr/>
          <a:lstStyle/>
          <a:p>
            <a:fld id="{8D5205AB-528E-4083-91D2-5C1CD3DDE6D9}" type="slidenum">
              <a:rPr lang="en-US" smtClean="0"/>
              <a:t>18</a:t>
            </a:fld>
            <a:endParaRPr lang="en-US"/>
          </a:p>
        </p:txBody>
      </p:sp>
      <p:pic>
        <p:nvPicPr>
          <p:cNvPr id="7" name="Picture 2" descr="http://ts2.mm.bing.net/th?id=H.4778813714007985&amp;w=302&amp;h=188&amp;c=7&amp;rs=1&amp;pid=1.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57240" y="2838257"/>
            <a:ext cx="4787628" cy="29803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20418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4C954D-D462-74DF-0B00-F49FA348BC66}"/>
              </a:ext>
            </a:extLst>
          </p:cNvPr>
          <p:cNvSpPr>
            <a:spLocks noGrp="1"/>
          </p:cNvSpPr>
          <p:nvPr>
            <p:ph type="title"/>
          </p:nvPr>
        </p:nvSpPr>
        <p:spPr/>
        <p:txBody>
          <a:bodyPr/>
          <a:lstStyle/>
          <a:p>
            <a:r>
              <a:rPr lang="en-US" dirty="0"/>
              <a:t>User Story</a:t>
            </a:r>
          </a:p>
        </p:txBody>
      </p:sp>
      <p:sp>
        <p:nvSpPr>
          <p:cNvPr id="3" name="Content Placeholder 2">
            <a:extLst>
              <a:ext uri="{FF2B5EF4-FFF2-40B4-BE49-F238E27FC236}">
                <a16:creationId xmlns:a16="http://schemas.microsoft.com/office/drawing/2014/main" id="{5D36276F-B175-CD78-2E9A-40E083911F4B}"/>
              </a:ext>
            </a:extLst>
          </p:cNvPr>
          <p:cNvSpPr>
            <a:spLocks noGrp="1"/>
          </p:cNvSpPr>
          <p:nvPr>
            <p:ph idx="1"/>
          </p:nvPr>
        </p:nvSpPr>
        <p:spPr/>
        <p:txBody>
          <a:bodyPr>
            <a:normAutofit fontScale="92500" lnSpcReduction="10000"/>
          </a:bodyPr>
          <a:lstStyle/>
          <a:p>
            <a:pPr marL="0" indent="0">
              <a:buNone/>
            </a:pPr>
            <a:r>
              <a:rPr lang="en-US" dirty="0"/>
              <a:t>Professor Reiss needs to compile Code Bubbles.  This takes 2-3 minutes. This is too short a time to get work done and too long to do nothing.  While he compiles, he wants to move the mouse into a distraction window that shows a set of balls moving around in an interesting manner.  To be interesting the balls can eat each other (and grow) and exhibit gravity. He can control the balls to achieve a particular goal, say ending with only the blue ball alive or achieving a stable solution with 2 balls orbiting each other.  The program starts when he moves the mouse in and suspends when the mouse is out.  The goal should be achieved before the compilation is finished.</a:t>
            </a:r>
          </a:p>
        </p:txBody>
      </p:sp>
      <p:sp>
        <p:nvSpPr>
          <p:cNvPr id="4" name="Date Placeholder 3">
            <a:extLst>
              <a:ext uri="{FF2B5EF4-FFF2-40B4-BE49-F238E27FC236}">
                <a16:creationId xmlns:a16="http://schemas.microsoft.com/office/drawing/2014/main" id="{2DEBDD64-36CF-B7D5-3B75-F5346F65DC84}"/>
              </a:ext>
            </a:extLst>
          </p:cNvPr>
          <p:cNvSpPr>
            <a:spLocks noGrp="1"/>
          </p:cNvSpPr>
          <p:nvPr>
            <p:ph type="dt" sz="half" idx="10"/>
          </p:nvPr>
        </p:nvSpPr>
        <p:spPr/>
        <p:txBody>
          <a:bodyPr/>
          <a:lstStyle/>
          <a:p>
            <a:fld id="{52B17E70-1A60-264C-9AF6-A114E9DA6910}" type="datetime1">
              <a:rPr lang="en-US" smtClean="0"/>
              <a:t>9/9/24</a:t>
            </a:fld>
            <a:endParaRPr lang="en-US"/>
          </a:p>
        </p:txBody>
      </p:sp>
      <p:sp>
        <p:nvSpPr>
          <p:cNvPr id="5" name="Footer Placeholder 4">
            <a:extLst>
              <a:ext uri="{FF2B5EF4-FFF2-40B4-BE49-F238E27FC236}">
                <a16:creationId xmlns:a16="http://schemas.microsoft.com/office/drawing/2014/main" id="{FB98CBEF-B516-0706-ABF5-3AA7F937385D}"/>
              </a:ext>
            </a:extLst>
          </p:cNvPr>
          <p:cNvSpPr>
            <a:spLocks noGrp="1"/>
          </p:cNvSpPr>
          <p:nvPr>
            <p:ph type="ftr" sz="quarter" idx="11"/>
          </p:nvPr>
        </p:nvSpPr>
        <p:spPr/>
        <p:txBody>
          <a:bodyPr/>
          <a:lstStyle/>
          <a:p>
            <a:r>
              <a:rPr lang="en-US"/>
              <a:t>CSCI2340 - Lecture 2</a:t>
            </a:r>
            <a:endParaRPr lang="en-US" dirty="0"/>
          </a:p>
        </p:txBody>
      </p:sp>
      <p:sp>
        <p:nvSpPr>
          <p:cNvPr id="6" name="Slide Number Placeholder 5">
            <a:extLst>
              <a:ext uri="{FF2B5EF4-FFF2-40B4-BE49-F238E27FC236}">
                <a16:creationId xmlns:a16="http://schemas.microsoft.com/office/drawing/2014/main" id="{C1EB859A-4E5D-2173-BD6F-C15F0C725B36}"/>
              </a:ext>
            </a:extLst>
          </p:cNvPr>
          <p:cNvSpPr>
            <a:spLocks noGrp="1"/>
          </p:cNvSpPr>
          <p:nvPr>
            <p:ph type="sldNum" sz="quarter" idx="12"/>
          </p:nvPr>
        </p:nvSpPr>
        <p:spPr/>
        <p:txBody>
          <a:bodyPr/>
          <a:lstStyle/>
          <a:p>
            <a:fld id="{E4AA9D28-175B-924B-8AFB-6F5FA3319B55}" type="slidenum">
              <a:rPr lang="en-US" smtClean="0"/>
              <a:pPr/>
              <a:t>19</a:t>
            </a:fld>
            <a:endParaRPr lang="en-US"/>
          </a:p>
        </p:txBody>
      </p:sp>
    </p:spTree>
    <p:extLst>
      <p:ext uri="{BB962C8B-B14F-4D97-AF65-F5344CB8AC3E}">
        <p14:creationId xmlns:p14="http://schemas.microsoft.com/office/powerpoint/2010/main" val="8147095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Stories and Scenarios</a:t>
            </a:r>
          </a:p>
        </p:txBody>
      </p:sp>
      <p:sp>
        <p:nvSpPr>
          <p:cNvPr id="3" name="Content Placeholder 2"/>
          <p:cNvSpPr>
            <a:spLocks noGrp="1"/>
          </p:cNvSpPr>
          <p:nvPr>
            <p:ph idx="1"/>
          </p:nvPr>
        </p:nvSpPr>
        <p:spPr>
          <a:xfrm>
            <a:off x="838200" y="1690688"/>
            <a:ext cx="10515600" cy="4351338"/>
          </a:xfrm>
        </p:spPr>
        <p:txBody>
          <a:bodyPr>
            <a:normAutofit fontScale="92500" lnSpcReduction="20000"/>
          </a:bodyPr>
          <a:lstStyle/>
          <a:p>
            <a:r>
              <a:rPr lang="en-US" dirty="0">
                <a:solidFill>
                  <a:schemeClr val="accent4">
                    <a:lumMod val="50000"/>
                  </a:schemeClr>
                </a:solidFill>
              </a:rPr>
              <a:t>Form a basis for getting user feedback</a:t>
            </a:r>
          </a:p>
          <a:p>
            <a:pPr lvl="1"/>
            <a:r>
              <a:rPr lang="en-US" dirty="0"/>
              <a:t>Give you a sense of what the user wants to do</a:t>
            </a:r>
          </a:p>
          <a:p>
            <a:pPr lvl="1"/>
            <a:r>
              <a:rPr lang="en-US" dirty="0"/>
              <a:t>Give the user a sense of what your app can/will do</a:t>
            </a:r>
          </a:p>
          <a:p>
            <a:pPr lvl="1"/>
            <a:r>
              <a:rPr lang="en-US" dirty="0"/>
              <a:t>Give the user a context for providing input</a:t>
            </a:r>
          </a:p>
          <a:p>
            <a:pPr lvl="1"/>
            <a:r>
              <a:rPr lang="en-US" dirty="0"/>
              <a:t>Give the user a chance to change the story</a:t>
            </a:r>
          </a:p>
          <a:p>
            <a:pPr lvl="2"/>
            <a:r>
              <a:rPr lang="en-US" dirty="0"/>
              <a:t>What happens if …</a:t>
            </a:r>
          </a:p>
          <a:p>
            <a:r>
              <a:rPr lang="en-US" dirty="0">
                <a:solidFill>
                  <a:schemeClr val="accent6">
                    <a:lumMod val="50000"/>
                  </a:schemeClr>
                </a:solidFill>
              </a:rPr>
              <a:t>Let the developer give the user feedback</a:t>
            </a:r>
          </a:p>
          <a:p>
            <a:pPr lvl="1"/>
            <a:r>
              <a:rPr lang="en-US" dirty="0"/>
              <a:t>What is too complex </a:t>
            </a:r>
          </a:p>
          <a:p>
            <a:pPr lvl="1"/>
            <a:r>
              <a:rPr lang="en-US" dirty="0"/>
              <a:t>What is vague or not well understood</a:t>
            </a:r>
          </a:p>
          <a:p>
            <a:r>
              <a:rPr lang="en-US" dirty="0">
                <a:solidFill>
                  <a:schemeClr val="accent5">
                    <a:lumMod val="50000"/>
                  </a:schemeClr>
                </a:solidFill>
              </a:rPr>
              <a:t>Are a basis for specifications</a:t>
            </a:r>
          </a:p>
          <a:p>
            <a:pPr lvl="1"/>
            <a:r>
              <a:rPr lang="en-US" dirty="0"/>
              <a:t>Defining what the system will do</a:t>
            </a:r>
          </a:p>
        </p:txBody>
      </p:sp>
      <p:sp>
        <p:nvSpPr>
          <p:cNvPr id="4" name="Date Placeholder 3"/>
          <p:cNvSpPr>
            <a:spLocks noGrp="1"/>
          </p:cNvSpPr>
          <p:nvPr>
            <p:ph type="dt" sz="half" idx="10"/>
          </p:nvPr>
        </p:nvSpPr>
        <p:spPr/>
        <p:txBody>
          <a:bodyPr/>
          <a:lstStyle/>
          <a:p>
            <a:fld id="{ABDBF2AB-CF08-4CC3-AA55-177331B3CEC8}" type="datetime1">
              <a:rPr lang="en-US" smtClean="0"/>
              <a:t>9/9/24</a:t>
            </a:fld>
            <a:endParaRPr lang="en-US"/>
          </a:p>
        </p:txBody>
      </p:sp>
      <p:sp>
        <p:nvSpPr>
          <p:cNvPr id="5" name="Footer Placeholder 4"/>
          <p:cNvSpPr>
            <a:spLocks noGrp="1"/>
          </p:cNvSpPr>
          <p:nvPr>
            <p:ph type="ftr" sz="quarter" idx="11"/>
          </p:nvPr>
        </p:nvSpPr>
        <p:spPr/>
        <p:txBody>
          <a:bodyPr/>
          <a:lstStyle/>
          <a:p>
            <a:r>
              <a:rPr lang="en-US" dirty="0"/>
              <a:t>CSCI2340 - Lecture 2</a:t>
            </a:r>
          </a:p>
        </p:txBody>
      </p:sp>
      <p:sp>
        <p:nvSpPr>
          <p:cNvPr id="6" name="Slide Number Placeholder 5"/>
          <p:cNvSpPr>
            <a:spLocks noGrp="1"/>
          </p:cNvSpPr>
          <p:nvPr>
            <p:ph type="sldNum" sz="quarter" idx="12"/>
          </p:nvPr>
        </p:nvSpPr>
        <p:spPr/>
        <p:txBody>
          <a:bodyPr/>
          <a:lstStyle/>
          <a:p>
            <a:fld id="{8D5205AB-528E-4083-91D2-5C1CD3DDE6D9}" type="slidenum">
              <a:rPr lang="en-US" smtClean="0"/>
              <a:t>20</a:t>
            </a:fld>
            <a:endParaRPr lang="en-US"/>
          </a:p>
        </p:txBody>
      </p:sp>
      <p:pic>
        <p:nvPicPr>
          <p:cNvPr id="21508" name="Picture 4" descr="http://ts4.mm.bing.net/th?id=H.4656097893287419&amp;w=208&amp;h=176&amp;c=7&amp;rs=1&amp;pid=1.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26859" y="177800"/>
            <a:ext cx="2641600" cy="22352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http://www.scenarioplus.org.uk/papers/scenarios_intro/image13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53601" y="3315487"/>
            <a:ext cx="1994516" cy="24831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74472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Stories and Scenarios</a:t>
            </a:r>
          </a:p>
        </p:txBody>
      </p:sp>
      <p:sp>
        <p:nvSpPr>
          <p:cNvPr id="3" name="Content Placeholder 2"/>
          <p:cNvSpPr>
            <a:spLocks noGrp="1"/>
          </p:cNvSpPr>
          <p:nvPr>
            <p:ph idx="1"/>
          </p:nvPr>
        </p:nvSpPr>
        <p:spPr/>
        <p:txBody>
          <a:bodyPr/>
          <a:lstStyle/>
          <a:p>
            <a:r>
              <a:rPr lang="en-US" dirty="0">
                <a:solidFill>
                  <a:schemeClr val="accent5">
                    <a:lumMod val="50000"/>
                  </a:schemeClr>
                </a:solidFill>
              </a:rPr>
              <a:t>Create a set of stories</a:t>
            </a:r>
          </a:p>
          <a:p>
            <a:r>
              <a:rPr lang="en-US" dirty="0">
                <a:solidFill>
                  <a:schemeClr val="accent5">
                    <a:lumMod val="50000"/>
                  </a:schemeClr>
                </a:solidFill>
              </a:rPr>
              <a:t>Cover the principal uses </a:t>
            </a:r>
          </a:p>
          <a:p>
            <a:r>
              <a:rPr lang="en-US" dirty="0">
                <a:solidFill>
                  <a:schemeClr val="accent2">
                    <a:lumMod val="50000"/>
                  </a:schemeClr>
                </a:solidFill>
              </a:rPr>
              <a:t>Cover a diverse set of tasks</a:t>
            </a:r>
          </a:p>
          <a:p>
            <a:pPr lvl="1"/>
            <a:r>
              <a:rPr lang="en-US" dirty="0"/>
              <a:t>With a diverse set of users</a:t>
            </a:r>
          </a:p>
          <a:p>
            <a:r>
              <a:rPr lang="en-US" dirty="0">
                <a:solidFill>
                  <a:schemeClr val="accent1">
                    <a:lumMod val="50000"/>
                  </a:schemeClr>
                </a:solidFill>
              </a:rPr>
              <a:t>Should give you a sense of</a:t>
            </a:r>
          </a:p>
          <a:p>
            <a:pPr lvl="1"/>
            <a:r>
              <a:rPr lang="en-US" dirty="0"/>
              <a:t>What you will need to do</a:t>
            </a:r>
          </a:p>
          <a:p>
            <a:pPr lvl="1"/>
            <a:r>
              <a:rPr lang="en-US" dirty="0"/>
              <a:t>How the application will be used</a:t>
            </a:r>
          </a:p>
          <a:p>
            <a:pPr lvl="1"/>
            <a:r>
              <a:rPr lang="en-US" dirty="0"/>
              <a:t>What problem is being solved</a:t>
            </a:r>
          </a:p>
          <a:p>
            <a:pPr lvl="1"/>
            <a:endParaRPr lang="en-US" dirty="0"/>
          </a:p>
        </p:txBody>
      </p:sp>
      <p:sp>
        <p:nvSpPr>
          <p:cNvPr id="4" name="Date Placeholder 3"/>
          <p:cNvSpPr>
            <a:spLocks noGrp="1"/>
          </p:cNvSpPr>
          <p:nvPr>
            <p:ph type="dt" sz="half" idx="10"/>
          </p:nvPr>
        </p:nvSpPr>
        <p:spPr/>
        <p:txBody>
          <a:bodyPr/>
          <a:lstStyle/>
          <a:p>
            <a:fld id="{C755B129-4A7D-4497-9557-1040EB88A0BF}" type="datetime1">
              <a:rPr lang="en-US" smtClean="0"/>
              <a:t>9/9/24</a:t>
            </a:fld>
            <a:endParaRPr lang="en-US"/>
          </a:p>
        </p:txBody>
      </p:sp>
      <p:sp>
        <p:nvSpPr>
          <p:cNvPr id="5" name="Footer Placeholder 4"/>
          <p:cNvSpPr>
            <a:spLocks noGrp="1"/>
          </p:cNvSpPr>
          <p:nvPr>
            <p:ph type="ftr" sz="quarter" idx="11"/>
          </p:nvPr>
        </p:nvSpPr>
        <p:spPr/>
        <p:txBody>
          <a:bodyPr/>
          <a:lstStyle/>
          <a:p>
            <a:r>
              <a:rPr lang="en-US" dirty="0"/>
              <a:t>CSCI2340 - Lecture 2</a:t>
            </a:r>
          </a:p>
        </p:txBody>
      </p:sp>
      <p:sp>
        <p:nvSpPr>
          <p:cNvPr id="6" name="Slide Number Placeholder 5"/>
          <p:cNvSpPr>
            <a:spLocks noGrp="1"/>
          </p:cNvSpPr>
          <p:nvPr>
            <p:ph type="sldNum" sz="quarter" idx="12"/>
          </p:nvPr>
        </p:nvSpPr>
        <p:spPr/>
        <p:txBody>
          <a:bodyPr/>
          <a:lstStyle/>
          <a:p>
            <a:fld id="{8D5205AB-528E-4083-91D2-5C1CD3DDE6D9}" type="slidenum">
              <a:rPr lang="en-US" smtClean="0"/>
              <a:t>21</a:t>
            </a:fld>
            <a:endParaRPr lang="en-US"/>
          </a:p>
        </p:txBody>
      </p:sp>
      <p:pic>
        <p:nvPicPr>
          <p:cNvPr id="8" name="Picture 4" descr="http://www.romanpichler.com/wp-content/uploads/2013/04/ScenarioAndUserStoryExample.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66374" y="4514075"/>
            <a:ext cx="5119032" cy="1554409"/>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Agile stories, estimating and planning">
            <a:extLst>
              <a:ext uri="{FF2B5EF4-FFF2-40B4-BE49-F238E27FC236}">
                <a16:creationId xmlns:a16="http://schemas.microsoft.com/office/drawing/2014/main" id="{1FFA0B1C-66C0-0547-90CF-BAD10EBF78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40297" y="593725"/>
            <a:ext cx="4329306" cy="32503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22026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630F9B-E117-0D4F-2ECC-41CA6F0D7F92}"/>
              </a:ext>
            </a:extLst>
          </p:cNvPr>
          <p:cNvSpPr>
            <a:spLocks noGrp="1"/>
          </p:cNvSpPr>
          <p:nvPr>
            <p:ph type="title"/>
          </p:nvPr>
        </p:nvSpPr>
        <p:spPr/>
        <p:txBody>
          <a:bodyPr/>
          <a:lstStyle/>
          <a:p>
            <a:r>
              <a:rPr lang="en-US" dirty="0"/>
              <a:t>Representing Use Cases</a:t>
            </a:r>
          </a:p>
        </p:txBody>
      </p:sp>
      <p:sp>
        <p:nvSpPr>
          <p:cNvPr id="3" name="Content Placeholder 2">
            <a:extLst>
              <a:ext uri="{FF2B5EF4-FFF2-40B4-BE49-F238E27FC236}">
                <a16:creationId xmlns:a16="http://schemas.microsoft.com/office/drawing/2014/main" id="{970856F5-47F4-D384-481A-A7B106232203}"/>
              </a:ext>
            </a:extLst>
          </p:cNvPr>
          <p:cNvSpPr>
            <a:spLocks noGrp="1"/>
          </p:cNvSpPr>
          <p:nvPr>
            <p:ph idx="1"/>
          </p:nvPr>
        </p:nvSpPr>
        <p:spPr/>
        <p:txBody>
          <a:bodyPr>
            <a:normAutofit lnSpcReduction="10000"/>
          </a:bodyPr>
          <a:lstStyle/>
          <a:p>
            <a:r>
              <a:rPr lang="en-US" dirty="0">
                <a:solidFill>
                  <a:schemeClr val="accent6">
                    <a:lumMod val="75000"/>
                  </a:schemeClr>
                </a:solidFill>
              </a:rPr>
              <a:t>Can use plain English</a:t>
            </a:r>
          </a:p>
          <a:p>
            <a:pPr lvl="1"/>
            <a:r>
              <a:rPr lang="en-US" dirty="0"/>
              <a:t>Possibly with pictures</a:t>
            </a:r>
          </a:p>
          <a:p>
            <a:r>
              <a:rPr lang="en-US" dirty="0">
                <a:solidFill>
                  <a:schemeClr val="accent5">
                    <a:lumMod val="75000"/>
                  </a:schemeClr>
                </a:solidFill>
              </a:rPr>
              <a:t>UML notation </a:t>
            </a:r>
          </a:p>
          <a:p>
            <a:pPr lvl="1"/>
            <a:r>
              <a:rPr lang="en-US" dirty="0"/>
              <a:t>Use-Case Diagrams</a:t>
            </a:r>
          </a:p>
          <a:p>
            <a:pPr lvl="1"/>
            <a:r>
              <a:rPr lang="en-US" dirty="0"/>
              <a:t>Actors (people or other systems)</a:t>
            </a:r>
          </a:p>
          <a:p>
            <a:pPr lvl="1"/>
            <a:r>
              <a:rPr lang="en-US" dirty="0"/>
              <a:t>Use cases (functionality)</a:t>
            </a:r>
          </a:p>
          <a:p>
            <a:pPr lvl="1"/>
            <a:r>
              <a:rPr lang="en-US" dirty="0"/>
              <a:t>Communication links</a:t>
            </a:r>
          </a:p>
          <a:p>
            <a:pPr lvl="2"/>
            <a:r>
              <a:rPr lang="en-US" dirty="0"/>
              <a:t>Direct, directed or 2-way</a:t>
            </a:r>
          </a:p>
          <a:p>
            <a:pPr lvl="2"/>
            <a:r>
              <a:rPr lang="en-US" dirty="0"/>
              <a:t>Include/exclude other use cases</a:t>
            </a:r>
          </a:p>
          <a:p>
            <a:pPr lvl="1"/>
            <a:r>
              <a:rPr lang="en-US" dirty="0"/>
              <a:t>System boundaries</a:t>
            </a:r>
          </a:p>
        </p:txBody>
      </p:sp>
      <p:sp>
        <p:nvSpPr>
          <p:cNvPr id="4" name="Date Placeholder 3">
            <a:extLst>
              <a:ext uri="{FF2B5EF4-FFF2-40B4-BE49-F238E27FC236}">
                <a16:creationId xmlns:a16="http://schemas.microsoft.com/office/drawing/2014/main" id="{56BF06EC-678D-376E-4E10-8E2F838994CF}"/>
              </a:ext>
            </a:extLst>
          </p:cNvPr>
          <p:cNvSpPr>
            <a:spLocks noGrp="1"/>
          </p:cNvSpPr>
          <p:nvPr>
            <p:ph type="dt" sz="half" idx="10"/>
          </p:nvPr>
        </p:nvSpPr>
        <p:spPr/>
        <p:txBody>
          <a:bodyPr/>
          <a:lstStyle/>
          <a:p>
            <a:fld id="{52B17E70-1A60-264C-9AF6-A114E9DA6910}" type="datetime1">
              <a:rPr lang="en-US" smtClean="0"/>
              <a:t>9/9/24</a:t>
            </a:fld>
            <a:endParaRPr lang="en-US"/>
          </a:p>
        </p:txBody>
      </p:sp>
      <p:sp>
        <p:nvSpPr>
          <p:cNvPr id="5" name="Footer Placeholder 4">
            <a:extLst>
              <a:ext uri="{FF2B5EF4-FFF2-40B4-BE49-F238E27FC236}">
                <a16:creationId xmlns:a16="http://schemas.microsoft.com/office/drawing/2014/main" id="{D744F7D4-9C8B-23EF-08D8-E2213FA94917}"/>
              </a:ext>
            </a:extLst>
          </p:cNvPr>
          <p:cNvSpPr>
            <a:spLocks noGrp="1"/>
          </p:cNvSpPr>
          <p:nvPr>
            <p:ph type="ftr" sz="quarter" idx="11"/>
          </p:nvPr>
        </p:nvSpPr>
        <p:spPr/>
        <p:txBody>
          <a:bodyPr/>
          <a:lstStyle/>
          <a:p>
            <a:r>
              <a:rPr lang="en-US"/>
              <a:t>CSCI2340 - Lecture 2</a:t>
            </a:r>
            <a:endParaRPr lang="en-US" dirty="0"/>
          </a:p>
        </p:txBody>
      </p:sp>
      <p:sp>
        <p:nvSpPr>
          <p:cNvPr id="6" name="Slide Number Placeholder 5">
            <a:extLst>
              <a:ext uri="{FF2B5EF4-FFF2-40B4-BE49-F238E27FC236}">
                <a16:creationId xmlns:a16="http://schemas.microsoft.com/office/drawing/2014/main" id="{E3EA0616-BB12-B72F-45B0-D397C22BAC70}"/>
              </a:ext>
            </a:extLst>
          </p:cNvPr>
          <p:cNvSpPr>
            <a:spLocks noGrp="1"/>
          </p:cNvSpPr>
          <p:nvPr>
            <p:ph type="sldNum" sz="quarter" idx="12"/>
          </p:nvPr>
        </p:nvSpPr>
        <p:spPr/>
        <p:txBody>
          <a:bodyPr/>
          <a:lstStyle/>
          <a:p>
            <a:fld id="{E4AA9D28-175B-924B-8AFB-6F5FA3319B55}" type="slidenum">
              <a:rPr lang="en-US" smtClean="0"/>
              <a:pPr/>
              <a:t>22</a:t>
            </a:fld>
            <a:endParaRPr lang="en-US"/>
          </a:p>
        </p:txBody>
      </p:sp>
      <p:pic>
        <p:nvPicPr>
          <p:cNvPr id="2052" name="Picture 4" descr="Use Case Diagram Tutorial (Guide with Examples) | Creately">
            <a:extLst>
              <a:ext uri="{FF2B5EF4-FFF2-40B4-BE49-F238E27FC236}">
                <a16:creationId xmlns:a16="http://schemas.microsoft.com/office/drawing/2014/main" id="{B56B419E-63A8-4CC6-2EFC-AA8A9FBDFDA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54075" y="1825625"/>
            <a:ext cx="5537925" cy="44410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88765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6E9912-9835-ECD4-E4B6-88F66EA1704F}"/>
              </a:ext>
            </a:extLst>
          </p:cNvPr>
          <p:cNvSpPr>
            <a:spLocks noGrp="1"/>
          </p:cNvSpPr>
          <p:nvPr>
            <p:ph type="title"/>
          </p:nvPr>
        </p:nvSpPr>
        <p:spPr/>
        <p:txBody>
          <a:bodyPr/>
          <a:lstStyle/>
          <a:p>
            <a:r>
              <a:rPr lang="en-US" dirty="0"/>
              <a:t>Agile Requirements</a:t>
            </a:r>
          </a:p>
        </p:txBody>
      </p:sp>
      <p:sp>
        <p:nvSpPr>
          <p:cNvPr id="3" name="Content Placeholder 2">
            <a:extLst>
              <a:ext uri="{FF2B5EF4-FFF2-40B4-BE49-F238E27FC236}">
                <a16:creationId xmlns:a16="http://schemas.microsoft.com/office/drawing/2014/main" id="{B75B8906-30E8-2B2C-1C43-77FDB7D29B5C}"/>
              </a:ext>
            </a:extLst>
          </p:cNvPr>
          <p:cNvSpPr>
            <a:spLocks noGrp="1"/>
          </p:cNvSpPr>
          <p:nvPr>
            <p:ph idx="1"/>
          </p:nvPr>
        </p:nvSpPr>
        <p:spPr/>
        <p:txBody>
          <a:bodyPr>
            <a:normAutofit lnSpcReduction="10000"/>
          </a:bodyPr>
          <a:lstStyle/>
          <a:p>
            <a:r>
              <a:rPr lang="en-US" dirty="0">
                <a:solidFill>
                  <a:schemeClr val="accent4">
                    <a:lumMod val="50000"/>
                  </a:schemeClr>
                </a:solidFill>
              </a:rPr>
              <a:t>Are easier for the user</a:t>
            </a:r>
          </a:p>
          <a:p>
            <a:pPr lvl="1"/>
            <a:r>
              <a:rPr lang="en-US" dirty="0"/>
              <a:t>Just tell a story</a:t>
            </a:r>
          </a:p>
          <a:p>
            <a:r>
              <a:rPr lang="en-US" dirty="0">
                <a:solidFill>
                  <a:schemeClr val="accent6">
                    <a:lumMod val="75000"/>
                  </a:schemeClr>
                </a:solidFill>
              </a:rPr>
              <a:t>Are more difficult for the developer</a:t>
            </a:r>
          </a:p>
          <a:p>
            <a:pPr lvl="1"/>
            <a:r>
              <a:rPr lang="en-US" dirty="0"/>
              <a:t>Harder to achieve requirements traceability</a:t>
            </a:r>
          </a:p>
          <a:p>
            <a:pPr lvl="1"/>
            <a:r>
              <a:rPr lang="en-US" dirty="0"/>
              <a:t>Not organized in a meaningful manner</a:t>
            </a:r>
          </a:p>
          <a:p>
            <a:pPr lvl="1"/>
            <a:r>
              <a:rPr lang="en-US" dirty="0"/>
              <a:t>Don’t really constrain design or implementation</a:t>
            </a:r>
          </a:p>
          <a:p>
            <a:r>
              <a:rPr lang="en-US" dirty="0">
                <a:solidFill>
                  <a:schemeClr val="accent2">
                    <a:lumMod val="50000"/>
                  </a:schemeClr>
                </a:solidFill>
              </a:rPr>
              <a:t>Are easily made inconsistent</a:t>
            </a:r>
          </a:p>
          <a:p>
            <a:pPr lvl="1"/>
            <a:r>
              <a:rPr lang="en-US" dirty="0"/>
              <a:t>Different stories can easily point in opposite directions</a:t>
            </a:r>
          </a:p>
          <a:p>
            <a:r>
              <a:rPr lang="en-US" dirty="0">
                <a:solidFill>
                  <a:schemeClr val="accent4">
                    <a:lumMod val="60000"/>
                    <a:lumOff val="40000"/>
                  </a:schemeClr>
                </a:solidFill>
              </a:rPr>
              <a:t>Use a combination of outline requirements &amp; stories</a:t>
            </a:r>
          </a:p>
        </p:txBody>
      </p:sp>
      <p:sp>
        <p:nvSpPr>
          <p:cNvPr id="4" name="Date Placeholder 3">
            <a:extLst>
              <a:ext uri="{FF2B5EF4-FFF2-40B4-BE49-F238E27FC236}">
                <a16:creationId xmlns:a16="http://schemas.microsoft.com/office/drawing/2014/main" id="{2E0A60A2-379B-70D9-9CF1-C46AAD2D89D2}"/>
              </a:ext>
            </a:extLst>
          </p:cNvPr>
          <p:cNvSpPr>
            <a:spLocks noGrp="1"/>
          </p:cNvSpPr>
          <p:nvPr>
            <p:ph type="dt" sz="half" idx="10"/>
          </p:nvPr>
        </p:nvSpPr>
        <p:spPr/>
        <p:txBody>
          <a:bodyPr/>
          <a:lstStyle/>
          <a:p>
            <a:fld id="{52B17E70-1A60-264C-9AF6-A114E9DA6910}" type="datetime1">
              <a:rPr lang="en-US" smtClean="0"/>
              <a:t>9/9/24</a:t>
            </a:fld>
            <a:endParaRPr lang="en-US"/>
          </a:p>
        </p:txBody>
      </p:sp>
      <p:sp>
        <p:nvSpPr>
          <p:cNvPr id="5" name="Footer Placeholder 4">
            <a:extLst>
              <a:ext uri="{FF2B5EF4-FFF2-40B4-BE49-F238E27FC236}">
                <a16:creationId xmlns:a16="http://schemas.microsoft.com/office/drawing/2014/main" id="{90447960-7A0B-3263-2DCA-977F6CB86404}"/>
              </a:ext>
            </a:extLst>
          </p:cNvPr>
          <p:cNvSpPr>
            <a:spLocks noGrp="1"/>
          </p:cNvSpPr>
          <p:nvPr>
            <p:ph type="ftr" sz="quarter" idx="11"/>
          </p:nvPr>
        </p:nvSpPr>
        <p:spPr/>
        <p:txBody>
          <a:bodyPr/>
          <a:lstStyle/>
          <a:p>
            <a:r>
              <a:rPr lang="en-US"/>
              <a:t>CSCI2340 - Lecture 2</a:t>
            </a:r>
            <a:endParaRPr lang="en-US" dirty="0"/>
          </a:p>
        </p:txBody>
      </p:sp>
      <p:sp>
        <p:nvSpPr>
          <p:cNvPr id="6" name="Slide Number Placeholder 5">
            <a:extLst>
              <a:ext uri="{FF2B5EF4-FFF2-40B4-BE49-F238E27FC236}">
                <a16:creationId xmlns:a16="http://schemas.microsoft.com/office/drawing/2014/main" id="{59F33339-E828-DA1A-E98B-513181C49B7D}"/>
              </a:ext>
            </a:extLst>
          </p:cNvPr>
          <p:cNvSpPr>
            <a:spLocks noGrp="1"/>
          </p:cNvSpPr>
          <p:nvPr>
            <p:ph type="sldNum" sz="quarter" idx="12"/>
          </p:nvPr>
        </p:nvSpPr>
        <p:spPr/>
        <p:txBody>
          <a:bodyPr/>
          <a:lstStyle/>
          <a:p>
            <a:fld id="{E4AA9D28-175B-924B-8AFB-6F5FA3319B55}" type="slidenum">
              <a:rPr lang="en-US" smtClean="0"/>
              <a:pPr/>
              <a:t>23</a:t>
            </a:fld>
            <a:endParaRPr lang="en-US"/>
          </a:p>
        </p:txBody>
      </p:sp>
      <p:pic>
        <p:nvPicPr>
          <p:cNvPr id="1026" name="Picture 2" descr="Agile Myths: User Stories – a mandatory format for Scrum Teams?!?">
            <a:extLst>
              <a:ext uri="{FF2B5EF4-FFF2-40B4-BE49-F238E27FC236}">
                <a16:creationId xmlns:a16="http://schemas.microsoft.com/office/drawing/2014/main" id="{CC8F98AE-ED74-BF28-D047-C0B91ECA02C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58528" y="213564"/>
            <a:ext cx="3941047" cy="29542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32477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Non-Functional Requirements</a:t>
            </a:r>
          </a:p>
        </p:txBody>
      </p:sp>
      <p:sp>
        <p:nvSpPr>
          <p:cNvPr id="3" name="Content Placeholder 2"/>
          <p:cNvSpPr>
            <a:spLocks noGrp="1"/>
          </p:cNvSpPr>
          <p:nvPr>
            <p:ph idx="1"/>
          </p:nvPr>
        </p:nvSpPr>
        <p:spPr>
          <a:xfrm>
            <a:off x="609602" y="1807362"/>
            <a:ext cx="10236473" cy="4222377"/>
          </a:xfrm>
        </p:spPr>
        <p:txBody>
          <a:bodyPr>
            <a:normAutofit fontScale="85000" lnSpcReduction="20000"/>
          </a:bodyPr>
          <a:lstStyle/>
          <a:p>
            <a:r>
              <a:rPr lang="en-US" dirty="0">
                <a:solidFill>
                  <a:schemeClr val="accent5">
                    <a:lumMod val="50000"/>
                  </a:schemeClr>
                </a:solidFill>
              </a:rPr>
              <a:t>Security constraints</a:t>
            </a:r>
          </a:p>
          <a:p>
            <a:r>
              <a:rPr lang="en-US" dirty="0">
                <a:solidFill>
                  <a:schemeClr val="accent6">
                    <a:lumMod val="50000"/>
                  </a:schemeClr>
                </a:solidFill>
              </a:rPr>
              <a:t>Privacy constraints</a:t>
            </a:r>
          </a:p>
          <a:p>
            <a:r>
              <a:rPr lang="en-US" dirty="0">
                <a:solidFill>
                  <a:schemeClr val="accent5">
                    <a:lumMod val="75000"/>
                  </a:schemeClr>
                </a:solidFill>
              </a:rPr>
              <a:t>Anticipated average and maximum loads</a:t>
            </a:r>
          </a:p>
          <a:p>
            <a:pPr lvl="1"/>
            <a:r>
              <a:rPr lang="en-US" dirty="0"/>
              <a:t>What should happen if these are exceeded</a:t>
            </a:r>
          </a:p>
          <a:p>
            <a:r>
              <a:rPr lang="en-US" dirty="0">
                <a:solidFill>
                  <a:schemeClr val="accent6">
                    <a:lumMod val="75000"/>
                  </a:schemeClr>
                </a:solidFill>
              </a:rPr>
              <a:t>Universal Access: Internationalization and accessibility</a:t>
            </a:r>
          </a:p>
          <a:p>
            <a:r>
              <a:rPr lang="en-US" dirty="0">
                <a:solidFill>
                  <a:schemeClr val="accent1">
                    <a:lumMod val="50000"/>
                  </a:schemeClr>
                </a:solidFill>
              </a:rPr>
              <a:t>Legal issues (money, privacy, children, health, accessibility …)</a:t>
            </a:r>
          </a:p>
          <a:p>
            <a:r>
              <a:rPr lang="en-US" dirty="0">
                <a:solidFill>
                  <a:schemeClr val="accent2">
                    <a:lumMod val="50000"/>
                  </a:schemeClr>
                </a:solidFill>
              </a:rPr>
              <a:t>Reliability (up time, data safety)</a:t>
            </a:r>
          </a:p>
          <a:p>
            <a:r>
              <a:rPr lang="en-US" dirty="0">
                <a:solidFill>
                  <a:schemeClr val="bg1">
                    <a:lumMod val="95000"/>
                  </a:schemeClr>
                </a:solidFill>
              </a:rPr>
              <a:t>Performance</a:t>
            </a:r>
          </a:p>
          <a:p>
            <a:r>
              <a:rPr lang="en-US" dirty="0">
                <a:solidFill>
                  <a:schemeClr val="accent4">
                    <a:lumMod val="50000"/>
                  </a:schemeClr>
                </a:solidFill>
              </a:rPr>
              <a:t>Time and cost limits</a:t>
            </a:r>
          </a:p>
          <a:p>
            <a:r>
              <a:rPr lang="en-US" dirty="0">
                <a:solidFill>
                  <a:schemeClr val="accent2">
                    <a:lumMod val="50000"/>
                  </a:schemeClr>
                </a:solidFill>
              </a:rPr>
              <a:t>Fairness</a:t>
            </a:r>
          </a:p>
        </p:txBody>
      </p:sp>
      <p:sp>
        <p:nvSpPr>
          <p:cNvPr id="4" name="Date Placeholder 3"/>
          <p:cNvSpPr>
            <a:spLocks noGrp="1"/>
          </p:cNvSpPr>
          <p:nvPr>
            <p:ph type="dt" sz="half" idx="10"/>
          </p:nvPr>
        </p:nvSpPr>
        <p:spPr/>
        <p:txBody>
          <a:bodyPr/>
          <a:lstStyle/>
          <a:p>
            <a:fld id="{22221E93-CA03-4FBF-882E-64E9623454FF}" type="datetime1">
              <a:rPr lang="en-US" smtClean="0"/>
              <a:t>9/9/24</a:t>
            </a:fld>
            <a:endParaRPr lang="en-US"/>
          </a:p>
        </p:txBody>
      </p:sp>
      <p:sp>
        <p:nvSpPr>
          <p:cNvPr id="5" name="Footer Placeholder 4"/>
          <p:cNvSpPr>
            <a:spLocks noGrp="1"/>
          </p:cNvSpPr>
          <p:nvPr>
            <p:ph type="ftr" sz="quarter" idx="11"/>
          </p:nvPr>
        </p:nvSpPr>
        <p:spPr/>
        <p:txBody>
          <a:bodyPr/>
          <a:lstStyle/>
          <a:p>
            <a:r>
              <a:rPr lang="en-US" dirty="0"/>
              <a:t>CSCI2340 - Lecture 2</a:t>
            </a:r>
          </a:p>
        </p:txBody>
      </p:sp>
      <p:sp>
        <p:nvSpPr>
          <p:cNvPr id="6" name="Slide Number Placeholder 5"/>
          <p:cNvSpPr>
            <a:spLocks noGrp="1"/>
          </p:cNvSpPr>
          <p:nvPr>
            <p:ph type="sldNum" sz="quarter" idx="12"/>
          </p:nvPr>
        </p:nvSpPr>
        <p:spPr/>
        <p:txBody>
          <a:bodyPr/>
          <a:lstStyle/>
          <a:p>
            <a:fld id="{73381421-04BA-43C4-875B-2FE7089D7BE2}" type="slidenum">
              <a:rPr lang="en-US" smtClean="0"/>
              <a:t>24</a:t>
            </a:fld>
            <a:endParaRPr lang="en-US"/>
          </a:p>
        </p:txBody>
      </p:sp>
      <p:pic>
        <p:nvPicPr>
          <p:cNvPr id="21506" name="Picture 2" descr="http://www.threesl.com/pages/webletter-February06/Non_Functional_Requirements_clip_image002.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41635" y="902184"/>
            <a:ext cx="3556720" cy="197072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http://www.stellman-greene.com/blog/wp-content/uploads/2009/10/jeez.-lady.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34410" y="4419599"/>
            <a:ext cx="3394427" cy="21354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30445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AE41FE-476F-B344-8200-5CCA7035B29D}"/>
              </a:ext>
            </a:extLst>
          </p:cNvPr>
          <p:cNvSpPr>
            <a:spLocks noGrp="1"/>
          </p:cNvSpPr>
          <p:nvPr>
            <p:ph type="title"/>
          </p:nvPr>
        </p:nvSpPr>
        <p:spPr/>
        <p:txBody>
          <a:bodyPr/>
          <a:lstStyle/>
          <a:p>
            <a:r>
              <a:rPr lang="en-US" dirty="0"/>
              <a:t>Prioritizing Requirements</a:t>
            </a:r>
          </a:p>
        </p:txBody>
      </p:sp>
      <p:sp>
        <p:nvSpPr>
          <p:cNvPr id="3" name="Content Placeholder 2">
            <a:extLst>
              <a:ext uri="{FF2B5EF4-FFF2-40B4-BE49-F238E27FC236}">
                <a16:creationId xmlns:a16="http://schemas.microsoft.com/office/drawing/2014/main" id="{63A2A1CF-5AA7-EF49-B033-B13228E7B75F}"/>
              </a:ext>
            </a:extLst>
          </p:cNvPr>
          <p:cNvSpPr>
            <a:spLocks noGrp="1"/>
          </p:cNvSpPr>
          <p:nvPr>
            <p:ph idx="1"/>
          </p:nvPr>
        </p:nvSpPr>
        <p:spPr/>
        <p:txBody>
          <a:bodyPr>
            <a:normAutofit fontScale="92500" lnSpcReduction="10000"/>
          </a:bodyPr>
          <a:lstStyle/>
          <a:p>
            <a:r>
              <a:rPr lang="en-US" dirty="0">
                <a:solidFill>
                  <a:schemeClr val="accent6">
                    <a:lumMod val="50000"/>
                  </a:schemeClr>
                </a:solidFill>
              </a:rPr>
              <a:t>Required vs Optional vs Long-Term</a:t>
            </a:r>
          </a:p>
          <a:p>
            <a:r>
              <a:rPr lang="en-US" dirty="0">
                <a:solidFill>
                  <a:schemeClr val="accent5">
                    <a:lumMod val="50000"/>
                  </a:schemeClr>
                </a:solidFill>
              </a:rPr>
              <a:t>Minimal viable product</a:t>
            </a:r>
          </a:p>
          <a:p>
            <a:pPr lvl="1"/>
            <a:r>
              <a:rPr lang="en-US" dirty="0"/>
              <a:t>MVP</a:t>
            </a:r>
          </a:p>
          <a:p>
            <a:pPr lvl="1"/>
            <a:r>
              <a:rPr lang="en-US" dirty="0"/>
              <a:t>What is required to have something that can be used</a:t>
            </a:r>
          </a:p>
          <a:p>
            <a:pPr lvl="1"/>
            <a:r>
              <a:rPr lang="en-US" dirty="0"/>
              <a:t>Basis for future development</a:t>
            </a:r>
          </a:p>
          <a:p>
            <a:pPr lvl="1"/>
            <a:r>
              <a:rPr lang="en-US" dirty="0"/>
              <a:t>Useful to demonstrate utility of the system</a:t>
            </a:r>
          </a:p>
          <a:p>
            <a:pPr lvl="1"/>
            <a:r>
              <a:rPr lang="en-US" dirty="0"/>
              <a:t>Often the basis for start-up development</a:t>
            </a:r>
          </a:p>
          <a:p>
            <a:r>
              <a:rPr lang="en-US" dirty="0">
                <a:solidFill>
                  <a:schemeClr val="accent4">
                    <a:lumMod val="50000"/>
                  </a:schemeClr>
                </a:solidFill>
              </a:rPr>
              <a:t>Minimal core system</a:t>
            </a:r>
          </a:p>
          <a:p>
            <a:pPr lvl="1"/>
            <a:r>
              <a:rPr lang="en-US" dirty="0"/>
              <a:t>What is essential to experiment with requirements</a:t>
            </a:r>
          </a:p>
          <a:p>
            <a:pPr lvl="1"/>
            <a:r>
              <a:rPr lang="en-US" dirty="0"/>
              <a:t>What needs to be done before anything else</a:t>
            </a:r>
          </a:p>
        </p:txBody>
      </p:sp>
      <p:sp>
        <p:nvSpPr>
          <p:cNvPr id="4" name="Date Placeholder 3">
            <a:extLst>
              <a:ext uri="{FF2B5EF4-FFF2-40B4-BE49-F238E27FC236}">
                <a16:creationId xmlns:a16="http://schemas.microsoft.com/office/drawing/2014/main" id="{3D05074B-3BB2-E04E-BA9A-A11E753E61F6}"/>
              </a:ext>
            </a:extLst>
          </p:cNvPr>
          <p:cNvSpPr>
            <a:spLocks noGrp="1"/>
          </p:cNvSpPr>
          <p:nvPr>
            <p:ph type="dt" sz="half" idx="10"/>
          </p:nvPr>
        </p:nvSpPr>
        <p:spPr/>
        <p:txBody>
          <a:bodyPr/>
          <a:lstStyle/>
          <a:p>
            <a:fld id="{52B17E70-1A60-264C-9AF6-A114E9DA6910}" type="datetime1">
              <a:rPr lang="en-US" smtClean="0"/>
              <a:t>9/9/24</a:t>
            </a:fld>
            <a:endParaRPr lang="en-US"/>
          </a:p>
        </p:txBody>
      </p:sp>
      <p:sp>
        <p:nvSpPr>
          <p:cNvPr id="5" name="Footer Placeholder 4">
            <a:extLst>
              <a:ext uri="{FF2B5EF4-FFF2-40B4-BE49-F238E27FC236}">
                <a16:creationId xmlns:a16="http://schemas.microsoft.com/office/drawing/2014/main" id="{1C946267-7A37-7E4F-9EF0-87BF13574EE2}"/>
              </a:ext>
            </a:extLst>
          </p:cNvPr>
          <p:cNvSpPr>
            <a:spLocks noGrp="1"/>
          </p:cNvSpPr>
          <p:nvPr>
            <p:ph type="ftr" sz="quarter" idx="11"/>
          </p:nvPr>
        </p:nvSpPr>
        <p:spPr/>
        <p:txBody>
          <a:bodyPr/>
          <a:lstStyle/>
          <a:p>
            <a:r>
              <a:rPr lang="en-US" dirty="0"/>
              <a:t>CSCI2340 - Lecture 2</a:t>
            </a:r>
          </a:p>
        </p:txBody>
      </p:sp>
      <p:sp>
        <p:nvSpPr>
          <p:cNvPr id="6" name="Slide Number Placeholder 5">
            <a:extLst>
              <a:ext uri="{FF2B5EF4-FFF2-40B4-BE49-F238E27FC236}">
                <a16:creationId xmlns:a16="http://schemas.microsoft.com/office/drawing/2014/main" id="{328ED996-F448-9144-802B-A575C6F443D8}"/>
              </a:ext>
            </a:extLst>
          </p:cNvPr>
          <p:cNvSpPr>
            <a:spLocks noGrp="1"/>
          </p:cNvSpPr>
          <p:nvPr>
            <p:ph type="sldNum" sz="quarter" idx="12"/>
          </p:nvPr>
        </p:nvSpPr>
        <p:spPr/>
        <p:txBody>
          <a:bodyPr/>
          <a:lstStyle/>
          <a:p>
            <a:fld id="{E4AA9D28-175B-924B-8AFB-6F5FA3319B55}" type="slidenum">
              <a:rPr lang="en-US" smtClean="0"/>
              <a:pPr/>
              <a:t>25</a:t>
            </a:fld>
            <a:endParaRPr lang="en-US"/>
          </a:p>
        </p:txBody>
      </p:sp>
      <p:pic>
        <p:nvPicPr>
          <p:cNvPr id="4100" name="Picture 4" descr="Requirements Prioritization Factors Measurements V. REQUIREMENTS VALIDATION  | Download Scientific Diagram">
            <a:extLst>
              <a:ext uri="{FF2B5EF4-FFF2-40B4-BE49-F238E27FC236}">
                <a16:creationId xmlns:a16="http://schemas.microsoft.com/office/drawing/2014/main" id="{D46D579C-DF30-654F-83CE-7A78EF781ED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18603" y="95733"/>
            <a:ext cx="3101009" cy="31010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32448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D26757-F40D-EF4D-8A9A-DC8C85AB0379}"/>
              </a:ext>
            </a:extLst>
          </p:cNvPr>
          <p:cNvSpPr>
            <a:spLocks noGrp="1"/>
          </p:cNvSpPr>
          <p:nvPr>
            <p:ph type="title"/>
          </p:nvPr>
        </p:nvSpPr>
        <p:spPr/>
        <p:txBody>
          <a:bodyPr/>
          <a:lstStyle/>
          <a:p>
            <a:r>
              <a:rPr lang="en-US" dirty="0"/>
              <a:t>Prototyping</a:t>
            </a:r>
          </a:p>
        </p:txBody>
      </p:sp>
      <p:sp>
        <p:nvSpPr>
          <p:cNvPr id="3" name="Content Placeholder 2">
            <a:extLst>
              <a:ext uri="{FF2B5EF4-FFF2-40B4-BE49-F238E27FC236}">
                <a16:creationId xmlns:a16="http://schemas.microsoft.com/office/drawing/2014/main" id="{00207C1D-BFA7-2048-8563-5AD55514762B}"/>
              </a:ext>
            </a:extLst>
          </p:cNvPr>
          <p:cNvSpPr>
            <a:spLocks noGrp="1"/>
          </p:cNvSpPr>
          <p:nvPr>
            <p:ph idx="1"/>
          </p:nvPr>
        </p:nvSpPr>
        <p:spPr/>
        <p:txBody>
          <a:bodyPr>
            <a:normAutofit lnSpcReduction="10000"/>
          </a:bodyPr>
          <a:lstStyle/>
          <a:p>
            <a:r>
              <a:rPr lang="en-US" dirty="0">
                <a:solidFill>
                  <a:schemeClr val="accent4">
                    <a:lumMod val="50000"/>
                  </a:schemeClr>
                </a:solidFill>
              </a:rPr>
              <a:t>You might need something concrete to understand</a:t>
            </a:r>
          </a:p>
          <a:p>
            <a:pPr lvl="1"/>
            <a:r>
              <a:rPr lang="en-US" dirty="0"/>
              <a:t>What will work, what can work, what will users want, …</a:t>
            </a:r>
          </a:p>
          <a:p>
            <a:pPr lvl="1"/>
            <a:r>
              <a:rPr lang="en-US" dirty="0"/>
              <a:t>Stories give some sense of this, but more might be needed</a:t>
            </a:r>
          </a:p>
          <a:p>
            <a:r>
              <a:rPr lang="en-US" dirty="0">
                <a:solidFill>
                  <a:schemeClr val="accent6">
                    <a:lumMod val="50000"/>
                  </a:schemeClr>
                </a:solidFill>
              </a:rPr>
              <a:t>You might want to create a prototype</a:t>
            </a:r>
          </a:p>
          <a:p>
            <a:pPr lvl="1"/>
            <a:r>
              <a:rPr lang="en-US" dirty="0"/>
              <a:t>Dummy version of the system</a:t>
            </a:r>
          </a:p>
          <a:p>
            <a:pPr lvl="1"/>
            <a:r>
              <a:rPr lang="en-US" dirty="0"/>
              <a:t>Can be paper rather than code</a:t>
            </a:r>
          </a:p>
          <a:p>
            <a:pPr lvl="1"/>
            <a:r>
              <a:rPr lang="en-US" dirty="0"/>
              <a:t>Just enough to give a sense of possibilities</a:t>
            </a:r>
          </a:p>
          <a:p>
            <a:r>
              <a:rPr lang="en-US" dirty="0">
                <a:solidFill>
                  <a:schemeClr val="accent5">
                    <a:lumMod val="50000"/>
                  </a:schemeClr>
                </a:solidFill>
              </a:rPr>
              <a:t>Prototypes should be throw-away</a:t>
            </a:r>
          </a:p>
          <a:p>
            <a:pPr lvl="1"/>
            <a:r>
              <a:rPr lang="en-US" dirty="0"/>
              <a:t>If you’re not willing to throw it away, don’t prototype</a:t>
            </a:r>
          </a:p>
          <a:p>
            <a:pPr lvl="1"/>
            <a:r>
              <a:rPr lang="en-US" dirty="0"/>
              <a:t>Create a minimal system instead </a:t>
            </a:r>
          </a:p>
          <a:p>
            <a:pPr lvl="1"/>
            <a:endParaRPr lang="en-US" dirty="0"/>
          </a:p>
        </p:txBody>
      </p:sp>
      <p:sp>
        <p:nvSpPr>
          <p:cNvPr id="4" name="Date Placeholder 3">
            <a:extLst>
              <a:ext uri="{FF2B5EF4-FFF2-40B4-BE49-F238E27FC236}">
                <a16:creationId xmlns:a16="http://schemas.microsoft.com/office/drawing/2014/main" id="{2BB2A78F-E89B-BB45-B73D-22808A4269E6}"/>
              </a:ext>
            </a:extLst>
          </p:cNvPr>
          <p:cNvSpPr>
            <a:spLocks noGrp="1"/>
          </p:cNvSpPr>
          <p:nvPr>
            <p:ph type="dt" sz="half" idx="10"/>
          </p:nvPr>
        </p:nvSpPr>
        <p:spPr/>
        <p:txBody>
          <a:bodyPr/>
          <a:lstStyle/>
          <a:p>
            <a:fld id="{52B17E70-1A60-264C-9AF6-A114E9DA6910}" type="datetime1">
              <a:rPr lang="en-US" smtClean="0"/>
              <a:t>9/9/24</a:t>
            </a:fld>
            <a:endParaRPr lang="en-US"/>
          </a:p>
        </p:txBody>
      </p:sp>
      <p:sp>
        <p:nvSpPr>
          <p:cNvPr id="5" name="Footer Placeholder 4">
            <a:extLst>
              <a:ext uri="{FF2B5EF4-FFF2-40B4-BE49-F238E27FC236}">
                <a16:creationId xmlns:a16="http://schemas.microsoft.com/office/drawing/2014/main" id="{3CBE2A76-210A-4545-A11F-57F3737547F0}"/>
              </a:ext>
            </a:extLst>
          </p:cNvPr>
          <p:cNvSpPr>
            <a:spLocks noGrp="1"/>
          </p:cNvSpPr>
          <p:nvPr>
            <p:ph type="ftr" sz="quarter" idx="11"/>
          </p:nvPr>
        </p:nvSpPr>
        <p:spPr/>
        <p:txBody>
          <a:bodyPr/>
          <a:lstStyle/>
          <a:p>
            <a:r>
              <a:rPr lang="en-US" dirty="0"/>
              <a:t>CSCI2340 - Lecture 2</a:t>
            </a:r>
          </a:p>
        </p:txBody>
      </p:sp>
      <p:sp>
        <p:nvSpPr>
          <p:cNvPr id="6" name="Slide Number Placeholder 5">
            <a:extLst>
              <a:ext uri="{FF2B5EF4-FFF2-40B4-BE49-F238E27FC236}">
                <a16:creationId xmlns:a16="http://schemas.microsoft.com/office/drawing/2014/main" id="{993D7384-4F6D-0445-8D4F-7F79D7AD2F24}"/>
              </a:ext>
            </a:extLst>
          </p:cNvPr>
          <p:cNvSpPr>
            <a:spLocks noGrp="1"/>
          </p:cNvSpPr>
          <p:nvPr>
            <p:ph type="sldNum" sz="quarter" idx="12"/>
          </p:nvPr>
        </p:nvSpPr>
        <p:spPr/>
        <p:txBody>
          <a:bodyPr/>
          <a:lstStyle/>
          <a:p>
            <a:fld id="{E4AA9D28-175B-924B-8AFB-6F5FA3319B55}" type="slidenum">
              <a:rPr lang="en-US" smtClean="0"/>
              <a:pPr/>
              <a:t>26</a:t>
            </a:fld>
            <a:endParaRPr lang="en-US"/>
          </a:p>
        </p:txBody>
      </p:sp>
      <p:pic>
        <p:nvPicPr>
          <p:cNvPr id="5122" name="Picture 2" descr="Our Perfect Software prototyping is all about building a software  application prototype that will display limited fe… | Software development,  Development, Prototype">
            <a:extLst>
              <a:ext uri="{FF2B5EF4-FFF2-40B4-BE49-F238E27FC236}">
                <a16:creationId xmlns:a16="http://schemas.microsoft.com/office/drawing/2014/main" id="{B1665F8B-0B23-6343-9734-84E32683A6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73768" y="3429000"/>
            <a:ext cx="2642032" cy="26253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17785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Getting USER (Stakeholder) Information</a:t>
            </a:r>
          </a:p>
        </p:txBody>
      </p:sp>
      <p:sp>
        <p:nvSpPr>
          <p:cNvPr id="3" name="Content Placeholder 2"/>
          <p:cNvSpPr>
            <a:spLocks noGrp="1"/>
          </p:cNvSpPr>
          <p:nvPr>
            <p:ph idx="1"/>
          </p:nvPr>
        </p:nvSpPr>
        <p:spPr/>
        <p:txBody>
          <a:bodyPr>
            <a:normAutofit/>
          </a:bodyPr>
          <a:lstStyle/>
          <a:p>
            <a:r>
              <a:rPr lang="en-US" dirty="0">
                <a:solidFill>
                  <a:schemeClr val="accent5">
                    <a:lumMod val="50000"/>
                  </a:schemeClr>
                </a:solidFill>
              </a:rPr>
              <a:t>Talking to users</a:t>
            </a:r>
          </a:p>
          <a:p>
            <a:pPr lvl="1"/>
            <a:r>
              <a:rPr lang="en-US" dirty="0"/>
              <a:t>Interviews</a:t>
            </a:r>
          </a:p>
          <a:p>
            <a:pPr lvl="1"/>
            <a:r>
              <a:rPr lang="en-US" dirty="0"/>
              <a:t>Focus Groups</a:t>
            </a:r>
          </a:p>
          <a:p>
            <a:pPr lvl="1"/>
            <a:r>
              <a:rPr lang="en-US" dirty="0"/>
              <a:t>Questionnaires (</a:t>
            </a:r>
            <a:r>
              <a:rPr lang="en-US" dirty="0" err="1"/>
              <a:t>Qualtrics</a:t>
            </a:r>
            <a:r>
              <a:rPr lang="en-US" dirty="0"/>
              <a:t>, </a:t>
            </a:r>
            <a:r>
              <a:rPr lang="en-US" dirty="0" err="1"/>
              <a:t>Gforms</a:t>
            </a:r>
            <a:r>
              <a:rPr lang="en-US" dirty="0"/>
              <a:t>)</a:t>
            </a:r>
          </a:p>
          <a:p>
            <a:pPr lvl="1"/>
            <a:r>
              <a:rPr lang="en-US" dirty="0"/>
              <a:t>Facebook, Mechanical Turk</a:t>
            </a:r>
          </a:p>
          <a:p>
            <a:r>
              <a:rPr lang="en-US" dirty="0">
                <a:solidFill>
                  <a:schemeClr val="accent4">
                    <a:lumMod val="50000"/>
                  </a:schemeClr>
                </a:solidFill>
              </a:rPr>
              <a:t>Observing users</a:t>
            </a:r>
          </a:p>
          <a:p>
            <a:r>
              <a:rPr lang="en-US" dirty="0">
                <a:solidFill>
                  <a:schemeClr val="accent6">
                    <a:lumMod val="50000"/>
                  </a:schemeClr>
                </a:solidFill>
              </a:rPr>
              <a:t>Look at competing products</a:t>
            </a:r>
          </a:p>
        </p:txBody>
      </p:sp>
      <p:sp>
        <p:nvSpPr>
          <p:cNvPr id="4" name="Date Placeholder 3"/>
          <p:cNvSpPr>
            <a:spLocks noGrp="1"/>
          </p:cNvSpPr>
          <p:nvPr>
            <p:ph type="dt" sz="half" idx="10"/>
          </p:nvPr>
        </p:nvSpPr>
        <p:spPr/>
        <p:txBody>
          <a:bodyPr/>
          <a:lstStyle/>
          <a:p>
            <a:fld id="{62D3EF70-7366-4AD4-8BB0-1D11C32060A5}" type="datetime1">
              <a:rPr lang="en-US" smtClean="0"/>
              <a:t>9/9/24</a:t>
            </a:fld>
            <a:endParaRPr lang="en-US"/>
          </a:p>
        </p:txBody>
      </p:sp>
      <p:sp>
        <p:nvSpPr>
          <p:cNvPr id="5" name="Footer Placeholder 4"/>
          <p:cNvSpPr>
            <a:spLocks noGrp="1"/>
          </p:cNvSpPr>
          <p:nvPr>
            <p:ph type="ftr" sz="quarter" idx="11"/>
          </p:nvPr>
        </p:nvSpPr>
        <p:spPr/>
        <p:txBody>
          <a:bodyPr/>
          <a:lstStyle/>
          <a:p>
            <a:r>
              <a:rPr lang="en-US" dirty="0"/>
              <a:t>CSCI2340 - Lecture 2</a:t>
            </a:r>
          </a:p>
        </p:txBody>
      </p:sp>
      <p:sp>
        <p:nvSpPr>
          <p:cNvPr id="6" name="Slide Number Placeholder 5"/>
          <p:cNvSpPr>
            <a:spLocks noGrp="1"/>
          </p:cNvSpPr>
          <p:nvPr>
            <p:ph type="sldNum" sz="quarter" idx="12"/>
          </p:nvPr>
        </p:nvSpPr>
        <p:spPr/>
        <p:txBody>
          <a:bodyPr/>
          <a:lstStyle/>
          <a:p>
            <a:fld id="{8D5205AB-528E-4083-91D2-5C1CD3DDE6D9}" type="slidenum">
              <a:rPr lang="en-US" smtClean="0"/>
              <a:t>27</a:t>
            </a:fld>
            <a:endParaRPr lang="en-US"/>
          </a:p>
        </p:txBody>
      </p:sp>
      <p:pic>
        <p:nvPicPr>
          <p:cNvPr id="13316" name="Picture 4" descr="https://encrypted-tbn3.gstatic.com/images?q=tbn:ANd9GcQDZFZEoBTXZsZfepx8J6WQugm88TipBkSiHeGKQIsVEfTuJjUR-Q"/>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91808" y="2087965"/>
            <a:ext cx="5310523" cy="29738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53210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Talking to Users</a:t>
            </a:r>
          </a:p>
        </p:txBody>
      </p:sp>
      <p:sp>
        <p:nvSpPr>
          <p:cNvPr id="3" name="Content Placeholder 2"/>
          <p:cNvSpPr>
            <a:spLocks noGrp="1"/>
          </p:cNvSpPr>
          <p:nvPr>
            <p:ph idx="1"/>
          </p:nvPr>
        </p:nvSpPr>
        <p:spPr/>
        <p:txBody>
          <a:bodyPr>
            <a:normAutofit/>
          </a:bodyPr>
          <a:lstStyle/>
          <a:p>
            <a:r>
              <a:rPr lang="en-US" dirty="0">
                <a:solidFill>
                  <a:schemeClr val="accent4">
                    <a:lumMod val="50000"/>
                  </a:schemeClr>
                </a:solidFill>
              </a:rPr>
              <a:t>Understanding what they want</a:t>
            </a:r>
          </a:p>
          <a:p>
            <a:pPr lvl="1"/>
            <a:r>
              <a:rPr lang="en-US" dirty="0"/>
              <a:t>And why they think they want it</a:t>
            </a:r>
          </a:p>
          <a:p>
            <a:r>
              <a:rPr lang="en-US" dirty="0">
                <a:solidFill>
                  <a:schemeClr val="accent6">
                    <a:lumMod val="50000"/>
                  </a:schemeClr>
                </a:solidFill>
              </a:rPr>
              <a:t>Understanding what is important to them</a:t>
            </a:r>
          </a:p>
          <a:p>
            <a:pPr lvl="1"/>
            <a:r>
              <a:rPr lang="en-US" dirty="0"/>
              <a:t>Features, performance, …</a:t>
            </a:r>
          </a:p>
          <a:p>
            <a:r>
              <a:rPr lang="en-US" dirty="0">
                <a:solidFill>
                  <a:schemeClr val="accent3">
                    <a:lumMod val="50000"/>
                  </a:schemeClr>
                </a:solidFill>
              </a:rPr>
              <a:t>Vocabulary </a:t>
            </a:r>
          </a:p>
          <a:p>
            <a:pPr lvl="1"/>
            <a:r>
              <a:rPr lang="en-US" dirty="0"/>
              <a:t>Don’t be afraid to ask questions</a:t>
            </a:r>
          </a:p>
          <a:p>
            <a:r>
              <a:rPr lang="en-US" dirty="0">
                <a:solidFill>
                  <a:schemeClr val="accent5">
                    <a:lumMod val="50000"/>
                  </a:schemeClr>
                </a:solidFill>
              </a:rPr>
              <a:t>Who is in charge</a:t>
            </a:r>
          </a:p>
        </p:txBody>
      </p:sp>
      <p:sp>
        <p:nvSpPr>
          <p:cNvPr id="4" name="Date Placeholder 3"/>
          <p:cNvSpPr>
            <a:spLocks noGrp="1"/>
          </p:cNvSpPr>
          <p:nvPr>
            <p:ph type="dt" sz="half" idx="10"/>
          </p:nvPr>
        </p:nvSpPr>
        <p:spPr/>
        <p:txBody>
          <a:bodyPr/>
          <a:lstStyle/>
          <a:p>
            <a:fld id="{2CBC15E3-544F-46EF-BE0A-83206D3AF063}" type="datetime1">
              <a:rPr lang="en-US" smtClean="0"/>
              <a:t>9/9/24</a:t>
            </a:fld>
            <a:endParaRPr lang="en-US"/>
          </a:p>
        </p:txBody>
      </p:sp>
      <p:sp>
        <p:nvSpPr>
          <p:cNvPr id="5" name="Footer Placeholder 4"/>
          <p:cNvSpPr>
            <a:spLocks noGrp="1"/>
          </p:cNvSpPr>
          <p:nvPr>
            <p:ph type="ftr" sz="quarter" idx="11"/>
          </p:nvPr>
        </p:nvSpPr>
        <p:spPr/>
        <p:txBody>
          <a:bodyPr/>
          <a:lstStyle/>
          <a:p>
            <a:r>
              <a:rPr lang="en-US" dirty="0"/>
              <a:t>CSCI2340 - Lecture 2</a:t>
            </a:r>
          </a:p>
        </p:txBody>
      </p:sp>
      <p:sp>
        <p:nvSpPr>
          <p:cNvPr id="6" name="Slide Number Placeholder 5"/>
          <p:cNvSpPr>
            <a:spLocks noGrp="1"/>
          </p:cNvSpPr>
          <p:nvPr>
            <p:ph type="sldNum" sz="quarter" idx="12"/>
          </p:nvPr>
        </p:nvSpPr>
        <p:spPr/>
        <p:txBody>
          <a:bodyPr/>
          <a:lstStyle/>
          <a:p>
            <a:fld id="{8D5205AB-528E-4083-91D2-5C1CD3DDE6D9}" type="slidenum">
              <a:rPr lang="en-US" smtClean="0"/>
              <a:t>28</a:t>
            </a:fld>
            <a:endParaRPr lang="en-US"/>
          </a:p>
        </p:txBody>
      </p:sp>
      <p:pic>
        <p:nvPicPr>
          <p:cNvPr id="14338" name="Picture 2" descr="http://www.umsl.edu/~sauterv/analysis/graphics/comics/questionnaires/interview.050712.gif">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32396" y="139090"/>
            <a:ext cx="5278734" cy="224049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http://www.dmst.aueb.gr/dds/etech/swdev/dil.g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32396" y="4194135"/>
            <a:ext cx="5414764" cy="19222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58784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Interviewing Potential Users</a:t>
            </a:r>
          </a:p>
        </p:txBody>
      </p:sp>
      <p:sp>
        <p:nvSpPr>
          <p:cNvPr id="3" name="Content Placeholder 2"/>
          <p:cNvSpPr>
            <a:spLocks noGrp="1"/>
          </p:cNvSpPr>
          <p:nvPr>
            <p:ph idx="1"/>
          </p:nvPr>
        </p:nvSpPr>
        <p:spPr/>
        <p:txBody>
          <a:bodyPr>
            <a:normAutofit fontScale="70000" lnSpcReduction="20000"/>
          </a:bodyPr>
          <a:lstStyle/>
          <a:p>
            <a:r>
              <a:rPr lang="en-US" dirty="0">
                <a:solidFill>
                  <a:schemeClr val="accent4">
                    <a:lumMod val="50000"/>
                  </a:schemeClr>
                </a:solidFill>
              </a:rPr>
              <a:t>Structured versus unstructured interviews</a:t>
            </a:r>
          </a:p>
          <a:p>
            <a:r>
              <a:rPr lang="en-US" dirty="0">
                <a:solidFill>
                  <a:schemeClr val="accent5">
                    <a:lumMod val="50000"/>
                  </a:schemeClr>
                </a:solidFill>
              </a:rPr>
              <a:t>Interviews require considerable preparation</a:t>
            </a:r>
          </a:p>
          <a:p>
            <a:pPr lvl="1"/>
            <a:r>
              <a:rPr lang="en-US" dirty="0">
                <a:solidFill>
                  <a:srgbClr val="7030A0"/>
                </a:solidFill>
              </a:rPr>
              <a:t>DO YOUR HOMEWORK</a:t>
            </a:r>
          </a:p>
          <a:p>
            <a:pPr lvl="1"/>
            <a:r>
              <a:rPr lang="en-US" dirty="0"/>
              <a:t>Determine what information is needed</a:t>
            </a:r>
          </a:p>
          <a:p>
            <a:pPr lvl="1"/>
            <a:r>
              <a:rPr lang="en-US" dirty="0"/>
              <a:t>Find out about the interviewees</a:t>
            </a:r>
          </a:p>
          <a:p>
            <a:pPr lvl="1"/>
            <a:r>
              <a:rPr lang="en-US" dirty="0"/>
              <a:t>Decide on questions and organization</a:t>
            </a:r>
          </a:p>
          <a:p>
            <a:pPr lvl="1"/>
            <a:r>
              <a:rPr lang="en-US" dirty="0"/>
              <a:t>Otherwise, it will be a waste of time</a:t>
            </a:r>
          </a:p>
          <a:p>
            <a:pPr lvl="1"/>
            <a:r>
              <a:rPr lang="en-US" dirty="0"/>
              <a:t>Experiment beforehand</a:t>
            </a:r>
          </a:p>
          <a:p>
            <a:r>
              <a:rPr lang="en-US" dirty="0">
                <a:solidFill>
                  <a:schemeClr val="accent6">
                    <a:lumMod val="50000"/>
                  </a:schemeClr>
                </a:solidFill>
              </a:rPr>
              <a:t>Process</a:t>
            </a:r>
          </a:p>
          <a:p>
            <a:pPr lvl="1"/>
            <a:r>
              <a:rPr lang="en-US" dirty="0"/>
              <a:t>Move from general to specific to general (open) questions</a:t>
            </a:r>
          </a:p>
          <a:p>
            <a:pPr lvl="1"/>
            <a:r>
              <a:rPr lang="en-US" dirty="0"/>
              <a:t>Summarize the interview</a:t>
            </a:r>
          </a:p>
          <a:p>
            <a:pPr lvl="2"/>
            <a:r>
              <a:rPr lang="en-US" dirty="0"/>
              <a:t>In terms of stories, use-cases, scenarios</a:t>
            </a:r>
          </a:p>
          <a:p>
            <a:pPr lvl="3"/>
            <a:r>
              <a:rPr lang="en-US" dirty="0"/>
              <a:t>Examples of the use of the system</a:t>
            </a:r>
          </a:p>
          <a:p>
            <a:pPr lvl="2"/>
            <a:r>
              <a:rPr lang="en-US" dirty="0"/>
              <a:t>To feed back to the client</a:t>
            </a:r>
          </a:p>
          <a:p>
            <a:pPr lvl="1"/>
            <a:r>
              <a:rPr lang="en-US" dirty="0"/>
              <a:t>Follow up</a:t>
            </a:r>
          </a:p>
        </p:txBody>
      </p:sp>
      <p:sp>
        <p:nvSpPr>
          <p:cNvPr id="4" name="Date Placeholder 3"/>
          <p:cNvSpPr>
            <a:spLocks noGrp="1"/>
          </p:cNvSpPr>
          <p:nvPr>
            <p:ph type="dt" sz="half" idx="10"/>
          </p:nvPr>
        </p:nvSpPr>
        <p:spPr/>
        <p:txBody>
          <a:bodyPr/>
          <a:lstStyle/>
          <a:p>
            <a:fld id="{50C0397B-D367-4DB1-9B86-087FB88478E9}" type="datetime1">
              <a:rPr lang="en-US" smtClean="0"/>
              <a:t>9/9/24</a:t>
            </a:fld>
            <a:endParaRPr lang="en-US"/>
          </a:p>
        </p:txBody>
      </p:sp>
      <p:sp>
        <p:nvSpPr>
          <p:cNvPr id="5" name="Footer Placeholder 4"/>
          <p:cNvSpPr>
            <a:spLocks noGrp="1"/>
          </p:cNvSpPr>
          <p:nvPr>
            <p:ph type="ftr" sz="quarter" idx="11"/>
          </p:nvPr>
        </p:nvSpPr>
        <p:spPr/>
        <p:txBody>
          <a:bodyPr/>
          <a:lstStyle/>
          <a:p>
            <a:r>
              <a:rPr lang="en-US" dirty="0"/>
              <a:t>CSCI2340 - Lecture 2</a:t>
            </a:r>
          </a:p>
        </p:txBody>
      </p:sp>
      <p:sp>
        <p:nvSpPr>
          <p:cNvPr id="6" name="Slide Number Placeholder 5"/>
          <p:cNvSpPr>
            <a:spLocks noGrp="1"/>
          </p:cNvSpPr>
          <p:nvPr>
            <p:ph type="sldNum" sz="quarter" idx="12"/>
          </p:nvPr>
        </p:nvSpPr>
        <p:spPr/>
        <p:txBody>
          <a:bodyPr/>
          <a:lstStyle/>
          <a:p>
            <a:fld id="{73381421-04BA-43C4-875B-2FE7089D7BE2}" type="slidenum">
              <a:rPr lang="en-US" smtClean="0"/>
              <a:t>29</a:t>
            </a:fld>
            <a:endParaRPr lang="en-US"/>
          </a:p>
        </p:txBody>
      </p:sp>
      <p:pic>
        <p:nvPicPr>
          <p:cNvPr id="8194" name="Picture 2" descr="http://appshark.com/appsharkblog/files/2013/08/photo_538x35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34401" y="1295400"/>
            <a:ext cx="3251775" cy="2133600"/>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Image result for who is the use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940800" y="4343400"/>
            <a:ext cx="2708389" cy="152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76932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Questionnaires and Surveys</a:t>
            </a:r>
          </a:p>
        </p:txBody>
      </p:sp>
      <p:sp>
        <p:nvSpPr>
          <p:cNvPr id="3" name="Content Placeholder 2"/>
          <p:cNvSpPr>
            <a:spLocks noGrp="1"/>
          </p:cNvSpPr>
          <p:nvPr>
            <p:ph idx="1"/>
          </p:nvPr>
        </p:nvSpPr>
        <p:spPr/>
        <p:txBody>
          <a:bodyPr>
            <a:normAutofit fontScale="77500" lnSpcReduction="20000"/>
          </a:bodyPr>
          <a:lstStyle/>
          <a:p>
            <a:r>
              <a:rPr lang="en-US" dirty="0">
                <a:solidFill>
                  <a:schemeClr val="accent5">
                    <a:lumMod val="50000"/>
                  </a:schemeClr>
                </a:solidFill>
              </a:rPr>
              <a:t>Who is your target audience (stakeholders)</a:t>
            </a:r>
          </a:p>
          <a:p>
            <a:pPr lvl="1"/>
            <a:r>
              <a:rPr lang="en-US" dirty="0"/>
              <a:t>Particular users or the general public</a:t>
            </a:r>
          </a:p>
          <a:p>
            <a:pPr lvl="1"/>
            <a:r>
              <a:rPr lang="en-US" dirty="0"/>
              <a:t>Others that may be affected by the system</a:t>
            </a:r>
          </a:p>
          <a:p>
            <a:pPr lvl="1"/>
            <a:r>
              <a:rPr lang="en-US" dirty="0"/>
              <a:t>Avoiding bias in audience selection</a:t>
            </a:r>
          </a:p>
          <a:p>
            <a:r>
              <a:rPr lang="en-US" dirty="0">
                <a:solidFill>
                  <a:schemeClr val="accent2">
                    <a:lumMod val="50000"/>
                  </a:schemeClr>
                </a:solidFill>
              </a:rPr>
              <a:t>Needs a lot of thought</a:t>
            </a:r>
          </a:p>
          <a:p>
            <a:pPr lvl="1"/>
            <a:r>
              <a:rPr lang="en-US" dirty="0"/>
              <a:t>What information is needed</a:t>
            </a:r>
          </a:p>
          <a:p>
            <a:pPr lvl="1"/>
            <a:r>
              <a:rPr lang="en-US" dirty="0"/>
              <a:t>Phrasing questions so as not to bias the outcomes</a:t>
            </a:r>
          </a:p>
          <a:p>
            <a:pPr lvl="1"/>
            <a:r>
              <a:rPr lang="en-US" dirty="0"/>
              <a:t>Determining how to interpret the results</a:t>
            </a:r>
          </a:p>
          <a:p>
            <a:pPr lvl="1"/>
            <a:r>
              <a:rPr lang="en-US" dirty="0"/>
              <a:t>Experiment beforehand</a:t>
            </a:r>
          </a:p>
          <a:p>
            <a:r>
              <a:rPr lang="en-US" b="1" dirty="0" err="1">
                <a:solidFill>
                  <a:schemeClr val="accent6">
                    <a:lumMod val="50000"/>
                  </a:schemeClr>
                </a:solidFill>
              </a:rPr>
              <a:t>Likert</a:t>
            </a:r>
            <a:r>
              <a:rPr lang="en-US" dirty="0">
                <a:solidFill>
                  <a:schemeClr val="accent6">
                    <a:lumMod val="50000"/>
                  </a:schemeClr>
                </a:solidFill>
              </a:rPr>
              <a:t> scales</a:t>
            </a:r>
          </a:p>
          <a:p>
            <a:pPr lvl="1"/>
            <a:r>
              <a:rPr lang="en-US" dirty="0"/>
              <a:t>Range of 1-7 (or 1-5) where … rate X</a:t>
            </a:r>
          </a:p>
          <a:p>
            <a:pPr lvl="1"/>
            <a:r>
              <a:rPr lang="en-US" dirty="0"/>
              <a:t>Provides a means of compiling results</a:t>
            </a:r>
          </a:p>
          <a:p>
            <a:r>
              <a:rPr lang="en-US" dirty="0">
                <a:solidFill>
                  <a:srgbClr val="0000FF"/>
                </a:solidFill>
              </a:rPr>
              <a:t>End with open questions </a:t>
            </a:r>
            <a:r>
              <a:rPr lang="en-US" dirty="0"/>
              <a:t>(won’t be answered by everyone)</a:t>
            </a:r>
          </a:p>
        </p:txBody>
      </p:sp>
      <p:sp>
        <p:nvSpPr>
          <p:cNvPr id="4" name="Date Placeholder 3"/>
          <p:cNvSpPr>
            <a:spLocks noGrp="1"/>
          </p:cNvSpPr>
          <p:nvPr>
            <p:ph type="dt" sz="half" idx="10"/>
          </p:nvPr>
        </p:nvSpPr>
        <p:spPr/>
        <p:txBody>
          <a:bodyPr/>
          <a:lstStyle/>
          <a:p>
            <a:fld id="{EA41B4E8-1979-4EC9-BCA5-CEDE727F3973}" type="datetime1">
              <a:rPr lang="en-US" smtClean="0"/>
              <a:t>9/9/24</a:t>
            </a:fld>
            <a:endParaRPr lang="en-US"/>
          </a:p>
        </p:txBody>
      </p:sp>
      <p:sp>
        <p:nvSpPr>
          <p:cNvPr id="5" name="Footer Placeholder 4"/>
          <p:cNvSpPr>
            <a:spLocks noGrp="1"/>
          </p:cNvSpPr>
          <p:nvPr>
            <p:ph type="ftr" sz="quarter" idx="11"/>
          </p:nvPr>
        </p:nvSpPr>
        <p:spPr/>
        <p:txBody>
          <a:bodyPr/>
          <a:lstStyle/>
          <a:p>
            <a:r>
              <a:rPr lang="en-US" dirty="0"/>
              <a:t>CSCI2340 - Lecture 2</a:t>
            </a:r>
          </a:p>
        </p:txBody>
      </p:sp>
      <p:sp>
        <p:nvSpPr>
          <p:cNvPr id="6" name="Slide Number Placeholder 5"/>
          <p:cNvSpPr>
            <a:spLocks noGrp="1"/>
          </p:cNvSpPr>
          <p:nvPr>
            <p:ph type="sldNum" sz="quarter" idx="12"/>
          </p:nvPr>
        </p:nvSpPr>
        <p:spPr/>
        <p:txBody>
          <a:bodyPr/>
          <a:lstStyle/>
          <a:p>
            <a:fld id="{73381421-04BA-43C4-875B-2FE7089D7BE2}" type="slidenum">
              <a:rPr lang="en-US" smtClean="0"/>
              <a:t>30</a:t>
            </a:fld>
            <a:endParaRPr lang="en-US"/>
          </a:p>
        </p:txBody>
      </p:sp>
      <p:pic>
        <p:nvPicPr>
          <p:cNvPr id="9218" name="Picture 2" descr="http://ts1.mm.bing.net/th?id=H.4877881464458216&amp;w=192&amp;h=185&amp;c=7&amp;rs=1&amp;pid=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16047" y="584200"/>
            <a:ext cx="2438400" cy="234950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http://willscullypower.files.wordpress.com/2012/05/qualtrics.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12119" y="3530600"/>
            <a:ext cx="2870200" cy="9017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07083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296A06-458B-F748-A3DD-7524BFFE22E9}"/>
              </a:ext>
            </a:extLst>
          </p:cNvPr>
          <p:cNvSpPr>
            <a:spLocks noGrp="1"/>
          </p:cNvSpPr>
          <p:nvPr>
            <p:ph type="title"/>
          </p:nvPr>
        </p:nvSpPr>
        <p:spPr/>
        <p:txBody>
          <a:bodyPr/>
          <a:lstStyle/>
          <a:p>
            <a:r>
              <a:rPr lang="en-US" dirty="0"/>
              <a:t>Requirements Tools</a:t>
            </a:r>
          </a:p>
        </p:txBody>
      </p:sp>
      <p:sp>
        <p:nvSpPr>
          <p:cNvPr id="3" name="Content Placeholder 2">
            <a:extLst>
              <a:ext uri="{FF2B5EF4-FFF2-40B4-BE49-F238E27FC236}">
                <a16:creationId xmlns:a16="http://schemas.microsoft.com/office/drawing/2014/main" id="{735D27C3-7CA0-BB44-A923-3C91BC51D7AF}"/>
              </a:ext>
            </a:extLst>
          </p:cNvPr>
          <p:cNvSpPr>
            <a:spLocks noGrp="1"/>
          </p:cNvSpPr>
          <p:nvPr>
            <p:ph idx="1"/>
          </p:nvPr>
        </p:nvSpPr>
        <p:spPr/>
        <p:txBody>
          <a:bodyPr/>
          <a:lstStyle/>
          <a:p>
            <a:r>
              <a:rPr lang="en-US" dirty="0"/>
              <a:t>Provide a means for organizing requirements</a:t>
            </a:r>
          </a:p>
          <a:p>
            <a:pPr lvl="1"/>
            <a:r>
              <a:rPr lang="en-US" dirty="0"/>
              <a:t>Geared toward standard requirements</a:t>
            </a:r>
          </a:p>
          <a:p>
            <a:pPr lvl="1"/>
            <a:r>
              <a:rPr lang="en-US" dirty="0"/>
              <a:t>Easy to add, change, etc. requirements</a:t>
            </a:r>
          </a:p>
          <a:p>
            <a:pPr lvl="1"/>
            <a:r>
              <a:rPr lang="en-US" dirty="0"/>
              <a:t>Ensure requirements are always available</a:t>
            </a:r>
          </a:p>
          <a:p>
            <a:r>
              <a:rPr lang="en-US" dirty="0"/>
              <a:t>JAMA, IBM Doors, CaseComplete</a:t>
            </a:r>
          </a:p>
        </p:txBody>
      </p:sp>
      <p:sp>
        <p:nvSpPr>
          <p:cNvPr id="4" name="Date Placeholder 3">
            <a:extLst>
              <a:ext uri="{FF2B5EF4-FFF2-40B4-BE49-F238E27FC236}">
                <a16:creationId xmlns:a16="http://schemas.microsoft.com/office/drawing/2014/main" id="{86EFAC93-70B1-2A41-B21D-3BF291F94BC4}"/>
              </a:ext>
            </a:extLst>
          </p:cNvPr>
          <p:cNvSpPr>
            <a:spLocks noGrp="1"/>
          </p:cNvSpPr>
          <p:nvPr>
            <p:ph type="dt" sz="half" idx="10"/>
          </p:nvPr>
        </p:nvSpPr>
        <p:spPr/>
        <p:txBody>
          <a:bodyPr/>
          <a:lstStyle/>
          <a:p>
            <a:fld id="{52B17E70-1A60-264C-9AF6-A114E9DA6910}" type="datetime1">
              <a:rPr lang="en-US" smtClean="0"/>
              <a:t>9/9/24</a:t>
            </a:fld>
            <a:endParaRPr lang="en-US"/>
          </a:p>
        </p:txBody>
      </p:sp>
      <p:sp>
        <p:nvSpPr>
          <p:cNvPr id="5" name="Footer Placeholder 4">
            <a:extLst>
              <a:ext uri="{FF2B5EF4-FFF2-40B4-BE49-F238E27FC236}">
                <a16:creationId xmlns:a16="http://schemas.microsoft.com/office/drawing/2014/main" id="{ED567527-7D23-F54A-B392-7FA211456370}"/>
              </a:ext>
            </a:extLst>
          </p:cNvPr>
          <p:cNvSpPr>
            <a:spLocks noGrp="1"/>
          </p:cNvSpPr>
          <p:nvPr>
            <p:ph type="ftr" sz="quarter" idx="11"/>
          </p:nvPr>
        </p:nvSpPr>
        <p:spPr/>
        <p:txBody>
          <a:bodyPr/>
          <a:lstStyle/>
          <a:p>
            <a:r>
              <a:rPr lang="en-US" dirty="0"/>
              <a:t>CSCI2340 - Lecture 2</a:t>
            </a:r>
          </a:p>
        </p:txBody>
      </p:sp>
      <p:sp>
        <p:nvSpPr>
          <p:cNvPr id="6" name="Slide Number Placeholder 5">
            <a:extLst>
              <a:ext uri="{FF2B5EF4-FFF2-40B4-BE49-F238E27FC236}">
                <a16:creationId xmlns:a16="http://schemas.microsoft.com/office/drawing/2014/main" id="{B06404E0-EE2B-C149-9108-816DAA9D45A2}"/>
              </a:ext>
            </a:extLst>
          </p:cNvPr>
          <p:cNvSpPr>
            <a:spLocks noGrp="1"/>
          </p:cNvSpPr>
          <p:nvPr>
            <p:ph type="sldNum" sz="quarter" idx="12"/>
          </p:nvPr>
        </p:nvSpPr>
        <p:spPr/>
        <p:txBody>
          <a:bodyPr/>
          <a:lstStyle/>
          <a:p>
            <a:fld id="{E4AA9D28-175B-924B-8AFB-6F5FA3319B55}" type="slidenum">
              <a:rPr lang="en-US" smtClean="0"/>
              <a:pPr/>
              <a:t>31</a:t>
            </a:fld>
            <a:endParaRPr lang="en-US"/>
          </a:p>
        </p:txBody>
      </p:sp>
      <p:pic>
        <p:nvPicPr>
          <p:cNvPr id="6146" name="Picture 2" descr="Aviation Testing and Compliance with DO-178C">
            <a:extLst>
              <a:ext uri="{FF2B5EF4-FFF2-40B4-BE49-F238E27FC236}">
                <a16:creationId xmlns:a16="http://schemas.microsoft.com/office/drawing/2014/main" id="{64994A6E-6923-7748-918F-3101ED804A7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28199" y="3906862"/>
            <a:ext cx="4125601" cy="18382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34125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E9FA26-0D8C-32E8-4191-42B33487597B}"/>
              </a:ext>
            </a:extLst>
          </p:cNvPr>
          <p:cNvSpPr>
            <a:spLocks noGrp="1"/>
          </p:cNvSpPr>
          <p:nvPr>
            <p:ph type="title"/>
          </p:nvPr>
        </p:nvSpPr>
        <p:spPr/>
        <p:txBody>
          <a:bodyPr/>
          <a:lstStyle/>
          <a:p>
            <a:r>
              <a:rPr lang="en-US" dirty="0"/>
              <a:t>Requirements Research</a:t>
            </a:r>
          </a:p>
        </p:txBody>
      </p:sp>
      <p:sp>
        <p:nvSpPr>
          <p:cNvPr id="3" name="Content Placeholder 2">
            <a:extLst>
              <a:ext uri="{FF2B5EF4-FFF2-40B4-BE49-F238E27FC236}">
                <a16:creationId xmlns:a16="http://schemas.microsoft.com/office/drawing/2014/main" id="{45E01A8E-ECD8-8D1E-79DC-3DE20536B4DA}"/>
              </a:ext>
            </a:extLst>
          </p:cNvPr>
          <p:cNvSpPr>
            <a:spLocks noGrp="1"/>
          </p:cNvSpPr>
          <p:nvPr>
            <p:ph idx="1"/>
          </p:nvPr>
        </p:nvSpPr>
        <p:spPr/>
        <p:txBody>
          <a:bodyPr/>
          <a:lstStyle/>
          <a:p>
            <a:r>
              <a:rPr lang="en-US" dirty="0">
                <a:solidFill>
                  <a:schemeClr val="accent4">
                    <a:lumMod val="50000"/>
                  </a:schemeClr>
                </a:solidFill>
              </a:rPr>
              <a:t>Using AI (NLP) techniques </a:t>
            </a:r>
          </a:p>
          <a:p>
            <a:pPr lvl="1"/>
            <a:r>
              <a:rPr lang="en-US" dirty="0"/>
              <a:t>For obtaining natural-language requirements</a:t>
            </a:r>
          </a:p>
          <a:p>
            <a:pPr lvl="1"/>
            <a:r>
              <a:rPr lang="en-US" dirty="0"/>
              <a:t>For analyzing natural-language requirements</a:t>
            </a:r>
          </a:p>
          <a:p>
            <a:r>
              <a:rPr lang="en-US" dirty="0">
                <a:solidFill>
                  <a:schemeClr val="accent2">
                    <a:lumMod val="50000"/>
                  </a:schemeClr>
                </a:solidFill>
              </a:rPr>
              <a:t>Other means of eliciting requirements</a:t>
            </a:r>
          </a:p>
          <a:p>
            <a:pPr lvl="1"/>
            <a:r>
              <a:rPr lang="en-US" dirty="0"/>
              <a:t>App-store based techniques</a:t>
            </a:r>
          </a:p>
          <a:p>
            <a:r>
              <a:rPr lang="en-US" dirty="0">
                <a:solidFill>
                  <a:schemeClr val="accent6">
                    <a:lumMod val="75000"/>
                  </a:schemeClr>
                </a:solidFill>
              </a:rPr>
              <a:t>Defining fairness</a:t>
            </a:r>
          </a:p>
          <a:p>
            <a:r>
              <a:rPr lang="en-US" dirty="0">
                <a:solidFill>
                  <a:schemeClr val="accent1">
                    <a:lumMod val="75000"/>
                  </a:schemeClr>
                </a:solidFill>
              </a:rPr>
              <a:t>Cross-domain requirements linking</a:t>
            </a:r>
          </a:p>
          <a:p>
            <a:r>
              <a:rPr lang="en-US" dirty="0">
                <a:solidFill>
                  <a:schemeClr val="accent2">
                    <a:lumMod val="75000"/>
                  </a:schemeClr>
                </a:solidFill>
              </a:rPr>
              <a:t>Analyzing privacy policy of third-party libraries</a:t>
            </a:r>
          </a:p>
        </p:txBody>
      </p:sp>
      <p:sp>
        <p:nvSpPr>
          <p:cNvPr id="4" name="Date Placeholder 3">
            <a:extLst>
              <a:ext uri="{FF2B5EF4-FFF2-40B4-BE49-F238E27FC236}">
                <a16:creationId xmlns:a16="http://schemas.microsoft.com/office/drawing/2014/main" id="{09324124-08DE-E805-84D9-AE204B1A361C}"/>
              </a:ext>
            </a:extLst>
          </p:cNvPr>
          <p:cNvSpPr>
            <a:spLocks noGrp="1"/>
          </p:cNvSpPr>
          <p:nvPr>
            <p:ph type="dt" sz="half" idx="10"/>
          </p:nvPr>
        </p:nvSpPr>
        <p:spPr/>
        <p:txBody>
          <a:bodyPr/>
          <a:lstStyle/>
          <a:p>
            <a:fld id="{52B17E70-1A60-264C-9AF6-A114E9DA6910}" type="datetime1">
              <a:rPr lang="en-US" smtClean="0"/>
              <a:t>9/9/24</a:t>
            </a:fld>
            <a:endParaRPr lang="en-US"/>
          </a:p>
        </p:txBody>
      </p:sp>
      <p:sp>
        <p:nvSpPr>
          <p:cNvPr id="5" name="Footer Placeholder 4">
            <a:extLst>
              <a:ext uri="{FF2B5EF4-FFF2-40B4-BE49-F238E27FC236}">
                <a16:creationId xmlns:a16="http://schemas.microsoft.com/office/drawing/2014/main" id="{98D4E1B8-0325-F381-E3FD-4CDDD597D96F}"/>
              </a:ext>
            </a:extLst>
          </p:cNvPr>
          <p:cNvSpPr>
            <a:spLocks noGrp="1"/>
          </p:cNvSpPr>
          <p:nvPr>
            <p:ph type="ftr" sz="quarter" idx="11"/>
          </p:nvPr>
        </p:nvSpPr>
        <p:spPr/>
        <p:txBody>
          <a:bodyPr/>
          <a:lstStyle/>
          <a:p>
            <a:r>
              <a:rPr lang="en-US"/>
              <a:t>CSCI2340 - Lecture 2</a:t>
            </a:r>
            <a:endParaRPr lang="en-US" dirty="0"/>
          </a:p>
        </p:txBody>
      </p:sp>
      <p:sp>
        <p:nvSpPr>
          <p:cNvPr id="6" name="Slide Number Placeholder 5">
            <a:extLst>
              <a:ext uri="{FF2B5EF4-FFF2-40B4-BE49-F238E27FC236}">
                <a16:creationId xmlns:a16="http://schemas.microsoft.com/office/drawing/2014/main" id="{6B09B464-8D40-A2F0-9AFF-8C25D022BAEC}"/>
              </a:ext>
            </a:extLst>
          </p:cNvPr>
          <p:cNvSpPr>
            <a:spLocks noGrp="1"/>
          </p:cNvSpPr>
          <p:nvPr>
            <p:ph type="sldNum" sz="quarter" idx="12"/>
          </p:nvPr>
        </p:nvSpPr>
        <p:spPr/>
        <p:txBody>
          <a:bodyPr/>
          <a:lstStyle/>
          <a:p>
            <a:fld id="{E4AA9D28-175B-924B-8AFB-6F5FA3319B55}" type="slidenum">
              <a:rPr lang="en-US" smtClean="0"/>
              <a:pPr/>
              <a:t>32</a:t>
            </a:fld>
            <a:endParaRPr lang="en-US"/>
          </a:p>
        </p:txBody>
      </p:sp>
      <p:pic>
        <p:nvPicPr>
          <p:cNvPr id="2050" name="Picture 2" descr="How Requirements Gathering gets better with User Research ?">
            <a:extLst>
              <a:ext uri="{FF2B5EF4-FFF2-40B4-BE49-F238E27FC236}">
                <a16:creationId xmlns:a16="http://schemas.microsoft.com/office/drawing/2014/main" id="{7AC5E779-020D-029C-CE2B-1E01F264C58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08495" y="3310360"/>
            <a:ext cx="4156183" cy="17793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16787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45F2C-D57E-9B4C-B38A-4BB4A45ACDB0}"/>
              </a:ext>
            </a:extLst>
          </p:cNvPr>
          <p:cNvSpPr>
            <a:spLocks noGrp="1"/>
          </p:cNvSpPr>
          <p:nvPr>
            <p:ph type="title"/>
          </p:nvPr>
        </p:nvSpPr>
        <p:spPr/>
        <p:txBody>
          <a:bodyPr/>
          <a:lstStyle/>
          <a:p>
            <a:r>
              <a:rPr lang="en-US" dirty="0"/>
              <a:t>PROJECT</a:t>
            </a:r>
          </a:p>
        </p:txBody>
      </p:sp>
      <p:sp>
        <p:nvSpPr>
          <p:cNvPr id="3" name="Content Placeholder 2">
            <a:extLst>
              <a:ext uri="{FF2B5EF4-FFF2-40B4-BE49-F238E27FC236}">
                <a16:creationId xmlns:a16="http://schemas.microsoft.com/office/drawing/2014/main" id="{2683D061-60EB-8646-A2C9-8E93D6D40C77}"/>
              </a:ext>
            </a:extLst>
          </p:cNvPr>
          <p:cNvSpPr>
            <a:spLocks noGrp="1"/>
          </p:cNvSpPr>
          <p:nvPr>
            <p:ph idx="1"/>
          </p:nvPr>
        </p:nvSpPr>
        <p:spPr/>
        <p:txBody>
          <a:bodyPr>
            <a:normAutofit/>
          </a:bodyPr>
          <a:lstStyle/>
          <a:p>
            <a:r>
              <a:rPr lang="en-US" dirty="0">
                <a:solidFill>
                  <a:schemeClr val="accent5">
                    <a:lumMod val="75000"/>
                  </a:schemeClr>
                </a:solidFill>
              </a:rPr>
              <a:t>Project teams will be assigned tomorrow</a:t>
            </a:r>
          </a:p>
          <a:p>
            <a:pPr lvl="1"/>
            <a:r>
              <a:rPr lang="en-US" dirty="0"/>
              <a:t>You will be notified via e-mail</a:t>
            </a:r>
          </a:p>
          <a:p>
            <a:pPr lvl="1"/>
            <a:r>
              <a:rPr lang="en-US" dirty="0"/>
              <a:t>Next class we will have an initial team meeting</a:t>
            </a:r>
          </a:p>
          <a:p>
            <a:pPr lvl="1"/>
            <a:r>
              <a:rPr lang="en-US" dirty="0">
                <a:hlinkClick r:id="rId2"/>
              </a:rPr>
              <a:t>Form for providing project preferences</a:t>
            </a:r>
            <a:endParaRPr lang="en-US" dirty="0"/>
          </a:p>
          <a:p>
            <a:r>
              <a:rPr lang="en-US" dirty="0">
                <a:solidFill>
                  <a:srgbClr val="7030A0"/>
                </a:solidFill>
              </a:rPr>
              <a:t>Current Popular Projects</a:t>
            </a:r>
          </a:p>
          <a:p>
            <a:pPr lvl="1"/>
            <a:r>
              <a:rPr lang="en-US" dirty="0"/>
              <a:t>DJ Mix, LLAMA, Speech</a:t>
            </a:r>
          </a:p>
          <a:p>
            <a:pPr lvl="1"/>
            <a:r>
              <a:rPr lang="en-US" dirty="0"/>
              <a:t>UI Generation, IoT</a:t>
            </a:r>
            <a:r>
              <a:rPr lang="en-US"/>
              <a:t>, Accessibility, Agentic</a:t>
            </a:r>
            <a:endParaRPr lang="en-US" dirty="0"/>
          </a:p>
        </p:txBody>
      </p:sp>
      <p:sp>
        <p:nvSpPr>
          <p:cNvPr id="4" name="Date Placeholder 3">
            <a:extLst>
              <a:ext uri="{FF2B5EF4-FFF2-40B4-BE49-F238E27FC236}">
                <a16:creationId xmlns:a16="http://schemas.microsoft.com/office/drawing/2014/main" id="{1615F41B-65A6-D54F-82F1-1DC11C13A395}"/>
              </a:ext>
            </a:extLst>
          </p:cNvPr>
          <p:cNvSpPr>
            <a:spLocks noGrp="1"/>
          </p:cNvSpPr>
          <p:nvPr>
            <p:ph type="dt" sz="half" idx="10"/>
          </p:nvPr>
        </p:nvSpPr>
        <p:spPr/>
        <p:txBody>
          <a:bodyPr/>
          <a:lstStyle/>
          <a:p>
            <a:fld id="{52B17E70-1A60-264C-9AF6-A114E9DA6910}" type="datetime1">
              <a:rPr lang="en-US" smtClean="0"/>
              <a:t>9/9/24</a:t>
            </a:fld>
            <a:endParaRPr lang="en-US"/>
          </a:p>
        </p:txBody>
      </p:sp>
      <p:sp>
        <p:nvSpPr>
          <p:cNvPr id="5" name="Footer Placeholder 4">
            <a:extLst>
              <a:ext uri="{FF2B5EF4-FFF2-40B4-BE49-F238E27FC236}">
                <a16:creationId xmlns:a16="http://schemas.microsoft.com/office/drawing/2014/main" id="{473D6429-A857-1641-8C2A-CC04DF6184FE}"/>
              </a:ext>
            </a:extLst>
          </p:cNvPr>
          <p:cNvSpPr>
            <a:spLocks noGrp="1"/>
          </p:cNvSpPr>
          <p:nvPr>
            <p:ph type="ftr" sz="quarter" idx="11"/>
          </p:nvPr>
        </p:nvSpPr>
        <p:spPr/>
        <p:txBody>
          <a:bodyPr/>
          <a:lstStyle/>
          <a:p>
            <a:r>
              <a:rPr lang="en-US" dirty="0"/>
              <a:t>CSCI2340 - Lecture 2</a:t>
            </a:r>
          </a:p>
        </p:txBody>
      </p:sp>
      <p:sp>
        <p:nvSpPr>
          <p:cNvPr id="6" name="Slide Number Placeholder 5">
            <a:extLst>
              <a:ext uri="{FF2B5EF4-FFF2-40B4-BE49-F238E27FC236}">
                <a16:creationId xmlns:a16="http://schemas.microsoft.com/office/drawing/2014/main" id="{2BA6D106-96C1-7244-ABF2-C4E60B4CAE12}"/>
              </a:ext>
            </a:extLst>
          </p:cNvPr>
          <p:cNvSpPr>
            <a:spLocks noGrp="1"/>
          </p:cNvSpPr>
          <p:nvPr>
            <p:ph type="sldNum" sz="quarter" idx="12"/>
          </p:nvPr>
        </p:nvSpPr>
        <p:spPr/>
        <p:txBody>
          <a:bodyPr/>
          <a:lstStyle/>
          <a:p>
            <a:fld id="{E4AA9D28-175B-924B-8AFB-6F5FA3319B55}" type="slidenum">
              <a:rPr lang="en-US" smtClean="0"/>
              <a:pPr/>
              <a:t>33</a:t>
            </a:fld>
            <a:endParaRPr lang="en-US"/>
          </a:p>
        </p:txBody>
      </p:sp>
    </p:spTree>
    <p:extLst>
      <p:ext uri="{BB962C8B-B14F-4D97-AF65-F5344CB8AC3E}">
        <p14:creationId xmlns:p14="http://schemas.microsoft.com/office/powerpoint/2010/main" val="11442077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BC89A7-6356-714A-B0B1-2F213CE7A231}"/>
              </a:ext>
            </a:extLst>
          </p:cNvPr>
          <p:cNvSpPr>
            <a:spLocks noGrp="1"/>
          </p:cNvSpPr>
          <p:nvPr>
            <p:ph type="title"/>
          </p:nvPr>
        </p:nvSpPr>
        <p:spPr/>
        <p:txBody>
          <a:bodyPr/>
          <a:lstStyle/>
          <a:p>
            <a:r>
              <a:rPr lang="en-US" dirty="0"/>
              <a:t>PROJECT Homework</a:t>
            </a:r>
          </a:p>
        </p:txBody>
      </p:sp>
      <p:sp>
        <p:nvSpPr>
          <p:cNvPr id="3" name="Content Placeholder 2">
            <a:extLst>
              <a:ext uri="{FF2B5EF4-FFF2-40B4-BE49-F238E27FC236}">
                <a16:creationId xmlns:a16="http://schemas.microsoft.com/office/drawing/2014/main" id="{3063DA98-468F-A44F-9934-DD6689B48A45}"/>
              </a:ext>
            </a:extLst>
          </p:cNvPr>
          <p:cNvSpPr>
            <a:spLocks noGrp="1"/>
          </p:cNvSpPr>
          <p:nvPr>
            <p:ph idx="1"/>
          </p:nvPr>
        </p:nvSpPr>
        <p:spPr/>
        <p:txBody>
          <a:bodyPr/>
          <a:lstStyle/>
          <a:p>
            <a:r>
              <a:rPr lang="en-US" dirty="0">
                <a:solidFill>
                  <a:srgbClr val="7030A0"/>
                </a:solidFill>
              </a:rPr>
              <a:t>Once projects are assigned</a:t>
            </a:r>
          </a:p>
          <a:p>
            <a:pPr lvl="1"/>
            <a:r>
              <a:rPr lang="en-US" dirty="0"/>
              <a:t>Create a shared requirements document for your project</a:t>
            </a:r>
          </a:p>
          <a:p>
            <a:pPr lvl="1"/>
            <a:r>
              <a:rPr lang="en-US" dirty="0"/>
              <a:t>Start adding requirements for your project</a:t>
            </a:r>
          </a:p>
          <a:p>
            <a:pPr lvl="1"/>
            <a:r>
              <a:rPr lang="en-US" dirty="0"/>
              <a:t>Start thinking of who to interview or poll or work with</a:t>
            </a:r>
          </a:p>
          <a:p>
            <a:pPr lvl="2"/>
            <a:r>
              <a:rPr lang="en-US" dirty="0"/>
              <a:t>Identify and start talking to potential users</a:t>
            </a:r>
          </a:p>
          <a:p>
            <a:pPr lvl="1"/>
            <a:r>
              <a:rPr lang="en-US" dirty="0"/>
              <a:t>Add (individually) to the requirements document</a:t>
            </a:r>
          </a:p>
          <a:p>
            <a:r>
              <a:rPr lang="en-US" dirty="0">
                <a:solidFill>
                  <a:schemeClr val="accent6">
                    <a:lumMod val="50000"/>
                  </a:schemeClr>
                </a:solidFill>
              </a:rPr>
              <a:t>For next class’s project meeting</a:t>
            </a:r>
          </a:p>
          <a:p>
            <a:pPr lvl="1"/>
            <a:r>
              <a:rPr lang="en-US" dirty="0"/>
              <a:t>Think about your role in the project</a:t>
            </a:r>
          </a:p>
          <a:p>
            <a:pPr lvl="1"/>
            <a:r>
              <a:rPr lang="en-US" dirty="0"/>
              <a:t>Think about how you want the project to go</a:t>
            </a:r>
          </a:p>
          <a:p>
            <a:endParaRPr lang="en-US" dirty="0"/>
          </a:p>
        </p:txBody>
      </p:sp>
      <p:sp>
        <p:nvSpPr>
          <p:cNvPr id="4" name="Date Placeholder 3">
            <a:extLst>
              <a:ext uri="{FF2B5EF4-FFF2-40B4-BE49-F238E27FC236}">
                <a16:creationId xmlns:a16="http://schemas.microsoft.com/office/drawing/2014/main" id="{5DED0F9F-A30A-9942-9AD8-4AAC07F29E2D}"/>
              </a:ext>
            </a:extLst>
          </p:cNvPr>
          <p:cNvSpPr>
            <a:spLocks noGrp="1"/>
          </p:cNvSpPr>
          <p:nvPr>
            <p:ph type="dt" sz="half" idx="10"/>
          </p:nvPr>
        </p:nvSpPr>
        <p:spPr/>
        <p:txBody>
          <a:bodyPr/>
          <a:lstStyle/>
          <a:p>
            <a:fld id="{52B17E70-1A60-264C-9AF6-A114E9DA6910}" type="datetime1">
              <a:rPr lang="en-US" smtClean="0"/>
              <a:t>9/9/24</a:t>
            </a:fld>
            <a:endParaRPr lang="en-US"/>
          </a:p>
        </p:txBody>
      </p:sp>
      <p:sp>
        <p:nvSpPr>
          <p:cNvPr id="5" name="Footer Placeholder 4">
            <a:extLst>
              <a:ext uri="{FF2B5EF4-FFF2-40B4-BE49-F238E27FC236}">
                <a16:creationId xmlns:a16="http://schemas.microsoft.com/office/drawing/2014/main" id="{37171DDC-3FB2-0447-B799-DF5655D2D17F}"/>
              </a:ext>
            </a:extLst>
          </p:cNvPr>
          <p:cNvSpPr>
            <a:spLocks noGrp="1"/>
          </p:cNvSpPr>
          <p:nvPr>
            <p:ph type="ftr" sz="quarter" idx="11"/>
          </p:nvPr>
        </p:nvSpPr>
        <p:spPr/>
        <p:txBody>
          <a:bodyPr/>
          <a:lstStyle/>
          <a:p>
            <a:r>
              <a:rPr lang="en-US" dirty="0"/>
              <a:t>CSCI2340 - Lecture 2</a:t>
            </a:r>
          </a:p>
        </p:txBody>
      </p:sp>
      <p:sp>
        <p:nvSpPr>
          <p:cNvPr id="6" name="Slide Number Placeholder 5">
            <a:extLst>
              <a:ext uri="{FF2B5EF4-FFF2-40B4-BE49-F238E27FC236}">
                <a16:creationId xmlns:a16="http://schemas.microsoft.com/office/drawing/2014/main" id="{4E88F52A-1DB1-F045-AC45-E18C19AB7CA8}"/>
              </a:ext>
            </a:extLst>
          </p:cNvPr>
          <p:cNvSpPr>
            <a:spLocks noGrp="1"/>
          </p:cNvSpPr>
          <p:nvPr>
            <p:ph type="sldNum" sz="quarter" idx="12"/>
          </p:nvPr>
        </p:nvSpPr>
        <p:spPr/>
        <p:txBody>
          <a:bodyPr/>
          <a:lstStyle/>
          <a:p>
            <a:fld id="{E4AA9D28-175B-924B-8AFB-6F5FA3319B55}" type="slidenum">
              <a:rPr lang="en-US" smtClean="0"/>
              <a:pPr/>
              <a:t>34</a:t>
            </a:fld>
            <a:endParaRPr lang="en-US"/>
          </a:p>
        </p:txBody>
      </p:sp>
    </p:spTree>
    <p:extLst>
      <p:ext uri="{BB962C8B-B14F-4D97-AF65-F5344CB8AC3E}">
        <p14:creationId xmlns:p14="http://schemas.microsoft.com/office/powerpoint/2010/main" val="60004786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84302-AF43-D193-1AD5-0A6CEA98EB09}"/>
              </a:ext>
            </a:extLst>
          </p:cNvPr>
          <p:cNvSpPr>
            <a:spLocks noGrp="1"/>
          </p:cNvSpPr>
          <p:nvPr>
            <p:ph type="title"/>
          </p:nvPr>
        </p:nvSpPr>
        <p:spPr/>
        <p:txBody>
          <a:bodyPr/>
          <a:lstStyle/>
          <a:p>
            <a:r>
              <a:rPr lang="en-US" dirty="0"/>
              <a:t>Homework (from last time)</a:t>
            </a:r>
          </a:p>
        </p:txBody>
      </p:sp>
      <p:sp>
        <p:nvSpPr>
          <p:cNvPr id="3" name="Content Placeholder 2">
            <a:extLst>
              <a:ext uri="{FF2B5EF4-FFF2-40B4-BE49-F238E27FC236}">
                <a16:creationId xmlns:a16="http://schemas.microsoft.com/office/drawing/2014/main" id="{8DA3BCE4-615B-85DD-0C06-CC28238BCD1F}"/>
              </a:ext>
            </a:extLst>
          </p:cNvPr>
          <p:cNvSpPr>
            <a:spLocks noGrp="1"/>
          </p:cNvSpPr>
          <p:nvPr>
            <p:ph idx="1"/>
          </p:nvPr>
        </p:nvSpPr>
        <p:spPr/>
        <p:txBody>
          <a:bodyPr/>
          <a:lstStyle/>
          <a:p>
            <a:r>
              <a:rPr lang="en-US" dirty="0">
                <a:solidFill>
                  <a:schemeClr val="accent6">
                    <a:lumMod val="50000"/>
                  </a:schemeClr>
                </a:solidFill>
              </a:rPr>
              <a:t>Download and install Code Bubbles</a:t>
            </a:r>
          </a:p>
          <a:p>
            <a:pPr lvl="1"/>
            <a:r>
              <a:rPr lang="en-US" dirty="0"/>
              <a:t>Need to install Eclipse first if not already there</a:t>
            </a:r>
          </a:p>
          <a:p>
            <a:r>
              <a:rPr lang="en-US" dirty="0">
                <a:solidFill>
                  <a:schemeClr val="accent5">
                    <a:lumMod val="50000"/>
                  </a:schemeClr>
                </a:solidFill>
              </a:rPr>
              <a:t>Run Code Bubbles on a project</a:t>
            </a:r>
          </a:p>
          <a:p>
            <a:pPr lvl="1"/>
            <a:r>
              <a:rPr lang="en-US" dirty="0"/>
              <a:t>Existing Eclipse workspace </a:t>
            </a:r>
          </a:p>
          <a:p>
            <a:pPr lvl="1"/>
            <a:r>
              <a:rPr lang="en-US" dirty="0"/>
              <a:t>Existing Java project</a:t>
            </a:r>
          </a:p>
          <a:p>
            <a:pPr lvl="1"/>
            <a:r>
              <a:rPr lang="en-US" dirty="0"/>
              <a:t>New code (hello world)</a:t>
            </a:r>
          </a:p>
          <a:p>
            <a:r>
              <a:rPr lang="en-US" dirty="0">
                <a:solidFill>
                  <a:schemeClr val="accent4">
                    <a:lumMod val="50000"/>
                  </a:schemeClr>
                </a:solidFill>
              </a:rPr>
              <a:t>Relate experiences (pro and con) in a canvas hand-in</a:t>
            </a:r>
          </a:p>
          <a:p>
            <a:r>
              <a:rPr lang="en-US" dirty="0">
                <a:solidFill>
                  <a:srgbClr val="C00000"/>
                </a:solidFill>
              </a:rPr>
              <a:t>Due 9/12 (Thursday)</a:t>
            </a:r>
          </a:p>
        </p:txBody>
      </p:sp>
      <p:sp>
        <p:nvSpPr>
          <p:cNvPr id="4" name="Date Placeholder 3">
            <a:extLst>
              <a:ext uri="{FF2B5EF4-FFF2-40B4-BE49-F238E27FC236}">
                <a16:creationId xmlns:a16="http://schemas.microsoft.com/office/drawing/2014/main" id="{6FFDB308-9B14-DB41-2BA2-69FFC3DB369A}"/>
              </a:ext>
            </a:extLst>
          </p:cNvPr>
          <p:cNvSpPr>
            <a:spLocks noGrp="1"/>
          </p:cNvSpPr>
          <p:nvPr>
            <p:ph type="dt" sz="half" idx="10"/>
          </p:nvPr>
        </p:nvSpPr>
        <p:spPr/>
        <p:txBody>
          <a:bodyPr/>
          <a:lstStyle/>
          <a:p>
            <a:fld id="{284B480A-00C8-4642-AA4C-21B1BF37DD45}" type="datetime1">
              <a:rPr lang="en-US" smtClean="0"/>
              <a:t>9/9/24</a:t>
            </a:fld>
            <a:endParaRPr lang="en-US"/>
          </a:p>
        </p:txBody>
      </p:sp>
      <p:sp>
        <p:nvSpPr>
          <p:cNvPr id="5" name="Footer Placeholder 4">
            <a:extLst>
              <a:ext uri="{FF2B5EF4-FFF2-40B4-BE49-F238E27FC236}">
                <a16:creationId xmlns:a16="http://schemas.microsoft.com/office/drawing/2014/main" id="{BEDD6529-F019-679C-15C9-7651CE5F3A58}"/>
              </a:ext>
            </a:extLst>
          </p:cNvPr>
          <p:cNvSpPr>
            <a:spLocks noGrp="1"/>
          </p:cNvSpPr>
          <p:nvPr>
            <p:ph type="ftr" sz="quarter" idx="11"/>
          </p:nvPr>
        </p:nvSpPr>
        <p:spPr/>
        <p:txBody>
          <a:bodyPr/>
          <a:lstStyle/>
          <a:p>
            <a:r>
              <a:rPr lang="en-US"/>
              <a:t>CSCI2340- Lecture 1</a:t>
            </a:r>
          </a:p>
        </p:txBody>
      </p:sp>
      <p:sp>
        <p:nvSpPr>
          <p:cNvPr id="6" name="Slide Number Placeholder 5">
            <a:extLst>
              <a:ext uri="{FF2B5EF4-FFF2-40B4-BE49-F238E27FC236}">
                <a16:creationId xmlns:a16="http://schemas.microsoft.com/office/drawing/2014/main" id="{C1765A47-52D5-76E3-B95A-74C27596E3E7}"/>
              </a:ext>
            </a:extLst>
          </p:cNvPr>
          <p:cNvSpPr>
            <a:spLocks noGrp="1"/>
          </p:cNvSpPr>
          <p:nvPr>
            <p:ph type="sldNum" sz="quarter" idx="12"/>
          </p:nvPr>
        </p:nvSpPr>
        <p:spPr/>
        <p:txBody>
          <a:bodyPr/>
          <a:lstStyle/>
          <a:p>
            <a:fld id="{E4AA9D28-175B-924B-8AFB-6F5FA3319B55}" type="slidenum">
              <a:rPr lang="en-US" smtClean="0"/>
              <a:pPr/>
              <a:t>35</a:t>
            </a:fld>
            <a:endParaRPr lang="en-US"/>
          </a:p>
        </p:txBody>
      </p:sp>
    </p:spTree>
    <p:extLst>
      <p:ext uri="{BB962C8B-B14F-4D97-AF65-F5344CB8AC3E}">
        <p14:creationId xmlns:p14="http://schemas.microsoft.com/office/powerpoint/2010/main" val="15682131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2CC04A-F17D-08E7-C112-A28539A10FD6}"/>
              </a:ext>
            </a:extLst>
          </p:cNvPr>
          <p:cNvSpPr>
            <a:spLocks noGrp="1"/>
          </p:cNvSpPr>
          <p:nvPr>
            <p:ph type="title"/>
          </p:nvPr>
        </p:nvSpPr>
        <p:spPr/>
        <p:txBody>
          <a:bodyPr/>
          <a:lstStyle/>
          <a:p>
            <a:r>
              <a:rPr lang="en-US" dirty="0"/>
              <a:t>Homework (Requirements)</a:t>
            </a:r>
          </a:p>
        </p:txBody>
      </p:sp>
      <p:sp>
        <p:nvSpPr>
          <p:cNvPr id="3" name="Content Placeholder 2">
            <a:extLst>
              <a:ext uri="{FF2B5EF4-FFF2-40B4-BE49-F238E27FC236}">
                <a16:creationId xmlns:a16="http://schemas.microsoft.com/office/drawing/2014/main" id="{35DD36DE-00EC-D0ED-5B6E-14E208AF0D1A}"/>
              </a:ext>
            </a:extLst>
          </p:cNvPr>
          <p:cNvSpPr>
            <a:spLocks noGrp="1"/>
          </p:cNvSpPr>
          <p:nvPr>
            <p:ph idx="1"/>
          </p:nvPr>
        </p:nvSpPr>
        <p:spPr/>
        <p:txBody>
          <a:bodyPr/>
          <a:lstStyle/>
          <a:p>
            <a:r>
              <a:rPr lang="en-US" dirty="0">
                <a:solidFill>
                  <a:schemeClr val="accent5">
                    <a:lumMod val="50000"/>
                  </a:schemeClr>
                </a:solidFill>
              </a:rPr>
              <a:t>Develop requirements for the programming assignment</a:t>
            </a:r>
          </a:p>
          <a:p>
            <a:pPr lvl="1"/>
            <a:r>
              <a:rPr lang="en-US" dirty="0"/>
              <a:t>For what </a:t>
            </a:r>
            <a:r>
              <a:rPr lang="en-US" b="1" dirty="0"/>
              <a:t>you</a:t>
            </a:r>
            <a:r>
              <a:rPr lang="en-US" dirty="0"/>
              <a:t> want to build, not in general</a:t>
            </a:r>
          </a:p>
          <a:p>
            <a:pPr lvl="1"/>
            <a:r>
              <a:rPr lang="en-US" dirty="0"/>
              <a:t>Use input from our earlier exercise if desired</a:t>
            </a:r>
          </a:p>
          <a:p>
            <a:pPr lvl="1"/>
            <a:r>
              <a:rPr lang="en-US" dirty="0"/>
              <a:t>Hand in via canvas.  </a:t>
            </a:r>
            <a:r>
              <a:rPr lang="en-US" dirty="0">
                <a:solidFill>
                  <a:srgbClr val="C00000"/>
                </a:solidFill>
              </a:rPr>
              <a:t>Due 9/12 (Thursday)</a:t>
            </a:r>
          </a:p>
          <a:p>
            <a:pPr lvl="1"/>
            <a:r>
              <a:rPr lang="en-US" dirty="0"/>
              <a:t>We will use this in the next class</a:t>
            </a:r>
          </a:p>
          <a:p>
            <a:r>
              <a:rPr lang="en-US" dirty="0">
                <a:solidFill>
                  <a:schemeClr val="accent6">
                    <a:lumMod val="75000"/>
                  </a:schemeClr>
                </a:solidFill>
              </a:rPr>
              <a:t>Requirements Quality Assistant Game</a:t>
            </a:r>
          </a:p>
          <a:p>
            <a:pPr lvl="1"/>
            <a:r>
              <a:rPr lang="en-US" dirty="0">
                <a:hlinkClick r:id="rId2"/>
              </a:rPr>
              <a:t>https://www.ibm.com/internet-of-things/learn/RQA-interactive/#/</a:t>
            </a:r>
            <a:endParaRPr lang="en-US" dirty="0"/>
          </a:p>
          <a:p>
            <a:pPr marL="0" indent="0">
              <a:buNone/>
            </a:pPr>
            <a:endParaRPr lang="en-US" dirty="0"/>
          </a:p>
        </p:txBody>
      </p:sp>
      <p:sp>
        <p:nvSpPr>
          <p:cNvPr id="4" name="Date Placeholder 3">
            <a:extLst>
              <a:ext uri="{FF2B5EF4-FFF2-40B4-BE49-F238E27FC236}">
                <a16:creationId xmlns:a16="http://schemas.microsoft.com/office/drawing/2014/main" id="{1CFA1209-63F9-8B14-68A4-F48430DE9A3E}"/>
              </a:ext>
            </a:extLst>
          </p:cNvPr>
          <p:cNvSpPr>
            <a:spLocks noGrp="1"/>
          </p:cNvSpPr>
          <p:nvPr>
            <p:ph type="dt" sz="half" idx="10"/>
          </p:nvPr>
        </p:nvSpPr>
        <p:spPr/>
        <p:txBody>
          <a:bodyPr/>
          <a:lstStyle/>
          <a:p>
            <a:fld id="{52B17E70-1A60-264C-9AF6-A114E9DA6910}" type="datetime1">
              <a:rPr lang="en-US" smtClean="0"/>
              <a:t>9/10/24</a:t>
            </a:fld>
            <a:endParaRPr lang="en-US"/>
          </a:p>
        </p:txBody>
      </p:sp>
      <p:sp>
        <p:nvSpPr>
          <p:cNvPr id="5" name="Footer Placeholder 4">
            <a:extLst>
              <a:ext uri="{FF2B5EF4-FFF2-40B4-BE49-F238E27FC236}">
                <a16:creationId xmlns:a16="http://schemas.microsoft.com/office/drawing/2014/main" id="{139C996D-0525-33A9-DA0C-ECE48CD32EBC}"/>
              </a:ext>
            </a:extLst>
          </p:cNvPr>
          <p:cNvSpPr>
            <a:spLocks noGrp="1"/>
          </p:cNvSpPr>
          <p:nvPr>
            <p:ph type="ftr" sz="quarter" idx="11"/>
          </p:nvPr>
        </p:nvSpPr>
        <p:spPr/>
        <p:txBody>
          <a:bodyPr/>
          <a:lstStyle/>
          <a:p>
            <a:r>
              <a:rPr lang="en-US"/>
              <a:t>CSCI2340 - Lecture 2</a:t>
            </a:r>
            <a:endParaRPr lang="en-US" dirty="0"/>
          </a:p>
        </p:txBody>
      </p:sp>
      <p:sp>
        <p:nvSpPr>
          <p:cNvPr id="6" name="Slide Number Placeholder 5">
            <a:extLst>
              <a:ext uri="{FF2B5EF4-FFF2-40B4-BE49-F238E27FC236}">
                <a16:creationId xmlns:a16="http://schemas.microsoft.com/office/drawing/2014/main" id="{580A2AC9-E864-D80F-7A0F-FC38366970CF}"/>
              </a:ext>
            </a:extLst>
          </p:cNvPr>
          <p:cNvSpPr>
            <a:spLocks noGrp="1"/>
          </p:cNvSpPr>
          <p:nvPr>
            <p:ph type="sldNum" sz="quarter" idx="12"/>
          </p:nvPr>
        </p:nvSpPr>
        <p:spPr/>
        <p:txBody>
          <a:bodyPr/>
          <a:lstStyle/>
          <a:p>
            <a:fld id="{E4AA9D28-175B-924B-8AFB-6F5FA3319B55}" type="slidenum">
              <a:rPr lang="en-US" smtClean="0"/>
              <a:pPr/>
              <a:t>36</a:t>
            </a:fld>
            <a:endParaRPr lang="en-US"/>
          </a:p>
        </p:txBody>
      </p:sp>
    </p:spTree>
    <p:extLst>
      <p:ext uri="{BB962C8B-B14F-4D97-AF65-F5344CB8AC3E}">
        <p14:creationId xmlns:p14="http://schemas.microsoft.com/office/powerpoint/2010/main" val="66048152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3C9C8-EB5F-094E-AA26-70C6280D85A2}"/>
              </a:ext>
            </a:extLst>
          </p:cNvPr>
          <p:cNvSpPr>
            <a:spLocks noGrp="1"/>
          </p:cNvSpPr>
          <p:nvPr>
            <p:ph type="title"/>
          </p:nvPr>
        </p:nvSpPr>
        <p:spPr/>
        <p:txBody>
          <a:bodyPr/>
          <a:lstStyle/>
          <a:p>
            <a:r>
              <a:rPr lang="en-US" dirty="0"/>
              <a:t>Further Reading</a:t>
            </a:r>
          </a:p>
        </p:txBody>
      </p:sp>
      <p:sp>
        <p:nvSpPr>
          <p:cNvPr id="3" name="Content Placeholder 2">
            <a:extLst>
              <a:ext uri="{FF2B5EF4-FFF2-40B4-BE49-F238E27FC236}">
                <a16:creationId xmlns:a16="http://schemas.microsoft.com/office/drawing/2014/main" id="{D00464AE-0559-8245-BEEC-E52F32B768CB}"/>
              </a:ext>
            </a:extLst>
          </p:cNvPr>
          <p:cNvSpPr>
            <a:spLocks noGrp="1"/>
          </p:cNvSpPr>
          <p:nvPr>
            <p:ph idx="1"/>
          </p:nvPr>
        </p:nvSpPr>
        <p:spPr/>
        <p:txBody>
          <a:bodyPr>
            <a:normAutofit/>
          </a:bodyPr>
          <a:lstStyle/>
          <a:p>
            <a:r>
              <a:rPr lang="en-US" dirty="0"/>
              <a:t>Text Book: Chapter 3</a:t>
            </a:r>
          </a:p>
          <a:p>
            <a:r>
              <a:rPr lang="en-US" dirty="0">
                <a:solidFill>
                  <a:schemeClr val="accent4">
                    <a:lumMod val="50000"/>
                  </a:schemeClr>
                </a:solidFill>
              </a:rPr>
              <a:t>(Optional) View the IBM Doors preview video</a:t>
            </a:r>
          </a:p>
          <a:p>
            <a:pPr lvl="1"/>
            <a:r>
              <a:rPr lang="en-US" u="sng" dirty="0">
                <a:hlinkClick r:id="rId3"/>
              </a:rPr>
              <a:t>https://www.ibm.com/products/ibm-engineering-requirements-management-doors-next</a:t>
            </a:r>
            <a:endParaRPr lang="en-US" u="sng" dirty="0"/>
          </a:p>
          <a:p>
            <a:r>
              <a:rPr lang="en-US" dirty="0">
                <a:solidFill>
                  <a:schemeClr val="accent4">
                    <a:lumMod val="50000"/>
                  </a:schemeClr>
                </a:solidFill>
              </a:rPr>
              <a:t>(Optional) View the CaseComplete preview video </a:t>
            </a:r>
          </a:p>
          <a:p>
            <a:pPr lvl="1"/>
            <a:r>
              <a:rPr lang="en-US" u="sng" dirty="0">
                <a:hlinkClick r:id="rId4"/>
              </a:rPr>
              <a:t>https://casecomplete.com/learn</a:t>
            </a:r>
            <a:endParaRPr lang="en-US" u="sng" dirty="0"/>
          </a:p>
          <a:p>
            <a:pPr lvl="1"/>
            <a:r>
              <a:rPr lang="en-US" dirty="0"/>
              <a:t>Look at the follow-ups (CaseComplete 101)</a:t>
            </a:r>
          </a:p>
          <a:p>
            <a:endParaRPr lang="en-US" dirty="0"/>
          </a:p>
          <a:p>
            <a:endParaRPr lang="en-US" dirty="0"/>
          </a:p>
        </p:txBody>
      </p:sp>
      <p:sp>
        <p:nvSpPr>
          <p:cNvPr id="4" name="Date Placeholder 3">
            <a:extLst>
              <a:ext uri="{FF2B5EF4-FFF2-40B4-BE49-F238E27FC236}">
                <a16:creationId xmlns:a16="http://schemas.microsoft.com/office/drawing/2014/main" id="{E584F22B-EF72-AA4C-A826-224BA0AC867C}"/>
              </a:ext>
            </a:extLst>
          </p:cNvPr>
          <p:cNvSpPr>
            <a:spLocks noGrp="1"/>
          </p:cNvSpPr>
          <p:nvPr>
            <p:ph type="dt" sz="half" idx="10"/>
          </p:nvPr>
        </p:nvSpPr>
        <p:spPr/>
        <p:txBody>
          <a:bodyPr/>
          <a:lstStyle/>
          <a:p>
            <a:fld id="{52B17E70-1A60-264C-9AF6-A114E9DA6910}" type="datetime1">
              <a:rPr lang="en-US" smtClean="0"/>
              <a:t>9/9/24</a:t>
            </a:fld>
            <a:endParaRPr lang="en-US"/>
          </a:p>
        </p:txBody>
      </p:sp>
      <p:sp>
        <p:nvSpPr>
          <p:cNvPr id="5" name="Footer Placeholder 4">
            <a:extLst>
              <a:ext uri="{FF2B5EF4-FFF2-40B4-BE49-F238E27FC236}">
                <a16:creationId xmlns:a16="http://schemas.microsoft.com/office/drawing/2014/main" id="{367A32B1-6F71-6F4F-B60E-40BBE22863B7}"/>
              </a:ext>
            </a:extLst>
          </p:cNvPr>
          <p:cNvSpPr>
            <a:spLocks noGrp="1"/>
          </p:cNvSpPr>
          <p:nvPr>
            <p:ph type="ftr" sz="quarter" idx="11"/>
          </p:nvPr>
        </p:nvSpPr>
        <p:spPr/>
        <p:txBody>
          <a:bodyPr/>
          <a:lstStyle/>
          <a:p>
            <a:r>
              <a:rPr lang="en-US" dirty="0"/>
              <a:t>CSCI2340 - Lecture 2</a:t>
            </a:r>
          </a:p>
        </p:txBody>
      </p:sp>
      <p:sp>
        <p:nvSpPr>
          <p:cNvPr id="6" name="Slide Number Placeholder 5">
            <a:extLst>
              <a:ext uri="{FF2B5EF4-FFF2-40B4-BE49-F238E27FC236}">
                <a16:creationId xmlns:a16="http://schemas.microsoft.com/office/drawing/2014/main" id="{065D9554-6888-AB4F-998A-BD9D95A33A42}"/>
              </a:ext>
            </a:extLst>
          </p:cNvPr>
          <p:cNvSpPr>
            <a:spLocks noGrp="1"/>
          </p:cNvSpPr>
          <p:nvPr>
            <p:ph type="sldNum" sz="quarter" idx="12"/>
          </p:nvPr>
        </p:nvSpPr>
        <p:spPr/>
        <p:txBody>
          <a:bodyPr/>
          <a:lstStyle/>
          <a:p>
            <a:fld id="{E4AA9D28-175B-924B-8AFB-6F5FA3319B55}" type="slidenum">
              <a:rPr lang="en-US" smtClean="0"/>
              <a:pPr/>
              <a:t>37</a:t>
            </a:fld>
            <a:endParaRPr lang="en-US"/>
          </a:p>
        </p:txBody>
      </p:sp>
    </p:spTree>
    <p:extLst>
      <p:ext uri="{BB962C8B-B14F-4D97-AF65-F5344CB8AC3E}">
        <p14:creationId xmlns:p14="http://schemas.microsoft.com/office/powerpoint/2010/main" val="12452684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s1951ULecture00" id="{9EB7C666-F164-A74C-AE0E-4444EE57CF22}" vid="{06AA3F51-CF48-544C-A21D-3AE3B8239A7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43743</TotalTime>
  <Words>2430</Words>
  <Application>Microsoft Macintosh PowerPoint</Application>
  <PresentationFormat>Widescreen</PresentationFormat>
  <Paragraphs>449</Paragraphs>
  <Slides>37</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37</vt:i4>
      </vt:variant>
    </vt:vector>
  </HeadingPairs>
  <TitlesOfParts>
    <vt:vector size="42" baseType="lpstr">
      <vt:lpstr>Arial</vt:lpstr>
      <vt:lpstr>Calibri</vt:lpstr>
      <vt:lpstr>Calibri Light</vt:lpstr>
      <vt:lpstr>Century Schoolbook</vt:lpstr>
      <vt:lpstr>Office Theme</vt:lpstr>
      <vt:lpstr>Requirements</vt:lpstr>
      <vt:lpstr>Requirements and the Life-Cycle</vt:lpstr>
      <vt:lpstr>What Are Requirements</vt:lpstr>
      <vt:lpstr>Stakeholders</vt:lpstr>
      <vt:lpstr>What are Requirements</vt:lpstr>
      <vt:lpstr>Importance of Requirements</vt:lpstr>
      <vt:lpstr>Requirements in the Practice</vt:lpstr>
      <vt:lpstr>Requirements Process</vt:lpstr>
      <vt:lpstr>Requirements are Difficult to Obtain</vt:lpstr>
      <vt:lpstr>Requirements Goals</vt:lpstr>
      <vt:lpstr>Twitter Data Access</vt:lpstr>
      <vt:lpstr>SHORE</vt:lpstr>
      <vt:lpstr>Programming Assignment</vt:lpstr>
      <vt:lpstr>In-Class EXERCISE</vt:lpstr>
      <vt:lpstr>Exercise Summary</vt:lpstr>
      <vt:lpstr>Representing Requirements</vt:lpstr>
      <vt:lpstr>Agile Requirements</vt:lpstr>
      <vt:lpstr>Use Cases / Stories / Scenarios</vt:lpstr>
      <vt:lpstr>User Story</vt:lpstr>
      <vt:lpstr>Stories and Scenarios</vt:lpstr>
      <vt:lpstr>Stories and Scenarios</vt:lpstr>
      <vt:lpstr>Representing Use Cases</vt:lpstr>
      <vt:lpstr>Agile Requirements</vt:lpstr>
      <vt:lpstr>Non-Functional Requirements</vt:lpstr>
      <vt:lpstr>Prioritizing Requirements</vt:lpstr>
      <vt:lpstr>Prototyping</vt:lpstr>
      <vt:lpstr>Getting USER (Stakeholder) Information</vt:lpstr>
      <vt:lpstr>Talking to Users</vt:lpstr>
      <vt:lpstr>Interviewing Potential Users</vt:lpstr>
      <vt:lpstr>Questionnaires and Surveys</vt:lpstr>
      <vt:lpstr>Requirements Tools</vt:lpstr>
      <vt:lpstr>Requirements Research</vt:lpstr>
      <vt:lpstr>PROJECT</vt:lpstr>
      <vt:lpstr>PROJECT Homework</vt:lpstr>
      <vt:lpstr>Homework (from last time)</vt:lpstr>
      <vt:lpstr>Homework (Requirements)</vt:lpstr>
      <vt:lpstr>Further Reading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Requirements</dc:title>
  <dc:creator>Steven Reiss</dc:creator>
  <cp:lastModifiedBy>Steven Reiss</cp:lastModifiedBy>
  <cp:revision>63</cp:revision>
  <dcterms:created xsi:type="dcterms:W3CDTF">2020-09-02T15:38:24Z</dcterms:created>
  <dcterms:modified xsi:type="dcterms:W3CDTF">2024-09-10T12:55:10Z</dcterms:modified>
</cp:coreProperties>
</file>