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327" r:id="rId3"/>
    <p:sldId id="321" r:id="rId4"/>
    <p:sldId id="343" r:id="rId5"/>
    <p:sldId id="345" r:id="rId6"/>
    <p:sldId id="344" r:id="rId7"/>
    <p:sldId id="346" r:id="rId8"/>
    <p:sldId id="347" r:id="rId9"/>
    <p:sldId id="348" r:id="rId10"/>
    <p:sldId id="326" r:id="rId11"/>
    <p:sldId id="341" r:id="rId12"/>
    <p:sldId id="336" r:id="rId13"/>
    <p:sldId id="350" r:id="rId14"/>
    <p:sldId id="331" r:id="rId15"/>
    <p:sldId id="349" r:id="rId16"/>
    <p:sldId id="332" r:id="rId17"/>
    <p:sldId id="330" r:id="rId18"/>
    <p:sldId id="340" r:id="rId19"/>
    <p:sldId id="334" r:id="rId20"/>
    <p:sldId id="337" r:id="rId21"/>
    <p:sldId id="333" r:id="rId22"/>
    <p:sldId id="342" r:id="rId23"/>
    <p:sldId id="339" r:id="rId24"/>
    <p:sldId id="33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2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50"/>
    <p:restoredTop sz="84202"/>
  </p:normalViewPr>
  <p:slideViewPr>
    <p:cSldViewPr snapToGrid="0" snapToObjects="1">
      <p:cViewPr varScale="1">
        <p:scale>
          <a:sx n="149" d="100"/>
          <a:sy n="149" d="100"/>
        </p:scale>
        <p:origin x="208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9/9/24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77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87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516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Akin to non-functional requirements, but from the systems point of 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847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0F6EEF6-85DE-B14C-965C-E822A0A8FE14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0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0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53967D4-D3DE-224F-B79F-970D930EC101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11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CFD65480-E695-CE4B-B022-28A4E2FA4002}" type="datetime1">
              <a:rPr lang="en-US" smtClean="0"/>
              <a:t>9/9/24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5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7763AFD5-6D31-334D-8BE7-09F08E9E16C7}" type="datetime1">
              <a:rPr lang="en-US" smtClean="0"/>
              <a:t>9/9/24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35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5F7ACE1E-E9AB-E54F-B425-F227C7AE0D80}" type="datetime1">
              <a:rPr lang="en-US" smtClean="0"/>
              <a:t>9/9/24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0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F0AE-DA50-C645-90DE-52507E0EEABF}" type="datetime1">
              <a:rPr lang="en-US" smtClean="0"/>
              <a:t>9/9/24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12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3D206650-D04E-9247-A85A-0B82D07C8D16}" type="datetime1">
              <a:rPr lang="en-US" smtClean="0"/>
              <a:t>9/9/24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28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BE9A91A-9ED2-C44F-8E42-CD65FFD78E8D}" type="datetime1">
              <a:rPr lang="en-US" smtClean="0"/>
              <a:t>9/9/24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41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FB2C55A0-528B-F744-B422-40944E002796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6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D35F17C-582A-2C41-9459-27143DC605B9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5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60000"/>
                <a:lumOff val="40000"/>
              </a:schemeClr>
            </a:gs>
            <a:gs pos="38036">
              <a:srgbClr val="C1D0EC"/>
            </a:gs>
            <a:gs pos="7400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5F6A6-A957-7A45-90E9-3C823D276506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85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uter.org/resources/software-requirements-specifications" TargetMode="External"/><Relationship Id="rId2" Type="http://schemas.openxmlformats.org/officeDocument/2006/relationships/hyperlink" Target="https://www.ibm.com/docs/en/rational-soft-arch/9.7.0?topic=diagrams-use-case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178" y="2550460"/>
            <a:ext cx="7040889" cy="1293922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chemeClr val="accent1"/>
                </a:solidFill>
                <a:latin typeface="Century Schoolbook" panose="02040604050505020304" pitchFamily="18" charset="0"/>
              </a:rPr>
              <a:t>Specifications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47" y="4026568"/>
            <a:ext cx="9144000" cy="1221706"/>
          </a:xfrm>
        </p:spPr>
        <p:txBody>
          <a:bodyPr/>
          <a:lstStyle/>
          <a:p>
            <a:r>
              <a:rPr lang="en-US" dirty="0"/>
              <a:t>CSCI2340: (Graduate) Software Engineering</a:t>
            </a:r>
          </a:p>
          <a:p>
            <a:r>
              <a:rPr lang="en-US" dirty="0"/>
              <a:t>Steven P. Reiss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8B15-B312-E045-A7A8-B5A25FF24A51}" type="datetime1">
              <a:rPr lang="en-US" smtClean="0"/>
              <a:t>9/11/24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Dilbert: are these user specifications complete? Ted: No, I plan to add  requirements as you build the app until you hav… | I wish i knew, Going to  work, How to plan">
            <a:extLst>
              <a:ext uri="{FF2B5EF4-FFF2-40B4-BE49-F238E27FC236}">
                <a16:creationId xmlns:a16="http://schemas.microsoft.com/office/drawing/2014/main" id="{5D3D4EF9-D64F-D948-90FF-EC3D3D3A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8" y="283202"/>
            <a:ext cx="6678168" cy="208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uidelines to Writing a Clear Spec [Software Specification Document] —  Soshace • Soshace">
            <a:extLst>
              <a:ext uri="{FF2B5EF4-FFF2-40B4-BE49-F238E27FC236}">
                <a16:creationId xmlns:a16="http://schemas.microsoft.com/office/drawing/2014/main" id="{BAB1290B-0900-D949-895E-325E96202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559" y="136523"/>
            <a:ext cx="4662736" cy="362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A6C703-698B-E712-F0A3-B96661196379}"/>
              </a:ext>
            </a:extLst>
          </p:cNvPr>
          <p:cNvSpPr txBox="1"/>
          <p:nvPr/>
        </p:nvSpPr>
        <p:spPr>
          <a:xfrm>
            <a:off x="8324459" y="5872523"/>
            <a:ext cx="2916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ANY QUESTIONS???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055CBD-6870-56EA-EF37-A45675B286CA}"/>
              </a:ext>
            </a:extLst>
          </p:cNvPr>
          <p:cNvSpPr txBox="1"/>
          <p:nvPr/>
        </p:nvSpPr>
        <p:spPr>
          <a:xfrm>
            <a:off x="9200146" y="4104731"/>
            <a:ext cx="2543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Thanks for your flexibility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8B5176-0AAE-1EA7-6919-85A9801772A8}"/>
              </a:ext>
            </a:extLst>
          </p:cNvPr>
          <p:cNvSpPr txBox="1"/>
          <p:nvPr/>
        </p:nvSpPr>
        <p:spPr>
          <a:xfrm>
            <a:off x="8062155" y="4552225"/>
            <a:ext cx="3840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 will entertain project change requests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507DBF-35A8-8290-1C22-8B2281C4BA78}"/>
              </a:ext>
            </a:extLst>
          </p:cNvPr>
          <p:cNvSpPr txBox="1"/>
          <p:nvPr/>
        </p:nvSpPr>
        <p:spPr>
          <a:xfrm>
            <a:off x="6445514" y="4995712"/>
            <a:ext cx="550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If you drop the course and have a project, please tell me.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7AE534-BBF6-B212-2868-ADC6B6B4D208}"/>
              </a:ext>
            </a:extLst>
          </p:cNvPr>
          <p:cNvSpPr txBox="1"/>
          <p:nvPr/>
        </p:nvSpPr>
        <p:spPr>
          <a:xfrm>
            <a:off x="7228637" y="5408283"/>
            <a:ext cx="4711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If you weren’t assigned a project, please tell me.</a:t>
            </a:r>
          </a:p>
        </p:txBody>
      </p:sp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4D57D-C795-9A47-8D5A-01039BB1E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for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0FB69-169C-214F-8B5F-696696BD6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Outline the solution</a:t>
            </a:r>
          </a:p>
          <a:p>
            <a:pPr lvl="1"/>
            <a:r>
              <a:rPr lang="en-US" dirty="0"/>
              <a:t>Requirements define the problem</a:t>
            </a:r>
          </a:p>
          <a:p>
            <a:pPr lvl="1"/>
            <a:r>
              <a:rPr lang="en-US" dirty="0"/>
              <a:t>Specifications define the solution</a:t>
            </a:r>
          </a:p>
          <a:p>
            <a:pPr lvl="2"/>
            <a:r>
              <a:rPr lang="en-US" dirty="0"/>
              <a:t>What needs to be done to solve the problem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Provide a basis for better requirements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Provide a basis for designing the system</a:t>
            </a:r>
          </a:p>
          <a:p>
            <a:pPr lvl="1"/>
            <a:r>
              <a:rPr lang="en-US" dirty="0"/>
              <a:t>You must know what you are building to build it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Provide a basis for understanding what the costs</a:t>
            </a:r>
          </a:p>
          <a:p>
            <a:pPr lvl="1"/>
            <a:r>
              <a:rPr lang="en-US" dirty="0"/>
              <a:t>Team size, work &amp; cost estimation, time estimation, …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Provide a basis for understanding if the solution works</a:t>
            </a:r>
          </a:p>
          <a:p>
            <a:pPr lvl="1"/>
            <a:r>
              <a:rPr lang="en-US" dirty="0"/>
              <a:t>Will it meet the users’ needs</a:t>
            </a:r>
          </a:p>
          <a:p>
            <a:pPr lvl="1"/>
            <a:r>
              <a:rPr lang="en-US" dirty="0"/>
              <a:t>Will it solve the problem for the users</a:t>
            </a:r>
          </a:p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Provide a basis for prioritization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95736-7D7A-0346-9E8C-B354C4633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259A7-2844-284F-88D3-2BBCF8DD4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7D5E3-1C6A-EF4A-84C0-934F855CA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050" name="Picture 2" descr="smart goals — Blog — The Project Management Blueprint.com">
            <a:extLst>
              <a:ext uri="{FF2B5EF4-FFF2-40B4-BE49-F238E27FC236}">
                <a16:creationId xmlns:a16="http://schemas.microsoft.com/office/drawing/2014/main" id="{70FB6D3D-5362-F84C-9DE0-47660188A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598" y="365125"/>
            <a:ext cx="4372409" cy="237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761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41031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Detail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what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the application will do</a:t>
            </a:r>
          </a:p>
          <a:p>
            <a:pPr lvl="1"/>
            <a:r>
              <a:rPr lang="en-US" dirty="0"/>
              <a:t>From the programmer’s point of view</a:t>
            </a:r>
          </a:p>
          <a:p>
            <a:pPr lvl="1"/>
            <a:r>
              <a:rPr lang="en-US" dirty="0"/>
              <a:t>Concentrate on commands, inputs, outputs</a:t>
            </a:r>
          </a:p>
          <a:p>
            <a:pPr lvl="2"/>
            <a:r>
              <a:rPr lang="en-US" dirty="0"/>
              <a:t>What commands are needed </a:t>
            </a:r>
          </a:p>
          <a:p>
            <a:pPr lvl="1"/>
            <a:r>
              <a:rPr lang="en-US" dirty="0"/>
              <a:t>Not </a:t>
            </a:r>
            <a:r>
              <a:rPr lang="en-US" b="1" dirty="0"/>
              <a:t>how</a:t>
            </a:r>
            <a:r>
              <a:rPr lang="en-US" dirty="0"/>
              <a:t> the commands are implemented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Define the data the application will use</a:t>
            </a:r>
          </a:p>
          <a:p>
            <a:pPr lvl="1"/>
            <a:r>
              <a:rPr lang="en-US" dirty="0"/>
              <a:t>What information is needed</a:t>
            </a:r>
          </a:p>
          <a:p>
            <a:pPr lvl="1"/>
            <a:r>
              <a:rPr lang="en-US" dirty="0"/>
              <a:t>What information is used</a:t>
            </a:r>
          </a:p>
          <a:p>
            <a:pPr lvl="1"/>
            <a:r>
              <a:rPr lang="en-US" dirty="0"/>
              <a:t>Where does this information come from</a:t>
            </a:r>
          </a:p>
          <a:p>
            <a:pPr lvl="1"/>
            <a:r>
              <a:rPr lang="en-US" dirty="0"/>
              <a:t>Where does this information go</a:t>
            </a:r>
          </a:p>
          <a:p>
            <a:pPr lvl="1"/>
            <a:r>
              <a:rPr lang="en-US" dirty="0"/>
              <a:t>How the user interacts with the system</a:t>
            </a:r>
          </a:p>
          <a:p>
            <a:pPr lvl="1"/>
            <a:r>
              <a:rPr lang="en-US" dirty="0"/>
              <a:t>How the system interacts with other systems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A252-610B-40E2-8304-9A04921B2276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12: The Web Server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1421-04BA-43C4-875B-2FE7089D7BE2}" type="slidenum">
              <a:rPr lang="en-US" smtClean="0"/>
              <a:t>3</a:t>
            </a:fld>
            <a:endParaRPr lang="en-US"/>
          </a:p>
        </p:txBody>
      </p:sp>
      <p:pic>
        <p:nvPicPr>
          <p:cNvPr id="15362" name="Picture 2" descr="http://www.tashika.co.jp/products/temp_sensors/temperature_measuring_instruments/compact_thermologger/ct_files/softwar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896" y="136525"/>
            <a:ext cx="3932608" cy="231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737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391B3-8DB3-C5D2-2817-36B856556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the Actions or 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63B9E-94FE-3D6E-E6E6-E955A665A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Define each command</a:t>
            </a:r>
          </a:p>
          <a:p>
            <a:pPr lvl="1"/>
            <a:r>
              <a:rPr lang="en-US" dirty="0"/>
              <a:t>What are the inputs (what data is needed)</a:t>
            </a:r>
          </a:p>
          <a:p>
            <a:pPr lvl="2"/>
            <a:r>
              <a:rPr lang="en-US" dirty="0"/>
              <a:t>What data is provided by the user</a:t>
            </a:r>
          </a:p>
          <a:p>
            <a:pPr lvl="2"/>
            <a:r>
              <a:rPr lang="en-US" dirty="0"/>
              <a:t>What data is provided by the system</a:t>
            </a:r>
          </a:p>
          <a:p>
            <a:pPr lvl="1"/>
            <a:r>
              <a:rPr lang="en-US" dirty="0"/>
              <a:t>What are their outputs (what data is produced)</a:t>
            </a:r>
          </a:p>
          <a:p>
            <a:pPr lvl="1"/>
            <a:r>
              <a:rPr lang="en-US" dirty="0"/>
              <a:t>What is the mapping from input to output (what do they do)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Commands should cover the requirements</a:t>
            </a:r>
          </a:p>
          <a:p>
            <a:pPr lvl="1"/>
            <a:r>
              <a:rPr lang="en-US" dirty="0"/>
              <a:t>Actions required by the system in the stories or use cases</a:t>
            </a:r>
          </a:p>
          <a:p>
            <a:pPr lvl="1"/>
            <a:r>
              <a:rPr lang="en-US" dirty="0"/>
              <a:t>Actions required by specific requirements</a:t>
            </a:r>
          </a:p>
          <a:p>
            <a:pPr lvl="1"/>
            <a:r>
              <a:rPr lang="en-US" dirty="0"/>
              <a:t>Have a complete (and extensible) set of commands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6BFDD-5DCB-BF75-1F33-7B2D1E976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AA2C0-32B8-0410-95EC-C508ECF88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49F2E-EB20-43F6-7BC0-F5FFDD596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6" name="Picture 2" descr="Command Language - an overview | ScienceDirect Topics">
            <a:extLst>
              <a:ext uri="{FF2B5EF4-FFF2-40B4-BE49-F238E27FC236}">
                <a16:creationId xmlns:a16="http://schemas.microsoft.com/office/drawing/2014/main" id="{066EB705-0EE7-3FE3-6027-633904401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176" y="1469875"/>
            <a:ext cx="2474853" cy="210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441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0D60A-D80D-D1DB-B60E-66B86BEB1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Interface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A7F06-B7C2-2FB1-ED7A-16FF2ED9B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Commands can be invoked in many ways</a:t>
            </a:r>
          </a:p>
          <a:p>
            <a:pPr lvl="1"/>
            <a:r>
              <a:rPr lang="en-US" dirty="0"/>
              <a:t>Based on user requirements</a:t>
            </a:r>
          </a:p>
          <a:p>
            <a:pPr lvl="1"/>
            <a:r>
              <a:rPr lang="en-US" dirty="0"/>
              <a:t>Alternatives</a:t>
            </a:r>
          </a:p>
          <a:p>
            <a:pPr lvl="2"/>
            <a:r>
              <a:rPr lang="en-US" dirty="0"/>
              <a:t>Commands, drag and drop, menus, typing, external events, …</a:t>
            </a:r>
          </a:p>
          <a:p>
            <a:pPr lvl="1"/>
            <a:r>
              <a:rPr lang="en-US" dirty="0"/>
              <a:t>Exactly how is UI design; specifications can provide hints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Commands can produce output in many ways</a:t>
            </a:r>
          </a:p>
          <a:p>
            <a:pPr lvl="1"/>
            <a:r>
              <a:rPr lang="en-US" dirty="0"/>
              <a:t>Based on user requirements</a:t>
            </a:r>
          </a:p>
          <a:p>
            <a:pPr lvl="1"/>
            <a:r>
              <a:rPr lang="en-US" dirty="0"/>
              <a:t>Alternatives</a:t>
            </a:r>
          </a:p>
          <a:p>
            <a:pPr lvl="2"/>
            <a:r>
              <a:rPr lang="en-US" dirty="0"/>
              <a:t>Text files, graphics, CSV, pdf, html pages, searchable lists, text output, …</a:t>
            </a:r>
          </a:p>
          <a:p>
            <a:pPr lvl="1"/>
            <a:r>
              <a:rPr lang="en-US" dirty="0"/>
              <a:t>Exactly how it is presented is UI design</a:t>
            </a:r>
          </a:p>
          <a:p>
            <a:pPr lvl="2"/>
            <a:r>
              <a:rPr lang="en-US" dirty="0"/>
              <a:t>Specifications can provide hints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B475B-766C-0EA8-D4A1-5907FCE9E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9FC84-6410-B217-E69B-EE86EC2A9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25CD9-ED81-8DEE-DBC9-B8AEF51FA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2" descr="Creating a User Interface Specifications Document | Xing | UX, UI &amp; Beyond">
            <a:extLst>
              <a:ext uri="{FF2B5EF4-FFF2-40B4-BE49-F238E27FC236}">
                <a16:creationId xmlns:a16="http://schemas.microsoft.com/office/drawing/2014/main" id="{F3A08E6B-7CFC-171F-E54A-B07AF37D9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84242"/>
            <a:ext cx="3890925" cy="197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772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8AC97-E571-D8E5-2838-89A402E9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the Underlying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965C1-E93A-09E1-5F17-822715426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What data does the system need to operate</a:t>
            </a:r>
          </a:p>
          <a:p>
            <a:pPr lvl="1"/>
            <a:r>
              <a:rPr lang="en-US" dirty="0"/>
              <a:t>Where does this data come from</a:t>
            </a:r>
          </a:p>
          <a:p>
            <a:pPr lvl="1"/>
            <a:r>
              <a:rPr lang="en-US" dirty="0"/>
              <a:t>How are you going to obtain this data</a:t>
            </a:r>
          </a:p>
          <a:p>
            <a:pPr lvl="1"/>
            <a:r>
              <a:rPr lang="en-US" dirty="0"/>
              <a:t>How are you going to store this data</a:t>
            </a:r>
          </a:p>
          <a:p>
            <a:pPr lvl="1"/>
            <a:r>
              <a:rPr lang="en-US" dirty="0"/>
              <a:t>Are there legal or other restrictions on this data</a:t>
            </a:r>
          </a:p>
          <a:p>
            <a:pPr lvl="1"/>
            <a:r>
              <a:rPr lang="en-US" i="1" dirty="0"/>
              <a:t>How are you going to bootstrap this data</a:t>
            </a:r>
          </a:p>
          <a:p>
            <a:pPr lvl="1"/>
            <a:r>
              <a:rPr lang="en-US" i="1" dirty="0"/>
              <a:t>How are you going to keep the data up-to-date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What data does the system produce</a:t>
            </a:r>
          </a:p>
          <a:p>
            <a:pPr lvl="1"/>
            <a:r>
              <a:rPr lang="en-US" dirty="0"/>
              <a:t>Is the data to be used by other systems</a:t>
            </a:r>
          </a:p>
          <a:p>
            <a:pPr lvl="1"/>
            <a:r>
              <a:rPr lang="en-US" dirty="0"/>
              <a:t>Where does the data go (permanent, ephemeral, …)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C476B-8296-DCF4-3CB4-87728D3AE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98D9F-C35F-D577-7AF4-B0618B924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5730C-46B2-9ABF-9634-D3D8C88FA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050" name="Picture 2" descr="Data Model Definition - Explanation &amp; Examples | Secoda">
            <a:extLst>
              <a:ext uri="{FF2B5EF4-FFF2-40B4-BE49-F238E27FC236}">
                <a16:creationId xmlns:a16="http://schemas.microsoft.com/office/drawing/2014/main" id="{0A5061A3-70F0-3FF0-3561-F943B8323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060" y="136525"/>
            <a:ext cx="3368475" cy="238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720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32B76-6976-3453-3131-70DAA0AC7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Twitter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6E640-28BF-BAAD-78D5-93A0E43C4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Problem:</a:t>
            </a:r>
          </a:p>
          <a:p>
            <a:pPr lvl="1"/>
            <a:r>
              <a:rPr lang="en-US" dirty="0"/>
              <a:t>I have about 3 billion geolocated US tweets over 10 years</a:t>
            </a:r>
          </a:p>
          <a:p>
            <a:pPr lvl="1"/>
            <a:r>
              <a:rPr lang="en-US" dirty="0"/>
              <a:t>Want to let user query these and see results</a:t>
            </a:r>
          </a:p>
          <a:p>
            <a:pPr lvl="2"/>
            <a:r>
              <a:rPr lang="en-US" dirty="0"/>
              <a:t>Motivation: track election, flu, covid, affluence, discrimination, …</a:t>
            </a:r>
          </a:p>
          <a:p>
            <a:pPr lvl="2"/>
            <a:r>
              <a:rPr lang="en-US" dirty="0"/>
              <a:t>Query by keywords (and, or), dates</a:t>
            </a:r>
          </a:p>
          <a:p>
            <a:pPr lvl="2"/>
            <a:r>
              <a:rPr lang="en-US" dirty="0"/>
              <a:t>Display results on a map, using color and other highlighting</a:t>
            </a:r>
          </a:p>
          <a:p>
            <a:pPr lvl="2"/>
            <a:r>
              <a:rPr lang="en-US" dirty="0"/>
              <a:t>Dynamic display of results over time</a:t>
            </a:r>
          </a:p>
          <a:p>
            <a:pPr lvl="2"/>
            <a:r>
              <a:rPr lang="en-US" dirty="0"/>
              <a:t>Output the results for further analysis</a:t>
            </a:r>
          </a:p>
          <a:p>
            <a:pPr lvl="1"/>
            <a:r>
              <a:rPr lang="en-US" dirty="0"/>
              <a:t>Should have a web interface</a:t>
            </a:r>
          </a:p>
          <a:p>
            <a:pPr lvl="1"/>
            <a:r>
              <a:rPr lang="en-US" dirty="0"/>
              <a:t>Should be easy to use (for cs0931)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3EE52-2A16-DCD3-9FEE-26B84D13C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13425-073A-CD7B-9ADB-7C21E368F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EE477-E22D-53EE-81C3-176C4726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078" name="Picture 6" descr="How To Analyze Twitter Data with MAXQDA: Social Media Analysis Guide">
            <a:extLst>
              <a:ext uri="{FF2B5EF4-FFF2-40B4-BE49-F238E27FC236}">
                <a16:creationId xmlns:a16="http://schemas.microsoft.com/office/drawing/2014/main" id="{E2BEB7ED-55EA-7047-EE30-99C46CED0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70" y="4483720"/>
            <a:ext cx="3482248" cy="182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19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A494A-3182-392F-BEB7-ABC6BCC77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Twitter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A42D9-EC53-47F5-BDB9-40F3D2D8F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Data was collected from twitter stream</a:t>
            </a:r>
          </a:p>
          <a:p>
            <a:pPr lvl="1"/>
            <a:r>
              <a:rPr lang="en-US" dirty="0"/>
              <a:t>Processed, cleaned and stored to be accessible</a:t>
            </a:r>
          </a:p>
          <a:p>
            <a:pPr lvl="2"/>
            <a:r>
              <a:rPr lang="en-US" dirty="0"/>
              <a:t>Missing a bit due to quirks in the feed (could be redone)</a:t>
            </a:r>
          </a:p>
          <a:p>
            <a:pPr lvl="1"/>
            <a:r>
              <a:rPr lang="en-US" dirty="0"/>
              <a:t>Twitter shut down the collection mechanism last summer</a:t>
            </a:r>
          </a:p>
          <a:p>
            <a:pPr lvl="2"/>
            <a:r>
              <a:rPr lang="en-US" dirty="0"/>
              <a:t>geo-located queries no longer work; no longer free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Data Specifications:</a:t>
            </a:r>
          </a:p>
          <a:p>
            <a:pPr lvl="1"/>
            <a:r>
              <a:rPr lang="en-US" dirty="0"/>
              <a:t>What was gathered from the stream (CSV format with X fields)</a:t>
            </a:r>
          </a:p>
          <a:p>
            <a:pPr lvl="1"/>
            <a:r>
              <a:rPr lang="en-US" dirty="0"/>
              <a:t>How it is stored initially (CSV files with ~1M entries) (6000)</a:t>
            </a:r>
          </a:p>
          <a:p>
            <a:pPr lvl="1"/>
            <a:r>
              <a:rPr lang="en-US" dirty="0"/>
              <a:t>How it is updated (separate program)</a:t>
            </a:r>
          </a:p>
          <a:p>
            <a:pPr lvl="1"/>
            <a:r>
              <a:rPr lang="en-US" dirty="0"/>
              <a:t>Data is somewhat clean before it is used by the program</a:t>
            </a:r>
          </a:p>
          <a:p>
            <a:pPr lvl="2"/>
            <a:r>
              <a:rPr lang="en-US" dirty="0"/>
              <a:t>Duplicates eliminated; US only; Lat &amp; long; zip; district; state; 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56E43-9229-2ED5-91E4-397E034FB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C30A6-5408-004F-C09F-5D0D60474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59C2F-B93B-AD61-2C9B-D959703F9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098" name="Picture 2" descr="How to Analyze Twitter Data | Sprout Social">
            <a:extLst>
              <a:ext uri="{FF2B5EF4-FFF2-40B4-BE49-F238E27FC236}">
                <a16:creationId xmlns:a16="http://schemas.microsoft.com/office/drawing/2014/main" id="{3EB1932C-ED5F-09FC-A5BF-12FEAFF39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3762" y="365125"/>
            <a:ext cx="2743200" cy="161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547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FA836-DBEC-7D84-2B74-081567437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Twitter 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8092C-CFC5-C8E6-0787-91983170A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Search</a:t>
            </a:r>
          </a:p>
          <a:p>
            <a:pPr lvl="1"/>
            <a:r>
              <a:rPr lang="en-US" dirty="0"/>
              <a:t>Inputs: time range, keywords, logic</a:t>
            </a:r>
          </a:p>
          <a:p>
            <a:pPr lvl="1"/>
            <a:r>
              <a:rPr lang="en-US" dirty="0"/>
              <a:t>Outputs: list of tweets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Refine Search</a:t>
            </a:r>
          </a:p>
          <a:p>
            <a:pPr lvl="1"/>
            <a:r>
              <a:rPr lang="en-US" dirty="0"/>
              <a:t>Inputs: list of tweets, time range, keywords, negative words</a:t>
            </a:r>
          </a:p>
          <a:p>
            <a:pPr lvl="1"/>
            <a:r>
              <a:rPr lang="en-US" dirty="0"/>
              <a:t>Outputs: refined list of tweets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Display</a:t>
            </a:r>
          </a:p>
          <a:p>
            <a:pPr lvl="1"/>
            <a:r>
              <a:rPr lang="en-US" dirty="0"/>
              <a:t>Inputs: list of tweets, type of region, map, range transformations</a:t>
            </a:r>
          </a:p>
          <a:p>
            <a:pPr lvl="1"/>
            <a:r>
              <a:rPr lang="en-US" dirty="0"/>
              <a:t>Outputs: interactive web page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Restrict Display</a:t>
            </a:r>
          </a:p>
          <a:p>
            <a:pPr lvl="1"/>
            <a:r>
              <a:rPr lang="en-US" dirty="0"/>
              <a:t>Inputs: display, time range, change transformations</a:t>
            </a:r>
          </a:p>
          <a:p>
            <a:pPr lvl="1"/>
            <a:r>
              <a:rPr lang="en-US" dirty="0"/>
              <a:t>Outputs: updated web page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Load Data from raw twitter CSV files</a:t>
            </a:r>
          </a:p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Export Data to CSV or other formats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0FB16-A305-512D-992D-FEF45360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00972-2088-3FBA-65FA-D2983D213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152A1-CFC4-2FA5-2E60-5991D476D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122" name="Picture 2" descr="Tweet Sheet, An Ultra-Portable List of Twitter Commands">
            <a:extLst>
              <a:ext uri="{FF2B5EF4-FFF2-40B4-BE49-F238E27FC236}">
                <a16:creationId xmlns:a16="http://schemas.microsoft.com/office/drawing/2014/main" id="{F03510C7-B46B-D040-3639-5D90695BD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259203"/>
            <a:ext cx="2743200" cy="47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387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Specifications Are Not 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WHAT not HOW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Do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not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 identify specific technologies to use</a:t>
            </a:r>
          </a:p>
          <a:p>
            <a:pPr lvl="1"/>
            <a:r>
              <a:rPr lang="en-US" dirty="0"/>
              <a:t>Unless mandated by outside requirements (e.g., CSV files)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Do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not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determine how or where tasks are done </a:t>
            </a:r>
          </a:p>
          <a:p>
            <a:pPr lvl="1"/>
            <a:r>
              <a:rPr lang="en-US" dirty="0"/>
              <a:t>Client, server, cloud, browser …</a:t>
            </a:r>
          </a:p>
          <a:p>
            <a:pPr lvl="1"/>
            <a:r>
              <a:rPr lang="en-US" dirty="0"/>
              <a:t>Languages or technologies to be used (unless required)</a:t>
            </a:r>
          </a:p>
          <a:p>
            <a:pPr lvl="1"/>
            <a:r>
              <a:rPr lang="en-US" dirty="0"/>
              <a:t>Algorithms or processing (unless required)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Do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not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provide detailed user interface designs</a:t>
            </a:r>
          </a:p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You do not want to overcommit at this point</a:t>
            </a:r>
          </a:p>
          <a:p>
            <a:pPr lvl="1"/>
            <a:r>
              <a:rPr lang="en-US" dirty="0"/>
              <a:t>Understand the full specs before design</a:t>
            </a:r>
          </a:p>
          <a:p>
            <a:pPr lvl="1"/>
            <a:r>
              <a:rPr lang="en-US" dirty="0"/>
              <a:t>Specifications will change as requirements change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FF26-F393-4105-A78F-B7350C52CD36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12: The Web Server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1421-04BA-43C4-875B-2FE7089D7BE2}" type="slidenum">
              <a:rPr lang="en-US" smtClean="0"/>
              <a:t>10</a:t>
            </a:fld>
            <a:endParaRPr lang="en-US"/>
          </a:p>
        </p:txBody>
      </p:sp>
      <p:pic>
        <p:nvPicPr>
          <p:cNvPr id="1026" name="Picture 2" descr="Image result for specific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643" y="365126"/>
            <a:ext cx="2743201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31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54F62-22C4-2940-B677-78A9E7E80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Specifications versus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A103C-1301-EB42-8D90-A1C7BF322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Fine line between the two</a:t>
            </a:r>
          </a:p>
          <a:p>
            <a:pPr lvl="1"/>
            <a:r>
              <a:rPr lang="en-US" dirty="0"/>
              <a:t>Requirements are from the user point of view (problem)</a:t>
            </a:r>
          </a:p>
          <a:p>
            <a:pPr lvl="1"/>
            <a:r>
              <a:rPr lang="en-US" dirty="0"/>
              <a:t>Specifications are from the programmer’s point of view (solution)</a:t>
            </a:r>
          </a:p>
          <a:p>
            <a:pPr lvl="1"/>
            <a:r>
              <a:rPr lang="en-US" dirty="0"/>
              <a:t>But both describe the problem and how it may be solved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Additional information in the specifications</a:t>
            </a:r>
          </a:p>
          <a:p>
            <a:pPr lvl="1"/>
            <a:r>
              <a:rPr lang="en-US" dirty="0"/>
              <a:t>User and external interfaces</a:t>
            </a:r>
          </a:p>
          <a:p>
            <a:pPr lvl="1"/>
            <a:r>
              <a:rPr lang="en-US" dirty="0"/>
              <a:t>Commands with their inputs and outputs</a:t>
            </a:r>
          </a:p>
          <a:p>
            <a:pPr lvl="1"/>
            <a:r>
              <a:rPr lang="en-US" dirty="0"/>
              <a:t>Data used and generated by the system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C20DC-D4E6-DD4C-8898-9CEACE060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01EAA-E481-FC44-AB8D-8C7877159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B32A6-FB3D-3745-9DC7-9331C9EED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146" name="Picture 2" descr="Requirements vs. Specification. In this post we will differentiate the… |  by Sofiia. | Medium">
            <a:extLst>
              <a:ext uri="{FF2B5EF4-FFF2-40B4-BE49-F238E27FC236}">
                <a16:creationId xmlns:a16="http://schemas.microsoft.com/office/drawing/2014/main" id="{FAF22B7A-5527-B19F-347F-F280699C7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539" y="5044724"/>
            <a:ext cx="3089720" cy="149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894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8D5BB-CDC6-724E-B982-512AE49B4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 Traceability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F25DE-E98B-D141-8FB8-4D5FFDA51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Motivation</a:t>
            </a:r>
          </a:p>
          <a:p>
            <a:pPr lvl="1"/>
            <a:r>
              <a:rPr lang="en-US" dirty="0"/>
              <a:t>Want to understand WHY for each command</a:t>
            </a:r>
          </a:p>
          <a:p>
            <a:pPr lvl="1"/>
            <a:r>
              <a:rPr lang="en-US" dirty="0"/>
              <a:t>Importance or priority of each command</a:t>
            </a:r>
          </a:p>
          <a:p>
            <a:pPr lvl="1"/>
            <a:r>
              <a:rPr lang="en-US" dirty="0"/>
              <a:t>Resolve conflicts between specifications</a:t>
            </a:r>
          </a:p>
          <a:p>
            <a:pPr lvl="1"/>
            <a:r>
              <a:rPr lang="en-US" dirty="0"/>
              <a:t>Understand what needs to change</a:t>
            </a:r>
          </a:p>
          <a:p>
            <a:pPr lvl="2"/>
            <a:r>
              <a:rPr lang="en-US" dirty="0"/>
              <a:t>As requirements change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Relate specifications to requirements</a:t>
            </a:r>
          </a:p>
          <a:p>
            <a:pPr lvl="1"/>
            <a:r>
              <a:rPr lang="en-US" dirty="0"/>
              <a:t>Each specification should be based on 1 or more requirements</a:t>
            </a:r>
          </a:p>
          <a:p>
            <a:pPr lvl="1"/>
            <a:r>
              <a:rPr lang="en-US" dirty="0"/>
              <a:t>Should be able to go both ways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50830-DDD6-9E49-ACC1-4BCB0565A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644EC-831E-2040-8E73-D80FE3517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3EA11-BB5E-B344-B34F-EC3D853F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074" name="Picture 2" descr="Requirements Engineering | The Encyclopedia of Human-Computer Interaction,  2nd Ed.">
            <a:extLst>
              <a:ext uri="{FF2B5EF4-FFF2-40B4-BE49-F238E27FC236}">
                <a16:creationId xmlns:a16="http://schemas.microsoft.com/office/drawing/2014/main" id="{5C2DD677-6EBD-754D-9134-BE3991AB4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36525"/>
            <a:ext cx="3520440" cy="350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761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31A11-D707-7030-5994-3DC62DBF6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81318-38F1-A21F-EFD1-C19BCFD30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These are often viewed as a single phase</a:t>
            </a:r>
          </a:p>
          <a:p>
            <a:pPr lvl="1"/>
            <a:r>
              <a:rPr lang="en-US" dirty="0"/>
              <a:t>Talking with both users and the developers</a:t>
            </a:r>
          </a:p>
          <a:p>
            <a:pPr lvl="1"/>
            <a:r>
              <a:rPr lang="en-US" dirty="0"/>
              <a:t>Agreeing on a problem and a potential solution</a:t>
            </a:r>
          </a:p>
          <a:p>
            <a:pPr lvl="1"/>
            <a:r>
              <a:rPr lang="en-US" dirty="0"/>
              <a:t>Automatic traceability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Sometimes the results are merged</a:t>
            </a:r>
          </a:p>
          <a:p>
            <a:pPr lvl="1"/>
            <a:r>
              <a:rPr lang="en-US" b="1" dirty="0"/>
              <a:t>Requirements Specifications </a:t>
            </a:r>
            <a:r>
              <a:rPr lang="en-US" dirty="0"/>
              <a:t>Document</a:t>
            </a:r>
          </a:p>
          <a:p>
            <a:pPr lvl="1"/>
            <a:r>
              <a:rPr lang="en-US" dirty="0"/>
              <a:t>Tends to lose the user influence and problem understanding</a:t>
            </a:r>
          </a:p>
          <a:p>
            <a:pPr lvl="2"/>
            <a:r>
              <a:rPr lang="en-US" dirty="0"/>
              <a:t>Specifications emphasized; requirements deemphasized</a:t>
            </a:r>
          </a:p>
          <a:p>
            <a:pPr lvl="1"/>
            <a:r>
              <a:rPr lang="en-US" dirty="0"/>
              <a:t>But it is easier to maintain one set of documents rather than two</a:t>
            </a:r>
          </a:p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Do requirements first</a:t>
            </a:r>
          </a:p>
          <a:p>
            <a:pPr lvl="1"/>
            <a:r>
              <a:rPr lang="en-US" dirty="0"/>
              <a:t>Then merge the specifications into the requirements document</a:t>
            </a:r>
          </a:p>
          <a:p>
            <a:pPr lvl="1"/>
            <a:r>
              <a:rPr lang="en-US" dirty="0"/>
              <a:t>Have an on-going dialog with the stakeholders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D9C2D-ABF3-06B6-2D20-42B94505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8434E-1AD1-3A89-A027-CE9C685B0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6F904-9CDA-4A6E-8BDA-AB60E5949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 descr="SRS Document | Software Requirement Specifications">
            <a:extLst>
              <a:ext uri="{FF2B5EF4-FFF2-40B4-BE49-F238E27FC236}">
                <a16:creationId xmlns:a16="http://schemas.microsoft.com/office/drawing/2014/main" id="{FFE27C43-5C3D-AAF0-0142-7A08D7A82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471" y="525623"/>
            <a:ext cx="3537858" cy="202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212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2A3FB-67AF-2549-BDA5-17ADA96F8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5294E-915D-9041-8473-F1C9D5DC5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942092"/>
                </a:solidFill>
              </a:rPr>
              <a:t>Natural language</a:t>
            </a:r>
          </a:p>
          <a:p>
            <a:pPr lvl="1"/>
            <a:r>
              <a:rPr lang="en-US" dirty="0"/>
              <a:t>Akin to requirements document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Organized outline</a:t>
            </a:r>
          </a:p>
          <a:p>
            <a:pPr lvl="1"/>
            <a:r>
              <a:rPr lang="en-US" dirty="0"/>
              <a:t>Organized by topic, component, purpose</a:t>
            </a:r>
          </a:p>
          <a:p>
            <a:pPr lvl="1"/>
            <a:r>
              <a:rPr lang="en-US" dirty="0"/>
              <a:t>Numbered points (for reference)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Links to corresponding requirements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Description of the what it does</a:t>
            </a:r>
          </a:p>
          <a:p>
            <a:pPr lvl="1"/>
            <a:r>
              <a:rPr lang="en-US" dirty="0"/>
              <a:t>Commands or Actions</a:t>
            </a:r>
          </a:p>
          <a:p>
            <a:pPr lvl="1"/>
            <a:r>
              <a:rPr lang="en-US" dirty="0"/>
              <a:t>Effects on outside entities</a:t>
            </a:r>
          </a:p>
          <a:p>
            <a:pPr lvl="1"/>
            <a:r>
              <a:rPr lang="en-US" dirty="0"/>
              <a:t>How the user might invoke them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17E0B-B5B9-9F45-AAA7-8112EE77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F2AA7-E3F7-B041-8B75-750551BA2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8C1A7-0DED-1140-9086-A1A4EF095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098" name="Picture 2" descr="What is Software Requirements Specification? Explain Structure and  Characteristics of SRS.">
            <a:extLst>
              <a:ext uri="{FF2B5EF4-FFF2-40B4-BE49-F238E27FC236}">
                <a16:creationId xmlns:a16="http://schemas.microsoft.com/office/drawing/2014/main" id="{DD85D0BA-8115-A648-9B5D-00F1E3225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90688"/>
            <a:ext cx="4280408" cy="388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716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52AAF-7889-86F8-4A18-50DECA62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0762"/>
            <a:ext cx="10515600" cy="1325563"/>
          </a:xfrm>
        </p:spPr>
        <p:txBody>
          <a:bodyPr/>
          <a:lstStyle/>
          <a:p>
            <a:r>
              <a:rPr lang="en-US" dirty="0"/>
              <a:t>Representing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C912A-614B-C977-E577-9A7C2F9A5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Augment the requirements document</a:t>
            </a:r>
          </a:p>
          <a:p>
            <a:pPr lvl="1"/>
            <a:r>
              <a:rPr lang="en-US" dirty="0"/>
              <a:t>With specifications (what) information</a:t>
            </a:r>
          </a:p>
          <a:p>
            <a:pPr lvl="1"/>
            <a:r>
              <a:rPr lang="en-US" dirty="0"/>
              <a:t>Commands, inputs, outputs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This is the simplest approach</a:t>
            </a:r>
          </a:p>
          <a:p>
            <a:pPr lvl="1"/>
            <a:r>
              <a:rPr lang="en-US" dirty="0"/>
              <a:t>Provides links to requirements</a:t>
            </a:r>
          </a:p>
          <a:p>
            <a:pPr lvl="1"/>
            <a:r>
              <a:rPr lang="en-US" dirty="0"/>
              <a:t>Provides a concrete understanding of the requirements</a:t>
            </a:r>
          </a:p>
          <a:p>
            <a:pPr lvl="1"/>
            <a:r>
              <a:rPr lang="en-US" dirty="0"/>
              <a:t>Ensures that all requirements are considered</a:t>
            </a:r>
          </a:p>
          <a:p>
            <a:pPr lvl="1"/>
            <a:r>
              <a:rPr lang="en-US" dirty="0"/>
              <a:t>Offers a basis for getting user feedback</a:t>
            </a:r>
          </a:p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Augment with ideas for the user interface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54B65-3C53-EE92-FE0A-94C700764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DC8A3-89A8-AFDF-30ED-828200FCD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3E359-F776-AFD5-C800-7FEAAF111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Picture 2" descr="Product design specifications - Keesing Platform">
            <a:extLst>
              <a:ext uri="{FF2B5EF4-FFF2-40B4-BE49-F238E27FC236}">
                <a16:creationId xmlns:a16="http://schemas.microsoft.com/office/drawing/2014/main" id="{3E3DC562-3295-B597-99C1-4592525C8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482" y="516196"/>
            <a:ext cx="3692233" cy="333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395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20C79-7C23-A644-824F-643D55D4E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Specification 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FFB9C-7094-CF49-9C82-894EB47A5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834" y="1920209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Like requirements use cases</a:t>
            </a:r>
          </a:p>
          <a:p>
            <a:pPr lvl="1"/>
            <a:r>
              <a:rPr lang="en-US" dirty="0"/>
              <a:t>But detailing system behavior</a:t>
            </a:r>
          </a:p>
          <a:p>
            <a:pPr lvl="2"/>
            <a:r>
              <a:rPr lang="en-US" dirty="0"/>
              <a:t>Explicit commands, inputs, outputs</a:t>
            </a:r>
          </a:p>
          <a:p>
            <a:pPr lvl="1"/>
            <a:r>
              <a:rPr lang="en-US" dirty="0"/>
              <a:t>What the user does to interact with the system</a:t>
            </a:r>
          </a:p>
          <a:p>
            <a:pPr lvl="1"/>
            <a:r>
              <a:rPr lang="en-US" dirty="0"/>
              <a:t>What the system does in response to the user</a:t>
            </a:r>
          </a:p>
          <a:p>
            <a:pPr lvl="1"/>
            <a:r>
              <a:rPr lang="en-US" dirty="0"/>
              <a:t>What the user interface might look like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Create a user interface story board for each use case/story</a:t>
            </a:r>
          </a:p>
          <a:p>
            <a:pPr lvl="1"/>
            <a:r>
              <a:rPr lang="en-US" dirty="0"/>
              <a:t>Sequence of sketches showing the application</a:t>
            </a:r>
          </a:p>
          <a:p>
            <a:pPr lvl="1"/>
            <a:r>
              <a:rPr lang="en-US" dirty="0"/>
              <a:t>Showing the sequence of interactions from the use case</a:t>
            </a:r>
          </a:p>
          <a:p>
            <a:pPr lvl="1"/>
            <a:r>
              <a:rPr lang="en-US" dirty="0"/>
              <a:t>Annotations on what actions are taken from one to the next</a:t>
            </a:r>
          </a:p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This can be done as extensions of the original use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F88D4-76EB-E642-90F3-CFC4FEC41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2B5C1-D616-8D47-9BF2-429B7C62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6CE81-92F1-0342-929E-BDC5E247F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170" name="Picture 2" descr="Use cases specification with use case types and primary domain entities...  | Download Scientific Diagram">
            <a:extLst>
              <a:ext uri="{FF2B5EF4-FFF2-40B4-BE49-F238E27FC236}">
                <a16:creationId xmlns:a16="http://schemas.microsoft.com/office/drawing/2014/main" id="{9DEB67D5-0DDB-0A40-AB31-EB713C355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379" y="276894"/>
            <a:ext cx="4909820" cy="209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789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B73E6-0B23-9441-9706-A84ECDC9B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Interface Sketches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677C1-ED4D-FD4B-92A2-E5A91D006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256" y="1825625"/>
            <a:ext cx="10829544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Very quick sketch of what the interface might look like</a:t>
            </a:r>
          </a:p>
          <a:p>
            <a:pPr lvl="1"/>
            <a:r>
              <a:rPr lang="en-US" dirty="0"/>
              <a:t>Not a user interface design</a:t>
            </a:r>
          </a:p>
          <a:p>
            <a:pPr lvl="1"/>
            <a:r>
              <a:rPr lang="en-US" dirty="0"/>
              <a:t>More defining a set of components (menus, dialogs, drawings, …)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Multiple sketches or pop-outs from a sketch</a:t>
            </a:r>
          </a:p>
          <a:p>
            <a:pPr lvl="1"/>
            <a:r>
              <a:rPr lang="en-US" dirty="0"/>
              <a:t>To show interactions</a:t>
            </a:r>
          </a:p>
          <a:p>
            <a:pPr lvl="1"/>
            <a:r>
              <a:rPr lang="en-US" dirty="0"/>
              <a:t>Think of creating a story board or story book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These are not a design</a:t>
            </a:r>
          </a:p>
          <a:p>
            <a:pPr lvl="1"/>
            <a:r>
              <a:rPr lang="en-US" dirty="0"/>
              <a:t>Not an image of the actual interface</a:t>
            </a:r>
          </a:p>
          <a:p>
            <a:pPr lvl="1"/>
            <a:r>
              <a:rPr lang="en-US" dirty="0"/>
              <a:t>Show feasibility</a:t>
            </a:r>
          </a:p>
          <a:p>
            <a:pPr lvl="1"/>
            <a:r>
              <a:rPr lang="en-US" dirty="0"/>
              <a:t>Just show the commands and how they might be implemented</a:t>
            </a:r>
          </a:p>
          <a:p>
            <a:pPr lvl="1"/>
            <a:r>
              <a:rPr lang="en-US" dirty="0"/>
              <a:t>Give a basis for doing a full UI design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00AF0-4B20-8746-8259-1C2454BC9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7A162-D6CA-394C-B6BA-B09B87832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37234-B881-C24C-8E74-A9593DCA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148" name="Picture 4" descr="24 Professional Examples of Web and Mobile Wireframe Sketches">
            <a:extLst>
              <a:ext uri="{FF2B5EF4-FFF2-40B4-BE49-F238E27FC236}">
                <a16:creationId xmlns:a16="http://schemas.microsoft.com/office/drawing/2014/main" id="{D27F8D47-7D82-D74E-AAAA-AB109C19F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656" y="56228"/>
            <a:ext cx="2432703" cy="242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914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1F144-423A-294D-8FCD-9B6079FED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Specifications and Users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D2A17-1226-7A41-9AB8-87143AF7A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Specifications provide feedback to users</a:t>
            </a:r>
          </a:p>
          <a:p>
            <a:pPr lvl="1"/>
            <a:r>
              <a:rPr lang="en-US" dirty="0"/>
              <a:t>Can ask would this solve your problem</a:t>
            </a:r>
          </a:p>
          <a:p>
            <a:pPr lvl="1"/>
            <a:r>
              <a:rPr lang="en-US" dirty="0"/>
              <a:t>Can ask if the interactions, commands are sufficient</a:t>
            </a:r>
          </a:p>
          <a:p>
            <a:pPr lvl="1"/>
            <a:r>
              <a:rPr lang="en-US" dirty="0"/>
              <a:t>Can ask if the interactions, commands are appropriate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Users will give you more concrete requirements</a:t>
            </a:r>
          </a:p>
          <a:p>
            <a:pPr lvl="1"/>
            <a:r>
              <a:rPr lang="en-US" dirty="0"/>
              <a:t>Once they understand what you are thinking about</a:t>
            </a:r>
          </a:p>
          <a:p>
            <a:pPr lvl="1"/>
            <a:r>
              <a:rPr lang="en-US" dirty="0"/>
              <a:t>Once they understand what can and can’t be done</a:t>
            </a:r>
          </a:p>
          <a:p>
            <a:pPr lvl="1"/>
            <a:r>
              <a:rPr lang="en-US" dirty="0"/>
              <a:t>Once they understand what is easy and what is difficult</a:t>
            </a:r>
          </a:p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Don’t feel committed to your initial specifications</a:t>
            </a:r>
          </a:p>
          <a:p>
            <a:pPr lvl="1"/>
            <a:r>
              <a:rPr lang="en-US" dirty="0"/>
              <a:t>Take user feedback into account</a:t>
            </a:r>
          </a:p>
          <a:p>
            <a:pPr lvl="1"/>
            <a:r>
              <a:rPr lang="en-US" dirty="0"/>
              <a:t>Specifications are going to change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F0FC3-0B86-6448-980B-0C34195F2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B7D5E-C64F-744A-A62C-85F7A9A2F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4F42E5-6F3F-AA4C-A727-92C908D65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9218" name="Picture 2" descr="Dilbert: are these user specifications complete? Ted: No, I plan to add  requirements as you build the app until you hav… | I wish i knew, Going to  work, How to plan">
            <a:extLst>
              <a:ext uri="{FF2B5EF4-FFF2-40B4-BE49-F238E27FC236}">
                <a16:creationId xmlns:a16="http://schemas.microsoft.com/office/drawing/2014/main" id="{D7A42EE6-6333-604B-9B3F-8C23C0940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016" y="136525"/>
            <a:ext cx="5117592" cy="159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662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B4FC4-87C5-C94A-95A9-819E05C4A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Non-Functional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1B4C8-22AE-984E-9C12-24147D164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Non-functional Requirements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Non-functional Specifications</a:t>
            </a:r>
          </a:p>
          <a:p>
            <a:pPr lvl="1"/>
            <a:r>
              <a:rPr lang="en-US" dirty="0"/>
              <a:t>Performance</a:t>
            </a:r>
          </a:p>
          <a:p>
            <a:pPr lvl="1"/>
            <a:r>
              <a:rPr lang="en-US" dirty="0"/>
              <a:t>Platforms</a:t>
            </a:r>
          </a:p>
          <a:p>
            <a:pPr lvl="1"/>
            <a:r>
              <a:rPr lang="en-US" dirty="0"/>
              <a:t>Security</a:t>
            </a:r>
          </a:p>
          <a:p>
            <a:pPr lvl="1"/>
            <a:r>
              <a:rPr lang="en-US" dirty="0"/>
              <a:t>Privacy</a:t>
            </a:r>
          </a:p>
          <a:p>
            <a:pPr lvl="1"/>
            <a:r>
              <a:rPr lang="en-US" dirty="0"/>
              <a:t>Accessibility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External systems to interact with</a:t>
            </a:r>
          </a:p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Existing systems to build 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E4F1C-35F4-4A43-964B-081550804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1111C-0D72-5D44-B8DE-371E7B25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7E737-E7A6-3440-BE5E-C044EC451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8194" name="Picture 2" descr="SRS: Software Requirement Specifications Basics – BMC Blogs">
            <a:extLst>
              <a:ext uri="{FF2B5EF4-FFF2-40B4-BE49-F238E27FC236}">
                <a16:creationId xmlns:a16="http://schemas.microsoft.com/office/drawing/2014/main" id="{151D1B55-05F4-1241-BB97-3DBD2DB4A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099" y="1690688"/>
            <a:ext cx="4565000" cy="3361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128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CD9A4-6095-AF4B-A9BA-18D1D9DD0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4B1ED-16C3-4346-B86A-331FB3574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Understanding the risks in the project is part of specifications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Do a risk analysis</a:t>
            </a:r>
          </a:p>
          <a:p>
            <a:pPr lvl="1"/>
            <a:r>
              <a:rPr lang="en-US" dirty="0"/>
              <a:t>What can go wrong</a:t>
            </a:r>
          </a:p>
          <a:p>
            <a:pPr lvl="1"/>
            <a:r>
              <a:rPr lang="en-US" dirty="0"/>
              <a:t>What is going to be difficult</a:t>
            </a:r>
          </a:p>
          <a:p>
            <a:pPr lvl="1"/>
            <a:r>
              <a:rPr lang="en-US" dirty="0"/>
              <a:t>What do you not understand</a:t>
            </a:r>
          </a:p>
          <a:p>
            <a:pPr lvl="1"/>
            <a:r>
              <a:rPr lang="en-US" dirty="0"/>
              <a:t>How well understood is the user interface</a:t>
            </a:r>
          </a:p>
          <a:p>
            <a:pPr lvl="1"/>
            <a:r>
              <a:rPr lang="en-US" dirty="0"/>
              <a:t>How well understood are the users</a:t>
            </a:r>
          </a:p>
          <a:p>
            <a:pPr lvl="1"/>
            <a:r>
              <a:rPr lang="en-US" dirty="0"/>
              <a:t>How well understood are the algorithms …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This is information you will need for design</a:t>
            </a:r>
          </a:p>
          <a:p>
            <a:pPr lvl="1"/>
            <a:r>
              <a:rPr lang="en-US" dirty="0"/>
              <a:t>Recall the spiral model of development</a:t>
            </a:r>
          </a:p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Include the risks in the specifications</a:t>
            </a:r>
          </a:p>
          <a:p>
            <a:pPr lvl="1"/>
            <a:r>
              <a:rPr lang="en-US" dirty="0"/>
              <a:t>Enumerate and categorize them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BD87D-0344-F54D-A44A-1A2101A54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83BBA-41EC-F448-B746-8D7729DCB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182F6-A0E5-484F-9324-57D4688FA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2290" name="Picture 2" descr="Security at a Startup: How to Conduct a Practical Risk Analysis">
            <a:extLst>
              <a:ext uri="{FF2B5EF4-FFF2-40B4-BE49-F238E27FC236}">
                <a16:creationId xmlns:a16="http://schemas.microsoft.com/office/drawing/2014/main" id="{033CB10E-6E16-4341-A6C6-3821BDF3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224" y="2141537"/>
            <a:ext cx="385677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piral Model For Software Development- A Risky-Driven Model">
            <a:extLst>
              <a:ext uri="{FF2B5EF4-FFF2-40B4-BE49-F238E27FC236}">
                <a16:creationId xmlns:a16="http://schemas.microsoft.com/office/drawing/2014/main" id="{87A28A07-56A5-6CBF-35E9-6CC2BBBF6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603" y="2710543"/>
            <a:ext cx="4062260" cy="266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4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9B3AB-B5AD-3E47-8C7F-8362BD52C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8453"/>
            <a:ext cx="10515600" cy="1325563"/>
          </a:xfrm>
        </p:spPr>
        <p:txBody>
          <a:bodyPr/>
          <a:lstStyle/>
          <a:p>
            <a:r>
              <a:rPr lang="en-US" dirty="0"/>
              <a:t>Maintaining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59F68-375C-E94C-9605-801099228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Specifications are going to change</a:t>
            </a:r>
          </a:p>
          <a:p>
            <a:pPr lvl="1"/>
            <a:r>
              <a:rPr lang="en-US" dirty="0"/>
              <a:t>Requirements change</a:t>
            </a:r>
          </a:p>
          <a:p>
            <a:pPr lvl="1"/>
            <a:r>
              <a:rPr lang="en-US" dirty="0"/>
              <a:t>Needs change</a:t>
            </a:r>
          </a:p>
          <a:p>
            <a:pPr lvl="1"/>
            <a:r>
              <a:rPr lang="en-US" dirty="0"/>
              <a:t>Users change</a:t>
            </a:r>
          </a:p>
          <a:p>
            <a:pPr lvl="1"/>
            <a:r>
              <a:rPr lang="en-US" dirty="0"/>
              <a:t>Competition changes</a:t>
            </a:r>
          </a:p>
          <a:p>
            <a:pPr lvl="1"/>
            <a:r>
              <a:rPr lang="en-US" dirty="0"/>
              <a:t>Design &amp; implementation provide opportunities and obstacles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You will need to know the current specifications</a:t>
            </a:r>
          </a:p>
          <a:p>
            <a:pPr lvl="1"/>
            <a:r>
              <a:rPr lang="en-US" dirty="0"/>
              <a:t>To understand where you are, to direct design and coding</a:t>
            </a:r>
          </a:p>
          <a:p>
            <a:pPr lvl="1"/>
            <a:r>
              <a:rPr lang="en-US" dirty="0"/>
              <a:t>To prioritize development</a:t>
            </a:r>
          </a:p>
          <a:p>
            <a:pPr lvl="1"/>
            <a:r>
              <a:rPr lang="en-US" dirty="0"/>
              <a:t>To trace decisions back to requirements</a:t>
            </a:r>
          </a:p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Specifications are not throwaway</a:t>
            </a:r>
          </a:p>
          <a:p>
            <a:pPr lvl="1"/>
            <a:r>
              <a:rPr lang="en-US" dirty="0"/>
              <a:t>You want to maintain the requirements-specifications thru development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483FD-60C8-874C-8C5C-83F3E9F61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77F3E-B20E-4C4A-BD34-49CCAC772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22F82-372D-6544-8368-04F00AF48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0242" name="Picture 2" descr="Software Quality Assurance – BM Tech Solutions Inc">
            <a:extLst>
              <a:ext uri="{FF2B5EF4-FFF2-40B4-BE49-F238E27FC236}">
                <a16:creationId xmlns:a16="http://schemas.microsoft.com/office/drawing/2014/main" id="{1D606097-717E-DE40-9FC9-1C184D60B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399" y="441324"/>
            <a:ext cx="4419407" cy="278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495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0D736-54F8-E549-E3C1-24C95288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in Software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B2D3C-6799-6BAD-ABFE-02C3B0585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Using specifications to detect API misuse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Formal specifications (e.g., temporal logic)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Using specifications to plan security mechanisms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Generating specifications from UI tests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Automatic documentation generation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21D3A-4CB5-74EB-23AE-7E2B50C76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52C95-63EA-3DDA-7F35-2CC208065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4CFFF-BB6C-0820-5549-C9091F66A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2050" name="Picture 2" descr="SRS in Software Engineering | Software Requirement Specification SRS  Document in Hindi/Urdu. - YouTube">
            <a:extLst>
              <a:ext uri="{FF2B5EF4-FFF2-40B4-BE49-F238E27FC236}">
                <a16:creationId xmlns:a16="http://schemas.microsoft.com/office/drawing/2014/main" id="{A90988CB-9014-CE06-92A2-A34047640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550" y="3870666"/>
            <a:ext cx="3444846" cy="193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016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5EED8-D2B1-D34E-9E12-77551C587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/ 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E7ED0-139F-3E4C-BFD5-0B091ED86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Develop specifications for the programming assignment</a:t>
            </a:r>
          </a:p>
          <a:p>
            <a:pPr lvl="1"/>
            <a:r>
              <a:rPr lang="en-US" dirty="0"/>
              <a:t>Feel free to discuss and exchange requirements</a:t>
            </a:r>
          </a:p>
          <a:p>
            <a:pPr lvl="1"/>
            <a:r>
              <a:rPr lang="en-US" dirty="0"/>
              <a:t>Canvas assignment (due 9/17)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Further Reading</a:t>
            </a:r>
          </a:p>
          <a:p>
            <a:pPr lvl="1"/>
            <a:r>
              <a:rPr lang="en-US" dirty="0"/>
              <a:t>Text book, chapter 4</a:t>
            </a:r>
            <a:endParaRPr lang="en-US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r>
              <a:rPr lang="en-US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IBM Rational Description of Use-Case Diagrams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IEEE Software Requirements Specifications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8E9C4-16D9-314C-B6D2-CDC056F06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7C18D-9723-6D43-86CF-0FD76171E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B401E-DF62-8B4C-A200-539B07D91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14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F67D1-92C0-E043-B04D-69943D5BF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DE768-C23A-2048-81E1-0513B0B72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Initial team meeting</a:t>
            </a:r>
          </a:p>
          <a:p>
            <a:pPr lvl="1"/>
            <a:r>
              <a:rPr lang="en-US" dirty="0"/>
              <a:t>We will break into project teams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Agenda</a:t>
            </a:r>
          </a:p>
          <a:p>
            <a:pPr lvl="1"/>
            <a:r>
              <a:rPr lang="en-US" dirty="0"/>
              <a:t>Introduce yourselves</a:t>
            </a:r>
          </a:p>
          <a:p>
            <a:pPr lvl="1"/>
            <a:r>
              <a:rPr lang="en-US" dirty="0"/>
              <a:t>Set up a weekly time to meet</a:t>
            </a:r>
          </a:p>
          <a:p>
            <a:pPr lvl="1"/>
            <a:r>
              <a:rPr lang="en-US" dirty="0"/>
              <a:t>Start discussing requirements &amp; specifications</a:t>
            </a:r>
          </a:p>
          <a:p>
            <a:pPr lvl="2"/>
            <a:r>
              <a:rPr lang="en-US" dirty="0"/>
              <a:t>Start getting ideas for what specifically your system will do</a:t>
            </a:r>
          </a:p>
          <a:p>
            <a:pPr lvl="2"/>
            <a:r>
              <a:rPr lang="en-US" dirty="0"/>
              <a:t>Create a shared requirements document if you haven’t done so</a:t>
            </a:r>
          </a:p>
          <a:p>
            <a:pPr lvl="2"/>
            <a:r>
              <a:rPr lang="en-US" dirty="0"/>
              <a:t>Using the shared requirement specifications document</a:t>
            </a:r>
          </a:p>
          <a:p>
            <a:pPr lvl="3"/>
            <a:r>
              <a:rPr lang="en-US" dirty="0"/>
              <a:t>Can separate or merge the two</a:t>
            </a:r>
          </a:p>
          <a:p>
            <a:pPr lvl="2"/>
            <a:r>
              <a:rPr lang="en-US" dirty="0"/>
              <a:t>Determine what stakeholders to talk to (and assign people to do so)</a:t>
            </a:r>
          </a:p>
          <a:p>
            <a:pPr lvl="1"/>
            <a:r>
              <a:rPr lang="en-US"/>
              <a:t>I’ll roam </a:t>
            </a:r>
            <a:r>
              <a:rPr lang="en-US" dirty="0"/>
              <a:t>around, or you can just ask for me stop by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7A5C5-F831-8749-9798-6F2CDF684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442F-19E1-B344-88C1-F58BDB6CD7AC}" type="datetime1">
              <a:rPr lang="en-US" smtClean="0"/>
              <a:t>9/9/24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BA2EA-00C5-CF4C-9BBC-6A2D82A49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07363-FB04-CC4B-8E42-8BE524119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845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1951ULecture00" id="{9EB7C666-F164-A74C-AE0E-4444EE57CF22}" vid="{06AA3F51-CF48-544C-A21D-3AE3B8239A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36761</TotalTime>
  <Words>1877</Words>
  <Application>Microsoft Macintosh PowerPoint</Application>
  <PresentationFormat>Widescreen</PresentationFormat>
  <Paragraphs>348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Century Schoolbook</vt:lpstr>
      <vt:lpstr>Office Theme</vt:lpstr>
      <vt:lpstr>Specifications</vt:lpstr>
      <vt:lpstr>Goals for Specifications</vt:lpstr>
      <vt:lpstr>Specifications</vt:lpstr>
      <vt:lpstr>Define the Actions or Commands</vt:lpstr>
      <vt:lpstr>User Interface Specifications</vt:lpstr>
      <vt:lpstr>Define the Underlying Data</vt:lpstr>
      <vt:lpstr>Example: Twitter Data</vt:lpstr>
      <vt:lpstr>Twitter Data</vt:lpstr>
      <vt:lpstr>Twitter Commands</vt:lpstr>
      <vt:lpstr>Specifications Are Not Designs</vt:lpstr>
      <vt:lpstr>Specifications versus Requirements</vt:lpstr>
      <vt:lpstr>Requirements Traceability</vt:lpstr>
      <vt:lpstr>Requirements Specifications</vt:lpstr>
      <vt:lpstr>Representing Specifications</vt:lpstr>
      <vt:lpstr>Representing Specifications</vt:lpstr>
      <vt:lpstr>Specification Use Cases</vt:lpstr>
      <vt:lpstr>User Interface Sketches</vt:lpstr>
      <vt:lpstr>Specifications and Users</vt:lpstr>
      <vt:lpstr>Non-Functional Specifications</vt:lpstr>
      <vt:lpstr>Risk Analysis</vt:lpstr>
      <vt:lpstr>Maintaining Specifications</vt:lpstr>
      <vt:lpstr>Research in Software Specifications</vt:lpstr>
      <vt:lpstr>Homework / Further Reading</vt:lpstr>
      <vt:lpstr>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Specifications</dc:title>
  <dc:creator>Steven Reiss</dc:creator>
  <cp:lastModifiedBy>Steven Reiss</cp:lastModifiedBy>
  <cp:revision>54</cp:revision>
  <cp:lastPrinted>2024-02-01T13:16:10Z</cp:lastPrinted>
  <dcterms:created xsi:type="dcterms:W3CDTF">2020-09-03T12:55:32Z</dcterms:created>
  <dcterms:modified xsi:type="dcterms:W3CDTF">2024-09-12T23:09:45Z</dcterms:modified>
</cp:coreProperties>
</file>