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82" r:id="rId6"/>
    <p:sldId id="260" r:id="rId7"/>
    <p:sldId id="261" r:id="rId8"/>
    <p:sldId id="262" r:id="rId9"/>
    <p:sldId id="263" r:id="rId10"/>
    <p:sldId id="287" r:id="rId11"/>
    <p:sldId id="280" r:id="rId12"/>
    <p:sldId id="281" r:id="rId13"/>
    <p:sldId id="289" r:id="rId14"/>
    <p:sldId id="283" r:id="rId15"/>
    <p:sldId id="264" r:id="rId16"/>
    <p:sldId id="267" r:id="rId17"/>
    <p:sldId id="265" r:id="rId18"/>
    <p:sldId id="268" r:id="rId19"/>
    <p:sldId id="269" r:id="rId20"/>
    <p:sldId id="270" r:id="rId21"/>
    <p:sldId id="272" r:id="rId22"/>
    <p:sldId id="271" r:id="rId23"/>
    <p:sldId id="284" r:id="rId24"/>
    <p:sldId id="286" r:id="rId25"/>
    <p:sldId id="290" r:id="rId26"/>
    <p:sldId id="273" r:id="rId27"/>
    <p:sldId id="274" r:id="rId28"/>
    <p:sldId id="288" r:id="rId29"/>
    <p:sldId id="275" r:id="rId30"/>
    <p:sldId id="285" r:id="rId31"/>
    <p:sldId id="277" r:id="rId32"/>
    <p:sldId id="278" r:id="rId33"/>
    <p:sldId id="27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83"/>
    <p:restoredTop sz="83488"/>
  </p:normalViewPr>
  <p:slideViewPr>
    <p:cSldViewPr snapToGrid="0" snapToObjects="1">
      <p:cViewPr varScale="1">
        <p:scale>
          <a:sx n="88" d="100"/>
          <a:sy n="88" d="100"/>
        </p:scale>
        <p:origin x="7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0565-30AB-6749-A2C2-D73A7FF41951}" type="datetimeFigureOut">
              <a:rPr lang="en-US" smtClean="0"/>
              <a:t>9/15/24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5C14A-06A7-0747-957B-6CBF84D10C87}" type="slidenum">
              <a:rPr lang="en-US" smtClean="0"/>
              <a:t>‹#›</a:t>
            </a:fld>
            <a:endParaRPr lang="en-US"/>
          </a:p>
        </p:txBody>
      </p:sp>
    </p:spTree>
    <p:extLst>
      <p:ext uri="{BB962C8B-B14F-4D97-AF65-F5344CB8AC3E}">
        <p14:creationId xmlns:p14="http://schemas.microsoft.com/office/powerpoint/2010/main" val="264829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a:t>
            </a:fld>
            <a:endParaRPr lang="en-US"/>
          </a:p>
        </p:txBody>
      </p:sp>
    </p:spTree>
    <p:extLst>
      <p:ext uri="{BB962C8B-B14F-4D97-AF65-F5344CB8AC3E}">
        <p14:creationId xmlns:p14="http://schemas.microsoft.com/office/powerpoint/2010/main" val="3185520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We’lll</a:t>
            </a:r>
            <a:r>
              <a:rPr lang="en-US" dirty="0"/>
              <a:t> cover all of these eventually.  We’ll start at the outer level</a:t>
            </a:r>
          </a:p>
        </p:txBody>
      </p:sp>
      <p:sp>
        <p:nvSpPr>
          <p:cNvPr id="4" name="Slide Number Placeholder 3"/>
          <p:cNvSpPr>
            <a:spLocks noGrp="1"/>
          </p:cNvSpPr>
          <p:nvPr>
            <p:ph type="sldNum" sz="quarter" idx="5"/>
          </p:nvPr>
        </p:nvSpPr>
        <p:spPr/>
        <p:txBody>
          <a:bodyPr/>
          <a:lstStyle/>
          <a:p>
            <a:fld id="{3015C14A-06A7-0747-957B-6CBF84D10C87}" type="slidenum">
              <a:rPr lang="en-US" smtClean="0"/>
              <a:t>6</a:t>
            </a:fld>
            <a:endParaRPr lang="en-US"/>
          </a:p>
        </p:txBody>
      </p:sp>
    </p:spTree>
    <p:extLst>
      <p:ext uri="{BB962C8B-B14F-4D97-AF65-F5344CB8AC3E}">
        <p14:creationId xmlns:p14="http://schemas.microsoft.com/office/powerpoint/2010/main" val="3192051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Core framework: object model</a:t>
            </a:r>
          </a:p>
          <a:p>
            <a:r>
              <a:rPr lang="en-US" dirty="0"/>
              <a:t>HUMUS: Basic data types ad operations, execution model</a:t>
            </a:r>
          </a:p>
          <a:p>
            <a:r>
              <a:rPr lang="en-US" dirty="0"/>
              <a:t>SAGE:  UI interface</a:t>
            </a:r>
          </a:p>
          <a:p>
            <a:r>
              <a:rPr lang="en-US" dirty="0"/>
              <a:t>ROSE:  OS interface</a:t>
            </a:r>
          </a:p>
          <a:p>
            <a:r>
              <a:rPr lang="en-US" dirty="0"/>
              <a:t>COSMOS: Compiler </a:t>
            </a:r>
          </a:p>
          <a:p>
            <a:r>
              <a:rPr lang="en-US" dirty="0"/>
              <a:t>RUE: Trace and log module</a:t>
            </a:r>
          </a:p>
          <a:p>
            <a:r>
              <a:rPr lang="en-US" dirty="0"/>
              <a:t>LILY: Textual programming language</a:t>
            </a:r>
          </a:p>
          <a:p>
            <a:r>
              <a:rPr lang="en-US" dirty="0"/>
              <a:t>THYME: Graphical language support</a:t>
            </a:r>
          </a:p>
          <a:p>
            <a:r>
              <a:rPr lang="en-US" dirty="0"/>
              <a:t>DAISY:  Documentation support</a:t>
            </a:r>
          </a:p>
          <a:p>
            <a:r>
              <a:rPr lang="en-US" dirty="0"/>
              <a:t>BALM: Browsing support (Smalltalk like browser) – written in LILY</a:t>
            </a:r>
          </a:p>
          <a:p>
            <a:r>
              <a:rPr lang="en-US" dirty="0"/>
              <a:t>VIOLET:  Graphical object viewer support – written in LILY</a:t>
            </a:r>
          </a:p>
          <a:p>
            <a:r>
              <a:rPr lang="en-US" dirty="0"/>
              <a:t>WEED:  Graphic object editor.</a:t>
            </a:r>
          </a:p>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17</a:t>
            </a:fld>
            <a:endParaRPr lang="en-US"/>
          </a:p>
        </p:txBody>
      </p:sp>
    </p:spTree>
    <p:extLst>
      <p:ext uri="{BB962C8B-B14F-4D97-AF65-F5344CB8AC3E}">
        <p14:creationId xmlns:p14="http://schemas.microsoft.com/office/powerpoint/2010/main" val="302636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31</a:t>
            </a:fld>
            <a:endParaRPr lang="en-US"/>
          </a:p>
        </p:txBody>
      </p:sp>
    </p:spTree>
    <p:extLst>
      <p:ext uri="{BB962C8B-B14F-4D97-AF65-F5344CB8AC3E}">
        <p14:creationId xmlns:p14="http://schemas.microsoft.com/office/powerpoint/2010/main" val="407091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33</a:t>
            </a:fld>
            <a:endParaRPr lang="en-US"/>
          </a:p>
        </p:txBody>
      </p:sp>
    </p:spTree>
    <p:extLst>
      <p:ext uri="{BB962C8B-B14F-4D97-AF65-F5344CB8AC3E}">
        <p14:creationId xmlns:p14="http://schemas.microsoft.com/office/powerpoint/2010/main" val="4160450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9768-6A09-CD48-9166-D94914442A23}"/>
              </a:ext>
            </a:extLst>
          </p:cNvPr>
          <p:cNvSpPr>
            <a:spLocks noGrp="1"/>
          </p:cNvSpPr>
          <p:nvPr>
            <p:ph type="ctrTitle"/>
          </p:nvPr>
        </p:nvSpPr>
        <p:spPr>
          <a:xfrm>
            <a:off x="1524000" y="1122363"/>
            <a:ext cx="9144000" cy="2387600"/>
          </a:xfrm>
        </p:spPr>
        <p:txBody>
          <a:bodyPr anchor="b"/>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719C42F-FC2C-F340-86D2-B3EB1A0D91F3}"/>
              </a:ext>
            </a:extLst>
          </p:cNvPr>
          <p:cNvSpPr>
            <a:spLocks noGrp="1"/>
          </p:cNvSpPr>
          <p:nvPr>
            <p:ph type="subTitle" idx="1"/>
          </p:nvPr>
        </p:nvSpPr>
        <p:spPr>
          <a:xfrm>
            <a:off x="1524000" y="3602038"/>
            <a:ext cx="9144000" cy="1655762"/>
          </a:xfr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8AF5D-CCF2-0543-A1BD-56D1639F82AA}"/>
              </a:ext>
            </a:extLst>
          </p:cNvPr>
          <p:cNvSpPr>
            <a:spLocks noGrp="1"/>
          </p:cNvSpPr>
          <p:nvPr>
            <p:ph type="dt" sz="half" idx="10"/>
          </p:nvPr>
        </p:nvSpPr>
        <p:spPr/>
        <p:txBody>
          <a:bodyPr/>
          <a:lstStyle>
            <a:lvl1pPr>
              <a:defRPr sz="1600"/>
            </a:lvl1pPr>
          </a:lstStyle>
          <a:p>
            <a:fld id="{B7EEC653-7757-1245-81BA-709BBFA2DE90}" type="datetime1">
              <a:rPr lang="en-US" smtClean="0"/>
              <a:t>9/15/24</a:t>
            </a:fld>
            <a:endParaRPr lang="en-US"/>
          </a:p>
        </p:txBody>
      </p:sp>
      <p:sp>
        <p:nvSpPr>
          <p:cNvPr id="5" name="Footer Placeholder 4">
            <a:extLst>
              <a:ext uri="{FF2B5EF4-FFF2-40B4-BE49-F238E27FC236}">
                <a16:creationId xmlns:a16="http://schemas.microsoft.com/office/drawing/2014/main" id="{F25BC1A0-3D23-FD4A-A7AA-71D5EA533416}"/>
              </a:ext>
            </a:extLst>
          </p:cNvPr>
          <p:cNvSpPr>
            <a:spLocks noGrp="1"/>
          </p:cNvSpPr>
          <p:nvPr>
            <p:ph type="ftr" sz="quarter" idx="11"/>
          </p:nvPr>
        </p:nvSpPr>
        <p:spPr/>
        <p:txBody>
          <a:bodyPr/>
          <a:lstStyle>
            <a:lvl1pPr>
              <a:defRPr sz="1600"/>
            </a:lvl1pPr>
          </a:lstStyle>
          <a:p>
            <a:r>
              <a:rPr lang="en-US" dirty="0"/>
              <a:t>CSCI2340 - Lecture 4</a:t>
            </a:r>
          </a:p>
        </p:txBody>
      </p:sp>
      <p:sp>
        <p:nvSpPr>
          <p:cNvPr id="6" name="Slide Number Placeholder 5">
            <a:extLst>
              <a:ext uri="{FF2B5EF4-FFF2-40B4-BE49-F238E27FC236}">
                <a16:creationId xmlns:a16="http://schemas.microsoft.com/office/drawing/2014/main" id="{DAE47230-DB60-FF4F-A307-AC51AB7F2914}"/>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07970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54418-83E6-8741-A518-03E976937877}"/>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F81602-C83A-3443-875D-1B817D5F14CF}"/>
              </a:ext>
            </a:extLst>
          </p:cNvPr>
          <p:cNvSpPr>
            <a:spLocks noGrp="1"/>
          </p:cNvSpPr>
          <p:nvPr>
            <p:ph idx="1"/>
          </p:nvPr>
        </p:nvSpPr>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01D2771-BA38-714D-BB2D-3877CA1181AA}"/>
              </a:ext>
            </a:extLst>
          </p:cNvPr>
          <p:cNvSpPr>
            <a:spLocks noGrp="1"/>
          </p:cNvSpPr>
          <p:nvPr>
            <p:ph type="dt" sz="half" idx="10"/>
          </p:nvPr>
        </p:nvSpPr>
        <p:spPr/>
        <p:txBody>
          <a:bodyPr/>
          <a:lstStyle>
            <a:lvl1pPr>
              <a:defRPr sz="1400"/>
            </a:lvl1p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0774B3A7-CD31-5849-9490-59027C6D1DB8}"/>
              </a:ext>
            </a:extLst>
          </p:cNvPr>
          <p:cNvSpPr>
            <a:spLocks noGrp="1"/>
          </p:cNvSpPr>
          <p:nvPr>
            <p:ph type="ftr" sz="quarter" idx="11"/>
          </p:nvPr>
        </p:nvSpPr>
        <p:spPr/>
        <p:txBody>
          <a:bodyPr/>
          <a:lstStyle>
            <a:lvl1pPr>
              <a:defRPr sz="1400"/>
            </a:lvl1pPr>
          </a:lstStyle>
          <a:p>
            <a:r>
              <a:rPr lang="en-US" dirty="0"/>
              <a:t>CSCI2340 - Lecture 4</a:t>
            </a:r>
          </a:p>
        </p:txBody>
      </p:sp>
      <p:sp>
        <p:nvSpPr>
          <p:cNvPr id="6" name="Slide Number Placeholder 5">
            <a:extLst>
              <a:ext uri="{FF2B5EF4-FFF2-40B4-BE49-F238E27FC236}">
                <a16:creationId xmlns:a16="http://schemas.microsoft.com/office/drawing/2014/main" id="{8B9359A4-FB2C-AC45-BB6B-B0A36956C59C}"/>
              </a:ext>
            </a:extLst>
          </p:cNvPr>
          <p:cNvSpPr>
            <a:spLocks noGrp="1"/>
          </p:cNvSpPr>
          <p:nvPr>
            <p:ph type="sldNum" sz="quarter" idx="12"/>
          </p:nvPr>
        </p:nvSpPr>
        <p:spPr/>
        <p:txBody>
          <a:bodyPr/>
          <a:lstStyle>
            <a:lvl1pPr>
              <a:defRPr sz="14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79506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FB39-5217-884B-A753-EBC99CED6629}"/>
              </a:ext>
            </a:extLst>
          </p:cNvPr>
          <p:cNvSpPr>
            <a:spLocks noGrp="1"/>
          </p:cNvSpPr>
          <p:nvPr>
            <p:ph type="title"/>
          </p:nvPr>
        </p:nvSpPr>
        <p:spPr>
          <a:xfrm>
            <a:off x="831850" y="1709738"/>
            <a:ext cx="10515600" cy="2852737"/>
          </a:xfrm>
        </p:spPr>
        <p:txBody>
          <a:bodyPr anchor="b"/>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7A90812F-AA74-0F47-8F09-7AFAEB2F6F6E}"/>
              </a:ext>
            </a:extLst>
          </p:cNvPr>
          <p:cNvSpPr>
            <a:spLocks noGrp="1"/>
          </p:cNvSpPr>
          <p:nvPr>
            <p:ph type="body" idx="1"/>
          </p:nvPr>
        </p:nvSpPr>
        <p:spPr>
          <a:xfrm>
            <a:off x="831850" y="4589463"/>
            <a:ext cx="10515600" cy="1500187"/>
          </a:xfrm>
        </p:spPr>
        <p:txBody>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BF20B-9E3C-D942-B269-C05D018F4FDC}"/>
              </a:ext>
            </a:extLst>
          </p:cNvPr>
          <p:cNvSpPr>
            <a:spLocks noGrp="1"/>
          </p:cNvSpPr>
          <p:nvPr>
            <p:ph type="dt" sz="half" idx="10"/>
          </p:nvPr>
        </p:nvSpPr>
        <p:spPr/>
        <p:txBody>
          <a:bodyPr/>
          <a:lstStyle>
            <a:lvl1pPr>
              <a:defRPr sz="1600"/>
            </a:lvl1pPr>
          </a:lstStyle>
          <a:p>
            <a:fld id="{F1B3513D-CF86-0B43-881E-5021C856DCF1}" type="datetime1">
              <a:rPr lang="en-US" smtClean="0"/>
              <a:t>9/15/24</a:t>
            </a:fld>
            <a:endParaRPr lang="en-US"/>
          </a:p>
        </p:txBody>
      </p:sp>
      <p:sp>
        <p:nvSpPr>
          <p:cNvPr id="5" name="Footer Placeholder 4">
            <a:extLst>
              <a:ext uri="{FF2B5EF4-FFF2-40B4-BE49-F238E27FC236}">
                <a16:creationId xmlns:a16="http://schemas.microsoft.com/office/drawing/2014/main" id="{6140F9BC-1149-F346-8A71-54B1B8E77B01}"/>
              </a:ext>
            </a:extLst>
          </p:cNvPr>
          <p:cNvSpPr>
            <a:spLocks noGrp="1"/>
          </p:cNvSpPr>
          <p:nvPr>
            <p:ph type="ftr" sz="quarter" idx="11"/>
          </p:nvPr>
        </p:nvSpPr>
        <p:spPr/>
        <p:txBody>
          <a:bodyPr/>
          <a:lstStyle>
            <a:lvl1pPr>
              <a:defRPr sz="1600"/>
            </a:lvl1pPr>
          </a:lstStyle>
          <a:p>
            <a:r>
              <a:rPr lang="en-US" dirty="0"/>
              <a:t>CSCI2340 - Lecture 4</a:t>
            </a:r>
          </a:p>
        </p:txBody>
      </p:sp>
      <p:sp>
        <p:nvSpPr>
          <p:cNvPr id="6" name="Slide Number Placeholder 5">
            <a:extLst>
              <a:ext uri="{FF2B5EF4-FFF2-40B4-BE49-F238E27FC236}">
                <a16:creationId xmlns:a16="http://schemas.microsoft.com/office/drawing/2014/main" id="{5E629824-8D32-E445-9405-D2D92722860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35871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F9DC-6C04-0742-B6AD-7D6518468D99}"/>
              </a:ext>
            </a:extLst>
          </p:cNvPr>
          <p:cNvSpPr>
            <a:spLocks noGrp="1"/>
          </p:cNvSpPr>
          <p:nvPr>
            <p:ph type="title"/>
          </p:nvPr>
        </p:nvSpPr>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2E7F5E50-7B60-0447-BDFD-302DD91C3348}"/>
              </a:ext>
            </a:extLst>
          </p:cNvPr>
          <p:cNvSpPr>
            <a:spLocks noGrp="1"/>
          </p:cNvSpPr>
          <p:nvPr>
            <p:ph sz="half" idx="1"/>
          </p:nvPr>
        </p:nvSpPr>
        <p:spPr>
          <a:xfrm>
            <a:off x="838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DDF4B8-417A-F04B-9334-353B32DEF456}"/>
              </a:ext>
            </a:extLst>
          </p:cNvPr>
          <p:cNvSpPr>
            <a:spLocks noGrp="1"/>
          </p:cNvSpPr>
          <p:nvPr>
            <p:ph sz="half" idx="2"/>
          </p:nvPr>
        </p:nvSpPr>
        <p:spPr>
          <a:xfrm>
            <a:off x="6172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5AF841-5700-3D42-AFE1-903C9C2FD762}"/>
              </a:ext>
            </a:extLst>
          </p:cNvPr>
          <p:cNvSpPr>
            <a:spLocks noGrp="1"/>
          </p:cNvSpPr>
          <p:nvPr>
            <p:ph type="dt" sz="half" idx="10"/>
          </p:nvPr>
        </p:nvSpPr>
        <p:spPr/>
        <p:txBody>
          <a:bodyPr/>
          <a:lstStyle>
            <a:lvl1pPr>
              <a:defRPr sz="1600"/>
            </a:lvl1pPr>
          </a:lstStyle>
          <a:p>
            <a:fld id="{8BE7B838-B974-204B-B2DB-713BE3857192}" type="datetime1">
              <a:rPr lang="en-US" smtClean="0"/>
              <a:t>9/15/24</a:t>
            </a:fld>
            <a:endParaRPr lang="en-US"/>
          </a:p>
        </p:txBody>
      </p:sp>
      <p:sp>
        <p:nvSpPr>
          <p:cNvPr id="6" name="Footer Placeholder 5">
            <a:extLst>
              <a:ext uri="{FF2B5EF4-FFF2-40B4-BE49-F238E27FC236}">
                <a16:creationId xmlns:a16="http://schemas.microsoft.com/office/drawing/2014/main" id="{7084747B-C6C6-584B-B126-64FDCE25870D}"/>
              </a:ext>
            </a:extLst>
          </p:cNvPr>
          <p:cNvSpPr>
            <a:spLocks noGrp="1"/>
          </p:cNvSpPr>
          <p:nvPr>
            <p:ph type="ftr" sz="quarter" idx="11"/>
          </p:nvPr>
        </p:nvSpPr>
        <p:spPr/>
        <p:txBody>
          <a:bodyPr/>
          <a:lstStyle>
            <a:lvl1pPr>
              <a:defRPr sz="1600"/>
            </a:lvl1pPr>
          </a:lstStyle>
          <a:p>
            <a:r>
              <a:rPr lang="en-US" dirty="0"/>
              <a:t>CSCI2340 - Lecture 4</a:t>
            </a:r>
          </a:p>
        </p:txBody>
      </p:sp>
      <p:sp>
        <p:nvSpPr>
          <p:cNvPr id="7" name="Slide Number Placeholder 6">
            <a:extLst>
              <a:ext uri="{FF2B5EF4-FFF2-40B4-BE49-F238E27FC236}">
                <a16:creationId xmlns:a16="http://schemas.microsoft.com/office/drawing/2014/main" id="{1500F15F-1E7B-6543-84A8-F4C85C4134D0}"/>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5941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4756-E1E5-754C-87A6-B6851F115E8F}"/>
              </a:ext>
            </a:extLst>
          </p:cNvPr>
          <p:cNvSpPr>
            <a:spLocks noGrp="1"/>
          </p:cNvSpPr>
          <p:nvPr>
            <p:ph type="title"/>
          </p:nvPr>
        </p:nvSpPr>
        <p:spPr>
          <a:xfrm>
            <a:off x="839788" y="365125"/>
            <a:ext cx="10515600" cy="1325563"/>
          </a:xfrm>
        </p:spPr>
        <p:txBody>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86F4BA77-F17B-E947-99AA-E04533F07609}"/>
              </a:ext>
            </a:extLst>
          </p:cNvPr>
          <p:cNvSpPr>
            <a:spLocks noGrp="1"/>
          </p:cNvSpPr>
          <p:nvPr>
            <p:ph type="body" idx="1"/>
          </p:nvPr>
        </p:nvSpPr>
        <p:spPr>
          <a:xfrm>
            <a:off x="839788" y="1681163"/>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3F7A5D-5F90-9946-AD51-71CCC19556F4}"/>
              </a:ext>
            </a:extLst>
          </p:cNvPr>
          <p:cNvSpPr>
            <a:spLocks noGrp="1"/>
          </p:cNvSpPr>
          <p:nvPr>
            <p:ph sz="half" idx="2"/>
          </p:nvPr>
        </p:nvSpPr>
        <p:spPr>
          <a:xfrm>
            <a:off x="839788" y="2505075"/>
            <a:ext cx="5157787"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17858-256F-BA44-A1EA-965BC5A1FF79}"/>
              </a:ext>
            </a:extLst>
          </p:cNvPr>
          <p:cNvSpPr>
            <a:spLocks noGrp="1"/>
          </p:cNvSpPr>
          <p:nvPr>
            <p:ph type="body" sz="quarter" idx="3"/>
          </p:nvPr>
        </p:nvSpPr>
        <p:spPr>
          <a:xfrm>
            <a:off x="6172200" y="1681163"/>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D14B7A-FC74-7640-B07F-14730ED76D81}"/>
              </a:ext>
            </a:extLst>
          </p:cNvPr>
          <p:cNvSpPr>
            <a:spLocks noGrp="1"/>
          </p:cNvSpPr>
          <p:nvPr>
            <p:ph sz="quarter" idx="4"/>
          </p:nvPr>
        </p:nvSpPr>
        <p:spPr>
          <a:xfrm>
            <a:off x="6172200" y="2505075"/>
            <a:ext cx="5183188"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AF7AD3-CD39-1D43-9B89-324A86E26967}"/>
              </a:ext>
            </a:extLst>
          </p:cNvPr>
          <p:cNvSpPr>
            <a:spLocks noGrp="1"/>
          </p:cNvSpPr>
          <p:nvPr>
            <p:ph type="dt" sz="half" idx="10"/>
          </p:nvPr>
        </p:nvSpPr>
        <p:spPr/>
        <p:txBody>
          <a:bodyPr/>
          <a:lstStyle>
            <a:lvl1pPr>
              <a:defRPr sz="1600"/>
            </a:lvl1pPr>
          </a:lstStyle>
          <a:p>
            <a:fld id="{F8F33A39-C6F3-EC40-AAAE-98322346D008}" type="datetime1">
              <a:rPr lang="en-US" smtClean="0"/>
              <a:t>9/15/24</a:t>
            </a:fld>
            <a:endParaRPr lang="en-US"/>
          </a:p>
        </p:txBody>
      </p:sp>
      <p:sp>
        <p:nvSpPr>
          <p:cNvPr id="8" name="Footer Placeholder 7">
            <a:extLst>
              <a:ext uri="{FF2B5EF4-FFF2-40B4-BE49-F238E27FC236}">
                <a16:creationId xmlns:a16="http://schemas.microsoft.com/office/drawing/2014/main" id="{DBC35014-6F1A-8849-A55E-80262F1B9168}"/>
              </a:ext>
            </a:extLst>
          </p:cNvPr>
          <p:cNvSpPr>
            <a:spLocks noGrp="1"/>
          </p:cNvSpPr>
          <p:nvPr>
            <p:ph type="ftr" sz="quarter" idx="11"/>
          </p:nvPr>
        </p:nvSpPr>
        <p:spPr/>
        <p:txBody>
          <a:bodyPr/>
          <a:lstStyle>
            <a:lvl1pPr>
              <a:defRPr sz="1600"/>
            </a:lvl1pPr>
          </a:lstStyle>
          <a:p>
            <a:r>
              <a:rPr lang="en-US" dirty="0"/>
              <a:t>CSCI2340 - Lecture 4</a:t>
            </a:r>
          </a:p>
        </p:txBody>
      </p:sp>
      <p:sp>
        <p:nvSpPr>
          <p:cNvPr id="9" name="Slide Number Placeholder 8">
            <a:extLst>
              <a:ext uri="{FF2B5EF4-FFF2-40B4-BE49-F238E27FC236}">
                <a16:creationId xmlns:a16="http://schemas.microsoft.com/office/drawing/2014/main" id="{5481B2BD-693A-C04A-AD65-7AE5DAAD50E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98133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7BCA-DA6B-5E48-8B86-9EEA14FDFDC0}"/>
              </a:ext>
            </a:extLst>
          </p:cNvPr>
          <p:cNvSpPr>
            <a:spLocks noGrp="1"/>
          </p:cNvSpPr>
          <p:nvPr>
            <p:ph type="title"/>
          </p:nvPr>
        </p:nvSpPr>
        <p:spPr/>
        <p:txBody>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852B21C0-ABCC-1E46-9ACA-77BCEE68C699}"/>
              </a:ext>
            </a:extLst>
          </p:cNvPr>
          <p:cNvSpPr>
            <a:spLocks noGrp="1"/>
          </p:cNvSpPr>
          <p:nvPr>
            <p:ph type="dt" sz="half" idx="10"/>
          </p:nvPr>
        </p:nvSpPr>
        <p:spPr/>
        <p:txBody>
          <a:bodyPr/>
          <a:lstStyle>
            <a:lvl1pPr>
              <a:defRPr sz="1600"/>
            </a:lvl1pPr>
          </a:lstStyle>
          <a:p>
            <a:fld id="{B1ACDD9C-685B-3D4A-88C8-0C9F35333B71}" type="datetime1">
              <a:rPr lang="en-US" smtClean="0"/>
              <a:t>9/15/24</a:t>
            </a:fld>
            <a:endParaRPr lang="en-US"/>
          </a:p>
        </p:txBody>
      </p:sp>
      <p:sp>
        <p:nvSpPr>
          <p:cNvPr id="4" name="Footer Placeholder 3">
            <a:extLst>
              <a:ext uri="{FF2B5EF4-FFF2-40B4-BE49-F238E27FC236}">
                <a16:creationId xmlns:a16="http://schemas.microsoft.com/office/drawing/2014/main" id="{74104957-25F7-F448-B8EF-27B57CF53BF6}"/>
              </a:ext>
            </a:extLst>
          </p:cNvPr>
          <p:cNvSpPr>
            <a:spLocks noGrp="1"/>
          </p:cNvSpPr>
          <p:nvPr>
            <p:ph type="ftr" sz="quarter" idx="11"/>
          </p:nvPr>
        </p:nvSpPr>
        <p:spPr/>
        <p:txBody>
          <a:bodyPr/>
          <a:lstStyle>
            <a:lvl1pPr>
              <a:defRPr sz="1600"/>
            </a:lvl1pPr>
          </a:lstStyle>
          <a:p>
            <a:r>
              <a:rPr lang="en-US" dirty="0"/>
              <a:t>CSCI2340 - Lecture 4</a:t>
            </a:r>
          </a:p>
        </p:txBody>
      </p:sp>
      <p:sp>
        <p:nvSpPr>
          <p:cNvPr id="5" name="Slide Number Placeholder 4">
            <a:extLst>
              <a:ext uri="{FF2B5EF4-FFF2-40B4-BE49-F238E27FC236}">
                <a16:creationId xmlns:a16="http://schemas.microsoft.com/office/drawing/2014/main" id="{1CB1C5FF-847E-DB49-BC53-4A12326406D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414040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124459-4546-6242-98C8-5A24329C44D8}"/>
              </a:ext>
            </a:extLst>
          </p:cNvPr>
          <p:cNvSpPr>
            <a:spLocks noGrp="1"/>
          </p:cNvSpPr>
          <p:nvPr>
            <p:ph type="dt" sz="half" idx="10"/>
          </p:nvPr>
        </p:nvSpPr>
        <p:spPr/>
        <p:txBody>
          <a:bodyPr/>
          <a:lstStyle/>
          <a:p>
            <a:fld id="{1DBC0EEB-8FB0-3444-A9FF-8856CF547C6B}" type="datetime1">
              <a:rPr lang="en-US" smtClean="0"/>
              <a:t>9/15/24</a:t>
            </a:fld>
            <a:endParaRPr lang="en-US"/>
          </a:p>
        </p:txBody>
      </p:sp>
      <p:sp>
        <p:nvSpPr>
          <p:cNvPr id="3" name="Footer Placeholder 2">
            <a:extLst>
              <a:ext uri="{FF2B5EF4-FFF2-40B4-BE49-F238E27FC236}">
                <a16:creationId xmlns:a16="http://schemas.microsoft.com/office/drawing/2014/main" id="{4E0A5753-50F4-934E-B921-7CAEE212ACCE}"/>
              </a:ext>
            </a:extLst>
          </p:cNvPr>
          <p:cNvSpPr>
            <a:spLocks noGrp="1"/>
          </p:cNvSpPr>
          <p:nvPr>
            <p:ph type="ftr" sz="quarter" idx="11"/>
          </p:nvPr>
        </p:nvSpPr>
        <p:spPr/>
        <p:txBody>
          <a:bodyPr/>
          <a:lstStyle/>
          <a:p>
            <a:r>
              <a:rPr lang="en-US" dirty="0"/>
              <a:t>CSCI2340 - Lecture 4</a:t>
            </a:r>
          </a:p>
        </p:txBody>
      </p:sp>
      <p:sp>
        <p:nvSpPr>
          <p:cNvPr id="4" name="Slide Number Placeholder 3">
            <a:extLst>
              <a:ext uri="{FF2B5EF4-FFF2-40B4-BE49-F238E27FC236}">
                <a16:creationId xmlns:a16="http://schemas.microsoft.com/office/drawing/2014/main" id="{C4B3E2F6-E3C5-0144-A5C7-1A2E9B6CB317}"/>
              </a:ext>
            </a:extLst>
          </p:cNvPr>
          <p:cNvSpPr>
            <a:spLocks noGrp="1"/>
          </p:cNvSpPr>
          <p:nvPr>
            <p:ph type="sldNum" sz="quarter" idx="12"/>
          </p:nvPr>
        </p:nvSpPr>
        <p:spPr/>
        <p:txBody>
          <a:bodyPr/>
          <a:lstStyle/>
          <a:p>
            <a:fld id="{E4AA9D28-175B-924B-8AFB-6F5FA3319B55}" type="slidenum">
              <a:rPr lang="en-US" smtClean="0"/>
              <a:t>‹#›</a:t>
            </a:fld>
            <a:endParaRPr lang="en-US"/>
          </a:p>
        </p:txBody>
      </p:sp>
    </p:spTree>
    <p:extLst>
      <p:ext uri="{BB962C8B-B14F-4D97-AF65-F5344CB8AC3E}">
        <p14:creationId xmlns:p14="http://schemas.microsoft.com/office/powerpoint/2010/main" val="3650012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3ABF5-9E9B-7049-9F63-B328D97A39B7}"/>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9B1DCB58-34F7-924A-BB49-990563EBB193}"/>
              </a:ext>
            </a:extLst>
          </p:cNvPr>
          <p:cNvSpPr>
            <a:spLocks noGrp="1"/>
          </p:cNvSpPr>
          <p:nvPr>
            <p:ph idx="1"/>
          </p:nvPr>
        </p:nvSpPr>
        <p:spPr>
          <a:xfrm>
            <a:off x="5183188" y="987425"/>
            <a:ext cx="6172200" cy="4873625"/>
          </a:xfrm>
        </p:spPr>
        <p:txBody>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A0D5F-EA5A-604D-9D89-CB18B0BCF18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4E6103-6501-8F47-967C-AED93CA406C1}"/>
              </a:ext>
            </a:extLst>
          </p:cNvPr>
          <p:cNvSpPr>
            <a:spLocks noGrp="1"/>
          </p:cNvSpPr>
          <p:nvPr>
            <p:ph type="dt" sz="half" idx="10"/>
          </p:nvPr>
        </p:nvSpPr>
        <p:spPr/>
        <p:txBody>
          <a:bodyPr/>
          <a:lstStyle>
            <a:lvl1pPr>
              <a:defRPr sz="1600"/>
            </a:lvl1pPr>
          </a:lstStyle>
          <a:p>
            <a:fld id="{DAFB3617-A15B-3640-A20C-3598562ED75C}" type="datetime1">
              <a:rPr lang="en-US" smtClean="0"/>
              <a:t>9/15/24</a:t>
            </a:fld>
            <a:endParaRPr lang="en-US"/>
          </a:p>
        </p:txBody>
      </p:sp>
      <p:sp>
        <p:nvSpPr>
          <p:cNvPr id="6" name="Footer Placeholder 5">
            <a:extLst>
              <a:ext uri="{FF2B5EF4-FFF2-40B4-BE49-F238E27FC236}">
                <a16:creationId xmlns:a16="http://schemas.microsoft.com/office/drawing/2014/main" id="{3BA77F69-1A05-E444-94AE-E3D09E55BEB1}"/>
              </a:ext>
            </a:extLst>
          </p:cNvPr>
          <p:cNvSpPr>
            <a:spLocks noGrp="1"/>
          </p:cNvSpPr>
          <p:nvPr>
            <p:ph type="ftr" sz="quarter" idx="11"/>
          </p:nvPr>
        </p:nvSpPr>
        <p:spPr/>
        <p:txBody>
          <a:bodyPr/>
          <a:lstStyle>
            <a:lvl1pPr>
              <a:defRPr sz="1600"/>
            </a:lvl1pPr>
          </a:lstStyle>
          <a:p>
            <a:r>
              <a:rPr lang="en-US" dirty="0"/>
              <a:t>CSCI2340 - Lecture 4</a:t>
            </a:r>
          </a:p>
        </p:txBody>
      </p:sp>
      <p:sp>
        <p:nvSpPr>
          <p:cNvPr id="7" name="Slide Number Placeholder 6">
            <a:extLst>
              <a:ext uri="{FF2B5EF4-FFF2-40B4-BE49-F238E27FC236}">
                <a16:creationId xmlns:a16="http://schemas.microsoft.com/office/drawing/2014/main" id="{DA05D97C-F4DD-8D49-9C3B-0C2129C0FDF5}"/>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03222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83F1-F291-F648-861C-D1816789E07B}"/>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D1764F6A-B1DC-9643-BCAA-75DB92FDC01D}"/>
              </a:ext>
            </a:extLst>
          </p:cNvPr>
          <p:cNvSpPr>
            <a:spLocks noGrp="1"/>
          </p:cNvSpPr>
          <p:nvPr>
            <p:ph type="pic" idx="1"/>
          </p:nvPr>
        </p:nvSpPr>
        <p:spPr>
          <a:xfrm>
            <a:off x="5183188" y="987425"/>
            <a:ext cx="6172200" cy="4873625"/>
          </a:xfrm>
        </p:spPr>
        <p:txBody>
          <a:bodyPr/>
          <a:lstStyle>
            <a:lvl1pPr marL="0" indent="0">
              <a:buNone/>
              <a:defRPr sz="3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09D0501-3A9E-864F-931D-D06F2187D4E5}"/>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604C0-5E5C-2E44-93F5-6B8F0AA3CE36}"/>
              </a:ext>
            </a:extLst>
          </p:cNvPr>
          <p:cNvSpPr>
            <a:spLocks noGrp="1"/>
          </p:cNvSpPr>
          <p:nvPr>
            <p:ph type="dt" sz="half" idx="10"/>
          </p:nvPr>
        </p:nvSpPr>
        <p:spPr/>
        <p:txBody>
          <a:bodyPr/>
          <a:lstStyle>
            <a:lvl1pPr>
              <a:defRPr sz="1600"/>
            </a:lvl1pPr>
          </a:lstStyle>
          <a:p>
            <a:fld id="{2564B8AF-1B13-FF4E-B9D7-9ABCCDCEF64B}" type="datetime1">
              <a:rPr lang="en-US" smtClean="0"/>
              <a:t>9/15/24</a:t>
            </a:fld>
            <a:endParaRPr lang="en-US"/>
          </a:p>
        </p:txBody>
      </p:sp>
      <p:sp>
        <p:nvSpPr>
          <p:cNvPr id="6" name="Footer Placeholder 5">
            <a:extLst>
              <a:ext uri="{FF2B5EF4-FFF2-40B4-BE49-F238E27FC236}">
                <a16:creationId xmlns:a16="http://schemas.microsoft.com/office/drawing/2014/main" id="{803A69EC-4E11-AD48-8442-6C66A8F0EDFD}"/>
              </a:ext>
            </a:extLst>
          </p:cNvPr>
          <p:cNvSpPr>
            <a:spLocks noGrp="1"/>
          </p:cNvSpPr>
          <p:nvPr>
            <p:ph type="ftr" sz="quarter" idx="11"/>
          </p:nvPr>
        </p:nvSpPr>
        <p:spPr/>
        <p:txBody>
          <a:bodyPr/>
          <a:lstStyle>
            <a:lvl1pPr>
              <a:defRPr sz="1600"/>
            </a:lvl1pPr>
          </a:lstStyle>
          <a:p>
            <a:r>
              <a:rPr lang="en-US" dirty="0"/>
              <a:t>CSCI2340 - Lecture 4</a:t>
            </a:r>
          </a:p>
        </p:txBody>
      </p:sp>
      <p:sp>
        <p:nvSpPr>
          <p:cNvPr id="7" name="Slide Number Placeholder 6">
            <a:extLst>
              <a:ext uri="{FF2B5EF4-FFF2-40B4-BE49-F238E27FC236}">
                <a16:creationId xmlns:a16="http://schemas.microsoft.com/office/drawing/2014/main" id="{D84F54C4-80C6-F64C-B7F1-C234BC757CA3}"/>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68410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5306-F5C3-294D-84C2-3086F6FB2C35}"/>
              </a:ext>
            </a:extLst>
          </p:cNvPr>
          <p:cNvSpPr>
            <a:spLocks noGrp="1"/>
          </p:cNvSpPr>
          <p:nvPr>
            <p:ph type="title"/>
          </p:nvPr>
        </p:nvSpPr>
        <p:spPr/>
        <p:txBody>
          <a:bodyPr/>
          <a:lstStyle>
            <a:lvl1pPr>
              <a:defRPr sz="4400"/>
            </a:lvl1pPr>
          </a:lstStyle>
          <a:p>
            <a:r>
              <a:rPr lang="en-US"/>
              <a:t>Click to edit Master title style</a:t>
            </a:r>
          </a:p>
        </p:txBody>
      </p:sp>
      <p:sp>
        <p:nvSpPr>
          <p:cNvPr id="3" name="Vertical Text Placeholder 2">
            <a:extLst>
              <a:ext uri="{FF2B5EF4-FFF2-40B4-BE49-F238E27FC236}">
                <a16:creationId xmlns:a16="http://schemas.microsoft.com/office/drawing/2014/main" id="{A313B09B-B67E-A04E-B2A3-8EF2C489DDEC}"/>
              </a:ext>
            </a:extLst>
          </p:cNvPr>
          <p:cNvSpPr>
            <a:spLocks noGrp="1"/>
          </p:cNvSpPr>
          <p:nvPr>
            <p:ph type="body" orient="vert" idx="1"/>
          </p:nvPr>
        </p:nvSpPr>
        <p:spPr/>
        <p:txBody>
          <a:bodyPr vert="eaVert"/>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2FE46-5B24-D24D-9C60-8FB0182C8898}"/>
              </a:ext>
            </a:extLst>
          </p:cNvPr>
          <p:cNvSpPr>
            <a:spLocks noGrp="1"/>
          </p:cNvSpPr>
          <p:nvPr>
            <p:ph type="dt" sz="half" idx="10"/>
          </p:nvPr>
        </p:nvSpPr>
        <p:spPr/>
        <p:txBody>
          <a:bodyPr/>
          <a:lstStyle>
            <a:lvl1pPr>
              <a:defRPr sz="1200"/>
            </a:lvl1pPr>
          </a:lstStyle>
          <a:p>
            <a:fld id="{F2BF6CCC-ADEC-1E4C-BA1A-41B534FEB929}" type="datetime1">
              <a:rPr lang="en-US" smtClean="0"/>
              <a:t>9/15/24</a:t>
            </a:fld>
            <a:endParaRPr lang="en-US"/>
          </a:p>
        </p:txBody>
      </p:sp>
      <p:sp>
        <p:nvSpPr>
          <p:cNvPr id="5" name="Footer Placeholder 4">
            <a:extLst>
              <a:ext uri="{FF2B5EF4-FFF2-40B4-BE49-F238E27FC236}">
                <a16:creationId xmlns:a16="http://schemas.microsoft.com/office/drawing/2014/main" id="{2DA08115-5973-654B-9A00-9D06581326EC}"/>
              </a:ext>
            </a:extLst>
          </p:cNvPr>
          <p:cNvSpPr>
            <a:spLocks noGrp="1"/>
          </p:cNvSpPr>
          <p:nvPr>
            <p:ph type="ftr" sz="quarter" idx="11"/>
          </p:nvPr>
        </p:nvSpPr>
        <p:spPr/>
        <p:txBody>
          <a:bodyPr/>
          <a:lstStyle>
            <a:lvl1pPr>
              <a:defRPr sz="1200"/>
            </a:lvl1pPr>
          </a:lstStyle>
          <a:p>
            <a:r>
              <a:rPr lang="en-US" dirty="0"/>
              <a:t>CSCI2340 - Lecture 4</a:t>
            </a:r>
          </a:p>
        </p:txBody>
      </p:sp>
      <p:sp>
        <p:nvSpPr>
          <p:cNvPr id="6" name="Slide Number Placeholder 5">
            <a:extLst>
              <a:ext uri="{FF2B5EF4-FFF2-40B4-BE49-F238E27FC236}">
                <a16:creationId xmlns:a16="http://schemas.microsoft.com/office/drawing/2014/main" id="{40406779-E6CB-A447-8CBA-2EF6EFB1E265}"/>
              </a:ext>
            </a:extLst>
          </p:cNvPr>
          <p:cNvSpPr>
            <a:spLocks noGrp="1"/>
          </p:cNvSpPr>
          <p:nvPr>
            <p:ph type="sldNum" sz="quarter" idx="12"/>
          </p:nvPr>
        </p:nvSpPr>
        <p:spPr/>
        <p:txBody>
          <a:bodyPr/>
          <a:lstStyle>
            <a:lvl1pPr>
              <a:defRPr sz="12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418967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A7DD1-D75A-2847-B885-94F57889F6BB}"/>
              </a:ext>
            </a:extLst>
          </p:cNvPr>
          <p:cNvSpPr>
            <a:spLocks noGrp="1"/>
          </p:cNvSpPr>
          <p:nvPr>
            <p:ph type="title" orient="vert"/>
          </p:nvPr>
        </p:nvSpPr>
        <p:spPr>
          <a:xfrm>
            <a:off x="8724900" y="365125"/>
            <a:ext cx="2628900" cy="5811838"/>
          </a:xfrm>
        </p:spPr>
        <p:txBody>
          <a:bodyPr vert="eaVert"/>
          <a:lstStyle>
            <a:lvl1pPr>
              <a:defRPr sz="5400"/>
            </a:lvl1pPr>
          </a:lstStyle>
          <a:p>
            <a:r>
              <a:rPr lang="en-US"/>
              <a:t>Click to edit Master title style</a:t>
            </a:r>
          </a:p>
        </p:txBody>
      </p:sp>
      <p:sp>
        <p:nvSpPr>
          <p:cNvPr id="3" name="Vertical Text Placeholder 2">
            <a:extLst>
              <a:ext uri="{FF2B5EF4-FFF2-40B4-BE49-F238E27FC236}">
                <a16:creationId xmlns:a16="http://schemas.microsoft.com/office/drawing/2014/main" id="{B8D88E1D-B89A-8240-B19C-735DA34A5DF5}"/>
              </a:ext>
            </a:extLst>
          </p:cNvPr>
          <p:cNvSpPr>
            <a:spLocks noGrp="1"/>
          </p:cNvSpPr>
          <p:nvPr>
            <p:ph type="body" orient="vert" idx="1"/>
          </p:nvPr>
        </p:nvSpPr>
        <p:spPr>
          <a:xfrm>
            <a:off x="838200" y="365125"/>
            <a:ext cx="7734300" cy="5811838"/>
          </a:xfrm>
        </p:spPr>
        <p:txBody>
          <a:bodyPr vert="eaVert"/>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388EB-2D74-C147-8FF8-0CFCF95BE81F}"/>
              </a:ext>
            </a:extLst>
          </p:cNvPr>
          <p:cNvSpPr>
            <a:spLocks noGrp="1"/>
          </p:cNvSpPr>
          <p:nvPr>
            <p:ph type="dt" sz="half" idx="10"/>
          </p:nvPr>
        </p:nvSpPr>
        <p:spPr/>
        <p:txBody>
          <a:bodyPr/>
          <a:lstStyle>
            <a:lvl1pPr>
              <a:defRPr sz="1600"/>
            </a:lvl1pPr>
          </a:lstStyle>
          <a:p>
            <a:fld id="{273F868E-D734-6C48-AA96-3001B66C581E}" type="datetime1">
              <a:rPr lang="en-US" smtClean="0"/>
              <a:t>9/15/24</a:t>
            </a:fld>
            <a:endParaRPr lang="en-US"/>
          </a:p>
        </p:txBody>
      </p:sp>
      <p:sp>
        <p:nvSpPr>
          <p:cNvPr id="5" name="Footer Placeholder 4">
            <a:extLst>
              <a:ext uri="{FF2B5EF4-FFF2-40B4-BE49-F238E27FC236}">
                <a16:creationId xmlns:a16="http://schemas.microsoft.com/office/drawing/2014/main" id="{94D2AC12-8B34-0843-AFD7-0F057CF2C42B}"/>
              </a:ext>
            </a:extLst>
          </p:cNvPr>
          <p:cNvSpPr>
            <a:spLocks noGrp="1"/>
          </p:cNvSpPr>
          <p:nvPr>
            <p:ph type="ftr" sz="quarter" idx="11"/>
          </p:nvPr>
        </p:nvSpPr>
        <p:spPr/>
        <p:txBody>
          <a:bodyPr/>
          <a:lstStyle>
            <a:lvl1pPr>
              <a:defRPr sz="1600"/>
            </a:lvl1pPr>
          </a:lstStyle>
          <a:p>
            <a:r>
              <a:rPr lang="en-US" dirty="0"/>
              <a:t>CSCI2340 - Lecture 4</a:t>
            </a:r>
          </a:p>
        </p:txBody>
      </p:sp>
      <p:sp>
        <p:nvSpPr>
          <p:cNvPr id="6" name="Slide Number Placeholder 5">
            <a:extLst>
              <a:ext uri="{FF2B5EF4-FFF2-40B4-BE49-F238E27FC236}">
                <a16:creationId xmlns:a16="http://schemas.microsoft.com/office/drawing/2014/main" id="{4276FE19-427B-6A4A-9451-42DDB124F14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20035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54000">
              <a:schemeClr val="accent1">
                <a:lumMod val="60000"/>
                <a:lumOff val="40000"/>
              </a:schemeClr>
            </a:gs>
            <a:gs pos="73000">
              <a:schemeClr val="accent1">
                <a:lumMod val="60000"/>
                <a:lumOff val="40000"/>
              </a:schemeClr>
            </a:gs>
            <a:gs pos="100000">
              <a:schemeClr val="accent1">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E34EF-14C8-1748-99AA-824198C3E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43E3-84FC-764E-8114-59F297CC0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2D9395-312B-9F4E-B6E1-87B6A840F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a:solidFill>
                  <a:schemeClr val="tx1">
                    <a:tint val="75000"/>
                  </a:schemeClr>
                </a:solidFill>
              </a:defRPr>
            </a:lvl1pPr>
          </a:lstStyle>
          <a:p>
            <a:fld id="{B0302DBB-B4CE-9548-8FB4-3FC1A924D085}" type="datetime1">
              <a:rPr lang="en-US" smtClean="0"/>
              <a:t>9/15/24</a:t>
            </a:fld>
            <a:endParaRPr lang="en-US"/>
          </a:p>
        </p:txBody>
      </p:sp>
      <p:sp>
        <p:nvSpPr>
          <p:cNvPr id="5" name="Footer Placeholder 4">
            <a:extLst>
              <a:ext uri="{FF2B5EF4-FFF2-40B4-BE49-F238E27FC236}">
                <a16:creationId xmlns:a16="http://schemas.microsoft.com/office/drawing/2014/main" id="{0675FB4C-D3DB-354B-9BAB-8A268CF6E4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dirty="0"/>
              <a:t>CSCI2340 - Lecture 4</a:t>
            </a:r>
          </a:p>
        </p:txBody>
      </p:sp>
      <p:sp>
        <p:nvSpPr>
          <p:cNvPr id="6" name="Slide Number Placeholder 5">
            <a:extLst>
              <a:ext uri="{FF2B5EF4-FFF2-40B4-BE49-F238E27FC236}">
                <a16:creationId xmlns:a16="http://schemas.microsoft.com/office/drawing/2014/main" id="{0CDAF426-C211-2243-A156-9DB0ED9F6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030585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s.cmu.edu/afs/cs/project/able/ftp/intro_softarch/intro_softarch.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23327-1051-9C49-9201-CF7A82C275A2}"/>
              </a:ext>
            </a:extLst>
          </p:cNvPr>
          <p:cNvSpPr>
            <a:spLocks noGrp="1"/>
          </p:cNvSpPr>
          <p:nvPr>
            <p:ph type="ctrTitle"/>
          </p:nvPr>
        </p:nvSpPr>
        <p:spPr>
          <a:xfrm>
            <a:off x="146658" y="2985273"/>
            <a:ext cx="6784677" cy="2205723"/>
          </a:xfrm>
        </p:spPr>
        <p:txBody>
          <a:bodyPr>
            <a:normAutofit/>
          </a:bodyPr>
          <a:lstStyle/>
          <a:p>
            <a:pPr algn="l"/>
            <a:r>
              <a:rPr lang="en-US" sz="7200" b="1" dirty="0">
                <a:solidFill>
                  <a:srgbClr val="0070C0"/>
                </a:solidFill>
                <a:latin typeface="Century Schoolbook" panose="02040604050505020304" pitchFamily="18" charset="0"/>
              </a:rPr>
              <a:t>Software Architectures</a:t>
            </a:r>
          </a:p>
        </p:txBody>
      </p:sp>
      <p:sp>
        <p:nvSpPr>
          <p:cNvPr id="5" name="Subtitle 4">
            <a:extLst>
              <a:ext uri="{FF2B5EF4-FFF2-40B4-BE49-F238E27FC236}">
                <a16:creationId xmlns:a16="http://schemas.microsoft.com/office/drawing/2014/main" id="{BE46512F-126A-8648-8FE8-249A1CE7B3CC}"/>
              </a:ext>
            </a:extLst>
          </p:cNvPr>
          <p:cNvSpPr>
            <a:spLocks noGrp="1"/>
          </p:cNvSpPr>
          <p:nvPr>
            <p:ph type="subTitle" idx="1"/>
          </p:nvPr>
        </p:nvSpPr>
        <p:spPr>
          <a:xfrm>
            <a:off x="237867" y="5128355"/>
            <a:ext cx="7601465" cy="1290637"/>
          </a:xfrm>
        </p:spPr>
        <p:txBody>
          <a:bodyPr/>
          <a:lstStyle/>
          <a:p>
            <a:r>
              <a:rPr lang="en-US" dirty="0"/>
              <a:t>CSCI2340: (Graduate) Software Engineering</a:t>
            </a:r>
          </a:p>
          <a:p>
            <a:r>
              <a:rPr lang="en-US" dirty="0"/>
              <a:t>Steven P. Reiss</a:t>
            </a:r>
          </a:p>
          <a:p>
            <a:endParaRPr lang="en-US" dirty="0"/>
          </a:p>
        </p:txBody>
      </p:sp>
      <p:sp>
        <p:nvSpPr>
          <p:cNvPr id="8" name="Date Placeholder 7">
            <a:extLst>
              <a:ext uri="{FF2B5EF4-FFF2-40B4-BE49-F238E27FC236}">
                <a16:creationId xmlns:a16="http://schemas.microsoft.com/office/drawing/2014/main" id="{2CC6377C-E52C-5D41-841A-CFAF97AFEFFE}"/>
              </a:ext>
            </a:extLst>
          </p:cNvPr>
          <p:cNvSpPr>
            <a:spLocks noGrp="1"/>
          </p:cNvSpPr>
          <p:nvPr>
            <p:ph type="dt" sz="half" idx="10"/>
          </p:nvPr>
        </p:nvSpPr>
        <p:spPr/>
        <p:txBody>
          <a:bodyPr/>
          <a:lstStyle/>
          <a:p>
            <a:fld id="{18D7CBD9-EA8A-D542-A062-26AA2E0F08FB}" type="datetime1">
              <a:rPr lang="en-US" smtClean="0"/>
              <a:t>9/15/24</a:t>
            </a:fld>
            <a:endParaRPr lang="en-US"/>
          </a:p>
        </p:txBody>
      </p:sp>
      <p:sp>
        <p:nvSpPr>
          <p:cNvPr id="9" name="Footer Placeholder 8">
            <a:extLst>
              <a:ext uri="{FF2B5EF4-FFF2-40B4-BE49-F238E27FC236}">
                <a16:creationId xmlns:a16="http://schemas.microsoft.com/office/drawing/2014/main" id="{67F3AA51-9EB9-8D49-B5AD-BBC7D146B31D}"/>
              </a:ext>
            </a:extLst>
          </p:cNvPr>
          <p:cNvSpPr>
            <a:spLocks noGrp="1"/>
          </p:cNvSpPr>
          <p:nvPr>
            <p:ph type="ftr" sz="quarter" idx="11"/>
          </p:nvPr>
        </p:nvSpPr>
        <p:spPr/>
        <p:txBody>
          <a:bodyPr/>
          <a:lstStyle/>
          <a:p>
            <a:r>
              <a:rPr lang="en-US" dirty="0"/>
              <a:t>CSCI2340 - Lecture 4</a:t>
            </a:r>
          </a:p>
        </p:txBody>
      </p:sp>
      <p:sp>
        <p:nvSpPr>
          <p:cNvPr id="10" name="Slide Number Placeholder 9">
            <a:extLst>
              <a:ext uri="{FF2B5EF4-FFF2-40B4-BE49-F238E27FC236}">
                <a16:creationId xmlns:a16="http://schemas.microsoft.com/office/drawing/2014/main" id="{41D29AA0-0DB2-E24E-B7D5-560FA46E70D8}"/>
              </a:ext>
            </a:extLst>
          </p:cNvPr>
          <p:cNvSpPr>
            <a:spLocks noGrp="1"/>
          </p:cNvSpPr>
          <p:nvPr>
            <p:ph type="sldNum" sz="quarter" idx="12"/>
          </p:nvPr>
        </p:nvSpPr>
        <p:spPr/>
        <p:txBody>
          <a:bodyPr/>
          <a:lstStyle/>
          <a:p>
            <a:fld id="{E4AA9D28-175B-924B-8AFB-6F5FA3319B55}" type="slidenum">
              <a:rPr lang="en-US" smtClean="0"/>
              <a:pPr/>
              <a:t>1</a:t>
            </a:fld>
            <a:endParaRPr lang="en-US"/>
          </a:p>
        </p:txBody>
      </p:sp>
      <p:pic>
        <p:nvPicPr>
          <p:cNvPr id="15362" name="Picture 2" descr="Humor: Software Architecture Recommendation or....">
            <a:extLst>
              <a:ext uri="{FF2B5EF4-FFF2-40B4-BE49-F238E27FC236}">
                <a16:creationId xmlns:a16="http://schemas.microsoft.com/office/drawing/2014/main" id="{90CEE6AF-4B6D-064D-BBD2-1FF3E641B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885" y="31866"/>
            <a:ext cx="3163633" cy="298926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comic - As a student studying software architecture, I can agree with this  😂 - devRant">
            <a:extLst>
              <a:ext uri="{FF2B5EF4-FFF2-40B4-BE49-F238E27FC236}">
                <a16:creationId xmlns:a16="http://schemas.microsoft.com/office/drawing/2014/main" id="{0F35B8DA-8D84-9542-B662-C1C99B11C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7963" y="63730"/>
            <a:ext cx="3817379" cy="607182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microservices">
            <a:extLst>
              <a:ext uri="{FF2B5EF4-FFF2-40B4-BE49-F238E27FC236}">
                <a16:creationId xmlns:a16="http://schemas.microsoft.com/office/drawing/2014/main" id="{72CA9D45-0D7C-8D41-88D2-6CCCE00451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031" y="31866"/>
            <a:ext cx="3163633" cy="2899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4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1395-C854-F945-9F16-A56E2DC797CE}"/>
              </a:ext>
            </a:extLst>
          </p:cNvPr>
          <p:cNvSpPr>
            <a:spLocks noGrp="1"/>
          </p:cNvSpPr>
          <p:nvPr>
            <p:ph type="title"/>
          </p:nvPr>
        </p:nvSpPr>
        <p:spPr/>
        <p:txBody>
          <a:bodyPr/>
          <a:lstStyle/>
          <a:p>
            <a:r>
              <a:rPr lang="en-US" dirty="0"/>
              <a:t>Design</a:t>
            </a:r>
          </a:p>
        </p:txBody>
      </p:sp>
      <p:sp>
        <p:nvSpPr>
          <p:cNvPr id="3" name="Content Placeholder 2">
            <a:extLst>
              <a:ext uri="{FF2B5EF4-FFF2-40B4-BE49-F238E27FC236}">
                <a16:creationId xmlns:a16="http://schemas.microsoft.com/office/drawing/2014/main" id="{9A708188-DE10-BC47-929B-01C7201B3310}"/>
              </a:ext>
            </a:extLst>
          </p:cNvPr>
          <p:cNvSpPr>
            <a:spLocks noGrp="1"/>
          </p:cNvSpPr>
          <p:nvPr>
            <p:ph idx="1"/>
          </p:nvPr>
        </p:nvSpPr>
        <p:spPr/>
        <p:txBody>
          <a:bodyPr/>
          <a:lstStyle/>
          <a:p>
            <a:r>
              <a:rPr lang="en-US" dirty="0">
                <a:solidFill>
                  <a:schemeClr val="accent5">
                    <a:lumMod val="50000"/>
                  </a:schemeClr>
                </a:solidFill>
              </a:rPr>
              <a:t>Requirements tell us what users NEED built</a:t>
            </a:r>
          </a:p>
          <a:p>
            <a:r>
              <a:rPr lang="en-US" dirty="0">
                <a:solidFill>
                  <a:schemeClr val="accent6">
                    <a:lumMod val="75000"/>
                  </a:schemeClr>
                </a:solidFill>
              </a:rPr>
              <a:t>Specifications tells us WHAT to build</a:t>
            </a:r>
          </a:p>
          <a:p>
            <a:r>
              <a:rPr lang="en-US" dirty="0">
                <a:solidFill>
                  <a:schemeClr val="accent4">
                    <a:lumMod val="50000"/>
                  </a:schemeClr>
                </a:solidFill>
              </a:rPr>
              <a:t>Next, we need to decide HOW to build it</a:t>
            </a:r>
          </a:p>
          <a:p>
            <a:pPr lvl="1"/>
            <a:r>
              <a:rPr lang="en-US" dirty="0"/>
              <a:t>This is DESIGN</a:t>
            </a:r>
          </a:p>
        </p:txBody>
      </p:sp>
      <p:sp>
        <p:nvSpPr>
          <p:cNvPr id="4" name="Date Placeholder 3">
            <a:extLst>
              <a:ext uri="{FF2B5EF4-FFF2-40B4-BE49-F238E27FC236}">
                <a16:creationId xmlns:a16="http://schemas.microsoft.com/office/drawing/2014/main" id="{AEDFA644-4739-874D-BDB0-E523733282E8}"/>
              </a:ext>
            </a:extLst>
          </p:cNvPr>
          <p:cNvSpPr>
            <a:spLocks noGrp="1"/>
          </p:cNvSpPr>
          <p:nvPr>
            <p:ph type="dt" sz="half" idx="10"/>
          </p:nvPr>
        </p:nvSpPr>
        <p:spPr/>
        <p:txBody>
          <a:bodyPr/>
          <a:lstStyle/>
          <a:p>
            <a:fld id="{1217D680-46A9-DF48-92F6-E7535269CEB0}" type="datetime1">
              <a:rPr lang="en-US" smtClean="0"/>
              <a:t>9/15/24</a:t>
            </a:fld>
            <a:endParaRPr lang="en-US"/>
          </a:p>
        </p:txBody>
      </p:sp>
      <p:sp>
        <p:nvSpPr>
          <p:cNvPr id="5" name="Footer Placeholder 4">
            <a:extLst>
              <a:ext uri="{FF2B5EF4-FFF2-40B4-BE49-F238E27FC236}">
                <a16:creationId xmlns:a16="http://schemas.microsoft.com/office/drawing/2014/main" id="{2587FFAC-5236-5749-909A-4BCDFF6C8B83}"/>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656F1144-C4E0-034D-967C-6CEB37CF531E}"/>
              </a:ext>
            </a:extLst>
          </p:cNvPr>
          <p:cNvSpPr>
            <a:spLocks noGrp="1"/>
          </p:cNvSpPr>
          <p:nvPr>
            <p:ph type="sldNum" sz="quarter" idx="12"/>
          </p:nvPr>
        </p:nvSpPr>
        <p:spPr/>
        <p:txBody>
          <a:bodyPr/>
          <a:lstStyle/>
          <a:p>
            <a:fld id="{E4AA9D28-175B-924B-8AFB-6F5FA3319B55}" type="slidenum">
              <a:rPr lang="en-US" smtClean="0"/>
              <a:pPr/>
              <a:t>2</a:t>
            </a:fld>
            <a:endParaRPr lang="en-US"/>
          </a:p>
        </p:txBody>
      </p:sp>
      <p:pic>
        <p:nvPicPr>
          <p:cNvPr id="1026" name="Picture 2" descr="Software Engineering">
            <a:extLst>
              <a:ext uri="{FF2B5EF4-FFF2-40B4-BE49-F238E27FC236}">
                <a16:creationId xmlns:a16="http://schemas.microsoft.com/office/drawing/2014/main" id="{93FB7F7F-F3FD-6144-B139-8748ED025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2866" y="3624283"/>
            <a:ext cx="4715017" cy="2642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98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7B83-A3B6-6745-A0BF-A043C263DAC6}"/>
              </a:ext>
            </a:extLst>
          </p:cNvPr>
          <p:cNvSpPr>
            <a:spLocks noGrp="1"/>
          </p:cNvSpPr>
          <p:nvPr>
            <p:ph type="title"/>
          </p:nvPr>
        </p:nvSpPr>
        <p:spPr/>
        <p:txBody>
          <a:bodyPr/>
          <a:lstStyle/>
          <a:p>
            <a:r>
              <a:rPr lang="en-US" dirty="0"/>
              <a:t>Design Decisions</a:t>
            </a:r>
          </a:p>
        </p:txBody>
      </p:sp>
      <p:sp>
        <p:nvSpPr>
          <p:cNvPr id="3" name="Content Placeholder 2">
            <a:extLst>
              <a:ext uri="{FF2B5EF4-FFF2-40B4-BE49-F238E27FC236}">
                <a16:creationId xmlns:a16="http://schemas.microsoft.com/office/drawing/2014/main" id="{48AA5134-606D-E242-A1EC-501E1FB05C11}"/>
              </a:ext>
            </a:extLst>
          </p:cNvPr>
          <p:cNvSpPr>
            <a:spLocks noGrp="1"/>
          </p:cNvSpPr>
          <p:nvPr>
            <p:ph idx="1"/>
          </p:nvPr>
        </p:nvSpPr>
        <p:spPr/>
        <p:txBody>
          <a:bodyPr>
            <a:normAutofit fontScale="92500" lnSpcReduction="10000"/>
          </a:bodyPr>
          <a:lstStyle/>
          <a:p>
            <a:r>
              <a:rPr lang="en-US" dirty="0">
                <a:solidFill>
                  <a:schemeClr val="accent4">
                    <a:lumMod val="50000"/>
                  </a:schemeClr>
                </a:solidFill>
              </a:rPr>
              <a:t>Design involves lots of decisions</a:t>
            </a:r>
          </a:p>
          <a:p>
            <a:pPr lvl="1"/>
            <a:r>
              <a:rPr lang="en-US" dirty="0"/>
              <a:t>Some are big (overall structure); Some are small (hash or tree map)</a:t>
            </a:r>
          </a:p>
          <a:p>
            <a:r>
              <a:rPr lang="en-US" dirty="0">
                <a:solidFill>
                  <a:schemeClr val="accent5">
                    <a:lumMod val="75000"/>
                  </a:schemeClr>
                </a:solidFill>
              </a:rPr>
              <a:t>Most do not matter</a:t>
            </a:r>
          </a:p>
          <a:p>
            <a:pPr lvl="1"/>
            <a:r>
              <a:rPr lang="en-US" dirty="0"/>
              <a:t>Anything can be made to work; anything can be redone</a:t>
            </a:r>
          </a:p>
          <a:p>
            <a:r>
              <a:rPr lang="en-US" dirty="0">
                <a:solidFill>
                  <a:schemeClr val="accent6">
                    <a:lumMod val="50000"/>
                  </a:schemeClr>
                </a:solidFill>
              </a:rPr>
              <a:t>But each contributes to making the code better</a:t>
            </a:r>
          </a:p>
          <a:p>
            <a:pPr lvl="1"/>
            <a:r>
              <a:rPr lang="en-US" dirty="0"/>
              <a:t>More maintainable</a:t>
            </a:r>
          </a:p>
          <a:p>
            <a:pPr lvl="1"/>
            <a:r>
              <a:rPr lang="en-US" dirty="0"/>
              <a:t>Smaller and simpler</a:t>
            </a:r>
          </a:p>
          <a:p>
            <a:pPr lvl="1"/>
            <a:r>
              <a:rPr lang="en-US" dirty="0"/>
              <a:t>Less subject to risk</a:t>
            </a:r>
          </a:p>
          <a:p>
            <a:pPr lvl="1"/>
            <a:r>
              <a:rPr lang="en-US" dirty="0"/>
              <a:t>Easier to work on as a team</a:t>
            </a:r>
          </a:p>
          <a:p>
            <a:pPr lvl="1"/>
            <a:r>
              <a:rPr lang="en-US" dirty="0"/>
              <a:t>Easier to understand</a:t>
            </a:r>
          </a:p>
        </p:txBody>
      </p:sp>
      <p:sp>
        <p:nvSpPr>
          <p:cNvPr id="4" name="Date Placeholder 3">
            <a:extLst>
              <a:ext uri="{FF2B5EF4-FFF2-40B4-BE49-F238E27FC236}">
                <a16:creationId xmlns:a16="http://schemas.microsoft.com/office/drawing/2014/main" id="{E48D7DCC-8A73-4C4A-BDE6-2BB5333B3DB0}"/>
              </a:ext>
            </a:extLst>
          </p:cNvPr>
          <p:cNvSpPr>
            <a:spLocks noGrp="1"/>
          </p:cNvSpPr>
          <p:nvPr>
            <p:ph type="dt" sz="half" idx="10"/>
          </p:nvPr>
        </p:nvSpPr>
        <p:spPr/>
        <p:txBody>
          <a:bodyPr/>
          <a:lstStyle/>
          <a:p>
            <a:fld id="{2E04D6C8-05AD-B14A-BAEB-6BBB65BBB77D}" type="datetime1">
              <a:rPr lang="en-US" smtClean="0"/>
              <a:t>9/15/24</a:t>
            </a:fld>
            <a:endParaRPr lang="en-US"/>
          </a:p>
        </p:txBody>
      </p:sp>
      <p:sp>
        <p:nvSpPr>
          <p:cNvPr id="5" name="Footer Placeholder 4">
            <a:extLst>
              <a:ext uri="{FF2B5EF4-FFF2-40B4-BE49-F238E27FC236}">
                <a16:creationId xmlns:a16="http://schemas.microsoft.com/office/drawing/2014/main" id="{8D62E5A4-1AA6-5342-B058-30029C3274BF}"/>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957DBC0E-CC84-EA41-A4BE-AA6F62F8B534}"/>
              </a:ext>
            </a:extLst>
          </p:cNvPr>
          <p:cNvSpPr>
            <a:spLocks noGrp="1"/>
          </p:cNvSpPr>
          <p:nvPr>
            <p:ph type="sldNum" sz="quarter" idx="12"/>
          </p:nvPr>
        </p:nvSpPr>
        <p:spPr/>
        <p:txBody>
          <a:bodyPr/>
          <a:lstStyle/>
          <a:p>
            <a:fld id="{E4AA9D28-175B-924B-8AFB-6F5FA3319B55}" type="slidenum">
              <a:rPr lang="en-US" smtClean="0"/>
              <a:pPr/>
              <a:t>3</a:t>
            </a:fld>
            <a:endParaRPr lang="en-US"/>
          </a:p>
        </p:txBody>
      </p:sp>
      <p:pic>
        <p:nvPicPr>
          <p:cNvPr id="2050" name="Picture 2" descr="Software Architectural Patterns &amp; Design Structures | by Nishant Sharma |  iOS expert series or Interview Series | Medium">
            <a:extLst>
              <a:ext uri="{FF2B5EF4-FFF2-40B4-BE49-F238E27FC236}">
                <a16:creationId xmlns:a16="http://schemas.microsoft.com/office/drawing/2014/main" id="{65CF7247-C866-D743-9964-EFC276AC26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691" y="4013065"/>
            <a:ext cx="4809309" cy="234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458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9A049-6695-A041-B9E4-3FB4CA10E496}"/>
              </a:ext>
            </a:extLst>
          </p:cNvPr>
          <p:cNvSpPr>
            <a:spLocks noGrp="1"/>
          </p:cNvSpPr>
          <p:nvPr>
            <p:ph type="title"/>
          </p:nvPr>
        </p:nvSpPr>
        <p:spPr/>
        <p:txBody>
          <a:bodyPr/>
          <a:lstStyle/>
          <a:p>
            <a:r>
              <a:rPr lang="en-US" dirty="0"/>
              <a:t>Making Design Decisions</a:t>
            </a:r>
          </a:p>
        </p:txBody>
      </p:sp>
      <p:sp>
        <p:nvSpPr>
          <p:cNvPr id="3" name="Content Placeholder 2">
            <a:extLst>
              <a:ext uri="{FF2B5EF4-FFF2-40B4-BE49-F238E27FC236}">
                <a16:creationId xmlns:a16="http://schemas.microsoft.com/office/drawing/2014/main" id="{DC9A1DCA-D470-B94E-BDEE-4AEADACE15E4}"/>
              </a:ext>
            </a:extLst>
          </p:cNvPr>
          <p:cNvSpPr>
            <a:spLocks noGrp="1"/>
          </p:cNvSpPr>
          <p:nvPr>
            <p:ph idx="1"/>
          </p:nvPr>
        </p:nvSpPr>
        <p:spPr/>
        <p:txBody>
          <a:bodyPr>
            <a:normAutofit fontScale="92500" lnSpcReduction="20000"/>
          </a:bodyPr>
          <a:lstStyle/>
          <a:p>
            <a:r>
              <a:rPr lang="en-US" dirty="0">
                <a:solidFill>
                  <a:schemeClr val="accent4">
                    <a:lumMod val="50000"/>
                  </a:schemeClr>
                </a:solidFill>
              </a:rPr>
              <a:t>What is the effect on the system</a:t>
            </a:r>
          </a:p>
          <a:p>
            <a:pPr lvl="1"/>
            <a:r>
              <a:rPr lang="en-US" dirty="0"/>
              <a:t>Understand the consequences, implications, …</a:t>
            </a:r>
          </a:p>
          <a:p>
            <a:pPr lvl="1"/>
            <a:r>
              <a:rPr lang="en-US" dirty="0"/>
              <a:t>How they fit with the solution, now and in the future</a:t>
            </a:r>
          </a:p>
          <a:p>
            <a:pPr lvl="1"/>
            <a:r>
              <a:rPr lang="en-US" dirty="0"/>
              <a:t>Ease of implementation </a:t>
            </a:r>
          </a:p>
          <a:p>
            <a:pPr lvl="1"/>
            <a:r>
              <a:rPr lang="en-US" dirty="0"/>
              <a:t>Simplicity of the result</a:t>
            </a:r>
          </a:p>
          <a:p>
            <a:pPr lvl="2"/>
            <a:r>
              <a:rPr lang="en-US" dirty="0"/>
              <a:t>Size of the code</a:t>
            </a:r>
          </a:p>
          <a:p>
            <a:pPr lvl="2"/>
            <a:r>
              <a:rPr lang="en-US" dirty="0"/>
              <a:t>Complexity of the code</a:t>
            </a:r>
          </a:p>
          <a:p>
            <a:pPr lvl="2"/>
            <a:r>
              <a:rPr lang="en-US" dirty="0"/>
              <a:t>Complexity of interaction</a:t>
            </a:r>
          </a:p>
          <a:p>
            <a:pPr lvl="1"/>
            <a:r>
              <a:rPr lang="en-US" dirty="0"/>
              <a:t>Ease of understanding</a:t>
            </a:r>
          </a:p>
          <a:p>
            <a:pPr lvl="1"/>
            <a:r>
              <a:rPr lang="en-US" dirty="0"/>
              <a:t>Consistency</a:t>
            </a:r>
          </a:p>
          <a:p>
            <a:pPr lvl="1"/>
            <a:r>
              <a:rPr lang="en-US" dirty="0"/>
              <a:t>Performance</a:t>
            </a:r>
          </a:p>
          <a:p>
            <a:pPr lvl="1"/>
            <a:r>
              <a:rPr lang="en-US" dirty="0"/>
              <a:t>Risk Management</a:t>
            </a:r>
          </a:p>
        </p:txBody>
      </p:sp>
      <p:sp>
        <p:nvSpPr>
          <p:cNvPr id="4" name="Date Placeholder 3">
            <a:extLst>
              <a:ext uri="{FF2B5EF4-FFF2-40B4-BE49-F238E27FC236}">
                <a16:creationId xmlns:a16="http://schemas.microsoft.com/office/drawing/2014/main" id="{32B9F168-56BA-914F-90EE-1BD09CE9236C}"/>
              </a:ext>
            </a:extLst>
          </p:cNvPr>
          <p:cNvSpPr>
            <a:spLocks noGrp="1"/>
          </p:cNvSpPr>
          <p:nvPr>
            <p:ph type="dt" sz="half" idx="10"/>
          </p:nvPr>
        </p:nvSpPr>
        <p:spPr/>
        <p:txBody>
          <a:bodyPr/>
          <a:lstStyle/>
          <a:p>
            <a:fld id="{62592D92-51F2-9E4E-AA22-C8EAF6F53E9C}" type="datetime1">
              <a:rPr lang="en-US" smtClean="0"/>
              <a:t>9/15/24</a:t>
            </a:fld>
            <a:endParaRPr lang="en-US"/>
          </a:p>
        </p:txBody>
      </p:sp>
      <p:sp>
        <p:nvSpPr>
          <p:cNvPr id="5" name="Footer Placeholder 4">
            <a:extLst>
              <a:ext uri="{FF2B5EF4-FFF2-40B4-BE49-F238E27FC236}">
                <a16:creationId xmlns:a16="http://schemas.microsoft.com/office/drawing/2014/main" id="{2FF0E34B-F50B-7B4B-85F0-E7A486D8BD44}"/>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F5646D45-F1FB-794A-9B3F-117B3836B2FD}"/>
              </a:ext>
            </a:extLst>
          </p:cNvPr>
          <p:cNvSpPr>
            <a:spLocks noGrp="1"/>
          </p:cNvSpPr>
          <p:nvPr>
            <p:ph type="sldNum" sz="quarter" idx="12"/>
          </p:nvPr>
        </p:nvSpPr>
        <p:spPr/>
        <p:txBody>
          <a:bodyPr/>
          <a:lstStyle/>
          <a:p>
            <a:fld id="{E4AA9D28-175B-924B-8AFB-6F5FA3319B55}" type="slidenum">
              <a:rPr lang="en-US" smtClean="0"/>
              <a:pPr/>
              <a:t>4</a:t>
            </a:fld>
            <a:endParaRPr lang="en-US"/>
          </a:p>
        </p:txBody>
      </p:sp>
      <p:pic>
        <p:nvPicPr>
          <p:cNvPr id="3074" name="Picture 2" descr="Figure 1 from Reflective Approach for Software Design Decision Making |  Semantic Scholar">
            <a:extLst>
              <a:ext uri="{FF2B5EF4-FFF2-40B4-BE49-F238E27FC236}">
                <a16:creationId xmlns:a16="http://schemas.microsoft.com/office/drawing/2014/main" id="{A8FCB3B9-E7B1-1F4E-A27E-7040140D6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9847" y="3429000"/>
            <a:ext cx="3974697" cy="217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883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4D636-FF9C-E340-BE59-EFE4EC4CC051}"/>
              </a:ext>
            </a:extLst>
          </p:cNvPr>
          <p:cNvSpPr>
            <a:spLocks noGrp="1"/>
          </p:cNvSpPr>
          <p:nvPr>
            <p:ph type="title"/>
          </p:nvPr>
        </p:nvSpPr>
        <p:spPr/>
        <p:txBody>
          <a:bodyPr/>
          <a:lstStyle/>
          <a:p>
            <a:r>
              <a:rPr lang="en-US" dirty="0"/>
              <a:t>What Makes a Good Designer</a:t>
            </a:r>
          </a:p>
        </p:txBody>
      </p:sp>
      <p:sp>
        <p:nvSpPr>
          <p:cNvPr id="3" name="Content Placeholder 2">
            <a:extLst>
              <a:ext uri="{FF2B5EF4-FFF2-40B4-BE49-F238E27FC236}">
                <a16:creationId xmlns:a16="http://schemas.microsoft.com/office/drawing/2014/main" id="{E38F02FF-348D-EC4F-9CA5-B629B238E17F}"/>
              </a:ext>
            </a:extLst>
          </p:cNvPr>
          <p:cNvSpPr>
            <a:spLocks noGrp="1"/>
          </p:cNvSpPr>
          <p:nvPr>
            <p:ph idx="1"/>
          </p:nvPr>
        </p:nvSpPr>
        <p:spPr/>
        <p:txBody>
          <a:bodyPr/>
          <a:lstStyle/>
          <a:p>
            <a:r>
              <a:rPr lang="en-US" dirty="0">
                <a:solidFill>
                  <a:schemeClr val="accent6">
                    <a:lumMod val="75000"/>
                  </a:schemeClr>
                </a:solidFill>
              </a:rPr>
              <a:t>Experience</a:t>
            </a:r>
          </a:p>
          <a:p>
            <a:pPr lvl="1"/>
            <a:r>
              <a:rPr lang="en-US" dirty="0"/>
              <a:t>Read lots of designs, understand what others have done</a:t>
            </a:r>
          </a:p>
          <a:p>
            <a:pPr lvl="1"/>
            <a:r>
              <a:rPr lang="en-US" dirty="0"/>
              <a:t>As you use a system, think about it might be designed</a:t>
            </a:r>
          </a:p>
          <a:p>
            <a:pPr lvl="1"/>
            <a:r>
              <a:rPr lang="en-US" dirty="0"/>
              <a:t>Understand what works and what doesn’t</a:t>
            </a:r>
          </a:p>
          <a:p>
            <a:pPr lvl="1"/>
            <a:r>
              <a:rPr lang="en-US" dirty="0"/>
              <a:t>Remember your past decisions (and their effects)</a:t>
            </a:r>
          </a:p>
          <a:p>
            <a:r>
              <a:rPr lang="en-US" dirty="0">
                <a:solidFill>
                  <a:schemeClr val="accent2">
                    <a:lumMod val="50000"/>
                  </a:schemeClr>
                </a:solidFill>
              </a:rPr>
              <a:t>Understand Design Patterns</a:t>
            </a:r>
          </a:p>
          <a:p>
            <a:pPr lvl="1"/>
            <a:r>
              <a:rPr lang="en-US" dirty="0"/>
              <a:t>Design patterns are a collection of standard working ways</a:t>
            </a:r>
          </a:p>
          <a:p>
            <a:pPr lvl="1"/>
            <a:r>
              <a:rPr lang="en-US" dirty="0"/>
              <a:t>Need to understand when they should be used</a:t>
            </a:r>
          </a:p>
          <a:p>
            <a:pPr lvl="1"/>
            <a:r>
              <a:rPr lang="en-US" dirty="0"/>
              <a:t>Need to understand when they should NOT be used</a:t>
            </a:r>
          </a:p>
          <a:p>
            <a:endParaRPr lang="en-US" dirty="0"/>
          </a:p>
        </p:txBody>
      </p:sp>
      <p:sp>
        <p:nvSpPr>
          <p:cNvPr id="4" name="Date Placeholder 3">
            <a:extLst>
              <a:ext uri="{FF2B5EF4-FFF2-40B4-BE49-F238E27FC236}">
                <a16:creationId xmlns:a16="http://schemas.microsoft.com/office/drawing/2014/main" id="{462C012D-8740-9C4A-A902-BE8243AF233B}"/>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5B64DEDD-3290-C743-93F6-1937D060ADA4}"/>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2462E063-ACBD-A047-AA60-805331D17CB7}"/>
              </a:ext>
            </a:extLst>
          </p:cNvPr>
          <p:cNvSpPr>
            <a:spLocks noGrp="1"/>
          </p:cNvSpPr>
          <p:nvPr>
            <p:ph type="sldNum" sz="quarter" idx="12"/>
          </p:nvPr>
        </p:nvSpPr>
        <p:spPr/>
        <p:txBody>
          <a:bodyPr/>
          <a:lstStyle/>
          <a:p>
            <a:fld id="{E4AA9D28-175B-924B-8AFB-6F5FA3319B55}" type="slidenum">
              <a:rPr lang="en-US" smtClean="0"/>
              <a:pPr/>
              <a:t>5</a:t>
            </a:fld>
            <a:endParaRPr lang="en-US"/>
          </a:p>
        </p:txBody>
      </p:sp>
    </p:spTree>
    <p:extLst>
      <p:ext uri="{BB962C8B-B14F-4D97-AF65-F5344CB8AC3E}">
        <p14:creationId xmlns:p14="http://schemas.microsoft.com/office/powerpoint/2010/main" val="149182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D5E08-7107-DF45-A862-44CAC99364BF}"/>
              </a:ext>
            </a:extLst>
          </p:cNvPr>
          <p:cNvSpPr>
            <a:spLocks noGrp="1"/>
          </p:cNvSpPr>
          <p:nvPr>
            <p:ph type="title"/>
          </p:nvPr>
        </p:nvSpPr>
        <p:spPr/>
        <p:txBody>
          <a:bodyPr/>
          <a:lstStyle/>
          <a:p>
            <a:r>
              <a:rPr lang="en-US" dirty="0"/>
              <a:t>Decisions are Made at All Levels</a:t>
            </a:r>
          </a:p>
        </p:txBody>
      </p:sp>
      <p:sp>
        <p:nvSpPr>
          <p:cNvPr id="3" name="Content Placeholder 2">
            <a:extLst>
              <a:ext uri="{FF2B5EF4-FFF2-40B4-BE49-F238E27FC236}">
                <a16:creationId xmlns:a16="http://schemas.microsoft.com/office/drawing/2014/main" id="{3F1D332E-EAB6-F14A-BA3E-7A09C83C583B}"/>
              </a:ext>
            </a:extLst>
          </p:cNvPr>
          <p:cNvSpPr>
            <a:spLocks noGrp="1"/>
          </p:cNvSpPr>
          <p:nvPr>
            <p:ph idx="1"/>
          </p:nvPr>
        </p:nvSpPr>
        <p:spPr/>
        <p:txBody>
          <a:bodyPr>
            <a:normAutofit lnSpcReduction="10000"/>
          </a:bodyPr>
          <a:lstStyle/>
          <a:p>
            <a:r>
              <a:rPr lang="en-US" dirty="0">
                <a:solidFill>
                  <a:schemeClr val="accent2">
                    <a:lumMod val="50000"/>
                  </a:schemeClr>
                </a:solidFill>
              </a:rPr>
              <a:t>What construct to use (for or while)</a:t>
            </a:r>
          </a:p>
          <a:p>
            <a:r>
              <a:rPr lang="en-US" dirty="0">
                <a:solidFill>
                  <a:schemeClr val="accent2">
                    <a:lumMod val="75000"/>
                  </a:schemeClr>
                </a:solidFill>
              </a:rPr>
              <a:t>What data structure to use (HashMap or </a:t>
            </a:r>
            <a:r>
              <a:rPr lang="en-US" dirty="0" err="1">
                <a:solidFill>
                  <a:schemeClr val="accent2">
                    <a:lumMod val="75000"/>
                  </a:schemeClr>
                </a:solidFill>
              </a:rPr>
              <a:t>TreeMap</a:t>
            </a:r>
            <a:r>
              <a:rPr lang="en-US" dirty="0">
                <a:solidFill>
                  <a:schemeClr val="accent2">
                    <a:lumMod val="75000"/>
                  </a:schemeClr>
                </a:solidFill>
              </a:rPr>
              <a:t>)</a:t>
            </a:r>
          </a:p>
          <a:p>
            <a:r>
              <a:rPr lang="en-US" dirty="0">
                <a:solidFill>
                  <a:schemeClr val="accent4">
                    <a:lumMod val="50000"/>
                  </a:schemeClr>
                </a:solidFill>
              </a:rPr>
              <a:t>How to split into methods</a:t>
            </a:r>
          </a:p>
          <a:p>
            <a:r>
              <a:rPr lang="en-US" dirty="0">
                <a:solidFill>
                  <a:srgbClr val="7030A0"/>
                </a:solidFill>
              </a:rPr>
              <a:t>How to split into classes</a:t>
            </a:r>
          </a:p>
          <a:p>
            <a:r>
              <a:rPr lang="en-US" dirty="0">
                <a:solidFill>
                  <a:schemeClr val="accent5">
                    <a:lumMod val="75000"/>
                  </a:schemeClr>
                </a:solidFill>
              </a:rPr>
              <a:t>How to split into packages</a:t>
            </a:r>
          </a:p>
          <a:p>
            <a:r>
              <a:rPr lang="en-US" dirty="0">
                <a:solidFill>
                  <a:schemeClr val="accent1">
                    <a:lumMod val="75000"/>
                  </a:schemeClr>
                </a:solidFill>
              </a:rPr>
              <a:t>How to create and use APIs</a:t>
            </a:r>
          </a:p>
          <a:p>
            <a:r>
              <a:rPr lang="en-US" dirty="0">
                <a:solidFill>
                  <a:schemeClr val="accent6">
                    <a:lumMod val="75000"/>
                  </a:schemeClr>
                </a:solidFill>
              </a:rPr>
              <a:t>The overall architecture of the system</a:t>
            </a:r>
          </a:p>
          <a:p>
            <a:pPr lvl="1"/>
            <a:r>
              <a:rPr lang="en-US" dirty="0"/>
              <a:t>Software Architecture</a:t>
            </a:r>
          </a:p>
        </p:txBody>
      </p:sp>
      <p:sp>
        <p:nvSpPr>
          <p:cNvPr id="4" name="Date Placeholder 3">
            <a:extLst>
              <a:ext uri="{FF2B5EF4-FFF2-40B4-BE49-F238E27FC236}">
                <a16:creationId xmlns:a16="http://schemas.microsoft.com/office/drawing/2014/main" id="{58CD95EE-6601-644C-B10F-6736069146A3}"/>
              </a:ext>
            </a:extLst>
          </p:cNvPr>
          <p:cNvSpPr>
            <a:spLocks noGrp="1"/>
          </p:cNvSpPr>
          <p:nvPr>
            <p:ph type="dt" sz="half" idx="10"/>
          </p:nvPr>
        </p:nvSpPr>
        <p:spPr/>
        <p:txBody>
          <a:bodyPr/>
          <a:lstStyle/>
          <a:p>
            <a:fld id="{6F16711D-AA81-5546-9A00-F133D334CAE4}" type="datetime1">
              <a:rPr lang="en-US" smtClean="0"/>
              <a:t>9/15/24</a:t>
            </a:fld>
            <a:endParaRPr lang="en-US"/>
          </a:p>
        </p:txBody>
      </p:sp>
      <p:sp>
        <p:nvSpPr>
          <p:cNvPr id="5" name="Footer Placeholder 4">
            <a:extLst>
              <a:ext uri="{FF2B5EF4-FFF2-40B4-BE49-F238E27FC236}">
                <a16:creationId xmlns:a16="http://schemas.microsoft.com/office/drawing/2014/main" id="{0A63200A-45CC-6C42-9574-F9EA86659B34}"/>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36FC88EE-D32F-174C-9F55-B24467B5E887}"/>
              </a:ext>
            </a:extLst>
          </p:cNvPr>
          <p:cNvSpPr>
            <a:spLocks noGrp="1"/>
          </p:cNvSpPr>
          <p:nvPr>
            <p:ph type="sldNum" sz="quarter" idx="12"/>
          </p:nvPr>
        </p:nvSpPr>
        <p:spPr/>
        <p:txBody>
          <a:bodyPr/>
          <a:lstStyle/>
          <a:p>
            <a:fld id="{E4AA9D28-175B-924B-8AFB-6F5FA3319B55}" type="slidenum">
              <a:rPr lang="en-US" smtClean="0"/>
              <a:pPr/>
              <a:t>6</a:t>
            </a:fld>
            <a:endParaRPr lang="en-US"/>
          </a:p>
        </p:txBody>
      </p:sp>
      <p:pic>
        <p:nvPicPr>
          <p:cNvPr id="4098" name="Picture 2" descr="2.9 Software Design-Level Model To facilitate problem solving, it is useful  to find ways to separate design concerns-design elements that are  implicitly responsible for resolving all potential concerns, those that are  potentially unstable (when subject to scrutiny ...">
            <a:extLst>
              <a:ext uri="{FF2B5EF4-FFF2-40B4-BE49-F238E27FC236}">
                <a16:creationId xmlns:a16="http://schemas.microsoft.com/office/drawing/2014/main" id="{74C8A62D-98D4-9C4D-BF37-1F4F301CE1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2471" y="3106689"/>
            <a:ext cx="4114800" cy="3070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949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21B8-63AD-D148-BF6A-3B118C3C64FB}"/>
              </a:ext>
            </a:extLst>
          </p:cNvPr>
          <p:cNvSpPr>
            <a:spLocks noGrp="1"/>
          </p:cNvSpPr>
          <p:nvPr>
            <p:ph type="title"/>
          </p:nvPr>
        </p:nvSpPr>
        <p:spPr/>
        <p:txBody>
          <a:bodyPr/>
          <a:lstStyle/>
          <a:p>
            <a:r>
              <a:rPr lang="en-US" dirty="0"/>
              <a:t>Software Architecture</a:t>
            </a:r>
          </a:p>
        </p:txBody>
      </p:sp>
      <p:sp>
        <p:nvSpPr>
          <p:cNvPr id="3" name="Content Placeholder 2">
            <a:extLst>
              <a:ext uri="{FF2B5EF4-FFF2-40B4-BE49-F238E27FC236}">
                <a16:creationId xmlns:a16="http://schemas.microsoft.com/office/drawing/2014/main" id="{F23FC1A9-C7C6-BF4B-92EF-868230719365}"/>
              </a:ext>
            </a:extLst>
          </p:cNvPr>
          <p:cNvSpPr>
            <a:spLocks noGrp="1"/>
          </p:cNvSpPr>
          <p:nvPr>
            <p:ph idx="1"/>
          </p:nvPr>
        </p:nvSpPr>
        <p:spPr/>
        <p:txBody>
          <a:bodyPr/>
          <a:lstStyle/>
          <a:p>
            <a:r>
              <a:rPr lang="en-US" i="1" dirty="0">
                <a:solidFill>
                  <a:schemeClr val="accent5">
                    <a:lumMod val="50000"/>
                  </a:schemeClr>
                </a:solidFill>
              </a:rPr>
              <a:t>Software architecture refers to the fundamental structures of a software system and the discipline of creating such structures and systems.  Each structure comprises software elements, relations among them, and properties of both elements and relations.</a:t>
            </a:r>
            <a:endParaRPr lang="en-US" dirty="0">
              <a:solidFill>
                <a:schemeClr val="accent5">
                  <a:lumMod val="50000"/>
                </a:schemeClr>
              </a:solidFill>
            </a:endParaRPr>
          </a:p>
          <a:p>
            <a:r>
              <a:rPr lang="en-US" i="1" dirty="0">
                <a:solidFill>
                  <a:schemeClr val="accent2">
                    <a:lumMod val="50000"/>
                  </a:schemeClr>
                </a:solidFill>
              </a:rPr>
              <a:t>Architecture is the fundamental organization of a system embodied in its components, their relationships to each other, and to the environment, and the principles guiding its design and evolution. -IEEE 1471</a:t>
            </a:r>
            <a:endParaRPr lang="en-US" dirty="0">
              <a:solidFill>
                <a:schemeClr val="accent2">
                  <a:lumMod val="50000"/>
                </a:schemeClr>
              </a:solidFill>
            </a:endParaRPr>
          </a:p>
          <a:p>
            <a:endParaRPr lang="en-US" dirty="0"/>
          </a:p>
        </p:txBody>
      </p:sp>
      <p:sp>
        <p:nvSpPr>
          <p:cNvPr id="4" name="Date Placeholder 3">
            <a:extLst>
              <a:ext uri="{FF2B5EF4-FFF2-40B4-BE49-F238E27FC236}">
                <a16:creationId xmlns:a16="http://schemas.microsoft.com/office/drawing/2014/main" id="{21B0FC76-5F67-D248-B90A-EC392305CD5D}"/>
              </a:ext>
            </a:extLst>
          </p:cNvPr>
          <p:cNvSpPr>
            <a:spLocks noGrp="1"/>
          </p:cNvSpPr>
          <p:nvPr>
            <p:ph type="dt" sz="half" idx="10"/>
          </p:nvPr>
        </p:nvSpPr>
        <p:spPr/>
        <p:txBody>
          <a:bodyPr/>
          <a:lstStyle/>
          <a:p>
            <a:fld id="{38267314-814F-BD4D-96E9-101723A772AE}" type="datetime1">
              <a:rPr lang="en-US" smtClean="0"/>
              <a:t>9/15/24</a:t>
            </a:fld>
            <a:endParaRPr lang="en-US"/>
          </a:p>
        </p:txBody>
      </p:sp>
      <p:sp>
        <p:nvSpPr>
          <p:cNvPr id="5" name="Footer Placeholder 4">
            <a:extLst>
              <a:ext uri="{FF2B5EF4-FFF2-40B4-BE49-F238E27FC236}">
                <a16:creationId xmlns:a16="http://schemas.microsoft.com/office/drawing/2014/main" id="{56AA771B-3D5E-3F43-B207-E17DFAFC9A97}"/>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87A2F9EF-FD9C-6647-84E6-4609804B6052}"/>
              </a:ext>
            </a:extLst>
          </p:cNvPr>
          <p:cNvSpPr>
            <a:spLocks noGrp="1"/>
          </p:cNvSpPr>
          <p:nvPr>
            <p:ph type="sldNum" sz="quarter" idx="12"/>
          </p:nvPr>
        </p:nvSpPr>
        <p:spPr/>
        <p:txBody>
          <a:bodyPr/>
          <a:lstStyle/>
          <a:p>
            <a:fld id="{E4AA9D28-175B-924B-8AFB-6F5FA3319B55}" type="slidenum">
              <a:rPr lang="en-US" smtClean="0"/>
              <a:pPr/>
              <a:t>7</a:t>
            </a:fld>
            <a:endParaRPr lang="en-US"/>
          </a:p>
        </p:txBody>
      </p:sp>
      <p:pic>
        <p:nvPicPr>
          <p:cNvPr id="5122" name="Picture 2" descr="Top 7 Software Architecture Patterns – How to Choose the Right One -  Skywell Software">
            <a:extLst>
              <a:ext uri="{FF2B5EF4-FFF2-40B4-BE49-F238E27FC236}">
                <a16:creationId xmlns:a16="http://schemas.microsoft.com/office/drawing/2014/main" id="{18312F2E-06B0-BD48-9739-41B13A3F2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4317" y="191336"/>
            <a:ext cx="2574325" cy="1544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742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548EF-35A4-3D48-A575-9AAAA82E047D}"/>
              </a:ext>
            </a:extLst>
          </p:cNvPr>
          <p:cNvSpPr>
            <a:spLocks noGrp="1"/>
          </p:cNvSpPr>
          <p:nvPr>
            <p:ph type="title"/>
          </p:nvPr>
        </p:nvSpPr>
        <p:spPr/>
        <p:txBody>
          <a:bodyPr/>
          <a:lstStyle/>
          <a:p>
            <a:r>
              <a:rPr lang="en-US" dirty="0"/>
              <a:t>Software Architecture</a:t>
            </a:r>
          </a:p>
        </p:txBody>
      </p:sp>
      <p:sp>
        <p:nvSpPr>
          <p:cNvPr id="3" name="Content Placeholder 2">
            <a:extLst>
              <a:ext uri="{FF2B5EF4-FFF2-40B4-BE49-F238E27FC236}">
                <a16:creationId xmlns:a16="http://schemas.microsoft.com/office/drawing/2014/main" id="{05968FAB-4475-134A-BFC0-9135CA131A43}"/>
              </a:ext>
            </a:extLst>
          </p:cNvPr>
          <p:cNvSpPr>
            <a:spLocks noGrp="1"/>
          </p:cNvSpPr>
          <p:nvPr>
            <p:ph idx="1"/>
          </p:nvPr>
        </p:nvSpPr>
        <p:spPr/>
        <p:txBody>
          <a:bodyPr>
            <a:normAutofit lnSpcReduction="10000"/>
          </a:bodyPr>
          <a:lstStyle/>
          <a:p>
            <a:r>
              <a:rPr lang="en-US" i="1" dirty="0">
                <a:solidFill>
                  <a:schemeClr val="accent4">
                    <a:lumMod val="50000"/>
                  </a:schemeClr>
                </a:solidFill>
              </a:rPr>
              <a:t>An architecture is the set of significant decisions about the organization of a software system, the selection of structural elements and their interfaces by which the system is composed, together with their behavior as specified in the collaborations among those elements, the composition of these elements into progressively larger subsystems, and the architectural style that guides this organization -- these elements and their interfaces, their collaborations, and their composition. –</a:t>
            </a:r>
            <a:r>
              <a:rPr lang="en-US" i="1" dirty="0" err="1">
                <a:solidFill>
                  <a:schemeClr val="accent4">
                    <a:lumMod val="50000"/>
                  </a:schemeClr>
                </a:solidFill>
              </a:rPr>
              <a:t>Kruchten</a:t>
            </a:r>
            <a:r>
              <a:rPr lang="en-US" i="1" dirty="0">
                <a:solidFill>
                  <a:schemeClr val="accent4">
                    <a:lumMod val="50000"/>
                  </a:schemeClr>
                </a:solidFill>
              </a:rPr>
              <a:t> (2003) The Rational Unified Process: An Introduction</a:t>
            </a:r>
            <a:endParaRPr lang="en-US" dirty="0">
              <a:solidFill>
                <a:schemeClr val="accent4">
                  <a:lumMod val="50000"/>
                </a:schemeClr>
              </a:solidFill>
            </a:endParaRPr>
          </a:p>
        </p:txBody>
      </p:sp>
      <p:sp>
        <p:nvSpPr>
          <p:cNvPr id="4" name="Date Placeholder 3">
            <a:extLst>
              <a:ext uri="{FF2B5EF4-FFF2-40B4-BE49-F238E27FC236}">
                <a16:creationId xmlns:a16="http://schemas.microsoft.com/office/drawing/2014/main" id="{FA4054E8-2B42-0341-B125-3CE67BD7D941}"/>
              </a:ext>
            </a:extLst>
          </p:cNvPr>
          <p:cNvSpPr>
            <a:spLocks noGrp="1"/>
          </p:cNvSpPr>
          <p:nvPr>
            <p:ph type="dt" sz="half" idx="10"/>
          </p:nvPr>
        </p:nvSpPr>
        <p:spPr/>
        <p:txBody>
          <a:bodyPr/>
          <a:lstStyle/>
          <a:p>
            <a:fld id="{230E1567-E469-BD4B-83AB-2967353D53F4}" type="datetime1">
              <a:rPr lang="en-US" smtClean="0"/>
              <a:t>9/15/24</a:t>
            </a:fld>
            <a:endParaRPr lang="en-US"/>
          </a:p>
        </p:txBody>
      </p:sp>
      <p:sp>
        <p:nvSpPr>
          <p:cNvPr id="5" name="Footer Placeholder 4">
            <a:extLst>
              <a:ext uri="{FF2B5EF4-FFF2-40B4-BE49-F238E27FC236}">
                <a16:creationId xmlns:a16="http://schemas.microsoft.com/office/drawing/2014/main" id="{637C054C-4A29-9A4B-9BCF-1E16EE37195D}"/>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F2F10288-15C7-5948-A064-38ABB121E725}"/>
              </a:ext>
            </a:extLst>
          </p:cNvPr>
          <p:cNvSpPr>
            <a:spLocks noGrp="1"/>
          </p:cNvSpPr>
          <p:nvPr>
            <p:ph type="sldNum" sz="quarter" idx="12"/>
          </p:nvPr>
        </p:nvSpPr>
        <p:spPr/>
        <p:txBody>
          <a:bodyPr/>
          <a:lstStyle/>
          <a:p>
            <a:fld id="{E4AA9D28-175B-924B-8AFB-6F5FA3319B55}" type="slidenum">
              <a:rPr lang="en-US" smtClean="0"/>
              <a:pPr/>
              <a:t>8</a:t>
            </a:fld>
            <a:endParaRPr lang="en-US"/>
          </a:p>
        </p:txBody>
      </p:sp>
      <p:pic>
        <p:nvPicPr>
          <p:cNvPr id="6146" name="Picture 2" descr="Software architecture evolution. Cloud adoption has started catching up… |  by Krishna Varma | TechMonks | Medium">
            <a:extLst>
              <a:ext uri="{FF2B5EF4-FFF2-40B4-BE49-F238E27FC236}">
                <a16:creationId xmlns:a16="http://schemas.microsoft.com/office/drawing/2014/main" id="{2EC9343B-16F3-5247-8B4D-84830EA3A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8306" y="56807"/>
            <a:ext cx="3197131" cy="153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241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0BBB-8B43-B34A-94CA-B687121F7996}"/>
              </a:ext>
            </a:extLst>
          </p:cNvPr>
          <p:cNvSpPr>
            <a:spLocks noGrp="1"/>
          </p:cNvSpPr>
          <p:nvPr>
            <p:ph type="title"/>
          </p:nvPr>
        </p:nvSpPr>
        <p:spPr/>
        <p:txBody>
          <a:bodyPr/>
          <a:lstStyle/>
          <a:p>
            <a:r>
              <a:rPr lang="en-US" dirty="0"/>
              <a:t>Software Architecture</a:t>
            </a:r>
          </a:p>
        </p:txBody>
      </p:sp>
      <p:sp>
        <p:nvSpPr>
          <p:cNvPr id="3" name="Content Placeholder 2">
            <a:extLst>
              <a:ext uri="{FF2B5EF4-FFF2-40B4-BE49-F238E27FC236}">
                <a16:creationId xmlns:a16="http://schemas.microsoft.com/office/drawing/2014/main" id="{CBE26A83-A49A-FD40-91D8-71D4EAA02DE7}"/>
              </a:ext>
            </a:extLst>
          </p:cNvPr>
          <p:cNvSpPr>
            <a:spLocks noGrp="1"/>
          </p:cNvSpPr>
          <p:nvPr>
            <p:ph idx="1"/>
          </p:nvPr>
        </p:nvSpPr>
        <p:spPr/>
        <p:txBody>
          <a:bodyPr>
            <a:normAutofit/>
          </a:bodyPr>
          <a:lstStyle/>
          <a:p>
            <a:r>
              <a:rPr lang="en-US" dirty="0">
                <a:solidFill>
                  <a:schemeClr val="accent5">
                    <a:lumMod val="75000"/>
                  </a:schemeClr>
                </a:solidFill>
              </a:rPr>
              <a:t>The overall view of how the system works</a:t>
            </a:r>
          </a:p>
          <a:p>
            <a:pPr lvl="1"/>
            <a:r>
              <a:rPr lang="en-US" dirty="0"/>
              <a:t>When the system is complex enough to warrant</a:t>
            </a:r>
          </a:p>
          <a:p>
            <a:r>
              <a:rPr lang="en-US" dirty="0">
                <a:solidFill>
                  <a:schemeClr val="accent1">
                    <a:lumMod val="75000"/>
                  </a:schemeClr>
                </a:solidFill>
              </a:rPr>
              <a:t>Typically expressed as boxes and arrows</a:t>
            </a:r>
          </a:p>
          <a:p>
            <a:pPr lvl="1"/>
            <a:r>
              <a:rPr lang="en-US" dirty="0"/>
              <a:t>Boxes represent system components</a:t>
            </a:r>
          </a:p>
          <a:p>
            <a:pPr lvl="1"/>
            <a:r>
              <a:rPr lang="en-US" dirty="0"/>
              <a:t>Arrows represent communication between components</a:t>
            </a:r>
          </a:p>
          <a:p>
            <a:pPr lvl="2"/>
            <a:r>
              <a:rPr lang="en-US" dirty="0"/>
              <a:t>Can be interpreted in various ways</a:t>
            </a:r>
          </a:p>
          <a:p>
            <a:pPr lvl="2"/>
            <a:r>
              <a:rPr lang="en-US" dirty="0"/>
              <a:t>Can involve processing as well as pure communication</a:t>
            </a:r>
          </a:p>
          <a:p>
            <a:pPr lvl="1"/>
            <a:r>
              <a:rPr lang="en-US" dirty="0"/>
              <a:t>Both are important and central to the architecture</a:t>
            </a:r>
          </a:p>
        </p:txBody>
      </p:sp>
      <p:sp>
        <p:nvSpPr>
          <p:cNvPr id="4" name="Date Placeholder 3">
            <a:extLst>
              <a:ext uri="{FF2B5EF4-FFF2-40B4-BE49-F238E27FC236}">
                <a16:creationId xmlns:a16="http://schemas.microsoft.com/office/drawing/2014/main" id="{91AD942C-CA67-0A4F-B49C-1BDB1C76CA24}"/>
              </a:ext>
            </a:extLst>
          </p:cNvPr>
          <p:cNvSpPr>
            <a:spLocks noGrp="1"/>
          </p:cNvSpPr>
          <p:nvPr>
            <p:ph type="dt" sz="half" idx="10"/>
          </p:nvPr>
        </p:nvSpPr>
        <p:spPr/>
        <p:txBody>
          <a:bodyPr/>
          <a:lstStyle/>
          <a:p>
            <a:fld id="{F2C13570-86A2-8B4C-B0E9-767EBEC5E24B}" type="datetime1">
              <a:rPr lang="en-US" smtClean="0"/>
              <a:t>9/15/24</a:t>
            </a:fld>
            <a:endParaRPr lang="en-US"/>
          </a:p>
        </p:txBody>
      </p:sp>
      <p:sp>
        <p:nvSpPr>
          <p:cNvPr id="5" name="Footer Placeholder 4">
            <a:extLst>
              <a:ext uri="{FF2B5EF4-FFF2-40B4-BE49-F238E27FC236}">
                <a16:creationId xmlns:a16="http://schemas.microsoft.com/office/drawing/2014/main" id="{481DDAE7-1BD7-F045-8153-B88C05A57B90}"/>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472E52B7-7989-7E46-90C2-A510B3EAE0CF}"/>
              </a:ext>
            </a:extLst>
          </p:cNvPr>
          <p:cNvSpPr>
            <a:spLocks noGrp="1"/>
          </p:cNvSpPr>
          <p:nvPr>
            <p:ph type="sldNum" sz="quarter" idx="12"/>
          </p:nvPr>
        </p:nvSpPr>
        <p:spPr/>
        <p:txBody>
          <a:bodyPr/>
          <a:lstStyle/>
          <a:p>
            <a:fld id="{E4AA9D28-175B-924B-8AFB-6F5FA3319B55}" type="slidenum">
              <a:rPr lang="en-US" smtClean="0"/>
              <a:pPr/>
              <a:t>9</a:t>
            </a:fld>
            <a:endParaRPr lang="en-US"/>
          </a:p>
        </p:txBody>
      </p:sp>
      <p:pic>
        <p:nvPicPr>
          <p:cNvPr id="7178" name="Picture 10" descr="10 Common Software Architectural Patterns in a nutshell | by Vijini  Mallawaarachchi | Towards Data Science">
            <a:extLst>
              <a:ext uri="{FF2B5EF4-FFF2-40B4-BE49-F238E27FC236}">
                <a16:creationId xmlns:a16="http://schemas.microsoft.com/office/drawing/2014/main" id="{8E58094D-7E60-564D-AF3D-B7A100369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097" y="136525"/>
            <a:ext cx="3875903" cy="193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34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118F-BECA-7508-9290-84B907E7ACDD}"/>
              </a:ext>
            </a:extLst>
          </p:cNvPr>
          <p:cNvSpPr>
            <a:spLocks noGrp="1"/>
          </p:cNvSpPr>
          <p:nvPr>
            <p:ph type="title"/>
          </p:nvPr>
        </p:nvSpPr>
        <p:spPr/>
        <p:txBody>
          <a:bodyPr/>
          <a:lstStyle/>
          <a:p>
            <a:r>
              <a:rPr lang="en-US" dirty="0"/>
              <a:t>Consider a Web Browser</a:t>
            </a:r>
          </a:p>
        </p:txBody>
      </p:sp>
      <p:sp>
        <p:nvSpPr>
          <p:cNvPr id="3" name="Content Placeholder 2">
            <a:extLst>
              <a:ext uri="{FF2B5EF4-FFF2-40B4-BE49-F238E27FC236}">
                <a16:creationId xmlns:a16="http://schemas.microsoft.com/office/drawing/2014/main" id="{A7632C2D-6E58-7274-9365-8111EA139FA8}"/>
              </a:ext>
            </a:extLst>
          </p:cNvPr>
          <p:cNvSpPr>
            <a:spLocks noGrp="1"/>
          </p:cNvSpPr>
          <p:nvPr>
            <p:ph idx="1"/>
          </p:nvPr>
        </p:nvSpPr>
        <p:spPr/>
        <p:txBody>
          <a:bodyPr/>
          <a:lstStyle/>
          <a:p>
            <a:r>
              <a:rPr lang="en-US" dirty="0">
                <a:solidFill>
                  <a:schemeClr val="accent6">
                    <a:lumMod val="75000"/>
                  </a:schemeClr>
                </a:solidFill>
              </a:rPr>
              <a:t>Specifications</a:t>
            </a:r>
          </a:p>
          <a:p>
            <a:pPr lvl="1"/>
            <a:r>
              <a:rPr lang="en-US" dirty="0"/>
              <a:t>Display a web page</a:t>
            </a:r>
          </a:p>
          <a:p>
            <a:pPr lvl="2"/>
            <a:r>
              <a:rPr lang="en-US" dirty="0"/>
              <a:t>Download the contents (w/ CSS, JS, images, …)</a:t>
            </a:r>
          </a:p>
          <a:p>
            <a:pPr lvl="2"/>
            <a:r>
              <a:rPr lang="en-US" dirty="0"/>
              <a:t>Layout the contents</a:t>
            </a:r>
          </a:p>
          <a:p>
            <a:pPr lvl="2"/>
            <a:r>
              <a:rPr lang="en-US" dirty="0"/>
              <a:t>Display the contents</a:t>
            </a:r>
          </a:p>
          <a:p>
            <a:pPr lvl="1"/>
            <a:r>
              <a:rPr lang="en-US" dirty="0"/>
              <a:t>Handle interactions (built-in and JS)</a:t>
            </a:r>
          </a:p>
          <a:p>
            <a:pPr lvl="1"/>
            <a:r>
              <a:rPr lang="en-US" dirty="0"/>
              <a:t>Manage downloads and bandwidth</a:t>
            </a:r>
          </a:p>
          <a:p>
            <a:pPr lvl="1"/>
            <a:r>
              <a:rPr lang="en-US" dirty="0"/>
              <a:t>Manage tabs &amp; multiple browser windows</a:t>
            </a:r>
          </a:p>
          <a:p>
            <a:pPr lvl="1"/>
            <a:r>
              <a:rPr lang="en-US" dirty="0"/>
              <a:t>Manage cookies and local storage</a:t>
            </a:r>
          </a:p>
        </p:txBody>
      </p:sp>
      <p:sp>
        <p:nvSpPr>
          <p:cNvPr id="4" name="Date Placeholder 3">
            <a:extLst>
              <a:ext uri="{FF2B5EF4-FFF2-40B4-BE49-F238E27FC236}">
                <a16:creationId xmlns:a16="http://schemas.microsoft.com/office/drawing/2014/main" id="{5E99D9B1-A506-3EE2-A24D-C2FA0D237CE8}"/>
              </a:ext>
            </a:extLst>
          </p:cNvPr>
          <p:cNvSpPr>
            <a:spLocks noGrp="1"/>
          </p:cNvSpPr>
          <p:nvPr>
            <p:ph type="dt" sz="half" idx="10"/>
          </p:nvPr>
        </p:nvSpPr>
        <p:spPr/>
        <p:txBody>
          <a:bodyPr/>
          <a:lstStyle/>
          <a:p>
            <a:fld id="{6BDF0056-B268-564D-A20D-856FD8162E56}" type="datetime1">
              <a:rPr lang="en-US" smtClean="0"/>
              <a:t>9/16/24</a:t>
            </a:fld>
            <a:endParaRPr lang="en-US"/>
          </a:p>
        </p:txBody>
      </p:sp>
      <p:sp>
        <p:nvSpPr>
          <p:cNvPr id="5" name="Footer Placeholder 4">
            <a:extLst>
              <a:ext uri="{FF2B5EF4-FFF2-40B4-BE49-F238E27FC236}">
                <a16:creationId xmlns:a16="http://schemas.microsoft.com/office/drawing/2014/main" id="{0275A316-1F89-6971-81A3-39E7457228BA}"/>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F5CB4AF2-056E-42C2-6646-F3D4114C9D36}"/>
              </a:ext>
            </a:extLst>
          </p:cNvPr>
          <p:cNvSpPr>
            <a:spLocks noGrp="1"/>
          </p:cNvSpPr>
          <p:nvPr>
            <p:ph type="sldNum" sz="quarter" idx="12"/>
          </p:nvPr>
        </p:nvSpPr>
        <p:spPr/>
        <p:txBody>
          <a:bodyPr/>
          <a:lstStyle/>
          <a:p>
            <a:fld id="{E4AA9D28-175B-924B-8AFB-6F5FA3319B55}" type="slidenum">
              <a:rPr lang="en-US" smtClean="0"/>
              <a:pPr/>
              <a:t>10</a:t>
            </a:fld>
            <a:endParaRPr lang="en-US"/>
          </a:p>
        </p:txBody>
      </p:sp>
      <p:pic>
        <p:nvPicPr>
          <p:cNvPr id="1026" name="Picture 2" descr="Best Web Browsers of 2024 | BroadbandNow.com">
            <a:extLst>
              <a:ext uri="{FF2B5EF4-FFF2-40B4-BE49-F238E27FC236}">
                <a16:creationId xmlns:a16="http://schemas.microsoft.com/office/drawing/2014/main" id="{20EA7856-702E-CC6C-8E54-0BBCE2465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8472" y="492087"/>
            <a:ext cx="2885378" cy="2308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113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F253D-E3BB-924E-BCAF-18F002A93D65}"/>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A6D7A967-B66B-C840-9A74-F9C3D63D67F2}"/>
              </a:ext>
            </a:extLst>
          </p:cNvPr>
          <p:cNvSpPr>
            <a:spLocks noGrp="1"/>
          </p:cNvSpPr>
          <p:nvPr>
            <p:ph idx="1"/>
          </p:nvPr>
        </p:nvSpPr>
        <p:spPr/>
        <p:txBody>
          <a:bodyPr>
            <a:normAutofit lnSpcReduction="10000"/>
          </a:bodyPr>
          <a:lstStyle/>
          <a:p>
            <a:r>
              <a:rPr lang="en-US" dirty="0"/>
              <a:t>Consider your favorite browser</a:t>
            </a:r>
          </a:p>
          <a:p>
            <a:pPr lvl="1"/>
            <a:r>
              <a:rPr lang="en-US" dirty="0"/>
              <a:t>How does it work internally?</a:t>
            </a:r>
          </a:p>
          <a:p>
            <a:pPr lvl="1"/>
            <a:r>
              <a:rPr lang="en-US" dirty="0"/>
              <a:t>What are the basic components?</a:t>
            </a:r>
          </a:p>
          <a:p>
            <a:pPr lvl="1"/>
            <a:r>
              <a:rPr lang="en-US" dirty="0"/>
              <a:t>How are they connected?</a:t>
            </a:r>
          </a:p>
          <a:p>
            <a:pPr lvl="1"/>
            <a:r>
              <a:rPr lang="en-US" dirty="0"/>
              <a:t>What are the key technical problems?</a:t>
            </a:r>
          </a:p>
          <a:p>
            <a:pPr lvl="1"/>
            <a:r>
              <a:rPr lang="en-US" dirty="0"/>
              <a:t>How to take advantage of multiple cores?</a:t>
            </a:r>
          </a:p>
          <a:p>
            <a:r>
              <a:rPr lang="en-US" dirty="0"/>
              <a:t>How might the components be organized?</a:t>
            </a:r>
          </a:p>
          <a:p>
            <a:r>
              <a:rPr lang="en-US" dirty="0"/>
              <a:t>How would you build a new web browser?</a:t>
            </a:r>
          </a:p>
          <a:p>
            <a:r>
              <a:rPr lang="en-US" dirty="0"/>
              <a:t>Discuss this with your neighbors</a:t>
            </a:r>
          </a:p>
        </p:txBody>
      </p:sp>
      <p:sp>
        <p:nvSpPr>
          <p:cNvPr id="4" name="Date Placeholder 3">
            <a:extLst>
              <a:ext uri="{FF2B5EF4-FFF2-40B4-BE49-F238E27FC236}">
                <a16:creationId xmlns:a16="http://schemas.microsoft.com/office/drawing/2014/main" id="{2D12063B-C18F-EB48-ABEF-9CA2C1680526}"/>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2474681A-6C67-0146-866E-83C623423F4D}"/>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1A730EC6-6ED4-6142-8960-43638C1C9D5F}"/>
              </a:ext>
            </a:extLst>
          </p:cNvPr>
          <p:cNvSpPr>
            <a:spLocks noGrp="1"/>
          </p:cNvSpPr>
          <p:nvPr>
            <p:ph type="sldNum" sz="quarter" idx="12"/>
          </p:nvPr>
        </p:nvSpPr>
        <p:spPr/>
        <p:txBody>
          <a:bodyPr/>
          <a:lstStyle/>
          <a:p>
            <a:fld id="{E4AA9D28-175B-924B-8AFB-6F5FA3319B55}" type="slidenum">
              <a:rPr lang="en-US" smtClean="0"/>
              <a:pPr/>
              <a:t>11</a:t>
            </a:fld>
            <a:endParaRPr lang="en-US"/>
          </a:p>
        </p:txBody>
      </p:sp>
    </p:spTree>
    <p:extLst>
      <p:ext uri="{BB962C8B-B14F-4D97-AF65-F5344CB8AC3E}">
        <p14:creationId xmlns:p14="http://schemas.microsoft.com/office/powerpoint/2010/main" val="203662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413C-0134-5F4E-9F4A-04EB5AC868DC}"/>
              </a:ext>
            </a:extLst>
          </p:cNvPr>
          <p:cNvSpPr>
            <a:spLocks noGrp="1"/>
          </p:cNvSpPr>
          <p:nvPr>
            <p:ph type="title"/>
          </p:nvPr>
        </p:nvSpPr>
        <p:spPr/>
        <p:txBody>
          <a:bodyPr/>
          <a:lstStyle/>
          <a:p>
            <a:r>
              <a:rPr lang="en-US" dirty="0"/>
              <a:t>EXERCISE Discussion</a:t>
            </a:r>
          </a:p>
        </p:txBody>
      </p:sp>
      <p:sp>
        <p:nvSpPr>
          <p:cNvPr id="3" name="Content Placeholder 2">
            <a:extLst>
              <a:ext uri="{FF2B5EF4-FFF2-40B4-BE49-F238E27FC236}">
                <a16:creationId xmlns:a16="http://schemas.microsoft.com/office/drawing/2014/main" id="{D105097D-8758-2F4D-A764-2236C605BBAF}"/>
              </a:ext>
            </a:extLst>
          </p:cNvPr>
          <p:cNvSpPr>
            <a:spLocks noGrp="1"/>
          </p:cNvSpPr>
          <p:nvPr>
            <p:ph idx="1"/>
          </p:nvPr>
        </p:nvSpPr>
        <p:spPr/>
        <p:txBody>
          <a:bodyPr/>
          <a:lstStyle/>
          <a:p>
            <a:r>
              <a:rPr lang="en-US" dirty="0"/>
              <a:t>What are the components</a:t>
            </a:r>
          </a:p>
          <a:p>
            <a:r>
              <a:rPr lang="en-US" dirty="0"/>
              <a:t>What are the key parts</a:t>
            </a:r>
          </a:p>
          <a:p>
            <a:r>
              <a:rPr lang="en-US" dirty="0"/>
              <a:t>What are the difficult parts</a:t>
            </a:r>
          </a:p>
        </p:txBody>
      </p:sp>
      <p:sp>
        <p:nvSpPr>
          <p:cNvPr id="4" name="Date Placeholder 3">
            <a:extLst>
              <a:ext uri="{FF2B5EF4-FFF2-40B4-BE49-F238E27FC236}">
                <a16:creationId xmlns:a16="http://schemas.microsoft.com/office/drawing/2014/main" id="{209D7D8E-4B58-DD45-8B27-C045260A4F59}"/>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27333D85-533C-5744-8A24-1A587D488368}"/>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EA2BD0F3-C860-C24A-B2CE-ACBA488A2364}"/>
              </a:ext>
            </a:extLst>
          </p:cNvPr>
          <p:cNvSpPr>
            <a:spLocks noGrp="1"/>
          </p:cNvSpPr>
          <p:nvPr>
            <p:ph type="sldNum" sz="quarter" idx="12"/>
          </p:nvPr>
        </p:nvSpPr>
        <p:spPr/>
        <p:txBody>
          <a:bodyPr/>
          <a:lstStyle/>
          <a:p>
            <a:fld id="{E4AA9D28-175B-924B-8AFB-6F5FA3319B55}" type="slidenum">
              <a:rPr lang="en-US" smtClean="0"/>
              <a:pPr/>
              <a:t>12</a:t>
            </a:fld>
            <a:endParaRPr lang="en-US"/>
          </a:p>
        </p:txBody>
      </p:sp>
      <p:pic>
        <p:nvPicPr>
          <p:cNvPr id="2050" name="Picture 2" descr="The Architecture of Web Browsers">
            <a:extLst>
              <a:ext uri="{FF2B5EF4-FFF2-40B4-BE49-F238E27FC236}">
                <a16:creationId xmlns:a16="http://schemas.microsoft.com/office/drawing/2014/main" id="{83E675A4-C834-C328-46DF-7C555516E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8791" y="337247"/>
            <a:ext cx="4694663" cy="31829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Architecture of Web Browsers">
            <a:extLst>
              <a:ext uri="{FF2B5EF4-FFF2-40B4-BE49-F238E27FC236}">
                <a16:creationId xmlns:a16="http://schemas.microsoft.com/office/drawing/2014/main" id="{BFAB9D7F-0E14-5000-A367-BCB8F242F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546" y="3520229"/>
            <a:ext cx="5553307" cy="2571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5EFC-B598-4035-AD81-680D9C009FD4}"/>
              </a:ext>
            </a:extLst>
          </p:cNvPr>
          <p:cNvSpPr>
            <a:spLocks noGrp="1"/>
          </p:cNvSpPr>
          <p:nvPr>
            <p:ph type="title"/>
          </p:nvPr>
        </p:nvSpPr>
        <p:spPr/>
        <p:txBody>
          <a:bodyPr/>
          <a:lstStyle/>
          <a:p>
            <a:r>
              <a:rPr lang="en-US" dirty="0"/>
              <a:t>Browser Architecture</a:t>
            </a:r>
          </a:p>
        </p:txBody>
      </p:sp>
      <p:sp>
        <p:nvSpPr>
          <p:cNvPr id="4" name="Date Placeholder 3">
            <a:extLst>
              <a:ext uri="{FF2B5EF4-FFF2-40B4-BE49-F238E27FC236}">
                <a16:creationId xmlns:a16="http://schemas.microsoft.com/office/drawing/2014/main" id="{5558058F-6C28-7B90-E173-25358FA5BD9A}"/>
              </a:ext>
            </a:extLst>
          </p:cNvPr>
          <p:cNvSpPr>
            <a:spLocks noGrp="1"/>
          </p:cNvSpPr>
          <p:nvPr>
            <p:ph type="dt" sz="half" idx="10"/>
          </p:nvPr>
        </p:nvSpPr>
        <p:spPr/>
        <p:txBody>
          <a:bodyPr/>
          <a:lstStyle/>
          <a:p>
            <a:fld id="{6BDF0056-B268-564D-A20D-856FD8162E56}" type="datetime1">
              <a:rPr lang="en-US" smtClean="0"/>
              <a:t>9/17/24</a:t>
            </a:fld>
            <a:endParaRPr lang="en-US"/>
          </a:p>
        </p:txBody>
      </p:sp>
      <p:sp>
        <p:nvSpPr>
          <p:cNvPr id="5" name="Footer Placeholder 4">
            <a:extLst>
              <a:ext uri="{FF2B5EF4-FFF2-40B4-BE49-F238E27FC236}">
                <a16:creationId xmlns:a16="http://schemas.microsoft.com/office/drawing/2014/main" id="{E58E1C4F-D10C-6620-B8BC-92853C69C476}"/>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516D34E8-CC40-7AC7-CDF0-FD03AD104DAB}"/>
              </a:ext>
            </a:extLst>
          </p:cNvPr>
          <p:cNvSpPr>
            <a:spLocks noGrp="1"/>
          </p:cNvSpPr>
          <p:nvPr>
            <p:ph type="sldNum" sz="quarter" idx="12"/>
          </p:nvPr>
        </p:nvSpPr>
        <p:spPr/>
        <p:txBody>
          <a:bodyPr/>
          <a:lstStyle/>
          <a:p>
            <a:fld id="{E4AA9D28-175B-924B-8AFB-6F5FA3319B55}" type="slidenum">
              <a:rPr lang="en-US" smtClean="0"/>
              <a:pPr/>
              <a:t>13</a:t>
            </a:fld>
            <a:endParaRPr lang="en-US"/>
          </a:p>
        </p:txBody>
      </p:sp>
      <p:sp>
        <p:nvSpPr>
          <p:cNvPr id="8" name="Rounded Rectangle 7">
            <a:extLst>
              <a:ext uri="{FF2B5EF4-FFF2-40B4-BE49-F238E27FC236}">
                <a16:creationId xmlns:a16="http://schemas.microsoft.com/office/drawing/2014/main" id="{A6EEA369-9DE5-0119-31E8-6EC5F48B71EC}"/>
              </a:ext>
            </a:extLst>
          </p:cNvPr>
          <p:cNvSpPr/>
          <p:nvPr/>
        </p:nvSpPr>
        <p:spPr>
          <a:xfrm>
            <a:off x="1336431" y="2264018"/>
            <a:ext cx="1565031" cy="703385"/>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Networking</a:t>
            </a:r>
          </a:p>
        </p:txBody>
      </p:sp>
      <p:sp>
        <p:nvSpPr>
          <p:cNvPr id="9" name="Oval 8">
            <a:extLst>
              <a:ext uri="{FF2B5EF4-FFF2-40B4-BE49-F238E27FC236}">
                <a16:creationId xmlns:a16="http://schemas.microsoft.com/office/drawing/2014/main" id="{C79D4E16-0D06-5E27-CD25-789555066ADE}"/>
              </a:ext>
            </a:extLst>
          </p:cNvPr>
          <p:cNvSpPr/>
          <p:nvPr/>
        </p:nvSpPr>
        <p:spPr>
          <a:xfrm>
            <a:off x="3956538" y="2048608"/>
            <a:ext cx="1767254" cy="1134207"/>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DOM</a:t>
            </a:r>
          </a:p>
          <a:p>
            <a:pPr algn="ctr"/>
            <a:r>
              <a:rPr lang="en-US" dirty="0"/>
              <a:t>Storage</a:t>
            </a:r>
          </a:p>
        </p:txBody>
      </p:sp>
      <p:sp>
        <p:nvSpPr>
          <p:cNvPr id="10" name="Rectangle 9">
            <a:extLst>
              <a:ext uri="{FF2B5EF4-FFF2-40B4-BE49-F238E27FC236}">
                <a16:creationId xmlns:a16="http://schemas.microsoft.com/office/drawing/2014/main" id="{F86C82E5-D89F-FBC0-590B-F6EA08B4F22C}"/>
              </a:ext>
            </a:extLst>
          </p:cNvPr>
          <p:cNvSpPr/>
          <p:nvPr/>
        </p:nvSpPr>
        <p:spPr>
          <a:xfrm>
            <a:off x="6567853" y="2351942"/>
            <a:ext cx="1910862" cy="527538"/>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Render Engine</a:t>
            </a:r>
          </a:p>
        </p:txBody>
      </p:sp>
      <p:sp>
        <p:nvSpPr>
          <p:cNvPr id="11" name="Rounded Rectangle 10">
            <a:extLst>
              <a:ext uri="{FF2B5EF4-FFF2-40B4-BE49-F238E27FC236}">
                <a16:creationId xmlns:a16="http://schemas.microsoft.com/office/drawing/2014/main" id="{AD76A3B7-1BA1-641C-31EB-62CDB54D6A59}"/>
              </a:ext>
            </a:extLst>
          </p:cNvPr>
          <p:cNvSpPr/>
          <p:nvPr/>
        </p:nvSpPr>
        <p:spPr>
          <a:xfrm>
            <a:off x="9179168" y="3258587"/>
            <a:ext cx="1934308" cy="764931"/>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Display</a:t>
            </a:r>
          </a:p>
        </p:txBody>
      </p:sp>
      <p:sp>
        <p:nvSpPr>
          <p:cNvPr id="13" name="Rectangle 12">
            <a:extLst>
              <a:ext uri="{FF2B5EF4-FFF2-40B4-BE49-F238E27FC236}">
                <a16:creationId xmlns:a16="http://schemas.microsoft.com/office/drawing/2014/main" id="{B38D41A6-D7A8-8540-3509-3FC23F7FA62C}"/>
              </a:ext>
            </a:extLst>
          </p:cNvPr>
          <p:cNvSpPr/>
          <p:nvPr/>
        </p:nvSpPr>
        <p:spPr>
          <a:xfrm>
            <a:off x="6626468" y="4554767"/>
            <a:ext cx="1793632" cy="420351"/>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Interactions</a:t>
            </a:r>
          </a:p>
        </p:txBody>
      </p:sp>
      <p:sp>
        <p:nvSpPr>
          <p:cNvPr id="14" name="Rectangle 13">
            <a:extLst>
              <a:ext uri="{FF2B5EF4-FFF2-40B4-BE49-F238E27FC236}">
                <a16:creationId xmlns:a16="http://schemas.microsoft.com/office/drawing/2014/main" id="{CDFB9BCC-D241-4F93-BD4E-73EACFE856F9}"/>
              </a:ext>
            </a:extLst>
          </p:cNvPr>
          <p:cNvSpPr/>
          <p:nvPr/>
        </p:nvSpPr>
        <p:spPr>
          <a:xfrm>
            <a:off x="3956538" y="3799315"/>
            <a:ext cx="1767254" cy="448407"/>
          </a:xfrm>
          <a:prstGeom prst="rect">
            <a:avLst/>
          </a:prstGeom>
          <a:solidFill>
            <a:schemeClr val="tx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Controller</a:t>
            </a:r>
          </a:p>
        </p:txBody>
      </p:sp>
      <p:sp>
        <p:nvSpPr>
          <p:cNvPr id="15" name="Rectangle 14">
            <a:extLst>
              <a:ext uri="{FF2B5EF4-FFF2-40B4-BE49-F238E27FC236}">
                <a16:creationId xmlns:a16="http://schemas.microsoft.com/office/drawing/2014/main" id="{B424CEED-A797-990E-F9CE-E6564373DD6E}"/>
              </a:ext>
            </a:extLst>
          </p:cNvPr>
          <p:cNvSpPr/>
          <p:nvPr/>
        </p:nvSpPr>
        <p:spPr>
          <a:xfrm>
            <a:off x="6641123" y="3326854"/>
            <a:ext cx="1778977" cy="6252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JS Engine</a:t>
            </a:r>
          </a:p>
        </p:txBody>
      </p:sp>
      <p:cxnSp>
        <p:nvCxnSpPr>
          <p:cNvPr id="17" name="Straight Arrow Connector 16">
            <a:extLst>
              <a:ext uri="{FF2B5EF4-FFF2-40B4-BE49-F238E27FC236}">
                <a16:creationId xmlns:a16="http://schemas.microsoft.com/office/drawing/2014/main" id="{DA51AECC-2111-C4E0-E6F6-6F189ED88C05}"/>
              </a:ext>
            </a:extLst>
          </p:cNvPr>
          <p:cNvCxnSpPr>
            <a:stCxn id="8" idx="3"/>
            <a:endCxn id="9" idx="2"/>
          </p:cNvCxnSpPr>
          <p:nvPr/>
        </p:nvCxnSpPr>
        <p:spPr>
          <a:xfrm>
            <a:off x="2901462" y="2615711"/>
            <a:ext cx="1055076" cy="1"/>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910573B-BF0B-6F7A-BF4B-3EF5A6CC1BE5}"/>
              </a:ext>
            </a:extLst>
          </p:cNvPr>
          <p:cNvCxnSpPr>
            <a:stCxn id="14" idx="1"/>
            <a:endCxn id="8" idx="2"/>
          </p:cNvCxnSpPr>
          <p:nvPr/>
        </p:nvCxnSpPr>
        <p:spPr>
          <a:xfrm flipH="1" flipV="1">
            <a:off x="2118947" y="2967403"/>
            <a:ext cx="1837591" cy="1056116"/>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FF98E3-D3DC-C3E8-1B59-9BA7CF242CA2}"/>
              </a:ext>
            </a:extLst>
          </p:cNvPr>
          <p:cNvCxnSpPr>
            <a:cxnSpLocks/>
            <a:stCxn id="14" idx="0"/>
            <a:endCxn id="9" idx="4"/>
          </p:cNvCxnSpPr>
          <p:nvPr/>
        </p:nvCxnSpPr>
        <p:spPr>
          <a:xfrm flipV="1">
            <a:off x="4840165" y="3182815"/>
            <a:ext cx="0" cy="616500"/>
          </a:xfrm>
          <a:prstGeom prst="line">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EFD8FC1-6E1D-C9DC-E436-72B14C08AD45}"/>
              </a:ext>
            </a:extLst>
          </p:cNvPr>
          <p:cNvCxnSpPr>
            <a:cxnSpLocks/>
            <a:stCxn id="9" idx="6"/>
            <a:endCxn id="10" idx="1"/>
          </p:cNvCxnSpPr>
          <p:nvPr/>
        </p:nvCxnSpPr>
        <p:spPr>
          <a:xfrm flipV="1">
            <a:off x="5723792" y="2615711"/>
            <a:ext cx="844061" cy="1"/>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D6F4B0F-E7D8-5E33-B1DE-587E8D86956F}"/>
              </a:ext>
            </a:extLst>
          </p:cNvPr>
          <p:cNvCxnSpPr>
            <a:stCxn id="10" idx="2"/>
            <a:endCxn id="15" idx="0"/>
          </p:cNvCxnSpPr>
          <p:nvPr/>
        </p:nvCxnSpPr>
        <p:spPr>
          <a:xfrm>
            <a:off x="7523284" y="2879480"/>
            <a:ext cx="7328" cy="447374"/>
          </a:xfrm>
          <a:prstGeom prst="straightConnector1">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E7E3C6F-BE9C-CFB5-D0BC-9FEE7E07EA17}"/>
              </a:ext>
            </a:extLst>
          </p:cNvPr>
          <p:cNvCxnSpPr>
            <a:stCxn id="13" idx="0"/>
            <a:endCxn id="15" idx="2"/>
          </p:cNvCxnSpPr>
          <p:nvPr/>
        </p:nvCxnSpPr>
        <p:spPr>
          <a:xfrm flipV="1">
            <a:off x="7523284" y="3952144"/>
            <a:ext cx="7328" cy="602623"/>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D58E417-B1DD-9BBA-FF6F-83C210A55E45}"/>
              </a:ext>
            </a:extLst>
          </p:cNvPr>
          <p:cNvCxnSpPr>
            <a:stCxn id="15" idx="1"/>
            <a:endCxn id="14" idx="3"/>
          </p:cNvCxnSpPr>
          <p:nvPr/>
        </p:nvCxnSpPr>
        <p:spPr>
          <a:xfrm flipH="1">
            <a:off x="5723792" y="3639499"/>
            <a:ext cx="917331" cy="384020"/>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1DEA649-081A-C84A-BC03-5646EC8DF26E}"/>
              </a:ext>
            </a:extLst>
          </p:cNvPr>
          <p:cNvCxnSpPr>
            <a:stCxn id="15" idx="1"/>
            <a:endCxn id="9" idx="5"/>
          </p:cNvCxnSpPr>
          <p:nvPr/>
        </p:nvCxnSpPr>
        <p:spPr>
          <a:xfrm flipH="1" flipV="1">
            <a:off x="5464984" y="3016714"/>
            <a:ext cx="1176139" cy="622785"/>
          </a:xfrm>
          <a:prstGeom prst="straightConnector1">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B1D1BD-A63E-3C53-8F1B-68C1AF6D9173}"/>
              </a:ext>
            </a:extLst>
          </p:cNvPr>
          <p:cNvCxnSpPr>
            <a:stCxn id="10" idx="3"/>
            <a:endCxn id="11" idx="0"/>
          </p:cNvCxnSpPr>
          <p:nvPr/>
        </p:nvCxnSpPr>
        <p:spPr>
          <a:xfrm>
            <a:off x="8478715" y="2615711"/>
            <a:ext cx="1667607" cy="642876"/>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3B0142F-3361-4C51-EE12-47C6E34804E2}"/>
              </a:ext>
            </a:extLst>
          </p:cNvPr>
          <p:cNvCxnSpPr>
            <a:stCxn id="11" idx="2"/>
            <a:endCxn id="13" idx="3"/>
          </p:cNvCxnSpPr>
          <p:nvPr/>
        </p:nvCxnSpPr>
        <p:spPr>
          <a:xfrm flipH="1">
            <a:off x="8420100" y="4023518"/>
            <a:ext cx="1726222" cy="741425"/>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00EB669-3B9F-7F12-CC8D-D538654E9725}"/>
              </a:ext>
            </a:extLst>
          </p:cNvPr>
          <p:cNvCxnSpPr>
            <a:stCxn id="13" idx="1"/>
            <a:endCxn id="14" idx="2"/>
          </p:cNvCxnSpPr>
          <p:nvPr/>
        </p:nvCxnSpPr>
        <p:spPr>
          <a:xfrm flipH="1" flipV="1">
            <a:off x="4840165" y="4247722"/>
            <a:ext cx="1786303" cy="517221"/>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537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5E65-9A43-F649-997B-2DF53165537A}"/>
              </a:ext>
            </a:extLst>
          </p:cNvPr>
          <p:cNvSpPr>
            <a:spLocks noGrp="1"/>
          </p:cNvSpPr>
          <p:nvPr>
            <p:ph type="title"/>
          </p:nvPr>
        </p:nvSpPr>
        <p:spPr/>
        <p:txBody>
          <a:bodyPr/>
          <a:lstStyle/>
          <a:p>
            <a:r>
              <a:rPr lang="en-US" dirty="0"/>
              <a:t>Architectural Patterns</a:t>
            </a:r>
          </a:p>
        </p:txBody>
      </p:sp>
      <p:sp>
        <p:nvSpPr>
          <p:cNvPr id="3" name="Content Placeholder 2">
            <a:extLst>
              <a:ext uri="{FF2B5EF4-FFF2-40B4-BE49-F238E27FC236}">
                <a16:creationId xmlns:a16="http://schemas.microsoft.com/office/drawing/2014/main" id="{CF9DDA50-F6F8-7B4F-9AB3-1ED80A300E77}"/>
              </a:ext>
            </a:extLst>
          </p:cNvPr>
          <p:cNvSpPr>
            <a:spLocks noGrp="1"/>
          </p:cNvSpPr>
          <p:nvPr>
            <p:ph idx="1"/>
          </p:nvPr>
        </p:nvSpPr>
        <p:spPr/>
        <p:txBody>
          <a:bodyPr/>
          <a:lstStyle/>
          <a:p>
            <a:r>
              <a:rPr lang="en-US" dirty="0">
                <a:solidFill>
                  <a:schemeClr val="accent4">
                    <a:lumMod val="50000"/>
                  </a:schemeClr>
                </a:solidFill>
              </a:rPr>
              <a:t>There is a relatively small set of basic architectures</a:t>
            </a:r>
          </a:p>
          <a:p>
            <a:pPr lvl="1"/>
            <a:r>
              <a:rPr lang="en-US" dirty="0"/>
              <a:t>Architectural design patterns</a:t>
            </a:r>
          </a:p>
          <a:p>
            <a:pPr lvl="1"/>
            <a:r>
              <a:rPr lang="en-US" dirty="0"/>
              <a:t>Like house architectures (ranch, split-level, cape, colonial, …)</a:t>
            </a:r>
          </a:p>
          <a:p>
            <a:pPr lvl="1"/>
            <a:r>
              <a:rPr lang="en-US" dirty="0"/>
              <a:t>Most actual systems are a combination of these</a:t>
            </a:r>
          </a:p>
          <a:p>
            <a:r>
              <a:rPr lang="en-US" dirty="0">
                <a:solidFill>
                  <a:schemeClr val="accent6">
                    <a:lumMod val="75000"/>
                  </a:schemeClr>
                </a:solidFill>
              </a:rPr>
              <a:t>A good system designer will understand the options </a:t>
            </a:r>
          </a:p>
          <a:p>
            <a:pPr lvl="1"/>
            <a:r>
              <a:rPr lang="en-US" dirty="0"/>
              <a:t>What they are</a:t>
            </a:r>
          </a:p>
          <a:p>
            <a:pPr lvl="1"/>
            <a:r>
              <a:rPr lang="en-US" dirty="0"/>
              <a:t>How they might be implemented</a:t>
            </a:r>
          </a:p>
          <a:p>
            <a:pPr lvl="1"/>
            <a:r>
              <a:rPr lang="en-US" dirty="0"/>
              <a:t>When they are useful</a:t>
            </a:r>
          </a:p>
          <a:p>
            <a:pPr lvl="1"/>
            <a:r>
              <a:rPr lang="en-US" dirty="0"/>
              <a:t>What are their strengths and weaknesses</a:t>
            </a:r>
          </a:p>
          <a:p>
            <a:endParaRPr lang="en-US" dirty="0"/>
          </a:p>
        </p:txBody>
      </p:sp>
      <p:sp>
        <p:nvSpPr>
          <p:cNvPr id="4" name="Date Placeholder 3">
            <a:extLst>
              <a:ext uri="{FF2B5EF4-FFF2-40B4-BE49-F238E27FC236}">
                <a16:creationId xmlns:a16="http://schemas.microsoft.com/office/drawing/2014/main" id="{1D5F1723-8F96-0D48-B038-6427ECE09AFA}"/>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3A8CBCA0-42AA-8A4C-8689-B53232299ACA}"/>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CB37BAA4-2AF7-2348-AFB7-7B6EFD4CDFBC}"/>
              </a:ext>
            </a:extLst>
          </p:cNvPr>
          <p:cNvSpPr>
            <a:spLocks noGrp="1"/>
          </p:cNvSpPr>
          <p:nvPr>
            <p:ph type="sldNum" sz="quarter" idx="12"/>
          </p:nvPr>
        </p:nvSpPr>
        <p:spPr/>
        <p:txBody>
          <a:bodyPr/>
          <a:lstStyle/>
          <a:p>
            <a:fld id="{E4AA9D28-175B-924B-8AFB-6F5FA3319B55}" type="slidenum">
              <a:rPr lang="en-US" smtClean="0"/>
              <a:pPr/>
              <a:t>14</a:t>
            </a:fld>
            <a:endParaRPr lang="en-US"/>
          </a:p>
        </p:txBody>
      </p:sp>
    </p:spTree>
    <p:extLst>
      <p:ext uri="{BB962C8B-B14F-4D97-AF65-F5344CB8AC3E}">
        <p14:creationId xmlns:p14="http://schemas.microsoft.com/office/powerpoint/2010/main" val="33008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7E13-5A77-1F45-8A70-25AE2B54362B}"/>
              </a:ext>
            </a:extLst>
          </p:cNvPr>
          <p:cNvSpPr>
            <a:spLocks noGrp="1"/>
          </p:cNvSpPr>
          <p:nvPr>
            <p:ph type="title"/>
          </p:nvPr>
        </p:nvSpPr>
        <p:spPr/>
        <p:txBody>
          <a:bodyPr/>
          <a:lstStyle/>
          <a:p>
            <a:r>
              <a:rPr lang="en-US" dirty="0"/>
              <a:t>Pipe and Filter</a:t>
            </a:r>
          </a:p>
        </p:txBody>
      </p:sp>
      <p:sp>
        <p:nvSpPr>
          <p:cNvPr id="3" name="Content Placeholder 2">
            <a:extLst>
              <a:ext uri="{FF2B5EF4-FFF2-40B4-BE49-F238E27FC236}">
                <a16:creationId xmlns:a16="http://schemas.microsoft.com/office/drawing/2014/main" id="{8629E3FD-3038-BC4D-B369-F763366D8F0E}"/>
              </a:ext>
            </a:extLst>
          </p:cNvPr>
          <p:cNvSpPr>
            <a:spLocks noGrp="1"/>
          </p:cNvSpPr>
          <p:nvPr>
            <p:ph idx="1"/>
          </p:nvPr>
        </p:nvSpPr>
        <p:spPr/>
        <p:txBody>
          <a:bodyPr>
            <a:normAutofit fontScale="92500" lnSpcReduction="10000"/>
          </a:bodyPr>
          <a:lstStyle/>
          <a:p>
            <a:r>
              <a:rPr lang="en-US" dirty="0">
                <a:solidFill>
                  <a:schemeClr val="accent6">
                    <a:lumMod val="75000"/>
                  </a:schemeClr>
                </a:solidFill>
              </a:rPr>
              <a:t>UNIX shell pipes as a model</a:t>
            </a:r>
          </a:p>
          <a:p>
            <a:pPr lvl="1"/>
            <a:r>
              <a:rPr lang="en-US" dirty="0"/>
              <a:t>Filters are processing units</a:t>
            </a:r>
          </a:p>
          <a:p>
            <a:pPr lvl="1"/>
            <a:r>
              <a:rPr lang="en-US" dirty="0"/>
              <a:t>Pipes are connections between these</a:t>
            </a:r>
          </a:p>
          <a:p>
            <a:r>
              <a:rPr lang="en-US" dirty="0">
                <a:solidFill>
                  <a:schemeClr val="accent2">
                    <a:lumMod val="50000"/>
                  </a:schemeClr>
                </a:solidFill>
              </a:rPr>
              <a:t>Classic example</a:t>
            </a:r>
          </a:p>
          <a:p>
            <a:pPr lvl="1"/>
            <a:r>
              <a:rPr lang="en-US" dirty="0"/>
              <a:t>Compilers</a:t>
            </a:r>
          </a:p>
          <a:p>
            <a:r>
              <a:rPr lang="en-US" dirty="0">
                <a:solidFill>
                  <a:schemeClr val="accent6">
                    <a:lumMod val="75000"/>
                  </a:schemeClr>
                </a:solidFill>
              </a:rPr>
              <a:t>Other examples</a:t>
            </a:r>
          </a:p>
          <a:p>
            <a:pPr lvl="1"/>
            <a:r>
              <a:rPr lang="en-US" dirty="0"/>
              <a:t>Visualization Engine (BLOOM)</a:t>
            </a:r>
          </a:p>
          <a:p>
            <a:pPr lvl="2"/>
            <a:r>
              <a:rPr lang="en-US" dirty="0"/>
              <a:t>Trace collection and processing</a:t>
            </a:r>
          </a:p>
          <a:p>
            <a:pPr lvl="2"/>
            <a:r>
              <a:rPr lang="en-US" dirty="0"/>
              <a:t>Filtering and merge data sources</a:t>
            </a:r>
          </a:p>
          <a:p>
            <a:pPr lvl="2"/>
            <a:r>
              <a:rPr lang="en-US" dirty="0"/>
              <a:t>Visualization</a:t>
            </a:r>
          </a:p>
          <a:p>
            <a:pPr lvl="1"/>
            <a:r>
              <a:rPr lang="en-US" dirty="0"/>
              <a:t>ROSE (automatic program repair)</a:t>
            </a:r>
          </a:p>
        </p:txBody>
      </p:sp>
      <p:sp>
        <p:nvSpPr>
          <p:cNvPr id="4" name="Date Placeholder 3">
            <a:extLst>
              <a:ext uri="{FF2B5EF4-FFF2-40B4-BE49-F238E27FC236}">
                <a16:creationId xmlns:a16="http://schemas.microsoft.com/office/drawing/2014/main" id="{CB817AF8-3252-3C42-A347-CDFE83121620}"/>
              </a:ext>
            </a:extLst>
          </p:cNvPr>
          <p:cNvSpPr>
            <a:spLocks noGrp="1"/>
          </p:cNvSpPr>
          <p:nvPr>
            <p:ph type="dt" sz="half" idx="10"/>
          </p:nvPr>
        </p:nvSpPr>
        <p:spPr/>
        <p:txBody>
          <a:bodyPr/>
          <a:lstStyle/>
          <a:p>
            <a:fld id="{6E1FC076-F87D-5D44-A19E-839A16276C13}" type="datetime1">
              <a:rPr lang="en-US" smtClean="0"/>
              <a:t>9/15/24</a:t>
            </a:fld>
            <a:endParaRPr lang="en-US"/>
          </a:p>
        </p:txBody>
      </p:sp>
      <p:sp>
        <p:nvSpPr>
          <p:cNvPr id="5" name="Footer Placeholder 4">
            <a:extLst>
              <a:ext uri="{FF2B5EF4-FFF2-40B4-BE49-F238E27FC236}">
                <a16:creationId xmlns:a16="http://schemas.microsoft.com/office/drawing/2014/main" id="{8F07E435-AE61-144F-B451-3580BE1A6872}"/>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FA6DEED3-CF2D-464E-A9F3-7D4EAE25BB86}"/>
              </a:ext>
            </a:extLst>
          </p:cNvPr>
          <p:cNvSpPr>
            <a:spLocks noGrp="1"/>
          </p:cNvSpPr>
          <p:nvPr>
            <p:ph type="sldNum" sz="quarter" idx="12"/>
          </p:nvPr>
        </p:nvSpPr>
        <p:spPr/>
        <p:txBody>
          <a:bodyPr/>
          <a:lstStyle/>
          <a:p>
            <a:fld id="{E4AA9D28-175B-924B-8AFB-6F5FA3319B55}" type="slidenum">
              <a:rPr lang="en-US" smtClean="0"/>
              <a:pPr/>
              <a:t>15</a:t>
            </a:fld>
            <a:endParaRPr lang="en-US"/>
          </a:p>
        </p:txBody>
      </p:sp>
      <p:pic>
        <p:nvPicPr>
          <p:cNvPr id="3074" name="Picture 2" descr="Phases of Compiler - GATE CSE Notes">
            <a:extLst>
              <a:ext uri="{FF2B5EF4-FFF2-40B4-BE49-F238E27FC236}">
                <a16:creationId xmlns:a16="http://schemas.microsoft.com/office/drawing/2014/main" id="{6C2EBC9C-8442-120A-1257-503DDD7D4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8913" y="474786"/>
            <a:ext cx="4823766" cy="3314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80DF19D-18FD-3876-1DD4-8F6451300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668" y="4440358"/>
            <a:ext cx="5788993" cy="1344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678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CB368-714B-D248-A9C0-24C87253BEFB}"/>
              </a:ext>
            </a:extLst>
          </p:cNvPr>
          <p:cNvSpPr>
            <a:spLocks noGrp="1"/>
          </p:cNvSpPr>
          <p:nvPr>
            <p:ph type="title"/>
          </p:nvPr>
        </p:nvSpPr>
        <p:spPr/>
        <p:txBody>
          <a:bodyPr/>
          <a:lstStyle/>
          <a:p>
            <a:r>
              <a:rPr lang="en-US" dirty="0"/>
              <a:t>Generalized P&amp;F: Streaming Architectures</a:t>
            </a:r>
          </a:p>
        </p:txBody>
      </p:sp>
      <p:sp>
        <p:nvSpPr>
          <p:cNvPr id="3" name="Content Placeholder 2">
            <a:extLst>
              <a:ext uri="{FF2B5EF4-FFF2-40B4-BE49-F238E27FC236}">
                <a16:creationId xmlns:a16="http://schemas.microsoft.com/office/drawing/2014/main" id="{2753CE7C-C40C-114B-B90E-923D80FCDA22}"/>
              </a:ext>
            </a:extLst>
          </p:cNvPr>
          <p:cNvSpPr>
            <a:spLocks noGrp="1"/>
          </p:cNvSpPr>
          <p:nvPr>
            <p:ph idx="1"/>
          </p:nvPr>
        </p:nvSpPr>
        <p:spPr/>
        <p:txBody>
          <a:bodyPr/>
          <a:lstStyle/>
          <a:p>
            <a:r>
              <a:rPr lang="en-US" dirty="0">
                <a:solidFill>
                  <a:schemeClr val="accent6">
                    <a:lumMod val="75000"/>
                  </a:schemeClr>
                </a:solidFill>
              </a:rPr>
              <a:t>Stream-based databases </a:t>
            </a:r>
          </a:p>
          <a:p>
            <a:r>
              <a:rPr lang="en-US" dirty="0">
                <a:solidFill>
                  <a:schemeClr val="accent2">
                    <a:lumMod val="50000"/>
                  </a:schemeClr>
                </a:solidFill>
              </a:rPr>
              <a:t>Stellar Computer (graphics)</a:t>
            </a:r>
          </a:p>
          <a:p>
            <a:r>
              <a:rPr lang="en-US" dirty="0">
                <a:solidFill>
                  <a:schemeClr val="accent5">
                    <a:lumMod val="75000"/>
                  </a:schemeClr>
                </a:solidFill>
              </a:rPr>
              <a:t>Data Visualization</a:t>
            </a:r>
          </a:p>
        </p:txBody>
      </p:sp>
      <p:sp>
        <p:nvSpPr>
          <p:cNvPr id="4" name="Date Placeholder 3">
            <a:extLst>
              <a:ext uri="{FF2B5EF4-FFF2-40B4-BE49-F238E27FC236}">
                <a16:creationId xmlns:a16="http://schemas.microsoft.com/office/drawing/2014/main" id="{FF040F46-2778-B948-BA04-B571FF367A6E}"/>
              </a:ext>
            </a:extLst>
          </p:cNvPr>
          <p:cNvSpPr>
            <a:spLocks noGrp="1"/>
          </p:cNvSpPr>
          <p:nvPr>
            <p:ph type="dt" sz="half" idx="10"/>
          </p:nvPr>
        </p:nvSpPr>
        <p:spPr/>
        <p:txBody>
          <a:bodyPr/>
          <a:lstStyle/>
          <a:p>
            <a:fld id="{A2D2CADA-1ABA-3643-B456-78C7EA05A67E}" type="datetime1">
              <a:rPr lang="en-US" smtClean="0"/>
              <a:t>9/15/24</a:t>
            </a:fld>
            <a:endParaRPr lang="en-US"/>
          </a:p>
        </p:txBody>
      </p:sp>
      <p:sp>
        <p:nvSpPr>
          <p:cNvPr id="5" name="Footer Placeholder 4">
            <a:extLst>
              <a:ext uri="{FF2B5EF4-FFF2-40B4-BE49-F238E27FC236}">
                <a16:creationId xmlns:a16="http://schemas.microsoft.com/office/drawing/2014/main" id="{6FE97336-C455-8A4F-88A1-ECAD6C718A58}"/>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6D098703-6F04-134C-9AB4-5400C5E98D10}"/>
              </a:ext>
            </a:extLst>
          </p:cNvPr>
          <p:cNvSpPr>
            <a:spLocks noGrp="1"/>
          </p:cNvSpPr>
          <p:nvPr>
            <p:ph type="sldNum" sz="quarter" idx="12"/>
          </p:nvPr>
        </p:nvSpPr>
        <p:spPr/>
        <p:txBody>
          <a:bodyPr/>
          <a:lstStyle/>
          <a:p>
            <a:fld id="{E4AA9D28-175B-924B-8AFB-6F5FA3319B55}" type="slidenum">
              <a:rPr lang="en-US" smtClean="0"/>
              <a:pPr/>
              <a:t>16</a:t>
            </a:fld>
            <a:endParaRPr lang="en-US"/>
          </a:p>
        </p:txBody>
      </p:sp>
      <p:pic>
        <p:nvPicPr>
          <p:cNvPr id="3076" name="Picture 4" descr="Dataiku Data Science Studio – intuitive solution for data professionals">
            <a:extLst>
              <a:ext uri="{FF2B5EF4-FFF2-40B4-BE49-F238E27FC236}">
                <a16:creationId xmlns:a16="http://schemas.microsoft.com/office/drawing/2014/main" id="{D0F09C01-F9A8-3C43-B1DC-7B7DAB087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10" y="3710375"/>
            <a:ext cx="75565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uilding a real-time data pipeline using Spark Streaming and Kafka">
            <a:extLst>
              <a:ext uri="{FF2B5EF4-FFF2-40B4-BE49-F238E27FC236}">
                <a16:creationId xmlns:a16="http://schemas.microsoft.com/office/drawing/2014/main" id="{65A9FC3E-9717-BD43-8FCC-8C50DB521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9252" y="1341319"/>
            <a:ext cx="5063396" cy="285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48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7A76-FF8C-F449-BE0B-D2AE304E847A}"/>
              </a:ext>
            </a:extLst>
          </p:cNvPr>
          <p:cNvSpPr>
            <a:spLocks noGrp="1"/>
          </p:cNvSpPr>
          <p:nvPr>
            <p:ph type="title"/>
          </p:nvPr>
        </p:nvSpPr>
        <p:spPr>
          <a:xfrm>
            <a:off x="838200" y="417110"/>
            <a:ext cx="10515600" cy="1325563"/>
          </a:xfrm>
        </p:spPr>
        <p:txBody>
          <a:bodyPr/>
          <a:lstStyle/>
          <a:p>
            <a:r>
              <a:rPr lang="en-US" dirty="0"/>
              <a:t>Layered System</a:t>
            </a:r>
          </a:p>
        </p:txBody>
      </p:sp>
      <p:sp>
        <p:nvSpPr>
          <p:cNvPr id="3" name="Content Placeholder 2">
            <a:extLst>
              <a:ext uri="{FF2B5EF4-FFF2-40B4-BE49-F238E27FC236}">
                <a16:creationId xmlns:a16="http://schemas.microsoft.com/office/drawing/2014/main" id="{9359C132-1CBC-254A-A8F3-248A340B4C66}"/>
              </a:ext>
            </a:extLst>
          </p:cNvPr>
          <p:cNvSpPr>
            <a:spLocks noGrp="1"/>
          </p:cNvSpPr>
          <p:nvPr>
            <p:ph idx="1"/>
          </p:nvPr>
        </p:nvSpPr>
        <p:spPr/>
        <p:txBody>
          <a:bodyPr/>
          <a:lstStyle/>
          <a:p>
            <a:r>
              <a:rPr lang="en-US" dirty="0">
                <a:solidFill>
                  <a:schemeClr val="accent5">
                    <a:lumMod val="50000"/>
                  </a:schemeClr>
                </a:solidFill>
              </a:rPr>
              <a:t>Onion Model</a:t>
            </a:r>
          </a:p>
          <a:p>
            <a:r>
              <a:rPr lang="en-US" dirty="0">
                <a:solidFill>
                  <a:schemeClr val="accent4">
                    <a:lumMod val="50000"/>
                  </a:schemeClr>
                </a:solidFill>
              </a:rPr>
              <a:t>Hub and Spokes Model</a:t>
            </a:r>
          </a:p>
          <a:p>
            <a:r>
              <a:rPr lang="en-US" dirty="0">
                <a:solidFill>
                  <a:schemeClr val="accent6">
                    <a:lumMod val="50000"/>
                  </a:schemeClr>
                </a:solidFill>
              </a:rPr>
              <a:t>Classic Example</a:t>
            </a:r>
          </a:p>
          <a:p>
            <a:pPr lvl="1"/>
            <a:r>
              <a:rPr lang="en-US" dirty="0"/>
              <a:t>Networking Protocols</a:t>
            </a:r>
          </a:p>
          <a:p>
            <a:r>
              <a:rPr lang="en-US" dirty="0">
                <a:solidFill>
                  <a:schemeClr val="accent1">
                    <a:lumMod val="75000"/>
                  </a:schemeClr>
                </a:solidFill>
              </a:rPr>
              <a:t>Other Examples</a:t>
            </a:r>
          </a:p>
          <a:p>
            <a:pPr lvl="1"/>
            <a:r>
              <a:rPr lang="en-US" dirty="0"/>
              <a:t>Garden</a:t>
            </a:r>
          </a:p>
          <a:p>
            <a:pPr lvl="1"/>
            <a:r>
              <a:rPr lang="en-US" dirty="0"/>
              <a:t>Java</a:t>
            </a:r>
          </a:p>
          <a:p>
            <a:pPr lvl="1"/>
            <a:r>
              <a:rPr lang="en-US" dirty="0"/>
              <a:t>Traditional Apps</a:t>
            </a:r>
          </a:p>
        </p:txBody>
      </p:sp>
      <p:sp>
        <p:nvSpPr>
          <p:cNvPr id="4" name="Date Placeholder 3">
            <a:extLst>
              <a:ext uri="{FF2B5EF4-FFF2-40B4-BE49-F238E27FC236}">
                <a16:creationId xmlns:a16="http://schemas.microsoft.com/office/drawing/2014/main" id="{DCCB17DD-D292-D147-8A3D-1E7A53858712}"/>
              </a:ext>
            </a:extLst>
          </p:cNvPr>
          <p:cNvSpPr>
            <a:spLocks noGrp="1"/>
          </p:cNvSpPr>
          <p:nvPr>
            <p:ph type="dt" sz="half" idx="10"/>
          </p:nvPr>
        </p:nvSpPr>
        <p:spPr/>
        <p:txBody>
          <a:bodyPr/>
          <a:lstStyle/>
          <a:p>
            <a:fld id="{701D1E6F-4FAA-9040-9638-782A785F52F0}" type="datetime1">
              <a:rPr lang="en-US" smtClean="0"/>
              <a:t>9/15/24</a:t>
            </a:fld>
            <a:endParaRPr lang="en-US"/>
          </a:p>
        </p:txBody>
      </p:sp>
      <p:sp>
        <p:nvSpPr>
          <p:cNvPr id="5" name="Footer Placeholder 4">
            <a:extLst>
              <a:ext uri="{FF2B5EF4-FFF2-40B4-BE49-F238E27FC236}">
                <a16:creationId xmlns:a16="http://schemas.microsoft.com/office/drawing/2014/main" id="{80A136D8-71AC-5842-BCB9-31F311920CB3}"/>
              </a:ext>
            </a:extLst>
          </p:cNvPr>
          <p:cNvSpPr>
            <a:spLocks noGrp="1"/>
          </p:cNvSpPr>
          <p:nvPr>
            <p:ph type="ftr" sz="quarter" idx="11"/>
          </p:nvPr>
        </p:nvSpPr>
        <p:spPr>
          <a:xfrm>
            <a:off x="4086476" y="6460340"/>
            <a:ext cx="4114800" cy="365125"/>
          </a:xfrm>
        </p:spPr>
        <p:txBody>
          <a:bodyPr/>
          <a:lstStyle/>
          <a:p>
            <a:r>
              <a:rPr lang="en-US" dirty="0"/>
              <a:t>CSCI2340 - Lecture 4</a:t>
            </a:r>
          </a:p>
        </p:txBody>
      </p:sp>
      <p:sp>
        <p:nvSpPr>
          <p:cNvPr id="6" name="Slide Number Placeholder 5">
            <a:extLst>
              <a:ext uri="{FF2B5EF4-FFF2-40B4-BE49-F238E27FC236}">
                <a16:creationId xmlns:a16="http://schemas.microsoft.com/office/drawing/2014/main" id="{DE994534-D63A-F74B-AD27-9C2A2813CB00}"/>
              </a:ext>
            </a:extLst>
          </p:cNvPr>
          <p:cNvSpPr>
            <a:spLocks noGrp="1"/>
          </p:cNvSpPr>
          <p:nvPr>
            <p:ph type="sldNum" sz="quarter" idx="12"/>
          </p:nvPr>
        </p:nvSpPr>
        <p:spPr/>
        <p:txBody>
          <a:bodyPr/>
          <a:lstStyle/>
          <a:p>
            <a:fld id="{E4AA9D28-175B-924B-8AFB-6F5FA3319B55}" type="slidenum">
              <a:rPr lang="en-US" smtClean="0"/>
              <a:pPr/>
              <a:t>17</a:t>
            </a:fld>
            <a:endParaRPr lang="en-US"/>
          </a:p>
        </p:txBody>
      </p:sp>
      <p:pic>
        <p:nvPicPr>
          <p:cNvPr id="2050" name="Picture 2" descr="Onion Architecture Is Interesting - DZone Java">
            <a:extLst>
              <a:ext uri="{FF2B5EF4-FFF2-40B4-BE49-F238E27FC236}">
                <a16:creationId xmlns:a16="http://schemas.microsoft.com/office/drawing/2014/main" id="{2FB43871-6DBB-2C49-9DDD-78097FAE1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6140" y="136525"/>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7 Layers of OSI Diagram | Networking tutorial, Osi model, Network layer">
            <a:extLst>
              <a:ext uri="{FF2B5EF4-FFF2-40B4-BE49-F238E27FC236}">
                <a16:creationId xmlns:a16="http://schemas.microsoft.com/office/drawing/2014/main" id="{F07CA77E-B485-4343-9FD3-955CBB6B2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872" y="242930"/>
            <a:ext cx="2885862" cy="332259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65619D02-4356-6740-8D73-8FEA49280932}"/>
              </a:ext>
            </a:extLst>
          </p:cNvPr>
          <p:cNvGrpSpPr/>
          <p:nvPr/>
        </p:nvGrpSpPr>
        <p:grpSpPr>
          <a:xfrm>
            <a:off x="5062340" y="4117206"/>
            <a:ext cx="2722602" cy="1850839"/>
            <a:chOff x="3650232" y="1943780"/>
            <a:chExt cx="5395539" cy="4261369"/>
          </a:xfrm>
        </p:grpSpPr>
        <p:sp>
          <p:nvSpPr>
            <p:cNvPr id="11" name="Oval 10">
              <a:extLst>
                <a:ext uri="{FF2B5EF4-FFF2-40B4-BE49-F238E27FC236}">
                  <a16:creationId xmlns:a16="http://schemas.microsoft.com/office/drawing/2014/main" id="{BCAD257A-A01E-D54B-954F-E69E74616C96}"/>
                </a:ext>
              </a:extLst>
            </p:cNvPr>
            <p:cNvSpPr/>
            <p:nvPr/>
          </p:nvSpPr>
          <p:spPr>
            <a:xfrm>
              <a:off x="6641899" y="1943780"/>
              <a:ext cx="1037968" cy="8279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Lily</a:t>
              </a:r>
            </a:p>
          </p:txBody>
        </p:sp>
        <p:sp>
          <p:nvSpPr>
            <p:cNvPr id="12" name="Oval 11">
              <a:extLst>
                <a:ext uri="{FF2B5EF4-FFF2-40B4-BE49-F238E27FC236}">
                  <a16:creationId xmlns:a16="http://schemas.microsoft.com/office/drawing/2014/main" id="{A23761C8-FE42-B242-B22F-E247365CD6DC}"/>
                </a:ext>
              </a:extLst>
            </p:cNvPr>
            <p:cNvSpPr/>
            <p:nvPr/>
          </p:nvSpPr>
          <p:spPr>
            <a:xfrm>
              <a:off x="7485107" y="2702519"/>
              <a:ext cx="1524000" cy="11244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Thyme</a:t>
              </a:r>
            </a:p>
          </p:txBody>
        </p:sp>
        <p:sp>
          <p:nvSpPr>
            <p:cNvPr id="13" name="Oval 12">
              <a:extLst>
                <a:ext uri="{FF2B5EF4-FFF2-40B4-BE49-F238E27FC236}">
                  <a16:creationId xmlns:a16="http://schemas.microsoft.com/office/drawing/2014/main" id="{7AD8D4B6-D387-4941-A071-421DC8945AFA}"/>
                </a:ext>
              </a:extLst>
            </p:cNvPr>
            <p:cNvSpPr/>
            <p:nvPr/>
          </p:nvSpPr>
          <p:spPr>
            <a:xfrm>
              <a:off x="7567223" y="4102896"/>
              <a:ext cx="1478548" cy="10873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Daisy</a:t>
              </a:r>
            </a:p>
          </p:txBody>
        </p:sp>
        <p:sp>
          <p:nvSpPr>
            <p:cNvPr id="14" name="Oval 13">
              <a:extLst>
                <a:ext uri="{FF2B5EF4-FFF2-40B4-BE49-F238E27FC236}">
                  <a16:creationId xmlns:a16="http://schemas.microsoft.com/office/drawing/2014/main" id="{C7685B2B-8D4E-CB45-871F-7AF7B89D0DAF}"/>
                </a:ext>
              </a:extLst>
            </p:cNvPr>
            <p:cNvSpPr/>
            <p:nvPr/>
          </p:nvSpPr>
          <p:spPr>
            <a:xfrm>
              <a:off x="4463191" y="2069756"/>
              <a:ext cx="1309473" cy="8279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Weed</a:t>
              </a:r>
            </a:p>
          </p:txBody>
        </p:sp>
        <p:sp>
          <p:nvSpPr>
            <p:cNvPr id="15" name="Oval 14">
              <a:extLst>
                <a:ext uri="{FF2B5EF4-FFF2-40B4-BE49-F238E27FC236}">
                  <a16:creationId xmlns:a16="http://schemas.microsoft.com/office/drawing/2014/main" id="{71C6AD98-A04C-E74F-8AA8-B42F4506B6EE}"/>
                </a:ext>
              </a:extLst>
            </p:cNvPr>
            <p:cNvSpPr/>
            <p:nvPr/>
          </p:nvSpPr>
          <p:spPr>
            <a:xfrm>
              <a:off x="3782956" y="4497755"/>
              <a:ext cx="1828198" cy="11244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Utilities</a:t>
              </a:r>
            </a:p>
          </p:txBody>
        </p:sp>
        <p:sp>
          <p:nvSpPr>
            <p:cNvPr id="16" name="Oval 15">
              <a:extLst>
                <a:ext uri="{FF2B5EF4-FFF2-40B4-BE49-F238E27FC236}">
                  <a16:creationId xmlns:a16="http://schemas.microsoft.com/office/drawing/2014/main" id="{DB364C32-BB37-8640-B252-E137C35D2A1C}"/>
                </a:ext>
              </a:extLst>
            </p:cNvPr>
            <p:cNvSpPr/>
            <p:nvPr/>
          </p:nvSpPr>
          <p:spPr>
            <a:xfrm>
              <a:off x="6059073" y="4855992"/>
              <a:ext cx="1620793" cy="13491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Balm</a:t>
              </a:r>
            </a:p>
          </p:txBody>
        </p:sp>
        <p:sp>
          <p:nvSpPr>
            <p:cNvPr id="17" name="Oval 16">
              <a:extLst>
                <a:ext uri="{FF2B5EF4-FFF2-40B4-BE49-F238E27FC236}">
                  <a16:creationId xmlns:a16="http://schemas.microsoft.com/office/drawing/2014/main" id="{F10C2D27-695F-4D49-8941-3E83CE6D7B48}"/>
                </a:ext>
              </a:extLst>
            </p:cNvPr>
            <p:cNvSpPr/>
            <p:nvPr/>
          </p:nvSpPr>
          <p:spPr>
            <a:xfrm>
              <a:off x="3650232" y="3145772"/>
              <a:ext cx="1476791" cy="9700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Violet</a:t>
              </a:r>
            </a:p>
          </p:txBody>
        </p:sp>
        <p:sp>
          <p:nvSpPr>
            <p:cNvPr id="18" name="Oval 17">
              <a:extLst>
                <a:ext uri="{FF2B5EF4-FFF2-40B4-BE49-F238E27FC236}">
                  <a16:creationId xmlns:a16="http://schemas.microsoft.com/office/drawing/2014/main" id="{C1E2D77A-748D-D74C-B98C-3B1AEA4AF309}"/>
                </a:ext>
              </a:extLst>
            </p:cNvPr>
            <p:cNvSpPr/>
            <p:nvPr/>
          </p:nvSpPr>
          <p:spPr>
            <a:xfrm>
              <a:off x="4757351" y="2483708"/>
              <a:ext cx="3126259" cy="2817341"/>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Oval 18">
              <a:extLst>
                <a:ext uri="{FF2B5EF4-FFF2-40B4-BE49-F238E27FC236}">
                  <a16:creationId xmlns:a16="http://schemas.microsoft.com/office/drawing/2014/main" id="{78302330-8B8B-C643-8F29-87612B90E704}"/>
                </a:ext>
              </a:extLst>
            </p:cNvPr>
            <p:cNvSpPr/>
            <p:nvPr/>
          </p:nvSpPr>
          <p:spPr>
            <a:xfrm>
              <a:off x="5239264" y="2891481"/>
              <a:ext cx="2162433" cy="1977081"/>
            </a:xfrm>
            <a:prstGeom prst="ellips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0" name="Oval 19">
              <a:extLst>
                <a:ext uri="{FF2B5EF4-FFF2-40B4-BE49-F238E27FC236}">
                  <a16:creationId xmlns:a16="http://schemas.microsoft.com/office/drawing/2014/main" id="{E1E3A233-617C-0E4B-96E7-A08DA6C1149E}"/>
                </a:ext>
              </a:extLst>
            </p:cNvPr>
            <p:cNvSpPr/>
            <p:nvPr/>
          </p:nvSpPr>
          <p:spPr>
            <a:xfrm>
              <a:off x="5745892" y="3323968"/>
              <a:ext cx="1149178" cy="1087394"/>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SOIL</a:t>
              </a:r>
            </a:p>
          </p:txBody>
        </p:sp>
        <p:sp>
          <p:nvSpPr>
            <p:cNvPr id="21" name="TextBox 20">
              <a:extLst>
                <a:ext uri="{FF2B5EF4-FFF2-40B4-BE49-F238E27FC236}">
                  <a16:creationId xmlns:a16="http://schemas.microsoft.com/office/drawing/2014/main" id="{853E6D57-1F18-EE48-AE15-C15A96DCFE54}"/>
                </a:ext>
              </a:extLst>
            </p:cNvPr>
            <p:cNvSpPr txBox="1"/>
            <p:nvPr/>
          </p:nvSpPr>
          <p:spPr>
            <a:xfrm>
              <a:off x="5881545" y="2966993"/>
              <a:ext cx="1023554" cy="531467"/>
            </a:xfrm>
            <a:prstGeom prst="rect">
              <a:avLst/>
            </a:prstGeom>
            <a:noFill/>
          </p:spPr>
          <p:txBody>
            <a:bodyPr wrap="none" rtlCol="0">
              <a:spAutoFit/>
            </a:bodyPr>
            <a:lstStyle/>
            <a:p>
              <a:r>
                <a:rPr lang="en-US" sz="900" dirty="0"/>
                <a:t>Humus</a:t>
              </a:r>
            </a:p>
          </p:txBody>
        </p:sp>
        <p:sp>
          <p:nvSpPr>
            <p:cNvPr id="22" name="TextBox 21">
              <a:extLst>
                <a:ext uri="{FF2B5EF4-FFF2-40B4-BE49-F238E27FC236}">
                  <a16:creationId xmlns:a16="http://schemas.microsoft.com/office/drawing/2014/main" id="{CBB4B58D-958B-0647-9683-411B5A9F0804}"/>
                </a:ext>
              </a:extLst>
            </p:cNvPr>
            <p:cNvSpPr txBox="1"/>
            <p:nvPr/>
          </p:nvSpPr>
          <p:spPr>
            <a:xfrm>
              <a:off x="6015905" y="2528327"/>
              <a:ext cx="801181" cy="531467"/>
            </a:xfrm>
            <a:prstGeom prst="rect">
              <a:avLst/>
            </a:prstGeom>
            <a:noFill/>
          </p:spPr>
          <p:txBody>
            <a:bodyPr wrap="none" rtlCol="0">
              <a:spAutoFit/>
            </a:bodyPr>
            <a:lstStyle/>
            <a:p>
              <a:r>
                <a:rPr lang="en-US" sz="900" dirty="0"/>
                <a:t>Sage</a:t>
              </a:r>
            </a:p>
          </p:txBody>
        </p:sp>
        <p:sp>
          <p:nvSpPr>
            <p:cNvPr id="23" name="TextBox 22">
              <a:extLst>
                <a:ext uri="{FF2B5EF4-FFF2-40B4-BE49-F238E27FC236}">
                  <a16:creationId xmlns:a16="http://schemas.microsoft.com/office/drawing/2014/main" id="{BF4989B6-1B4B-FB4D-9AC6-ABF3A260F6FA}"/>
                </a:ext>
              </a:extLst>
            </p:cNvPr>
            <p:cNvSpPr txBox="1"/>
            <p:nvPr/>
          </p:nvSpPr>
          <p:spPr>
            <a:xfrm>
              <a:off x="7258314" y="3744097"/>
              <a:ext cx="813888" cy="531467"/>
            </a:xfrm>
            <a:prstGeom prst="rect">
              <a:avLst/>
            </a:prstGeom>
            <a:noFill/>
          </p:spPr>
          <p:txBody>
            <a:bodyPr wrap="none" rtlCol="0">
              <a:spAutoFit/>
            </a:bodyPr>
            <a:lstStyle/>
            <a:p>
              <a:r>
                <a:rPr lang="en-US" sz="900" dirty="0"/>
                <a:t>Rose</a:t>
              </a:r>
            </a:p>
          </p:txBody>
        </p:sp>
        <p:sp>
          <p:nvSpPr>
            <p:cNvPr id="24" name="TextBox 23">
              <a:extLst>
                <a:ext uri="{FF2B5EF4-FFF2-40B4-BE49-F238E27FC236}">
                  <a16:creationId xmlns:a16="http://schemas.microsoft.com/office/drawing/2014/main" id="{AF657C74-7BDB-E34D-B9F9-BA991E699A17}"/>
                </a:ext>
              </a:extLst>
            </p:cNvPr>
            <p:cNvSpPr txBox="1"/>
            <p:nvPr/>
          </p:nvSpPr>
          <p:spPr>
            <a:xfrm>
              <a:off x="5893902" y="4835049"/>
              <a:ext cx="1090266" cy="531467"/>
            </a:xfrm>
            <a:prstGeom prst="rect">
              <a:avLst/>
            </a:prstGeom>
            <a:noFill/>
          </p:spPr>
          <p:txBody>
            <a:bodyPr wrap="none" rtlCol="0">
              <a:spAutoFit/>
            </a:bodyPr>
            <a:lstStyle/>
            <a:p>
              <a:r>
                <a:rPr lang="en-US" sz="900" dirty="0"/>
                <a:t>Cosmos</a:t>
              </a:r>
            </a:p>
          </p:txBody>
        </p:sp>
        <p:sp>
          <p:nvSpPr>
            <p:cNvPr id="25" name="TextBox 24">
              <a:extLst>
                <a:ext uri="{FF2B5EF4-FFF2-40B4-BE49-F238E27FC236}">
                  <a16:creationId xmlns:a16="http://schemas.microsoft.com/office/drawing/2014/main" id="{1DE4F99E-F6B4-774E-8714-E6D0766412A1}"/>
                </a:ext>
              </a:extLst>
            </p:cNvPr>
            <p:cNvSpPr txBox="1"/>
            <p:nvPr/>
          </p:nvSpPr>
          <p:spPr>
            <a:xfrm>
              <a:off x="4727328" y="3744097"/>
              <a:ext cx="724939" cy="531467"/>
            </a:xfrm>
            <a:prstGeom prst="rect">
              <a:avLst/>
            </a:prstGeom>
            <a:noFill/>
          </p:spPr>
          <p:txBody>
            <a:bodyPr wrap="none" rtlCol="0">
              <a:spAutoFit/>
            </a:bodyPr>
            <a:lstStyle/>
            <a:p>
              <a:r>
                <a:rPr lang="en-US" sz="900" dirty="0"/>
                <a:t>Rue</a:t>
              </a:r>
            </a:p>
          </p:txBody>
        </p:sp>
      </p:grpSp>
      <p:pic>
        <p:nvPicPr>
          <p:cNvPr id="7" name="Picture 2" descr="Session 1 Lecture Notes for First Course in Java">
            <a:extLst>
              <a:ext uri="{FF2B5EF4-FFF2-40B4-BE49-F238E27FC236}">
                <a16:creationId xmlns:a16="http://schemas.microsoft.com/office/drawing/2014/main" id="{C457971C-D6F2-4F47-A01C-5E8AAF2E64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5101" y="3759110"/>
            <a:ext cx="3410381" cy="2567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051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87537-C355-9049-9392-1AA06DE604E2}"/>
              </a:ext>
            </a:extLst>
          </p:cNvPr>
          <p:cNvSpPr>
            <a:spLocks noGrp="1"/>
          </p:cNvSpPr>
          <p:nvPr>
            <p:ph type="title"/>
          </p:nvPr>
        </p:nvSpPr>
        <p:spPr/>
        <p:txBody>
          <a:bodyPr/>
          <a:lstStyle/>
          <a:p>
            <a:r>
              <a:rPr lang="en-US" dirty="0"/>
              <a:t>Repository Architectures</a:t>
            </a:r>
          </a:p>
        </p:txBody>
      </p:sp>
      <p:sp>
        <p:nvSpPr>
          <p:cNvPr id="3" name="Content Placeholder 2">
            <a:extLst>
              <a:ext uri="{FF2B5EF4-FFF2-40B4-BE49-F238E27FC236}">
                <a16:creationId xmlns:a16="http://schemas.microsoft.com/office/drawing/2014/main" id="{036A9BD0-AA86-CB40-90E8-5683C205CEF5}"/>
              </a:ext>
            </a:extLst>
          </p:cNvPr>
          <p:cNvSpPr>
            <a:spLocks noGrp="1"/>
          </p:cNvSpPr>
          <p:nvPr>
            <p:ph idx="1"/>
          </p:nvPr>
        </p:nvSpPr>
        <p:spPr/>
        <p:txBody>
          <a:bodyPr>
            <a:normAutofit fontScale="85000" lnSpcReduction="20000"/>
          </a:bodyPr>
          <a:lstStyle/>
          <a:p>
            <a:r>
              <a:rPr lang="en-US" dirty="0">
                <a:solidFill>
                  <a:schemeClr val="accent4">
                    <a:lumMod val="50000"/>
                  </a:schemeClr>
                </a:solidFill>
              </a:rPr>
              <a:t>Shared data structure</a:t>
            </a:r>
          </a:p>
          <a:p>
            <a:pPr lvl="1"/>
            <a:r>
              <a:rPr lang="en-US" dirty="0"/>
              <a:t>Blackboard, data store, database</a:t>
            </a:r>
          </a:p>
          <a:p>
            <a:pPr lvl="1"/>
            <a:r>
              <a:rPr lang="en-US" dirty="0"/>
              <a:t>Various components access and update that structure</a:t>
            </a:r>
          </a:p>
          <a:p>
            <a:pPr lvl="1"/>
            <a:r>
              <a:rPr lang="en-US" dirty="0"/>
              <a:t>Often with notifications on change</a:t>
            </a:r>
          </a:p>
          <a:p>
            <a:pPr lvl="2"/>
            <a:r>
              <a:rPr lang="en-US" dirty="0"/>
              <a:t>Communication done via the central structure</a:t>
            </a:r>
          </a:p>
          <a:p>
            <a:r>
              <a:rPr lang="en-US" dirty="0">
                <a:solidFill>
                  <a:schemeClr val="accent2">
                    <a:lumMod val="50000"/>
                  </a:schemeClr>
                </a:solidFill>
              </a:rPr>
              <a:t>Classic Example</a:t>
            </a:r>
          </a:p>
          <a:p>
            <a:pPr lvl="1"/>
            <a:r>
              <a:rPr lang="en-US" dirty="0"/>
              <a:t>Programming Environment – commonality is the source code</a:t>
            </a:r>
          </a:p>
          <a:p>
            <a:pPr lvl="2"/>
            <a:r>
              <a:rPr lang="en-US" dirty="0"/>
              <a:t>PECAN – AST-based</a:t>
            </a:r>
          </a:p>
          <a:p>
            <a:pPr lvl="2"/>
            <a:r>
              <a:rPr lang="en-US" dirty="0"/>
              <a:t>Eclipse and Idea are similar if not expanded</a:t>
            </a:r>
          </a:p>
          <a:p>
            <a:pPr lvl="1"/>
            <a:r>
              <a:rPr lang="en-US" dirty="0"/>
              <a:t>AI blackboard systems</a:t>
            </a:r>
          </a:p>
          <a:p>
            <a:r>
              <a:rPr lang="en-US" dirty="0">
                <a:solidFill>
                  <a:schemeClr val="accent6">
                    <a:lumMod val="50000"/>
                  </a:schemeClr>
                </a:solidFill>
              </a:rPr>
              <a:t>Other Examples</a:t>
            </a:r>
          </a:p>
          <a:p>
            <a:pPr lvl="1"/>
            <a:r>
              <a:rPr lang="en-US" dirty="0"/>
              <a:t>Clime with central database</a:t>
            </a:r>
          </a:p>
          <a:p>
            <a:pPr lvl="1"/>
            <a:r>
              <a:rPr lang="en-US" dirty="0"/>
              <a:t>MVC-based web applications</a:t>
            </a:r>
          </a:p>
        </p:txBody>
      </p:sp>
      <p:sp>
        <p:nvSpPr>
          <p:cNvPr id="4" name="Date Placeholder 3">
            <a:extLst>
              <a:ext uri="{FF2B5EF4-FFF2-40B4-BE49-F238E27FC236}">
                <a16:creationId xmlns:a16="http://schemas.microsoft.com/office/drawing/2014/main" id="{0DF36C23-9662-C04E-B780-B5E53F0F16FB}"/>
              </a:ext>
            </a:extLst>
          </p:cNvPr>
          <p:cNvSpPr>
            <a:spLocks noGrp="1"/>
          </p:cNvSpPr>
          <p:nvPr>
            <p:ph type="dt" sz="half" idx="10"/>
          </p:nvPr>
        </p:nvSpPr>
        <p:spPr/>
        <p:txBody>
          <a:bodyPr/>
          <a:lstStyle/>
          <a:p>
            <a:fld id="{573ADB31-C0EF-7B49-B3B9-DE5BFF4DDCC2}" type="datetime1">
              <a:rPr lang="en-US" smtClean="0"/>
              <a:t>9/15/24</a:t>
            </a:fld>
            <a:endParaRPr lang="en-US"/>
          </a:p>
        </p:txBody>
      </p:sp>
      <p:sp>
        <p:nvSpPr>
          <p:cNvPr id="5" name="Footer Placeholder 4">
            <a:extLst>
              <a:ext uri="{FF2B5EF4-FFF2-40B4-BE49-F238E27FC236}">
                <a16:creationId xmlns:a16="http://schemas.microsoft.com/office/drawing/2014/main" id="{444E6F1F-CF1E-CB44-A7DF-7D69E8597500}"/>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C5DC61A6-7BED-F540-9635-DA27F241CEA2}"/>
              </a:ext>
            </a:extLst>
          </p:cNvPr>
          <p:cNvSpPr>
            <a:spLocks noGrp="1"/>
          </p:cNvSpPr>
          <p:nvPr>
            <p:ph type="sldNum" sz="quarter" idx="12"/>
          </p:nvPr>
        </p:nvSpPr>
        <p:spPr/>
        <p:txBody>
          <a:bodyPr/>
          <a:lstStyle/>
          <a:p>
            <a:fld id="{E4AA9D28-175B-924B-8AFB-6F5FA3319B55}" type="slidenum">
              <a:rPr lang="en-US" smtClean="0"/>
              <a:pPr/>
              <a:t>18</a:t>
            </a:fld>
            <a:endParaRPr lang="en-US"/>
          </a:p>
        </p:txBody>
      </p:sp>
      <p:pic>
        <p:nvPicPr>
          <p:cNvPr id="4098" name="Picture 2" descr="Blackboard architecture | Download Scientific Diagram">
            <a:extLst>
              <a:ext uri="{FF2B5EF4-FFF2-40B4-BE49-F238E27FC236}">
                <a16:creationId xmlns:a16="http://schemas.microsoft.com/office/drawing/2014/main" id="{769EEED1-009D-FB4E-BCD2-54D4DC00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4360" y="136525"/>
            <a:ext cx="3898493" cy="2362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63C2FFF-1E19-03A1-7D0F-3F4F6DD4FC35}"/>
              </a:ext>
            </a:extLst>
          </p:cNvPr>
          <p:cNvPicPr>
            <a:picLocks noChangeAspect="1"/>
          </p:cNvPicPr>
          <p:nvPr/>
        </p:nvPicPr>
        <p:blipFill>
          <a:blip r:embed="rId3"/>
          <a:stretch>
            <a:fillRect/>
          </a:stretch>
        </p:blipFill>
        <p:spPr>
          <a:xfrm>
            <a:off x="8415867" y="4383490"/>
            <a:ext cx="3619500" cy="1972860"/>
          </a:xfrm>
          <a:prstGeom prst="rect">
            <a:avLst/>
          </a:prstGeom>
        </p:spPr>
      </p:pic>
    </p:spTree>
    <p:extLst>
      <p:ext uri="{BB962C8B-B14F-4D97-AF65-F5344CB8AC3E}">
        <p14:creationId xmlns:p14="http://schemas.microsoft.com/office/powerpoint/2010/main" val="1337466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8401-8128-A544-BB48-88E2A4B568EC}"/>
              </a:ext>
            </a:extLst>
          </p:cNvPr>
          <p:cNvSpPr>
            <a:spLocks noGrp="1"/>
          </p:cNvSpPr>
          <p:nvPr>
            <p:ph type="title"/>
          </p:nvPr>
        </p:nvSpPr>
        <p:spPr/>
        <p:txBody>
          <a:bodyPr/>
          <a:lstStyle/>
          <a:p>
            <a:r>
              <a:rPr lang="en-US" dirty="0"/>
              <a:t>Interpreters</a:t>
            </a:r>
          </a:p>
        </p:txBody>
      </p:sp>
      <p:sp>
        <p:nvSpPr>
          <p:cNvPr id="3" name="Content Placeholder 2">
            <a:extLst>
              <a:ext uri="{FF2B5EF4-FFF2-40B4-BE49-F238E27FC236}">
                <a16:creationId xmlns:a16="http://schemas.microsoft.com/office/drawing/2014/main" id="{BB3C9169-A597-A44C-BF90-FD4065BA26FB}"/>
              </a:ext>
            </a:extLst>
          </p:cNvPr>
          <p:cNvSpPr>
            <a:spLocks noGrp="1"/>
          </p:cNvSpPr>
          <p:nvPr>
            <p:ph idx="1"/>
          </p:nvPr>
        </p:nvSpPr>
        <p:spPr/>
        <p:txBody>
          <a:bodyPr>
            <a:normAutofit fontScale="85000" lnSpcReduction="20000"/>
          </a:bodyPr>
          <a:lstStyle/>
          <a:p>
            <a:r>
              <a:rPr lang="en-US" dirty="0">
                <a:solidFill>
                  <a:schemeClr val="accent5">
                    <a:lumMod val="50000"/>
                  </a:schemeClr>
                </a:solidFill>
              </a:rPr>
              <a:t>Domain-Specific Languages</a:t>
            </a:r>
          </a:p>
          <a:p>
            <a:pPr lvl="1"/>
            <a:r>
              <a:rPr lang="en-US" dirty="0"/>
              <a:t>Define a language for writing the implementation</a:t>
            </a:r>
          </a:p>
          <a:p>
            <a:pPr lvl="1"/>
            <a:r>
              <a:rPr lang="en-US" dirty="0"/>
              <a:t>Write the actual system in that language</a:t>
            </a:r>
          </a:p>
          <a:p>
            <a:pPr lvl="1"/>
            <a:r>
              <a:rPr lang="en-US" dirty="0"/>
              <a:t>Interpret (compile) to run the system</a:t>
            </a:r>
          </a:p>
          <a:p>
            <a:pPr lvl="1"/>
            <a:r>
              <a:rPr lang="en-US" dirty="0"/>
              <a:t>Language often is just a library</a:t>
            </a:r>
          </a:p>
          <a:p>
            <a:r>
              <a:rPr lang="en-US" dirty="0">
                <a:solidFill>
                  <a:schemeClr val="accent2">
                    <a:lumMod val="75000"/>
                  </a:schemeClr>
                </a:solidFill>
              </a:rPr>
              <a:t>Classic Examples</a:t>
            </a:r>
          </a:p>
          <a:p>
            <a:pPr lvl="1"/>
            <a:r>
              <a:rPr lang="en-US" dirty="0"/>
              <a:t>Scientific Computing Libraries and DSLs</a:t>
            </a:r>
          </a:p>
          <a:p>
            <a:pPr lvl="1"/>
            <a:r>
              <a:rPr lang="en-US" dirty="0"/>
              <a:t>Systems for processing big data</a:t>
            </a:r>
          </a:p>
          <a:p>
            <a:pPr lvl="2"/>
            <a:r>
              <a:rPr lang="en-US" dirty="0"/>
              <a:t>Python-based scripting</a:t>
            </a:r>
          </a:p>
          <a:p>
            <a:pPr lvl="2"/>
            <a:r>
              <a:rPr lang="en-US" dirty="0"/>
              <a:t>Also computer vision, machine learning</a:t>
            </a:r>
          </a:p>
          <a:p>
            <a:pPr lvl="1"/>
            <a:r>
              <a:rPr lang="en-US" dirty="0"/>
              <a:t>Rule-based systems</a:t>
            </a:r>
          </a:p>
          <a:p>
            <a:r>
              <a:rPr lang="en-US" dirty="0">
                <a:solidFill>
                  <a:schemeClr val="accent4">
                    <a:lumMod val="75000"/>
                  </a:schemeClr>
                </a:solidFill>
              </a:rPr>
              <a:t>Other Examples</a:t>
            </a:r>
          </a:p>
          <a:p>
            <a:pPr lvl="1"/>
            <a:r>
              <a:rPr lang="en-US" dirty="0"/>
              <a:t>UPOD: </a:t>
            </a:r>
            <a:r>
              <a:rPr lang="en-US" dirty="0" err="1"/>
              <a:t>smartsign</a:t>
            </a:r>
            <a:r>
              <a:rPr lang="en-US" dirty="0"/>
              <a:t>, </a:t>
            </a:r>
            <a:r>
              <a:rPr lang="en-US" dirty="0" err="1"/>
              <a:t>smarthab</a:t>
            </a:r>
            <a:r>
              <a:rPr lang="en-US" dirty="0"/>
              <a:t>, </a:t>
            </a:r>
            <a:r>
              <a:rPr lang="en-US" dirty="0" err="1"/>
              <a:t>smartthings</a:t>
            </a:r>
            <a:r>
              <a:rPr lang="en-US" dirty="0"/>
              <a:t>, </a:t>
            </a:r>
            <a:r>
              <a:rPr lang="en-US" dirty="0" err="1"/>
              <a:t>smarthome</a:t>
            </a:r>
            <a:endParaRPr lang="en-US" dirty="0"/>
          </a:p>
        </p:txBody>
      </p:sp>
      <p:sp>
        <p:nvSpPr>
          <p:cNvPr id="4" name="Date Placeholder 3">
            <a:extLst>
              <a:ext uri="{FF2B5EF4-FFF2-40B4-BE49-F238E27FC236}">
                <a16:creationId xmlns:a16="http://schemas.microsoft.com/office/drawing/2014/main" id="{FE5C26D9-B2D8-1749-9D33-8184A3089736}"/>
              </a:ext>
            </a:extLst>
          </p:cNvPr>
          <p:cNvSpPr>
            <a:spLocks noGrp="1"/>
          </p:cNvSpPr>
          <p:nvPr>
            <p:ph type="dt" sz="half" idx="10"/>
          </p:nvPr>
        </p:nvSpPr>
        <p:spPr/>
        <p:txBody>
          <a:bodyPr/>
          <a:lstStyle/>
          <a:p>
            <a:fld id="{70D8345D-051F-5C46-897B-790BE4F65525}" type="datetime1">
              <a:rPr lang="en-US" smtClean="0"/>
              <a:t>9/15/24</a:t>
            </a:fld>
            <a:endParaRPr lang="en-US"/>
          </a:p>
        </p:txBody>
      </p:sp>
      <p:sp>
        <p:nvSpPr>
          <p:cNvPr id="5" name="Footer Placeholder 4">
            <a:extLst>
              <a:ext uri="{FF2B5EF4-FFF2-40B4-BE49-F238E27FC236}">
                <a16:creationId xmlns:a16="http://schemas.microsoft.com/office/drawing/2014/main" id="{1E64A2B3-1658-244E-873C-4A66D52E4603}"/>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0A037594-8B63-7F48-9FD1-7014256F77FB}"/>
              </a:ext>
            </a:extLst>
          </p:cNvPr>
          <p:cNvSpPr>
            <a:spLocks noGrp="1"/>
          </p:cNvSpPr>
          <p:nvPr>
            <p:ph type="sldNum" sz="quarter" idx="12"/>
          </p:nvPr>
        </p:nvSpPr>
        <p:spPr/>
        <p:txBody>
          <a:bodyPr/>
          <a:lstStyle/>
          <a:p>
            <a:fld id="{E4AA9D28-175B-924B-8AFB-6F5FA3319B55}" type="slidenum">
              <a:rPr lang="en-US" smtClean="0"/>
              <a:pPr/>
              <a:t>19</a:t>
            </a:fld>
            <a:endParaRPr lang="en-US"/>
          </a:p>
        </p:txBody>
      </p:sp>
      <p:pic>
        <p:nvPicPr>
          <p:cNvPr id="8194" name="Picture 2" descr="A separation-based UI architecture with a DSL for role specialization -  ScienceDirect">
            <a:extLst>
              <a:ext uri="{FF2B5EF4-FFF2-40B4-BE49-F238E27FC236}">
                <a16:creationId xmlns:a16="http://schemas.microsoft.com/office/drawing/2014/main" id="{51650E68-E605-FE4D-9D03-D0397567B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468" y="3627964"/>
            <a:ext cx="4386649" cy="19533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omain specific languages - Google Search | Natural language, Language,  Infographic">
            <a:extLst>
              <a:ext uri="{FF2B5EF4-FFF2-40B4-BE49-F238E27FC236}">
                <a16:creationId xmlns:a16="http://schemas.microsoft.com/office/drawing/2014/main" id="{969A0D5D-AE36-4B42-BC93-BDDCF8191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3366" y="475796"/>
            <a:ext cx="3599544" cy="2699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572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E65BB4-2A65-483B-84BF-1F5B9A34B42E}"/>
              </a:ext>
            </a:extLst>
          </p:cNvPr>
          <p:cNvPicPr>
            <a:picLocks noChangeAspect="1"/>
          </p:cNvPicPr>
          <p:nvPr/>
        </p:nvPicPr>
        <p:blipFill>
          <a:blip r:embed="rId2"/>
          <a:stretch>
            <a:fillRect/>
          </a:stretch>
        </p:blipFill>
        <p:spPr>
          <a:xfrm>
            <a:off x="5465134" y="3111095"/>
            <a:ext cx="3672697" cy="3505936"/>
          </a:xfrm>
          <a:prstGeom prst="rect">
            <a:avLst/>
          </a:prstGeom>
        </p:spPr>
      </p:pic>
      <p:sp>
        <p:nvSpPr>
          <p:cNvPr id="2" name="Title 1">
            <a:extLst>
              <a:ext uri="{FF2B5EF4-FFF2-40B4-BE49-F238E27FC236}">
                <a16:creationId xmlns:a16="http://schemas.microsoft.com/office/drawing/2014/main" id="{BC48A31C-0AD1-2B42-A430-4CE7162F9F4A}"/>
              </a:ext>
            </a:extLst>
          </p:cNvPr>
          <p:cNvSpPr>
            <a:spLocks noGrp="1"/>
          </p:cNvSpPr>
          <p:nvPr>
            <p:ph type="title"/>
          </p:nvPr>
        </p:nvSpPr>
        <p:spPr/>
        <p:txBody>
          <a:bodyPr/>
          <a:lstStyle/>
          <a:p>
            <a:r>
              <a:rPr lang="en-US" dirty="0"/>
              <a:t>Process Control Architectures</a:t>
            </a:r>
          </a:p>
        </p:txBody>
      </p:sp>
      <p:sp>
        <p:nvSpPr>
          <p:cNvPr id="3" name="Content Placeholder 2">
            <a:extLst>
              <a:ext uri="{FF2B5EF4-FFF2-40B4-BE49-F238E27FC236}">
                <a16:creationId xmlns:a16="http://schemas.microsoft.com/office/drawing/2014/main" id="{46769013-B8E9-5248-A848-975C215823A5}"/>
              </a:ext>
            </a:extLst>
          </p:cNvPr>
          <p:cNvSpPr>
            <a:spLocks noGrp="1"/>
          </p:cNvSpPr>
          <p:nvPr>
            <p:ph idx="1"/>
          </p:nvPr>
        </p:nvSpPr>
        <p:spPr/>
        <p:txBody>
          <a:bodyPr/>
          <a:lstStyle/>
          <a:p>
            <a:r>
              <a:rPr lang="en-US" dirty="0">
                <a:solidFill>
                  <a:schemeClr val="accent4">
                    <a:lumMod val="75000"/>
                  </a:schemeClr>
                </a:solidFill>
              </a:rPr>
              <a:t>Mostly used in IoT (RT/Embedded)</a:t>
            </a:r>
          </a:p>
          <a:p>
            <a:r>
              <a:rPr lang="en-US" dirty="0">
                <a:solidFill>
                  <a:schemeClr val="accent5">
                    <a:lumMod val="75000"/>
                  </a:schemeClr>
                </a:solidFill>
              </a:rPr>
              <a:t>Control loop with feedback</a:t>
            </a:r>
          </a:p>
          <a:p>
            <a:r>
              <a:rPr lang="en-US" dirty="0">
                <a:solidFill>
                  <a:schemeClr val="accent6">
                    <a:lumMod val="75000"/>
                  </a:schemeClr>
                </a:solidFill>
              </a:rPr>
              <a:t>Classic Example</a:t>
            </a:r>
          </a:p>
          <a:p>
            <a:pPr lvl="1"/>
            <a:r>
              <a:rPr lang="en-US" dirty="0"/>
              <a:t>Thermostat</a:t>
            </a:r>
          </a:p>
          <a:p>
            <a:r>
              <a:rPr lang="en-US" dirty="0">
                <a:solidFill>
                  <a:schemeClr val="accent2">
                    <a:lumMod val="50000"/>
                  </a:schemeClr>
                </a:solidFill>
              </a:rPr>
              <a:t>Other Examples</a:t>
            </a:r>
          </a:p>
          <a:p>
            <a:pPr lvl="1"/>
            <a:r>
              <a:rPr lang="en-US" dirty="0"/>
              <a:t>Self-driving cars</a:t>
            </a:r>
          </a:p>
          <a:p>
            <a:pPr lvl="1"/>
            <a:r>
              <a:rPr lang="en-US" dirty="0"/>
              <a:t>Many real-time systems</a:t>
            </a:r>
          </a:p>
          <a:p>
            <a:pPr lvl="1"/>
            <a:r>
              <a:rPr lang="en-US" dirty="0"/>
              <a:t>DYVISE tuning</a:t>
            </a:r>
          </a:p>
        </p:txBody>
      </p:sp>
      <p:sp>
        <p:nvSpPr>
          <p:cNvPr id="4" name="Date Placeholder 3">
            <a:extLst>
              <a:ext uri="{FF2B5EF4-FFF2-40B4-BE49-F238E27FC236}">
                <a16:creationId xmlns:a16="http://schemas.microsoft.com/office/drawing/2014/main" id="{1574E923-23A3-1947-9E2C-AF87F23D5712}"/>
              </a:ext>
            </a:extLst>
          </p:cNvPr>
          <p:cNvSpPr>
            <a:spLocks noGrp="1"/>
          </p:cNvSpPr>
          <p:nvPr>
            <p:ph type="dt" sz="half" idx="10"/>
          </p:nvPr>
        </p:nvSpPr>
        <p:spPr/>
        <p:txBody>
          <a:bodyPr/>
          <a:lstStyle/>
          <a:p>
            <a:fld id="{1850DC1E-D5B3-6444-9DB5-9A333BB7160B}" type="datetime1">
              <a:rPr lang="en-US" smtClean="0"/>
              <a:t>9/15/24</a:t>
            </a:fld>
            <a:endParaRPr lang="en-US"/>
          </a:p>
        </p:txBody>
      </p:sp>
      <p:sp>
        <p:nvSpPr>
          <p:cNvPr id="5" name="Footer Placeholder 4">
            <a:extLst>
              <a:ext uri="{FF2B5EF4-FFF2-40B4-BE49-F238E27FC236}">
                <a16:creationId xmlns:a16="http://schemas.microsoft.com/office/drawing/2014/main" id="{0F5C9B2C-F049-5349-974C-982A4C47BB5A}"/>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67FCC3F9-2DA3-B64D-BC5E-33575EEEDC1A}"/>
              </a:ext>
            </a:extLst>
          </p:cNvPr>
          <p:cNvSpPr>
            <a:spLocks noGrp="1"/>
          </p:cNvSpPr>
          <p:nvPr>
            <p:ph type="sldNum" sz="quarter" idx="12"/>
          </p:nvPr>
        </p:nvSpPr>
        <p:spPr/>
        <p:txBody>
          <a:bodyPr/>
          <a:lstStyle/>
          <a:p>
            <a:fld id="{E4AA9D28-175B-924B-8AFB-6F5FA3319B55}" type="slidenum">
              <a:rPr lang="en-US" smtClean="0"/>
              <a:pPr/>
              <a:t>20</a:t>
            </a:fld>
            <a:endParaRPr lang="en-US"/>
          </a:p>
        </p:txBody>
      </p:sp>
      <p:pic>
        <p:nvPicPr>
          <p:cNvPr id="9218" name="Picture 2" descr="Qualitative Process Control Software Architecture | Download Scientific  Diagram">
            <a:extLst>
              <a:ext uri="{FF2B5EF4-FFF2-40B4-BE49-F238E27FC236}">
                <a16:creationId xmlns:a16="http://schemas.microsoft.com/office/drawing/2014/main" id="{DEF45BB3-0A6A-9645-80AA-E0C2A8B19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2534" y="1227894"/>
            <a:ext cx="4187064" cy="277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35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4FF0-24AE-2545-AED1-9220CB4C2113}"/>
              </a:ext>
            </a:extLst>
          </p:cNvPr>
          <p:cNvSpPr>
            <a:spLocks noGrp="1"/>
          </p:cNvSpPr>
          <p:nvPr>
            <p:ph type="title"/>
          </p:nvPr>
        </p:nvSpPr>
        <p:spPr/>
        <p:txBody>
          <a:bodyPr/>
          <a:lstStyle/>
          <a:p>
            <a:r>
              <a:rPr lang="en-US" dirty="0"/>
              <a:t>Client-Server Distributed Processing</a:t>
            </a:r>
          </a:p>
        </p:txBody>
      </p:sp>
      <p:sp>
        <p:nvSpPr>
          <p:cNvPr id="3" name="Content Placeholder 2">
            <a:extLst>
              <a:ext uri="{FF2B5EF4-FFF2-40B4-BE49-F238E27FC236}">
                <a16:creationId xmlns:a16="http://schemas.microsoft.com/office/drawing/2014/main" id="{5A6A95AB-39E3-F249-A1E8-D4CB60986665}"/>
              </a:ext>
            </a:extLst>
          </p:cNvPr>
          <p:cNvSpPr>
            <a:spLocks noGrp="1"/>
          </p:cNvSpPr>
          <p:nvPr>
            <p:ph idx="1"/>
          </p:nvPr>
        </p:nvSpPr>
        <p:spPr>
          <a:xfrm>
            <a:off x="838200" y="1915319"/>
            <a:ext cx="10515600" cy="4351338"/>
          </a:xfrm>
        </p:spPr>
        <p:txBody>
          <a:bodyPr>
            <a:normAutofit fontScale="92500" lnSpcReduction="10000"/>
          </a:bodyPr>
          <a:lstStyle/>
          <a:p>
            <a:r>
              <a:rPr lang="en-US" dirty="0">
                <a:solidFill>
                  <a:schemeClr val="accent5">
                    <a:lumMod val="75000"/>
                  </a:schemeClr>
                </a:solidFill>
              </a:rPr>
              <a:t>Server acts as a master</a:t>
            </a:r>
          </a:p>
          <a:p>
            <a:pPr lvl="1"/>
            <a:r>
              <a:rPr lang="en-US" dirty="0"/>
              <a:t>Clients talk to the master (not to each other)</a:t>
            </a:r>
          </a:p>
          <a:p>
            <a:pPr lvl="1"/>
            <a:r>
              <a:rPr lang="en-US" dirty="0"/>
              <a:t>Message-based communication</a:t>
            </a:r>
          </a:p>
          <a:p>
            <a:pPr lvl="1"/>
            <a:r>
              <a:rPr lang="en-US" dirty="0"/>
              <a:t>State can be global or distributed</a:t>
            </a:r>
          </a:p>
          <a:p>
            <a:r>
              <a:rPr lang="en-US" dirty="0">
                <a:solidFill>
                  <a:schemeClr val="accent6">
                    <a:lumMod val="75000"/>
                  </a:schemeClr>
                </a:solidFill>
              </a:rPr>
              <a:t>Classic Example</a:t>
            </a:r>
          </a:p>
          <a:p>
            <a:pPr lvl="1"/>
            <a:r>
              <a:rPr lang="en-US" dirty="0"/>
              <a:t>Computer Games</a:t>
            </a:r>
          </a:p>
          <a:p>
            <a:r>
              <a:rPr lang="en-US" dirty="0">
                <a:solidFill>
                  <a:schemeClr val="accent1">
                    <a:lumMod val="75000"/>
                  </a:schemeClr>
                </a:solidFill>
              </a:rPr>
              <a:t>Other Examples</a:t>
            </a:r>
          </a:p>
          <a:p>
            <a:pPr lvl="1"/>
            <a:r>
              <a:rPr lang="en-US" dirty="0"/>
              <a:t>Web-based applications</a:t>
            </a:r>
          </a:p>
          <a:p>
            <a:r>
              <a:rPr lang="en-US" dirty="0">
                <a:solidFill>
                  <a:schemeClr val="accent4">
                    <a:lumMod val="75000"/>
                  </a:schemeClr>
                </a:solidFill>
              </a:rPr>
              <a:t>Peer-to-Peer systems</a:t>
            </a:r>
          </a:p>
          <a:p>
            <a:pPr lvl="1"/>
            <a:r>
              <a:rPr lang="en-US" dirty="0"/>
              <a:t>TAIGA</a:t>
            </a:r>
          </a:p>
          <a:p>
            <a:pPr lvl="1"/>
            <a:endParaRPr lang="en-US" dirty="0"/>
          </a:p>
        </p:txBody>
      </p:sp>
      <p:sp>
        <p:nvSpPr>
          <p:cNvPr id="4" name="Date Placeholder 3">
            <a:extLst>
              <a:ext uri="{FF2B5EF4-FFF2-40B4-BE49-F238E27FC236}">
                <a16:creationId xmlns:a16="http://schemas.microsoft.com/office/drawing/2014/main" id="{9E48380A-88CF-0545-B9FF-9F9C91678DE9}"/>
              </a:ext>
            </a:extLst>
          </p:cNvPr>
          <p:cNvSpPr>
            <a:spLocks noGrp="1"/>
          </p:cNvSpPr>
          <p:nvPr>
            <p:ph type="dt" sz="half" idx="10"/>
          </p:nvPr>
        </p:nvSpPr>
        <p:spPr/>
        <p:txBody>
          <a:bodyPr/>
          <a:lstStyle/>
          <a:p>
            <a:fld id="{FA767764-0AF1-3545-B581-E3C78A2411FF}" type="datetime1">
              <a:rPr lang="en-US" smtClean="0"/>
              <a:t>9/15/24</a:t>
            </a:fld>
            <a:endParaRPr lang="en-US"/>
          </a:p>
        </p:txBody>
      </p:sp>
      <p:sp>
        <p:nvSpPr>
          <p:cNvPr id="5" name="Footer Placeholder 4">
            <a:extLst>
              <a:ext uri="{FF2B5EF4-FFF2-40B4-BE49-F238E27FC236}">
                <a16:creationId xmlns:a16="http://schemas.microsoft.com/office/drawing/2014/main" id="{A1D8C99D-60C5-4B47-8034-B11573A58194}"/>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3F5347C0-4C05-464A-B024-A96AB7770D40}"/>
              </a:ext>
            </a:extLst>
          </p:cNvPr>
          <p:cNvSpPr>
            <a:spLocks noGrp="1"/>
          </p:cNvSpPr>
          <p:nvPr>
            <p:ph type="sldNum" sz="quarter" idx="12"/>
          </p:nvPr>
        </p:nvSpPr>
        <p:spPr/>
        <p:txBody>
          <a:bodyPr/>
          <a:lstStyle/>
          <a:p>
            <a:fld id="{E4AA9D28-175B-924B-8AFB-6F5FA3319B55}" type="slidenum">
              <a:rPr lang="en-US" smtClean="0"/>
              <a:pPr/>
              <a:t>21</a:t>
            </a:fld>
            <a:endParaRPr lang="en-US"/>
          </a:p>
        </p:txBody>
      </p:sp>
      <p:pic>
        <p:nvPicPr>
          <p:cNvPr id="11266" name="Picture 2" descr="What is Client-Server? Definition and FAQs | OmniSci">
            <a:extLst>
              <a:ext uri="{FF2B5EF4-FFF2-40B4-BE49-F238E27FC236}">
                <a16:creationId xmlns:a16="http://schemas.microsoft.com/office/drawing/2014/main" id="{05BC44FB-E80A-7140-B380-E0BB4A972F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0482" y="2959916"/>
            <a:ext cx="4825571" cy="3217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601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1980-0597-B546-83F4-91199401114B}"/>
              </a:ext>
            </a:extLst>
          </p:cNvPr>
          <p:cNvSpPr>
            <a:spLocks noGrp="1"/>
          </p:cNvSpPr>
          <p:nvPr>
            <p:ph type="title"/>
          </p:nvPr>
        </p:nvSpPr>
        <p:spPr/>
        <p:txBody>
          <a:bodyPr/>
          <a:lstStyle/>
          <a:p>
            <a:r>
              <a:rPr lang="en-US" dirty="0"/>
              <a:t>Message-Based Distributed Processing</a:t>
            </a:r>
          </a:p>
        </p:txBody>
      </p:sp>
      <p:sp>
        <p:nvSpPr>
          <p:cNvPr id="3" name="Content Placeholder 2">
            <a:extLst>
              <a:ext uri="{FF2B5EF4-FFF2-40B4-BE49-F238E27FC236}">
                <a16:creationId xmlns:a16="http://schemas.microsoft.com/office/drawing/2014/main" id="{D6166ED5-57B4-7244-BAAB-44D25525B2D1}"/>
              </a:ext>
            </a:extLst>
          </p:cNvPr>
          <p:cNvSpPr>
            <a:spLocks noGrp="1"/>
          </p:cNvSpPr>
          <p:nvPr>
            <p:ph idx="1"/>
          </p:nvPr>
        </p:nvSpPr>
        <p:spPr/>
        <p:txBody>
          <a:bodyPr/>
          <a:lstStyle/>
          <a:p>
            <a:r>
              <a:rPr lang="en-US" dirty="0">
                <a:solidFill>
                  <a:schemeClr val="accent5">
                    <a:lumMod val="50000"/>
                  </a:schemeClr>
                </a:solidFill>
              </a:rPr>
              <a:t>Set of Processes communicating via messages</a:t>
            </a:r>
          </a:p>
          <a:p>
            <a:pPr lvl="1"/>
            <a:r>
              <a:rPr lang="en-US" dirty="0"/>
              <a:t>Messages can be process-to-process</a:t>
            </a:r>
          </a:p>
          <a:p>
            <a:pPr lvl="1"/>
            <a:r>
              <a:rPr lang="en-US" dirty="0"/>
              <a:t>More general is a central message server and broadcast messages</a:t>
            </a:r>
          </a:p>
          <a:p>
            <a:r>
              <a:rPr lang="en-US" dirty="0">
                <a:solidFill>
                  <a:schemeClr val="accent2">
                    <a:lumMod val="50000"/>
                  </a:schemeClr>
                </a:solidFill>
              </a:rPr>
              <a:t>Classic Example</a:t>
            </a:r>
          </a:p>
          <a:p>
            <a:pPr lvl="1"/>
            <a:r>
              <a:rPr lang="en-US" dirty="0"/>
              <a:t>FIELD environment</a:t>
            </a:r>
          </a:p>
          <a:p>
            <a:r>
              <a:rPr lang="en-US" dirty="0">
                <a:solidFill>
                  <a:schemeClr val="accent6">
                    <a:lumMod val="50000"/>
                  </a:schemeClr>
                </a:solidFill>
              </a:rPr>
              <a:t>Other Examples</a:t>
            </a:r>
          </a:p>
          <a:p>
            <a:pPr lvl="1"/>
            <a:r>
              <a:rPr lang="en-US" dirty="0"/>
              <a:t>CORBA-based computing</a:t>
            </a:r>
          </a:p>
          <a:p>
            <a:pPr lvl="1"/>
            <a:r>
              <a:rPr lang="en-US" dirty="0"/>
              <a:t>Agent-based systems</a:t>
            </a:r>
          </a:p>
        </p:txBody>
      </p:sp>
      <p:sp>
        <p:nvSpPr>
          <p:cNvPr id="4" name="Date Placeholder 3">
            <a:extLst>
              <a:ext uri="{FF2B5EF4-FFF2-40B4-BE49-F238E27FC236}">
                <a16:creationId xmlns:a16="http://schemas.microsoft.com/office/drawing/2014/main" id="{1E847F91-6421-D941-9863-BA20611B1A3F}"/>
              </a:ext>
            </a:extLst>
          </p:cNvPr>
          <p:cNvSpPr>
            <a:spLocks noGrp="1"/>
          </p:cNvSpPr>
          <p:nvPr>
            <p:ph type="dt" sz="half" idx="10"/>
          </p:nvPr>
        </p:nvSpPr>
        <p:spPr/>
        <p:txBody>
          <a:bodyPr/>
          <a:lstStyle/>
          <a:p>
            <a:fld id="{D2A2ED64-B562-4E44-A0A8-55A46503102D}" type="datetime1">
              <a:rPr lang="en-US" smtClean="0"/>
              <a:t>9/15/24</a:t>
            </a:fld>
            <a:endParaRPr lang="en-US"/>
          </a:p>
        </p:txBody>
      </p:sp>
      <p:sp>
        <p:nvSpPr>
          <p:cNvPr id="5" name="Footer Placeholder 4">
            <a:extLst>
              <a:ext uri="{FF2B5EF4-FFF2-40B4-BE49-F238E27FC236}">
                <a16:creationId xmlns:a16="http://schemas.microsoft.com/office/drawing/2014/main" id="{FC585FA8-A9CF-8046-B0FC-FD0EDF650C09}"/>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A6F36000-7232-FF40-BA55-B5BD8A4EDB43}"/>
              </a:ext>
            </a:extLst>
          </p:cNvPr>
          <p:cNvSpPr>
            <a:spLocks noGrp="1"/>
          </p:cNvSpPr>
          <p:nvPr>
            <p:ph type="sldNum" sz="quarter" idx="12"/>
          </p:nvPr>
        </p:nvSpPr>
        <p:spPr/>
        <p:txBody>
          <a:bodyPr/>
          <a:lstStyle/>
          <a:p>
            <a:fld id="{E4AA9D28-175B-924B-8AFB-6F5FA3319B55}" type="slidenum">
              <a:rPr lang="en-US" smtClean="0"/>
              <a:pPr/>
              <a:t>22</a:t>
            </a:fld>
            <a:endParaRPr lang="en-US"/>
          </a:p>
        </p:txBody>
      </p:sp>
      <p:pic>
        <p:nvPicPr>
          <p:cNvPr id="10242" name="Picture 2" descr="Central Services Instance - SAP Documentation">
            <a:extLst>
              <a:ext uri="{FF2B5EF4-FFF2-40B4-BE49-F238E27FC236}">
                <a16:creationId xmlns:a16="http://schemas.microsoft.com/office/drawing/2014/main" id="{ED2B8C78-244A-614A-9230-17EBC52391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1154" y="1316671"/>
            <a:ext cx="1946030" cy="14595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2632D80-9371-5049-8062-D3575CBA34F5}"/>
              </a:ext>
            </a:extLst>
          </p:cNvPr>
          <p:cNvPicPr>
            <a:picLocks noChangeAspect="1"/>
          </p:cNvPicPr>
          <p:nvPr/>
        </p:nvPicPr>
        <p:blipFill>
          <a:blip r:embed="rId3"/>
          <a:stretch>
            <a:fillRect/>
          </a:stretch>
        </p:blipFill>
        <p:spPr>
          <a:xfrm>
            <a:off x="5449027" y="3465098"/>
            <a:ext cx="3355271" cy="2621305"/>
          </a:xfrm>
          <a:prstGeom prst="rect">
            <a:avLst/>
          </a:prstGeom>
        </p:spPr>
      </p:pic>
      <p:sp>
        <p:nvSpPr>
          <p:cNvPr id="7" name="AutoShape 2">
            <a:extLst>
              <a:ext uri="{FF2B5EF4-FFF2-40B4-BE49-F238E27FC236}">
                <a16:creationId xmlns:a16="http://schemas.microsoft.com/office/drawing/2014/main" id="{2CD451F9-22D8-68DB-75BB-E83FE196D5F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B1D82B5F-E13D-EDF4-BEB5-D1193900E1F8}"/>
              </a:ext>
            </a:extLst>
          </p:cNvPr>
          <p:cNvPicPr>
            <a:picLocks noChangeAspect="1"/>
          </p:cNvPicPr>
          <p:nvPr/>
        </p:nvPicPr>
        <p:blipFill>
          <a:blip r:embed="rId4"/>
          <a:stretch>
            <a:fillRect/>
          </a:stretch>
        </p:blipFill>
        <p:spPr>
          <a:xfrm>
            <a:off x="8922101" y="3727740"/>
            <a:ext cx="3045874" cy="2004597"/>
          </a:xfrm>
          <a:prstGeom prst="rect">
            <a:avLst/>
          </a:prstGeom>
        </p:spPr>
      </p:pic>
    </p:spTree>
    <p:extLst>
      <p:ext uri="{BB962C8B-B14F-4D97-AF65-F5344CB8AC3E}">
        <p14:creationId xmlns:p14="http://schemas.microsoft.com/office/powerpoint/2010/main" val="4058425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D10D-A3A9-054E-A23D-0914D44A3E5E}"/>
              </a:ext>
            </a:extLst>
          </p:cNvPr>
          <p:cNvSpPr>
            <a:spLocks noGrp="1"/>
          </p:cNvSpPr>
          <p:nvPr>
            <p:ph type="title"/>
          </p:nvPr>
        </p:nvSpPr>
        <p:spPr/>
        <p:txBody>
          <a:bodyPr/>
          <a:lstStyle/>
          <a:p>
            <a:r>
              <a:rPr lang="en-US" dirty="0"/>
              <a:t>Plug-in Architectures</a:t>
            </a:r>
          </a:p>
        </p:txBody>
      </p:sp>
      <p:sp>
        <p:nvSpPr>
          <p:cNvPr id="3" name="Content Placeholder 2">
            <a:extLst>
              <a:ext uri="{FF2B5EF4-FFF2-40B4-BE49-F238E27FC236}">
                <a16:creationId xmlns:a16="http://schemas.microsoft.com/office/drawing/2014/main" id="{2AF3F899-99C5-EA4A-A221-2F8F3C80C16B}"/>
              </a:ext>
            </a:extLst>
          </p:cNvPr>
          <p:cNvSpPr>
            <a:spLocks noGrp="1"/>
          </p:cNvSpPr>
          <p:nvPr>
            <p:ph idx="1"/>
          </p:nvPr>
        </p:nvSpPr>
        <p:spPr/>
        <p:txBody>
          <a:bodyPr>
            <a:normAutofit fontScale="92500" lnSpcReduction="10000"/>
          </a:bodyPr>
          <a:lstStyle/>
          <a:p>
            <a:r>
              <a:rPr lang="en-US" dirty="0">
                <a:solidFill>
                  <a:schemeClr val="accent5">
                    <a:lumMod val="50000"/>
                  </a:schemeClr>
                </a:solidFill>
              </a:rPr>
              <a:t>Core + Extensions with dynamic plug-ins</a:t>
            </a:r>
          </a:p>
          <a:p>
            <a:pPr lvl="1"/>
            <a:r>
              <a:rPr lang="en-US" dirty="0"/>
              <a:t>Facilities to dynamically load and integrate plug-in code</a:t>
            </a:r>
          </a:p>
          <a:p>
            <a:pPr lvl="2"/>
            <a:r>
              <a:rPr lang="en-US" dirty="0"/>
              <a:t>Done at run time, not compile time</a:t>
            </a:r>
          </a:p>
          <a:p>
            <a:pPr lvl="1"/>
            <a:r>
              <a:rPr lang="en-US" dirty="0"/>
              <a:t>Extension points</a:t>
            </a:r>
          </a:p>
          <a:p>
            <a:pPr lvl="2"/>
            <a:r>
              <a:rPr lang="en-US" dirty="0"/>
              <a:t>Allow plug-ins to augment the UI, other capabilities of core</a:t>
            </a:r>
          </a:p>
          <a:p>
            <a:pPr lvl="2"/>
            <a:r>
              <a:rPr lang="en-US" dirty="0"/>
              <a:t>Allow core to provide notifications to the plug-ins</a:t>
            </a:r>
          </a:p>
          <a:p>
            <a:pPr lvl="1"/>
            <a:r>
              <a:rPr lang="en-US" dirty="0"/>
              <a:t>Plug-ins can invoke the core system</a:t>
            </a:r>
          </a:p>
          <a:p>
            <a:pPr lvl="2"/>
            <a:r>
              <a:rPr lang="en-US" dirty="0"/>
              <a:t>Register callbacks, do operations</a:t>
            </a:r>
          </a:p>
          <a:p>
            <a:r>
              <a:rPr lang="en-US" dirty="0">
                <a:solidFill>
                  <a:schemeClr val="accent6">
                    <a:lumMod val="75000"/>
                  </a:schemeClr>
                </a:solidFill>
              </a:rPr>
              <a:t>Examples</a:t>
            </a:r>
          </a:p>
          <a:p>
            <a:pPr lvl="1"/>
            <a:r>
              <a:rPr lang="en-US" dirty="0"/>
              <a:t>Eclipse</a:t>
            </a:r>
          </a:p>
          <a:p>
            <a:pPr lvl="1"/>
            <a:r>
              <a:rPr lang="en-US" dirty="0"/>
              <a:t>VS Code</a:t>
            </a:r>
          </a:p>
        </p:txBody>
      </p:sp>
      <p:sp>
        <p:nvSpPr>
          <p:cNvPr id="4" name="Date Placeholder 3">
            <a:extLst>
              <a:ext uri="{FF2B5EF4-FFF2-40B4-BE49-F238E27FC236}">
                <a16:creationId xmlns:a16="http://schemas.microsoft.com/office/drawing/2014/main" id="{D25CA1A6-5C0B-C545-9FE5-1F81B70468A8}"/>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F53B89FA-CA82-9B48-AA33-D7E4CA06E93A}"/>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44143F75-74C6-9844-881A-1F6B956A268D}"/>
              </a:ext>
            </a:extLst>
          </p:cNvPr>
          <p:cNvSpPr>
            <a:spLocks noGrp="1"/>
          </p:cNvSpPr>
          <p:nvPr>
            <p:ph type="sldNum" sz="quarter" idx="12"/>
          </p:nvPr>
        </p:nvSpPr>
        <p:spPr/>
        <p:txBody>
          <a:bodyPr/>
          <a:lstStyle/>
          <a:p>
            <a:fld id="{E4AA9D28-175B-924B-8AFB-6F5FA3319B55}" type="slidenum">
              <a:rPr lang="en-US" smtClean="0"/>
              <a:pPr/>
              <a:t>23</a:t>
            </a:fld>
            <a:endParaRPr lang="en-US"/>
          </a:p>
        </p:txBody>
      </p:sp>
      <p:pic>
        <p:nvPicPr>
          <p:cNvPr id="3074" name="Picture 2" descr="Eclipse Architecture | Architected Futures™">
            <a:extLst>
              <a:ext uri="{FF2B5EF4-FFF2-40B4-BE49-F238E27FC236}">
                <a16:creationId xmlns:a16="http://schemas.microsoft.com/office/drawing/2014/main" id="{3999DBE5-8043-DE47-B7A2-62C598EF4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0794" y="3939667"/>
            <a:ext cx="3719286" cy="247496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F68CA70-03B6-3A1F-EF49-EDB5A413B4E1}"/>
              </a:ext>
            </a:extLst>
          </p:cNvPr>
          <p:cNvGrpSpPr/>
          <p:nvPr/>
        </p:nvGrpSpPr>
        <p:grpSpPr>
          <a:xfrm>
            <a:off x="8989338" y="284480"/>
            <a:ext cx="2722602" cy="1850839"/>
            <a:chOff x="3650232" y="1943780"/>
            <a:chExt cx="5395539" cy="4261369"/>
          </a:xfrm>
        </p:grpSpPr>
        <p:sp>
          <p:nvSpPr>
            <p:cNvPr id="8" name="Oval 7">
              <a:extLst>
                <a:ext uri="{FF2B5EF4-FFF2-40B4-BE49-F238E27FC236}">
                  <a16:creationId xmlns:a16="http://schemas.microsoft.com/office/drawing/2014/main" id="{EEF1819D-556B-779A-5249-92F858EEE726}"/>
                </a:ext>
              </a:extLst>
            </p:cNvPr>
            <p:cNvSpPr/>
            <p:nvPr/>
          </p:nvSpPr>
          <p:spPr>
            <a:xfrm>
              <a:off x="6641899" y="1943780"/>
              <a:ext cx="1037968" cy="8279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Lily</a:t>
              </a:r>
            </a:p>
          </p:txBody>
        </p:sp>
        <p:sp>
          <p:nvSpPr>
            <p:cNvPr id="9" name="Oval 8">
              <a:extLst>
                <a:ext uri="{FF2B5EF4-FFF2-40B4-BE49-F238E27FC236}">
                  <a16:creationId xmlns:a16="http://schemas.microsoft.com/office/drawing/2014/main" id="{5AE23398-14A7-7AF4-91A0-07209CC66D82}"/>
                </a:ext>
              </a:extLst>
            </p:cNvPr>
            <p:cNvSpPr/>
            <p:nvPr/>
          </p:nvSpPr>
          <p:spPr>
            <a:xfrm>
              <a:off x="7485107" y="2702519"/>
              <a:ext cx="1524000" cy="11244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Thyme</a:t>
              </a:r>
            </a:p>
          </p:txBody>
        </p:sp>
        <p:sp>
          <p:nvSpPr>
            <p:cNvPr id="10" name="Oval 9">
              <a:extLst>
                <a:ext uri="{FF2B5EF4-FFF2-40B4-BE49-F238E27FC236}">
                  <a16:creationId xmlns:a16="http://schemas.microsoft.com/office/drawing/2014/main" id="{247244FF-F95E-4068-12B6-FAE6C510A51C}"/>
                </a:ext>
              </a:extLst>
            </p:cNvPr>
            <p:cNvSpPr/>
            <p:nvPr/>
          </p:nvSpPr>
          <p:spPr>
            <a:xfrm>
              <a:off x="7567223" y="4102896"/>
              <a:ext cx="1478548" cy="10873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Daisy</a:t>
              </a:r>
            </a:p>
          </p:txBody>
        </p:sp>
        <p:sp>
          <p:nvSpPr>
            <p:cNvPr id="11" name="Oval 10">
              <a:extLst>
                <a:ext uri="{FF2B5EF4-FFF2-40B4-BE49-F238E27FC236}">
                  <a16:creationId xmlns:a16="http://schemas.microsoft.com/office/drawing/2014/main" id="{25219DD9-2A0E-3BFD-F3A5-B8163C0EE4DC}"/>
                </a:ext>
              </a:extLst>
            </p:cNvPr>
            <p:cNvSpPr/>
            <p:nvPr/>
          </p:nvSpPr>
          <p:spPr>
            <a:xfrm>
              <a:off x="4463191" y="2069756"/>
              <a:ext cx="1309473" cy="8279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Weed</a:t>
              </a:r>
            </a:p>
          </p:txBody>
        </p:sp>
        <p:sp>
          <p:nvSpPr>
            <p:cNvPr id="12" name="Oval 11">
              <a:extLst>
                <a:ext uri="{FF2B5EF4-FFF2-40B4-BE49-F238E27FC236}">
                  <a16:creationId xmlns:a16="http://schemas.microsoft.com/office/drawing/2014/main" id="{EC3017B7-086C-6608-439A-3F283161122F}"/>
                </a:ext>
              </a:extLst>
            </p:cNvPr>
            <p:cNvSpPr/>
            <p:nvPr/>
          </p:nvSpPr>
          <p:spPr>
            <a:xfrm>
              <a:off x="3782956" y="4497755"/>
              <a:ext cx="1828198" cy="11244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Utilities</a:t>
              </a:r>
            </a:p>
          </p:txBody>
        </p:sp>
        <p:sp>
          <p:nvSpPr>
            <p:cNvPr id="13" name="Oval 12">
              <a:extLst>
                <a:ext uri="{FF2B5EF4-FFF2-40B4-BE49-F238E27FC236}">
                  <a16:creationId xmlns:a16="http://schemas.microsoft.com/office/drawing/2014/main" id="{7BFEB8E5-3A28-1B1E-4CE6-E836DBA0DE61}"/>
                </a:ext>
              </a:extLst>
            </p:cNvPr>
            <p:cNvSpPr/>
            <p:nvPr/>
          </p:nvSpPr>
          <p:spPr>
            <a:xfrm>
              <a:off x="6059073" y="4855992"/>
              <a:ext cx="1620793" cy="13491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Balm</a:t>
              </a:r>
            </a:p>
          </p:txBody>
        </p:sp>
        <p:sp>
          <p:nvSpPr>
            <p:cNvPr id="14" name="Oval 13">
              <a:extLst>
                <a:ext uri="{FF2B5EF4-FFF2-40B4-BE49-F238E27FC236}">
                  <a16:creationId xmlns:a16="http://schemas.microsoft.com/office/drawing/2014/main" id="{7B35F9FB-8793-016E-7290-182A8F8D6E9C}"/>
                </a:ext>
              </a:extLst>
            </p:cNvPr>
            <p:cNvSpPr/>
            <p:nvPr/>
          </p:nvSpPr>
          <p:spPr>
            <a:xfrm>
              <a:off x="3650232" y="3145772"/>
              <a:ext cx="1476791" cy="9700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Violet</a:t>
              </a:r>
            </a:p>
          </p:txBody>
        </p:sp>
        <p:sp>
          <p:nvSpPr>
            <p:cNvPr id="15" name="Oval 14">
              <a:extLst>
                <a:ext uri="{FF2B5EF4-FFF2-40B4-BE49-F238E27FC236}">
                  <a16:creationId xmlns:a16="http://schemas.microsoft.com/office/drawing/2014/main" id="{386C4FFC-3E92-D930-50B8-B39C39107A93}"/>
                </a:ext>
              </a:extLst>
            </p:cNvPr>
            <p:cNvSpPr/>
            <p:nvPr/>
          </p:nvSpPr>
          <p:spPr>
            <a:xfrm>
              <a:off x="4757351" y="2483708"/>
              <a:ext cx="3126259" cy="2817341"/>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Oval 15">
              <a:extLst>
                <a:ext uri="{FF2B5EF4-FFF2-40B4-BE49-F238E27FC236}">
                  <a16:creationId xmlns:a16="http://schemas.microsoft.com/office/drawing/2014/main" id="{5CA117B4-2A0D-0DB6-9FFF-03BDED4A5B1F}"/>
                </a:ext>
              </a:extLst>
            </p:cNvPr>
            <p:cNvSpPr/>
            <p:nvPr/>
          </p:nvSpPr>
          <p:spPr>
            <a:xfrm>
              <a:off x="5239264" y="2891481"/>
              <a:ext cx="2162433" cy="1977081"/>
            </a:xfrm>
            <a:prstGeom prst="ellips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7" name="Oval 16">
              <a:extLst>
                <a:ext uri="{FF2B5EF4-FFF2-40B4-BE49-F238E27FC236}">
                  <a16:creationId xmlns:a16="http://schemas.microsoft.com/office/drawing/2014/main" id="{7A01EEC8-5B72-187A-F673-4B10023EA226}"/>
                </a:ext>
              </a:extLst>
            </p:cNvPr>
            <p:cNvSpPr/>
            <p:nvPr/>
          </p:nvSpPr>
          <p:spPr>
            <a:xfrm>
              <a:off x="5745892" y="3323968"/>
              <a:ext cx="1149178" cy="1087394"/>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SOIL</a:t>
              </a:r>
            </a:p>
          </p:txBody>
        </p:sp>
        <p:sp>
          <p:nvSpPr>
            <p:cNvPr id="18" name="TextBox 17">
              <a:extLst>
                <a:ext uri="{FF2B5EF4-FFF2-40B4-BE49-F238E27FC236}">
                  <a16:creationId xmlns:a16="http://schemas.microsoft.com/office/drawing/2014/main" id="{2E88496D-EC2D-384F-1950-207E0F212263}"/>
                </a:ext>
              </a:extLst>
            </p:cNvPr>
            <p:cNvSpPr txBox="1"/>
            <p:nvPr/>
          </p:nvSpPr>
          <p:spPr>
            <a:xfrm>
              <a:off x="5881545" y="2966993"/>
              <a:ext cx="1023554" cy="531467"/>
            </a:xfrm>
            <a:prstGeom prst="rect">
              <a:avLst/>
            </a:prstGeom>
            <a:noFill/>
          </p:spPr>
          <p:txBody>
            <a:bodyPr wrap="none" rtlCol="0">
              <a:spAutoFit/>
            </a:bodyPr>
            <a:lstStyle/>
            <a:p>
              <a:r>
                <a:rPr lang="en-US" sz="900" dirty="0"/>
                <a:t>Humus</a:t>
              </a:r>
            </a:p>
          </p:txBody>
        </p:sp>
        <p:sp>
          <p:nvSpPr>
            <p:cNvPr id="19" name="TextBox 18">
              <a:extLst>
                <a:ext uri="{FF2B5EF4-FFF2-40B4-BE49-F238E27FC236}">
                  <a16:creationId xmlns:a16="http://schemas.microsoft.com/office/drawing/2014/main" id="{15AE92B3-A16E-5711-E8C2-E1E5BDB27040}"/>
                </a:ext>
              </a:extLst>
            </p:cNvPr>
            <p:cNvSpPr txBox="1"/>
            <p:nvPr/>
          </p:nvSpPr>
          <p:spPr>
            <a:xfrm>
              <a:off x="6015905" y="2528327"/>
              <a:ext cx="801181" cy="531467"/>
            </a:xfrm>
            <a:prstGeom prst="rect">
              <a:avLst/>
            </a:prstGeom>
            <a:noFill/>
          </p:spPr>
          <p:txBody>
            <a:bodyPr wrap="none" rtlCol="0">
              <a:spAutoFit/>
            </a:bodyPr>
            <a:lstStyle/>
            <a:p>
              <a:r>
                <a:rPr lang="en-US" sz="900" dirty="0"/>
                <a:t>Sage</a:t>
              </a:r>
            </a:p>
          </p:txBody>
        </p:sp>
        <p:sp>
          <p:nvSpPr>
            <p:cNvPr id="20" name="TextBox 19">
              <a:extLst>
                <a:ext uri="{FF2B5EF4-FFF2-40B4-BE49-F238E27FC236}">
                  <a16:creationId xmlns:a16="http://schemas.microsoft.com/office/drawing/2014/main" id="{DC8843C2-3207-DE66-AE2B-5A5329428A37}"/>
                </a:ext>
              </a:extLst>
            </p:cNvPr>
            <p:cNvSpPr txBox="1"/>
            <p:nvPr/>
          </p:nvSpPr>
          <p:spPr>
            <a:xfrm>
              <a:off x="7363883" y="3697254"/>
              <a:ext cx="813888" cy="531467"/>
            </a:xfrm>
            <a:prstGeom prst="rect">
              <a:avLst/>
            </a:prstGeom>
            <a:noFill/>
          </p:spPr>
          <p:txBody>
            <a:bodyPr wrap="none" rtlCol="0">
              <a:spAutoFit/>
            </a:bodyPr>
            <a:lstStyle/>
            <a:p>
              <a:r>
                <a:rPr lang="en-US" sz="900" dirty="0"/>
                <a:t>Rose</a:t>
              </a:r>
            </a:p>
          </p:txBody>
        </p:sp>
        <p:sp>
          <p:nvSpPr>
            <p:cNvPr id="21" name="TextBox 20">
              <a:extLst>
                <a:ext uri="{FF2B5EF4-FFF2-40B4-BE49-F238E27FC236}">
                  <a16:creationId xmlns:a16="http://schemas.microsoft.com/office/drawing/2014/main" id="{85EF5649-8240-86FB-AC17-01B34E24AB63}"/>
                </a:ext>
              </a:extLst>
            </p:cNvPr>
            <p:cNvSpPr txBox="1"/>
            <p:nvPr/>
          </p:nvSpPr>
          <p:spPr>
            <a:xfrm>
              <a:off x="5893902" y="4835049"/>
              <a:ext cx="1090266" cy="531467"/>
            </a:xfrm>
            <a:prstGeom prst="rect">
              <a:avLst/>
            </a:prstGeom>
            <a:noFill/>
          </p:spPr>
          <p:txBody>
            <a:bodyPr wrap="none" rtlCol="0">
              <a:spAutoFit/>
            </a:bodyPr>
            <a:lstStyle/>
            <a:p>
              <a:r>
                <a:rPr lang="en-US" sz="900" dirty="0"/>
                <a:t>Cosmos</a:t>
              </a:r>
            </a:p>
          </p:txBody>
        </p:sp>
        <p:sp>
          <p:nvSpPr>
            <p:cNvPr id="22" name="TextBox 21">
              <a:extLst>
                <a:ext uri="{FF2B5EF4-FFF2-40B4-BE49-F238E27FC236}">
                  <a16:creationId xmlns:a16="http://schemas.microsoft.com/office/drawing/2014/main" id="{86F82088-422A-AEC4-B17A-E6961DB4240A}"/>
                </a:ext>
              </a:extLst>
            </p:cNvPr>
            <p:cNvSpPr txBox="1"/>
            <p:nvPr/>
          </p:nvSpPr>
          <p:spPr>
            <a:xfrm>
              <a:off x="4727328" y="3744097"/>
              <a:ext cx="724939" cy="531467"/>
            </a:xfrm>
            <a:prstGeom prst="rect">
              <a:avLst/>
            </a:prstGeom>
            <a:noFill/>
          </p:spPr>
          <p:txBody>
            <a:bodyPr wrap="none" rtlCol="0">
              <a:spAutoFit/>
            </a:bodyPr>
            <a:lstStyle/>
            <a:p>
              <a:r>
                <a:rPr lang="en-US" sz="900" dirty="0"/>
                <a:t>Rue</a:t>
              </a:r>
            </a:p>
          </p:txBody>
        </p:sp>
      </p:grpSp>
    </p:spTree>
    <p:extLst>
      <p:ext uri="{BB962C8B-B14F-4D97-AF65-F5344CB8AC3E}">
        <p14:creationId xmlns:p14="http://schemas.microsoft.com/office/powerpoint/2010/main" val="3110013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9425D-464B-6BCA-36DD-AC844B432A7C}"/>
              </a:ext>
            </a:extLst>
          </p:cNvPr>
          <p:cNvSpPr>
            <a:spLocks noGrp="1"/>
          </p:cNvSpPr>
          <p:nvPr>
            <p:ph type="title"/>
          </p:nvPr>
        </p:nvSpPr>
        <p:spPr/>
        <p:txBody>
          <a:bodyPr/>
          <a:lstStyle/>
          <a:p>
            <a:r>
              <a:rPr lang="en-US" dirty="0"/>
              <a:t>Microservice Architectures</a:t>
            </a:r>
          </a:p>
        </p:txBody>
      </p:sp>
      <p:sp>
        <p:nvSpPr>
          <p:cNvPr id="3" name="Content Placeholder 2">
            <a:extLst>
              <a:ext uri="{FF2B5EF4-FFF2-40B4-BE49-F238E27FC236}">
                <a16:creationId xmlns:a16="http://schemas.microsoft.com/office/drawing/2014/main" id="{832ECF88-B417-57AC-E036-9E7AA51FA8A6}"/>
              </a:ext>
            </a:extLst>
          </p:cNvPr>
          <p:cNvSpPr>
            <a:spLocks noGrp="1"/>
          </p:cNvSpPr>
          <p:nvPr>
            <p:ph idx="1"/>
          </p:nvPr>
        </p:nvSpPr>
        <p:spPr/>
        <p:txBody>
          <a:bodyPr/>
          <a:lstStyle/>
          <a:p>
            <a:r>
              <a:rPr lang="en-US" dirty="0">
                <a:solidFill>
                  <a:schemeClr val="accent2">
                    <a:lumMod val="50000"/>
                  </a:schemeClr>
                </a:solidFill>
              </a:rPr>
              <a:t>Application built as a collection of services</a:t>
            </a:r>
          </a:p>
          <a:p>
            <a:pPr lvl="1"/>
            <a:r>
              <a:rPr lang="en-US" dirty="0"/>
              <a:t>Services can be implemented independently</a:t>
            </a:r>
          </a:p>
          <a:p>
            <a:pPr lvl="1"/>
            <a:r>
              <a:rPr lang="en-US" dirty="0"/>
              <a:t>Services can be reused by multiple applications</a:t>
            </a:r>
          </a:p>
          <a:p>
            <a:pPr lvl="1"/>
            <a:r>
              <a:rPr lang="en-US" dirty="0"/>
              <a:t>Services are loosely coupled</a:t>
            </a:r>
          </a:p>
          <a:p>
            <a:pPr lvl="1"/>
            <a:r>
              <a:rPr lang="en-US" dirty="0"/>
              <a:t>Database-oriented</a:t>
            </a:r>
          </a:p>
          <a:p>
            <a:r>
              <a:rPr lang="en-US" dirty="0">
                <a:solidFill>
                  <a:schemeClr val="accent5">
                    <a:lumMod val="75000"/>
                  </a:schemeClr>
                </a:solidFill>
              </a:rPr>
              <a:t>Flexible, scalable, team-oriented</a:t>
            </a:r>
          </a:p>
          <a:p>
            <a:r>
              <a:rPr lang="en-US" dirty="0">
                <a:solidFill>
                  <a:schemeClr val="accent6">
                    <a:lumMod val="75000"/>
                  </a:schemeClr>
                </a:solidFill>
              </a:rPr>
              <a:t>Examples</a:t>
            </a:r>
          </a:p>
          <a:p>
            <a:pPr lvl="1"/>
            <a:r>
              <a:rPr lang="en-US" dirty="0"/>
              <a:t>Modern web applications</a:t>
            </a:r>
          </a:p>
          <a:p>
            <a:endParaRPr lang="en-US" dirty="0"/>
          </a:p>
          <a:p>
            <a:pPr lvl="1"/>
            <a:endParaRPr lang="en-US" dirty="0"/>
          </a:p>
          <a:p>
            <a:pPr lvl="1"/>
            <a:endParaRPr lang="en-US" dirty="0"/>
          </a:p>
        </p:txBody>
      </p:sp>
      <p:sp>
        <p:nvSpPr>
          <p:cNvPr id="4" name="Date Placeholder 3">
            <a:extLst>
              <a:ext uri="{FF2B5EF4-FFF2-40B4-BE49-F238E27FC236}">
                <a16:creationId xmlns:a16="http://schemas.microsoft.com/office/drawing/2014/main" id="{F13C5C10-4F7B-0BB5-1BE1-3F9D0AC28244}"/>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58E4393D-3695-37F8-D7FB-DBCDB4AADCA0}"/>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318B1A6E-0BB9-A0CA-B06C-51291AB33A6C}"/>
              </a:ext>
            </a:extLst>
          </p:cNvPr>
          <p:cNvSpPr>
            <a:spLocks noGrp="1"/>
          </p:cNvSpPr>
          <p:nvPr>
            <p:ph type="sldNum" sz="quarter" idx="12"/>
          </p:nvPr>
        </p:nvSpPr>
        <p:spPr/>
        <p:txBody>
          <a:bodyPr/>
          <a:lstStyle/>
          <a:p>
            <a:fld id="{E4AA9D28-175B-924B-8AFB-6F5FA3319B55}" type="slidenum">
              <a:rPr lang="en-US" smtClean="0"/>
              <a:pPr/>
              <a:t>24</a:t>
            </a:fld>
            <a:endParaRPr lang="en-US"/>
          </a:p>
        </p:txBody>
      </p:sp>
      <p:pic>
        <p:nvPicPr>
          <p:cNvPr id="1026" name="Picture 2" descr="Microservice Architecture pattern">
            <a:extLst>
              <a:ext uri="{FF2B5EF4-FFF2-40B4-BE49-F238E27FC236}">
                <a16:creationId xmlns:a16="http://schemas.microsoft.com/office/drawing/2014/main" id="{1A187A6E-6778-0073-1CE0-8BA3D4E0E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8177" y="294216"/>
            <a:ext cx="3286978" cy="22563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FA58B91-C9B7-AD0D-8D45-DB32C9637D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4666" y="3744382"/>
            <a:ext cx="4402667"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934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5EFC-B598-4035-AD81-680D9C009FD4}"/>
              </a:ext>
            </a:extLst>
          </p:cNvPr>
          <p:cNvSpPr>
            <a:spLocks noGrp="1"/>
          </p:cNvSpPr>
          <p:nvPr>
            <p:ph type="title"/>
          </p:nvPr>
        </p:nvSpPr>
        <p:spPr/>
        <p:txBody>
          <a:bodyPr/>
          <a:lstStyle/>
          <a:p>
            <a:r>
              <a:rPr lang="en-US" dirty="0"/>
              <a:t>Browser Architecture</a:t>
            </a:r>
          </a:p>
        </p:txBody>
      </p:sp>
      <p:sp>
        <p:nvSpPr>
          <p:cNvPr id="4" name="Date Placeholder 3">
            <a:extLst>
              <a:ext uri="{FF2B5EF4-FFF2-40B4-BE49-F238E27FC236}">
                <a16:creationId xmlns:a16="http://schemas.microsoft.com/office/drawing/2014/main" id="{5558058F-6C28-7B90-E173-25358FA5BD9A}"/>
              </a:ext>
            </a:extLst>
          </p:cNvPr>
          <p:cNvSpPr>
            <a:spLocks noGrp="1"/>
          </p:cNvSpPr>
          <p:nvPr>
            <p:ph type="dt" sz="half" idx="10"/>
          </p:nvPr>
        </p:nvSpPr>
        <p:spPr/>
        <p:txBody>
          <a:bodyPr/>
          <a:lstStyle/>
          <a:p>
            <a:fld id="{6BDF0056-B268-564D-A20D-856FD8162E56}" type="datetime1">
              <a:rPr lang="en-US" smtClean="0"/>
              <a:t>9/17/24</a:t>
            </a:fld>
            <a:endParaRPr lang="en-US"/>
          </a:p>
        </p:txBody>
      </p:sp>
      <p:sp>
        <p:nvSpPr>
          <p:cNvPr id="5" name="Footer Placeholder 4">
            <a:extLst>
              <a:ext uri="{FF2B5EF4-FFF2-40B4-BE49-F238E27FC236}">
                <a16:creationId xmlns:a16="http://schemas.microsoft.com/office/drawing/2014/main" id="{E58E1C4F-D10C-6620-B8BC-92853C69C476}"/>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516D34E8-CC40-7AC7-CDF0-FD03AD104DAB}"/>
              </a:ext>
            </a:extLst>
          </p:cNvPr>
          <p:cNvSpPr>
            <a:spLocks noGrp="1"/>
          </p:cNvSpPr>
          <p:nvPr>
            <p:ph type="sldNum" sz="quarter" idx="12"/>
          </p:nvPr>
        </p:nvSpPr>
        <p:spPr/>
        <p:txBody>
          <a:bodyPr/>
          <a:lstStyle/>
          <a:p>
            <a:fld id="{E4AA9D28-175B-924B-8AFB-6F5FA3319B55}" type="slidenum">
              <a:rPr lang="en-US" smtClean="0"/>
              <a:pPr/>
              <a:t>25</a:t>
            </a:fld>
            <a:endParaRPr lang="en-US"/>
          </a:p>
        </p:txBody>
      </p:sp>
      <p:sp>
        <p:nvSpPr>
          <p:cNvPr id="8" name="Rounded Rectangle 7">
            <a:extLst>
              <a:ext uri="{FF2B5EF4-FFF2-40B4-BE49-F238E27FC236}">
                <a16:creationId xmlns:a16="http://schemas.microsoft.com/office/drawing/2014/main" id="{A6EEA369-9DE5-0119-31E8-6EC5F48B71EC}"/>
              </a:ext>
            </a:extLst>
          </p:cNvPr>
          <p:cNvSpPr/>
          <p:nvPr/>
        </p:nvSpPr>
        <p:spPr>
          <a:xfrm>
            <a:off x="1336431" y="2264018"/>
            <a:ext cx="1565031" cy="703385"/>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Networking</a:t>
            </a:r>
          </a:p>
        </p:txBody>
      </p:sp>
      <p:sp>
        <p:nvSpPr>
          <p:cNvPr id="9" name="Oval 8">
            <a:extLst>
              <a:ext uri="{FF2B5EF4-FFF2-40B4-BE49-F238E27FC236}">
                <a16:creationId xmlns:a16="http://schemas.microsoft.com/office/drawing/2014/main" id="{C79D4E16-0D06-5E27-CD25-789555066ADE}"/>
              </a:ext>
            </a:extLst>
          </p:cNvPr>
          <p:cNvSpPr/>
          <p:nvPr/>
        </p:nvSpPr>
        <p:spPr>
          <a:xfrm>
            <a:off x="3956538" y="2048608"/>
            <a:ext cx="1767254" cy="1134207"/>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DOM</a:t>
            </a:r>
          </a:p>
          <a:p>
            <a:pPr algn="ctr"/>
            <a:r>
              <a:rPr lang="en-US" dirty="0"/>
              <a:t>Storage</a:t>
            </a:r>
          </a:p>
        </p:txBody>
      </p:sp>
      <p:sp>
        <p:nvSpPr>
          <p:cNvPr id="10" name="Rectangle 9">
            <a:extLst>
              <a:ext uri="{FF2B5EF4-FFF2-40B4-BE49-F238E27FC236}">
                <a16:creationId xmlns:a16="http://schemas.microsoft.com/office/drawing/2014/main" id="{F86C82E5-D89F-FBC0-590B-F6EA08B4F22C}"/>
              </a:ext>
            </a:extLst>
          </p:cNvPr>
          <p:cNvSpPr/>
          <p:nvPr/>
        </p:nvSpPr>
        <p:spPr>
          <a:xfrm>
            <a:off x="6567853" y="2351942"/>
            <a:ext cx="1910862" cy="527538"/>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Render Engine</a:t>
            </a:r>
          </a:p>
        </p:txBody>
      </p:sp>
      <p:sp>
        <p:nvSpPr>
          <p:cNvPr id="11" name="Rounded Rectangle 10">
            <a:extLst>
              <a:ext uri="{FF2B5EF4-FFF2-40B4-BE49-F238E27FC236}">
                <a16:creationId xmlns:a16="http://schemas.microsoft.com/office/drawing/2014/main" id="{AD76A3B7-1BA1-641C-31EB-62CDB54D6A59}"/>
              </a:ext>
            </a:extLst>
          </p:cNvPr>
          <p:cNvSpPr/>
          <p:nvPr/>
        </p:nvSpPr>
        <p:spPr>
          <a:xfrm>
            <a:off x="9179168" y="3258587"/>
            <a:ext cx="1934308" cy="764931"/>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Display</a:t>
            </a:r>
          </a:p>
        </p:txBody>
      </p:sp>
      <p:sp>
        <p:nvSpPr>
          <p:cNvPr id="13" name="Rectangle 12">
            <a:extLst>
              <a:ext uri="{FF2B5EF4-FFF2-40B4-BE49-F238E27FC236}">
                <a16:creationId xmlns:a16="http://schemas.microsoft.com/office/drawing/2014/main" id="{B38D41A6-D7A8-8540-3509-3FC23F7FA62C}"/>
              </a:ext>
            </a:extLst>
          </p:cNvPr>
          <p:cNvSpPr/>
          <p:nvPr/>
        </p:nvSpPr>
        <p:spPr>
          <a:xfrm>
            <a:off x="6626468" y="4554767"/>
            <a:ext cx="1793632" cy="420351"/>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Interactions</a:t>
            </a:r>
          </a:p>
        </p:txBody>
      </p:sp>
      <p:sp>
        <p:nvSpPr>
          <p:cNvPr id="14" name="Rectangle 13">
            <a:extLst>
              <a:ext uri="{FF2B5EF4-FFF2-40B4-BE49-F238E27FC236}">
                <a16:creationId xmlns:a16="http://schemas.microsoft.com/office/drawing/2014/main" id="{CDFB9BCC-D241-4F93-BD4E-73EACFE856F9}"/>
              </a:ext>
            </a:extLst>
          </p:cNvPr>
          <p:cNvSpPr/>
          <p:nvPr/>
        </p:nvSpPr>
        <p:spPr>
          <a:xfrm>
            <a:off x="3956538" y="3799315"/>
            <a:ext cx="1767254" cy="448407"/>
          </a:xfrm>
          <a:prstGeom prst="rect">
            <a:avLst/>
          </a:prstGeom>
          <a:solidFill>
            <a:schemeClr val="tx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Controller</a:t>
            </a:r>
          </a:p>
        </p:txBody>
      </p:sp>
      <p:sp>
        <p:nvSpPr>
          <p:cNvPr id="15" name="Rectangle 14">
            <a:extLst>
              <a:ext uri="{FF2B5EF4-FFF2-40B4-BE49-F238E27FC236}">
                <a16:creationId xmlns:a16="http://schemas.microsoft.com/office/drawing/2014/main" id="{B424CEED-A797-990E-F9CE-E6564373DD6E}"/>
              </a:ext>
            </a:extLst>
          </p:cNvPr>
          <p:cNvSpPr/>
          <p:nvPr/>
        </p:nvSpPr>
        <p:spPr>
          <a:xfrm>
            <a:off x="6641123" y="3326854"/>
            <a:ext cx="1778977" cy="6252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JS Engine</a:t>
            </a:r>
          </a:p>
        </p:txBody>
      </p:sp>
      <p:cxnSp>
        <p:nvCxnSpPr>
          <p:cNvPr id="17" name="Straight Arrow Connector 16">
            <a:extLst>
              <a:ext uri="{FF2B5EF4-FFF2-40B4-BE49-F238E27FC236}">
                <a16:creationId xmlns:a16="http://schemas.microsoft.com/office/drawing/2014/main" id="{DA51AECC-2111-C4E0-E6F6-6F189ED88C05}"/>
              </a:ext>
            </a:extLst>
          </p:cNvPr>
          <p:cNvCxnSpPr>
            <a:stCxn id="8" idx="3"/>
            <a:endCxn id="9" idx="2"/>
          </p:cNvCxnSpPr>
          <p:nvPr/>
        </p:nvCxnSpPr>
        <p:spPr>
          <a:xfrm>
            <a:off x="2901462" y="2615711"/>
            <a:ext cx="1055076" cy="1"/>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910573B-BF0B-6F7A-BF4B-3EF5A6CC1BE5}"/>
              </a:ext>
            </a:extLst>
          </p:cNvPr>
          <p:cNvCxnSpPr>
            <a:stCxn id="14" idx="1"/>
            <a:endCxn id="8" idx="2"/>
          </p:cNvCxnSpPr>
          <p:nvPr/>
        </p:nvCxnSpPr>
        <p:spPr>
          <a:xfrm flipH="1" flipV="1">
            <a:off x="2118947" y="2967403"/>
            <a:ext cx="1837591" cy="1056116"/>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FF98E3-D3DC-C3E8-1B59-9BA7CF242CA2}"/>
              </a:ext>
            </a:extLst>
          </p:cNvPr>
          <p:cNvCxnSpPr>
            <a:cxnSpLocks/>
            <a:stCxn id="14" idx="0"/>
            <a:endCxn id="9" idx="4"/>
          </p:cNvCxnSpPr>
          <p:nvPr/>
        </p:nvCxnSpPr>
        <p:spPr>
          <a:xfrm flipV="1">
            <a:off x="4840165" y="3182815"/>
            <a:ext cx="0" cy="616500"/>
          </a:xfrm>
          <a:prstGeom prst="line">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EFD8FC1-6E1D-C9DC-E436-72B14C08AD45}"/>
              </a:ext>
            </a:extLst>
          </p:cNvPr>
          <p:cNvCxnSpPr>
            <a:cxnSpLocks/>
            <a:stCxn id="9" idx="6"/>
            <a:endCxn id="10" idx="1"/>
          </p:cNvCxnSpPr>
          <p:nvPr/>
        </p:nvCxnSpPr>
        <p:spPr>
          <a:xfrm flipV="1">
            <a:off x="5723792" y="2615711"/>
            <a:ext cx="844061" cy="1"/>
          </a:xfrm>
          <a:prstGeom prst="straightConnector1">
            <a:avLst/>
          </a:prstGeom>
          <a:ln w="19050">
            <a:solidFill>
              <a:srgbClr val="7030A0"/>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D6F4B0F-E7D8-5E33-B1DE-587E8D86956F}"/>
              </a:ext>
            </a:extLst>
          </p:cNvPr>
          <p:cNvCxnSpPr>
            <a:stCxn id="10" idx="2"/>
            <a:endCxn id="15" idx="0"/>
          </p:cNvCxnSpPr>
          <p:nvPr/>
        </p:nvCxnSpPr>
        <p:spPr>
          <a:xfrm>
            <a:off x="7523284" y="2879480"/>
            <a:ext cx="7328" cy="447374"/>
          </a:xfrm>
          <a:prstGeom prst="straightConnector1">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E7E3C6F-BE9C-CFB5-D0BC-9FEE7E07EA17}"/>
              </a:ext>
            </a:extLst>
          </p:cNvPr>
          <p:cNvCxnSpPr>
            <a:stCxn id="13" idx="0"/>
            <a:endCxn id="15" idx="2"/>
          </p:cNvCxnSpPr>
          <p:nvPr/>
        </p:nvCxnSpPr>
        <p:spPr>
          <a:xfrm flipV="1">
            <a:off x="7523284" y="3952144"/>
            <a:ext cx="7328" cy="602623"/>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D58E417-B1DD-9BBA-FF6F-83C210A55E45}"/>
              </a:ext>
            </a:extLst>
          </p:cNvPr>
          <p:cNvCxnSpPr>
            <a:stCxn id="15" idx="1"/>
            <a:endCxn id="14" idx="3"/>
          </p:cNvCxnSpPr>
          <p:nvPr/>
        </p:nvCxnSpPr>
        <p:spPr>
          <a:xfrm flipH="1">
            <a:off x="5723792" y="3639499"/>
            <a:ext cx="917331" cy="384020"/>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1DEA649-081A-C84A-BC03-5646EC8DF26E}"/>
              </a:ext>
            </a:extLst>
          </p:cNvPr>
          <p:cNvCxnSpPr>
            <a:stCxn id="15" idx="1"/>
            <a:endCxn id="9" idx="5"/>
          </p:cNvCxnSpPr>
          <p:nvPr/>
        </p:nvCxnSpPr>
        <p:spPr>
          <a:xfrm flipH="1" flipV="1">
            <a:off x="5464984" y="3016714"/>
            <a:ext cx="1176139" cy="622785"/>
          </a:xfrm>
          <a:prstGeom prst="straightConnector1">
            <a:avLst/>
          </a:prstGeom>
          <a:ln w="19050">
            <a:solidFill>
              <a:srgbClr val="7030A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B1D1BD-A63E-3C53-8F1B-68C1AF6D9173}"/>
              </a:ext>
            </a:extLst>
          </p:cNvPr>
          <p:cNvCxnSpPr>
            <a:stCxn id="10" idx="3"/>
            <a:endCxn id="11" idx="0"/>
          </p:cNvCxnSpPr>
          <p:nvPr/>
        </p:nvCxnSpPr>
        <p:spPr>
          <a:xfrm>
            <a:off x="8478715" y="2615711"/>
            <a:ext cx="1667607" cy="642876"/>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3B0142F-3361-4C51-EE12-47C6E34804E2}"/>
              </a:ext>
            </a:extLst>
          </p:cNvPr>
          <p:cNvCxnSpPr>
            <a:stCxn id="11" idx="2"/>
            <a:endCxn id="13" idx="3"/>
          </p:cNvCxnSpPr>
          <p:nvPr/>
        </p:nvCxnSpPr>
        <p:spPr>
          <a:xfrm flipH="1">
            <a:off x="8420100" y="4023518"/>
            <a:ext cx="1726222" cy="741425"/>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00EB669-3B9F-7F12-CC8D-D538654E9725}"/>
              </a:ext>
            </a:extLst>
          </p:cNvPr>
          <p:cNvCxnSpPr>
            <a:stCxn id="13" idx="1"/>
            <a:endCxn id="14" idx="2"/>
          </p:cNvCxnSpPr>
          <p:nvPr/>
        </p:nvCxnSpPr>
        <p:spPr>
          <a:xfrm flipH="1" flipV="1">
            <a:off x="4840165" y="4247722"/>
            <a:ext cx="1786303" cy="517221"/>
          </a:xfrm>
          <a:prstGeom prst="straightConnector1">
            <a:avLst/>
          </a:prstGeom>
          <a:ln w="1905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20B1124-64F2-1B6C-C892-785E7CE49F8F}"/>
              </a:ext>
            </a:extLst>
          </p:cNvPr>
          <p:cNvSpPr txBox="1"/>
          <p:nvPr/>
        </p:nvSpPr>
        <p:spPr>
          <a:xfrm>
            <a:off x="490118" y="3799315"/>
            <a:ext cx="2830983" cy="1200329"/>
          </a:xfrm>
          <a:prstGeom prst="rect">
            <a:avLst/>
          </a:prstGeom>
          <a:noFill/>
        </p:spPr>
        <p:txBody>
          <a:bodyPr wrap="square" rtlCol="0">
            <a:spAutoFit/>
          </a:bodyPr>
          <a:lstStyle/>
          <a:p>
            <a:r>
              <a:rPr lang="en-US" dirty="0"/>
              <a:t>Pipe &amp; Filter</a:t>
            </a:r>
          </a:p>
          <a:p>
            <a:r>
              <a:rPr lang="en-US" dirty="0"/>
              <a:t>Layered System</a:t>
            </a:r>
          </a:p>
          <a:p>
            <a:r>
              <a:rPr lang="en-US" dirty="0"/>
              <a:t>Repository</a:t>
            </a:r>
          </a:p>
          <a:p>
            <a:r>
              <a:rPr lang="en-US" dirty="0"/>
              <a:t>Plug-in</a:t>
            </a:r>
          </a:p>
        </p:txBody>
      </p:sp>
    </p:spTree>
    <p:extLst>
      <p:ext uri="{BB962C8B-B14F-4D97-AF65-F5344CB8AC3E}">
        <p14:creationId xmlns:p14="http://schemas.microsoft.com/office/powerpoint/2010/main" val="1619870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12A9-9554-1C42-996D-31483B13ED2D}"/>
              </a:ext>
            </a:extLst>
          </p:cNvPr>
          <p:cNvSpPr>
            <a:spLocks noGrp="1"/>
          </p:cNvSpPr>
          <p:nvPr>
            <p:ph type="title"/>
          </p:nvPr>
        </p:nvSpPr>
        <p:spPr/>
        <p:txBody>
          <a:bodyPr/>
          <a:lstStyle/>
          <a:p>
            <a:r>
              <a:rPr lang="en-US" dirty="0"/>
              <a:t>Heterogeneous Architectures</a:t>
            </a:r>
          </a:p>
        </p:txBody>
      </p:sp>
      <p:sp>
        <p:nvSpPr>
          <p:cNvPr id="3" name="Content Placeholder 2">
            <a:extLst>
              <a:ext uri="{FF2B5EF4-FFF2-40B4-BE49-F238E27FC236}">
                <a16:creationId xmlns:a16="http://schemas.microsoft.com/office/drawing/2014/main" id="{EA25FDBD-004C-5745-B77E-8CEB9564FD2D}"/>
              </a:ext>
            </a:extLst>
          </p:cNvPr>
          <p:cNvSpPr>
            <a:spLocks noGrp="1"/>
          </p:cNvSpPr>
          <p:nvPr>
            <p:ph idx="1"/>
          </p:nvPr>
        </p:nvSpPr>
        <p:spPr>
          <a:xfrm>
            <a:off x="838200" y="1825625"/>
            <a:ext cx="6180179" cy="4351338"/>
          </a:xfrm>
        </p:spPr>
        <p:txBody>
          <a:bodyPr>
            <a:normAutofit fontScale="92500"/>
          </a:bodyPr>
          <a:lstStyle/>
          <a:p>
            <a:r>
              <a:rPr lang="en-US" dirty="0">
                <a:solidFill>
                  <a:schemeClr val="accent6">
                    <a:lumMod val="50000"/>
                  </a:schemeClr>
                </a:solidFill>
              </a:rPr>
              <a:t>Most complex systems employ multiple architectures</a:t>
            </a:r>
          </a:p>
          <a:p>
            <a:pPr lvl="1"/>
            <a:r>
              <a:rPr lang="en-US" dirty="0"/>
              <a:t>Combinations of the above</a:t>
            </a:r>
          </a:p>
          <a:p>
            <a:r>
              <a:rPr lang="en-US" dirty="0">
                <a:solidFill>
                  <a:schemeClr val="accent2">
                    <a:lumMod val="75000"/>
                  </a:schemeClr>
                </a:solidFill>
              </a:rPr>
              <a:t>Example: Code Bubbles</a:t>
            </a:r>
          </a:p>
          <a:p>
            <a:pPr lvl="1"/>
            <a:r>
              <a:rPr lang="en-US" dirty="0"/>
              <a:t>Message-based with communicating processes</a:t>
            </a:r>
          </a:p>
          <a:p>
            <a:pPr lvl="1"/>
            <a:r>
              <a:rPr lang="en-US" dirty="0"/>
              <a:t>Layered architecture for main system</a:t>
            </a:r>
          </a:p>
          <a:p>
            <a:pPr lvl="1"/>
            <a:r>
              <a:rPr lang="en-US" dirty="0"/>
              <a:t>Plug-in capability for extensions</a:t>
            </a:r>
          </a:p>
          <a:p>
            <a:pPr lvl="1"/>
            <a:r>
              <a:rPr lang="en-US" dirty="0"/>
              <a:t>Repository based on source code and file system</a:t>
            </a:r>
          </a:p>
          <a:p>
            <a:pPr lvl="2"/>
            <a:endParaRPr lang="en-US" dirty="0"/>
          </a:p>
        </p:txBody>
      </p:sp>
      <p:sp>
        <p:nvSpPr>
          <p:cNvPr id="4" name="Date Placeholder 3">
            <a:extLst>
              <a:ext uri="{FF2B5EF4-FFF2-40B4-BE49-F238E27FC236}">
                <a16:creationId xmlns:a16="http://schemas.microsoft.com/office/drawing/2014/main" id="{BAE2DA4E-20DA-F24C-B9D6-631DEB2C2499}"/>
              </a:ext>
            </a:extLst>
          </p:cNvPr>
          <p:cNvSpPr>
            <a:spLocks noGrp="1"/>
          </p:cNvSpPr>
          <p:nvPr>
            <p:ph type="dt" sz="half" idx="10"/>
          </p:nvPr>
        </p:nvSpPr>
        <p:spPr/>
        <p:txBody>
          <a:bodyPr/>
          <a:lstStyle/>
          <a:p>
            <a:fld id="{BC117569-3734-7A4D-B38C-C343EAB25046}" type="datetime1">
              <a:rPr lang="en-US" smtClean="0"/>
              <a:t>9/15/24</a:t>
            </a:fld>
            <a:endParaRPr lang="en-US"/>
          </a:p>
        </p:txBody>
      </p:sp>
      <p:sp>
        <p:nvSpPr>
          <p:cNvPr id="5" name="Footer Placeholder 4">
            <a:extLst>
              <a:ext uri="{FF2B5EF4-FFF2-40B4-BE49-F238E27FC236}">
                <a16:creationId xmlns:a16="http://schemas.microsoft.com/office/drawing/2014/main" id="{6CA02EF3-5DA2-B640-9F26-B4FEDB15648C}"/>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C54574D0-22F6-CD41-87BA-5AA3DCC086DB}"/>
              </a:ext>
            </a:extLst>
          </p:cNvPr>
          <p:cNvSpPr>
            <a:spLocks noGrp="1"/>
          </p:cNvSpPr>
          <p:nvPr>
            <p:ph type="sldNum" sz="quarter" idx="12"/>
          </p:nvPr>
        </p:nvSpPr>
        <p:spPr/>
        <p:txBody>
          <a:bodyPr/>
          <a:lstStyle/>
          <a:p>
            <a:fld id="{E4AA9D28-175B-924B-8AFB-6F5FA3319B55}" type="slidenum">
              <a:rPr lang="en-US" smtClean="0"/>
              <a:pPr/>
              <a:t>26</a:t>
            </a:fld>
            <a:endParaRPr lang="en-US"/>
          </a:p>
        </p:txBody>
      </p:sp>
      <p:pic>
        <p:nvPicPr>
          <p:cNvPr id="9" name="Picture 8">
            <a:extLst>
              <a:ext uri="{FF2B5EF4-FFF2-40B4-BE49-F238E27FC236}">
                <a16:creationId xmlns:a16="http://schemas.microsoft.com/office/drawing/2014/main" id="{D2E1E075-D20D-094E-A9B1-FF2B6C489E76}"/>
              </a:ext>
            </a:extLst>
          </p:cNvPr>
          <p:cNvPicPr>
            <a:picLocks noChangeAspect="1"/>
          </p:cNvPicPr>
          <p:nvPr/>
        </p:nvPicPr>
        <p:blipFill>
          <a:blip r:embed="rId2"/>
          <a:stretch>
            <a:fillRect/>
          </a:stretch>
        </p:blipFill>
        <p:spPr>
          <a:xfrm>
            <a:off x="6712656" y="1265710"/>
            <a:ext cx="5341878" cy="2425985"/>
          </a:xfrm>
          <a:prstGeom prst="rect">
            <a:avLst/>
          </a:prstGeom>
        </p:spPr>
      </p:pic>
      <p:sp>
        <p:nvSpPr>
          <p:cNvPr id="7" name="Rectangle 6">
            <a:extLst>
              <a:ext uri="{FF2B5EF4-FFF2-40B4-BE49-F238E27FC236}">
                <a16:creationId xmlns:a16="http://schemas.microsoft.com/office/drawing/2014/main" id="{2073D18F-ABAD-4540-BB4E-6B896522897D}"/>
              </a:ext>
            </a:extLst>
          </p:cNvPr>
          <p:cNvSpPr/>
          <p:nvPr/>
        </p:nvSpPr>
        <p:spPr>
          <a:xfrm>
            <a:off x="8755053" y="1515259"/>
            <a:ext cx="628542" cy="23390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SEEDE</a:t>
            </a:r>
          </a:p>
        </p:txBody>
      </p:sp>
      <p:sp>
        <p:nvSpPr>
          <p:cNvPr id="11" name="Rectangle 10">
            <a:extLst>
              <a:ext uri="{FF2B5EF4-FFF2-40B4-BE49-F238E27FC236}">
                <a16:creationId xmlns:a16="http://schemas.microsoft.com/office/drawing/2014/main" id="{495212DB-1219-5048-8A80-5C037098D88E}"/>
              </a:ext>
            </a:extLst>
          </p:cNvPr>
          <p:cNvSpPr/>
          <p:nvPr/>
        </p:nvSpPr>
        <p:spPr>
          <a:xfrm>
            <a:off x="8755053" y="1841033"/>
            <a:ext cx="628542" cy="24048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FAIT</a:t>
            </a:r>
          </a:p>
        </p:txBody>
      </p:sp>
      <p:sp>
        <p:nvSpPr>
          <p:cNvPr id="12" name="Oval 11">
            <a:extLst>
              <a:ext uri="{FF2B5EF4-FFF2-40B4-BE49-F238E27FC236}">
                <a16:creationId xmlns:a16="http://schemas.microsoft.com/office/drawing/2014/main" id="{A4445E03-5058-0046-AC64-BBAE85738DC8}"/>
              </a:ext>
            </a:extLst>
          </p:cNvPr>
          <p:cNvSpPr/>
          <p:nvPr/>
        </p:nvSpPr>
        <p:spPr>
          <a:xfrm>
            <a:off x="9671222" y="1825625"/>
            <a:ext cx="123567" cy="14472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879F52F-15A2-2444-9FC1-F835339315FF}"/>
              </a:ext>
            </a:extLst>
          </p:cNvPr>
          <p:cNvCxnSpPr>
            <a:cxnSpLocks/>
            <a:stCxn id="7" idx="3"/>
            <a:endCxn id="12" idx="1"/>
          </p:cNvCxnSpPr>
          <p:nvPr/>
        </p:nvCxnSpPr>
        <p:spPr>
          <a:xfrm>
            <a:off x="9383595" y="1632212"/>
            <a:ext cx="305723" cy="214607"/>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6EF86292-FB16-AD44-BEAD-C4256A731416}"/>
              </a:ext>
            </a:extLst>
          </p:cNvPr>
          <p:cNvCxnSpPr>
            <a:cxnSpLocks/>
            <a:stCxn id="11" idx="3"/>
            <a:endCxn id="12" idx="3"/>
          </p:cNvCxnSpPr>
          <p:nvPr/>
        </p:nvCxnSpPr>
        <p:spPr>
          <a:xfrm flipV="1">
            <a:off x="9383595" y="1949156"/>
            <a:ext cx="305723" cy="12119"/>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60872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8721C-845C-1B42-9705-20DE546486BE}"/>
              </a:ext>
            </a:extLst>
          </p:cNvPr>
          <p:cNvSpPr>
            <a:spLocks noGrp="1"/>
          </p:cNvSpPr>
          <p:nvPr>
            <p:ph type="title"/>
          </p:nvPr>
        </p:nvSpPr>
        <p:spPr/>
        <p:txBody>
          <a:bodyPr/>
          <a:lstStyle/>
          <a:p>
            <a:r>
              <a:rPr lang="en-US" dirty="0"/>
              <a:t>Software Architecture </a:t>
            </a:r>
          </a:p>
        </p:txBody>
      </p:sp>
      <p:sp>
        <p:nvSpPr>
          <p:cNvPr id="3" name="Content Placeholder 2">
            <a:extLst>
              <a:ext uri="{FF2B5EF4-FFF2-40B4-BE49-F238E27FC236}">
                <a16:creationId xmlns:a16="http://schemas.microsoft.com/office/drawing/2014/main" id="{D2B36F5B-916D-8E44-9BD7-BD0FE55FD2CE}"/>
              </a:ext>
            </a:extLst>
          </p:cNvPr>
          <p:cNvSpPr>
            <a:spLocks noGrp="1"/>
          </p:cNvSpPr>
          <p:nvPr>
            <p:ph idx="1"/>
          </p:nvPr>
        </p:nvSpPr>
        <p:spPr/>
        <p:txBody>
          <a:bodyPr/>
          <a:lstStyle/>
          <a:p>
            <a:r>
              <a:rPr lang="en-US" dirty="0">
                <a:solidFill>
                  <a:schemeClr val="accent4">
                    <a:lumMod val="50000"/>
                  </a:schemeClr>
                </a:solidFill>
              </a:rPr>
              <a:t>Understanding these (and other) high-level models</a:t>
            </a:r>
          </a:p>
          <a:p>
            <a:r>
              <a:rPr lang="en-US" dirty="0">
                <a:solidFill>
                  <a:schemeClr val="accent5">
                    <a:lumMod val="75000"/>
                  </a:schemeClr>
                </a:solidFill>
              </a:rPr>
              <a:t>Understanding when they are (and are not) appropriate</a:t>
            </a:r>
          </a:p>
          <a:p>
            <a:pPr lvl="1"/>
            <a:r>
              <a:rPr lang="en-US" dirty="0"/>
              <a:t>These are essentially high-level design patterns</a:t>
            </a:r>
          </a:p>
          <a:p>
            <a:pPr lvl="1"/>
            <a:r>
              <a:rPr lang="en-US" dirty="0"/>
              <a:t>Design patterns always tell WHEN they are appropriate</a:t>
            </a:r>
          </a:p>
          <a:p>
            <a:pPr lvl="1"/>
            <a:r>
              <a:rPr lang="en-US" dirty="0"/>
              <a:t>Should also indicate when NOT appropriate</a:t>
            </a:r>
          </a:p>
          <a:p>
            <a:pPr lvl="2"/>
            <a:r>
              <a:rPr lang="en-US" dirty="0"/>
              <a:t>When they make the system more complex</a:t>
            </a:r>
          </a:p>
          <a:p>
            <a:pPr lvl="2"/>
            <a:r>
              <a:rPr lang="en-US" dirty="0"/>
              <a:t>When they make the system harder to maintain</a:t>
            </a:r>
          </a:p>
          <a:p>
            <a:r>
              <a:rPr lang="en-US" dirty="0">
                <a:solidFill>
                  <a:schemeClr val="accent6">
                    <a:lumMod val="75000"/>
                  </a:schemeClr>
                </a:solidFill>
              </a:rPr>
              <a:t>Understanding what best applies to your problem</a:t>
            </a:r>
          </a:p>
          <a:p>
            <a:pPr lvl="1"/>
            <a:r>
              <a:rPr lang="en-US" dirty="0"/>
              <a:t>What will make your life simpler</a:t>
            </a:r>
          </a:p>
        </p:txBody>
      </p:sp>
      <p:sp>
        <p:nvSpPr>
          <p:cNvPr id="4" name="Date Placeholder 3">
            <a:extLst>
              <a:ext uri="{FF2B5EF4-FFF2-40B4-BE49-F238E27FC236}">
                <a16:creationId xmlns:a16="http://schemas.microsoft.com/office/drawing/2014/main" id="{2381AF7B-3B7D-5942-A535-A60E5204C80E}"/>
              </a:ext>
            </a:extLst>
          </p:cNvPr>
          <p:cNvSpPr>
            <a:spLocks noGrp="1"/>
          </p:cNvSpPr>
          <p:nvPr>
            <p:ph type="dt" sz="half" idx="10"/>
          </p:nvPr>
        </p:nvSpPr>
        <p:spPr/>
        <p:txBody>
          <a:bodyPr/>
          <a:lstStyle/>
          <a:p>
            <a:fld id="{5E1F5184-91D6-2744-A8AB-0A3C923120DA}" type="datetime1">
              <a:rPr lang="en-US" smtClean="0"/>
              <a:t>9/15/24</a:t>
            </a:fld>
            <a:endParaRPr lang="en-US"/>
          </a:p>
        </p:txBody>
      </p:sp>
      <p:sp>
        <p:nvSpPr>
          <p:cNvPr id="5" name="Footer Placeholder 4">
            <a:extLst>
              <a:ext uri="{FF2B5EF4-FFF2-40B4-BE49-F238E27FC236}">
                <a16:creationId xmlns:a16="http://schemas.microsoft.com/office/drawing/2014/main" id="{318F70BA-296F-524B-B5A3-336CFB08C3C0}"/>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EEF89486-BC93-0949-9872-E0218F51D19B}"/>
              </a:ext>
            </a:extLst>
          </p:cNvPr>
          <p:cNvSpPr>
            <a:spLocks noGrp="1"/>
          </p:cNvSpPr>
          <p:nvPr>
            <p:ph type="sldNum" sz="quarter" idx="12"/>
          </p:nvPr>
        </p:nvSpPr>
        <p:spPr/>
        <p:txBody>
          <a:bodyPr/>
          <a:lstStyle/>
          <a:p>
            <a:fld id="{E4AA9D28-175B-924B-8AFB-6F5FA3319B55}" type="slidenum">
              <a:rPr lang="en-US" smtClean="0"/>
              <a:pPr/>
              <a:t>27</a:t>
            </a:fld>
            <a:endParaRPr lang="en-US"/>
          </a:p>
        </p:txBody>
      </p:sp>
      <p:pic>
        <p:nvPicPr>
          <p:cNvPr id="13314" name="Picture 2" descr="software-architecture-patterns">
            <a:extLst>
              <a:ext uri="{FF2B5EF4-FFF2-40B4-BE49-F238E27FC236}">
                <a16:creationId xmlns:a16="http://schemas.microsoft.com/office/drawing/2014/main" id="{4CAF6957-990E-1544-8205-4DED68279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4674" y="2977978"/>
            <a:ext cx="2351401" cy="3514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303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14F9-7F67-E1E4-9421-C369BCD941E0}"/>
              </a:ext>
            </a:extLst>
          </p:cNvPr>
          <p:cNvSpPr>
            <a:spLocks noGrp="1"/>
          </p:cNvSpPr>
          <p:nvPr>
            <p:ph type="title"/>
          </p:nvPr>
        </p:nvSpPr>
        <p:spPr/>
        <p:txBody>
          <a:bodyPr/>
          <a:lstStyle/>
          <a:p>
            <a:r>
              <a:rPr lang="en-US" dirty="0"/>
              <a:t>Choosing a Software Architecture</a:t>
            </a:r>
          </a:p>
        </p:txBody>
      </p:sp>
      <p:sp>
        <p:nvSpPr>
          <p:cNvPr id="3" name="Content Placeholder 2">
            <a:extLst>
              <a:ext uri="{FF2B5EF4-FFF2-40B4-BE49-F238E27FC236}">
                <a16:creationId xmlns:a16="http://schemas.microsoft.com/office/drawing/2014/main" id="{D07E5629-3908-81C6-3AE7-8C1C4D07C666}"/>
              </a:ext>
            </a:extLst>
          </p:cNvPr>
          <p:cNvSpPr>
            <a:spLocks noGrp="1"/>
          </p:cNvSpPr>
          <p:nvPr>
            <p:ph idx="1"/>
          </p:nvPr>
        </p:nvSpPr>
        <p:spPr/>
        <p:txBody>
          <a:bodyPr>
            <a:normAutofit/>
          </a:bodyPr>
          <a:lstStyle/>
          <a:p>
            <a:r>
              <a:rPr lang="en-US" dirty="0">
                <a:solidFill>
                  <a:schemeClr val="accent6">
                    <a:lumMod val="50000"/>
                  </a:schemeClr>
                </a:solidFill>
              </a:rPr>
              <a:t>Decide on a set of basic high-level components</a:t>
            </a:r>
          </a:p>
          <a:p>
            <a:pPr lvl="1"/>
            <a:r>
              <a:rPr lang="en-US" dirty="0"/>
              <a:t>What is the basic functionality</a:t>
            </a:r>
          </a:p>
          <a:p>
            <a:pPr lvl="1"/>
            <a:r>
              <a:rPr lang="en-US" dirty="0"/>
              <a:t>Emphasize data over computation</a:t>
            </a:r>
          </a:p>
          <a:p>
            <a:pPr lvl="1"/>
            <a:r>
              <a:rPr lang="en-US" dirty="0"/>
              <a:t>Handling the specifications</a:t>
            </a:r>
          </a:p>
          <a:p>
            <a:r>
              <a:rPr lang="en-US" dirty="0">
                <a:solidFill>
                  <a:schemeClr val="accent5">
                    <a:lumMod val="75000"/>
                  </a:schemeClr>
                </a:solidFill>
              </a:rPr>
              <a:t>Determine which architectures are appropriate</a:t>
            </a:r>
          </a:p>
          <a:p>
            <a:pPr lvl="1"/>
            <a:r>
              <a:rPr lang="en-US" dirty="0"/>
              <a:t>Based on the components &amp; their interactions</a:t>
            </a:r>
          </a:p>
          <a:p>
            <a:r>
              <a:rPr lang="en-US" dirty="0">
                <a:solidFill>
                  <a:schemeClr val="accent4">
                    <a:lumMod val="50000"/>
                  </a:schemeClr>
                </a:solidFill>
              </a:rPr>
              <a:t>Account for constraints</a:t>
            </a:r>
          </a:p>
          <a:p>
            <a:pPr lvl="1"/>
            <a:r>
              <a:rPr lang="en-US" dirty="0"/>
              <a:t>Building a small system first</a:t>
            </a:r>
          </a:p>
          <a:p>
            <a:pPr lvl="1"/>
            <a:r>
              <a:rPr lang="en-US" dirty="0"/>
              <a:t>Risks, security, performance, …</a:t>
            </a:r>
          </a:p>
        </p:txBody>
      </p:sp>
      <p:sp>
        <p:nvSpPr>
          <p:cNvPr id="4" name="Date Placeholder 3">
            <a:extLst>
              <a:ext uri="{FF2B5EF4-FFF2-40B4-BE49-F238E27FC236}">
                <a16:creationId xmlns:a16="http://schemas.microsoft.com/office/drawing/2014/main" id="{12158A37-E273-AB79-2CAB-C2A92A6A3FF5}"/>
              </a:ext>
            </a:extLst>
          </p:cNvPr>
          <p:cNvSpPr>
            <a:spLocks noGrp="1"/>
          </p:cNvSpPr>
          <p:nvPr>
            <p:ph type="dt" sz="half" idx="10"/>
          </p:nvPr>
        </p:nvSpPr>
        <p:spPr/>
        <p:txBody>
          <a:bodyPr/>
          <a:lstStyle/>
          <a:p>
            <a:fld id="{6BDF0056-B268-564D-A20D-856FD8162E56}" type="datetime1">
              <a:rPr lang="en-US" smtClean="0"/>
              <a:t>9/16/24</a:t>
            </a:fld>
            <a:endParaRPr lang="en-US"/>
          </a:p>
        </p:txBody>
      </p:sp>
      <p:sp>
        <p:nvSpPr>
          <p:cNvPr id="5" name="Footer Placeholder 4">
            <a:extLst>
              <a:ext uri="{FF2B5EF4-FFF2-40B4-BE49-F238E27FC236}">
                <a16:creationId xmlns:a16="http://schemas.microsoft.com/office/drawing/2014/main" id="{4E217864-8AC0-1425-B08C-D4323E083AC5}"/>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D887E92B-F7CC-1C99-AF98-2C43D67FEBFE}"/>
              </a:ext>
            </a:extLst>
          </p:cNvPr>
          <p:cNvSpPr>
            <a:spLocks noGrp="1"/>
          </p:cNvSpPr>
          <p:nvPr>
            <p:ph type="sldNum" sz="quarter" idx="12"/>
          </p:nvPr>
        </p:nvSpPr>
        <p:spPr/>
        <p:txBody>
          <a:bodyPr/>
          <a:lstStyle/>
          <a:p>
            <a:fld id="{E4AA9D28-175B-924B-8AFB-6F5FA3319B55}" type="slidenum">
              <a:rPr lang="en-US" smtClean="0"/>
              <a:pPr/>
              <a:t>28</a:t>
            </a:fld>
            <a:endParaRPr lang="en-US"/>
          </a:p>
        </p:txBody>
      </p:sp>
      <p:pic>
        <p:nvPicPr>
          <p:cNvPr id="5122" name="Picture 2" descr="The Architect's Blueprint: Understanding Software Styles and Patterns with  Cheatsheet | by Love Sharma | ByteByteGo System Design Alliance | Medium">
            <a:extLst>
              <a:ext uri="{FF2B5EF4-FFF2-40B4-BE49-F238E27FC236}">
                <a16:creationId xmlns:a16="http://schemas.microsoft.com/office/drawing/2014/main" id="{C80DDD4F-B91B-B73C-87BE-4A8D509507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6932" y="1552381"/>
            <a:ext cx="2578681" cy="364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60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AFEC-0CED-D241-ACF0-3B003BD74A18}"/>
              </a:ext>
            </a:extLst>
          </p:cNvPr>
          <p:cNvSpPr>
            <a:spLocks noGrp="1"/>
          </p:cNvSpPr>
          <p:nvPr>
            <p:ph type="title"/>
          </p:nvPr>
        </p:nvSpPr>
        <p:spPr/>
        <p:txBody>
          <a:bodyPr/>
          <a:lstStyle/>
          <a:p>
            <a:r>
              <a:rPr lang="en-US" dirty="0"/>
              <a:t>Other Things to Consider</a:t>
            </a:r>
          </a:p>
        </p:txBody>
      </p:sp>
      <p:sp>
        <p:nvSpPr>
          <p:cNvPr id="3" name="Content Placeholder 2">
            <a:extLst>
              <a:ext uri="{FF2B5EF4-FFF2-40B4-BE49-F238E27FC236}">
                <a16:creationId xmlns:a16="http://schemas.microsoft.com/office/drawing/2014/main" id="{D483B4DD-4516-5A4B-A966-5EAD3F162DFC}"/>
              </a:ext>
            </a:extLst>
          </p:cNvPr>
          <p:cNvSpPr>
            <a:spLocks noGrp="1"/>
          </p:cNvSpPr>
          <p:nvPr>
            <p:ph idx="1"/>
          </p:nvPr>
        </p:nvSpPr>
        <p:spPr/>
        <p:txBody>
          <a:bodyPr>
            <a:normAutofit lnSpcReduction="10000"/>
          </a:bodyPr>
          <a:lstStyle/>
          <a:p>
            <a:r>
              <a:rPr lang="en-US" dirty="0">
                <a:solidFill>
                  <a:schemeClr val="accent2">
                    <a:lumMod val="50000"/>
                  </a:schemeClr>
                </a:solidFill>
              </a:rPr>
              <a:t>Team-based Designs</a:t>
            </a:r>
          </a:p>
          <a:p>
            <a:pPr lvl="1"/>
            <a:r>
              <a:rPr lang="en-US" dirty="0"/>
              <a:t>An architecture that allows an easy split among team members</a:t>
            </a:r>
          </a:p>
          <a:p>
            <a:pPr lvl="1"/>
            <a:r>
              <a:rPr lang="en-US" dirty="0"/>
              <a:t>Having people work on individual components is easier</a:t>
            </a:r>
          </a:p>
          <a:p>
            <a:pPr lvl="2"/>
            <a:r>
              <a:rPr lang="en-US" dirty="0"/>
              <a:t>Each person should have a well-defined component (or set thereof)</a:t>
            </a:r>
          </a:p>
          <a:p>
            <a:pPr lvl="2"/>
            <a:r>
              <a:rPr lang="en-US" dirty="0"/>
              <a:t>Number of component correlates with team size</a:t>
            </a:r>
          </a:p>
          <a:p>
            <a:r>
              <a:rPr lang="en-US" dirty="0">
                <a:solidFill>
                  <a:schemeClr val="accent4">
                    <a:lumMod val="50000"/>
                  </a:schemeClr>
                </a:solidFill>
              </a:rPr>
              <a:t>Risk-based Designs</a:t>
            </a:r>
          </a:p>
          <a:p>
            <a:pPr lvl="1"/>
            <a:r>
              <a:rPr lang="en-US" dirty="0"/>
              <a:t>Understanding what is difficult, unknown, etc.</a:t>
            </a:r>
          </a:p>
          <a:p>
            <a:pPr lvl="1"/>
            <a:r>
              <a:rPr lang="en-US" dirty="0"/>
              <a:t>Isolating and addressing risks</a:t>
            </a:r>
          </a:p>
          <a:p>
            <a:r>
              <a:rPr lang="en-US" dirty="0">
                <a:solidFill>
                  <a:schemeClr val="accent6">
                    <a:lumMod val="75000"/>
                  </a:schemeClr>
                </a:solidFill>
              </a:rPr>
              <a:t>Overall architecture is generally the charge of main designer</a:t>
            </a:r>
          </a:p>
          <a:p>
            <a:pPr lvl="1"/>
            <a:r>
              <a:rPr lang="en-US" dirty="0"/>
              <a:t>Having group discussions helps</a:t>
            </a:r>
          </a:p>
        </p:txBody>
      </p:sp>
      <p:sp>
        <p:nvSpPr>
          <p:cNvPr id="4" name="Date Placeholder 3">
            <a:extLst>
              <a:ext uri="{FF2B5EF4-FFF2-40B4-BE49-F238E27FC236}">
                <a16:creationId xmlns:a16="http://schemas.microsoft.com/office/drawing/2014/main" id="{6C7A6974-E9BE-5E40-96CA-F1F563CA0A95}"/>
              </a:ext>
            </a:extLst>
          </p:cNvPr>
          <p:cNvSpPr>
            <a:spLocks noGrp="1"/>
          </p:cNvSpPr>
          <p:nvPr>
            <p:ph type="dt" sz="half" idx="10"/>
          </p:nvPr>
        </p:nvSpPr>
        <p:spPr/>
        <p:txBody>
          <a:bodyPr/>
          <a:lstStyle/>
          <a:p>
            <a:fld id="{895A3DBE-A6F2-254B-ABEC-1E3E8CB811F1}" type="datetime1">
              <a:rPr lang="en-US" smtClean="0"/>
              <a:t>9/15/24</a:t>
            </a:fld>
            <a:endParaRPr lang="en-US"/>
          </a:p>
        </p:txBody>
      </p:sp>
      <p:sp>
        <p:nvSpPr>
          <p:cNvPr id="5" name="Footer Placeholder 4">
            <a:extLst>
              <a:ext uri="{FF2B5EF4-FFF2-40B4-BE49-F238E27FC236}">
                <a16:creationId xmlns:a16="http://schemas.microsoft.com/office/drawing/2014/main" id="{DE13DD88-08DB-AE44-B83C-991B8AA87EC7}"/>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47F33054-AB26-FD4D-8166-6CAF370A9BE2}"/>
              </a:ext>
            </a:extLst>
          </p:cNvPr>
          <p:cNvSpPr>
            <a:spLocks noGrp="1"/>
          </p:cNvSpPr>
          <p:nvPr>
            <p:ph type="sldNum" sz="quarter" idx="12"/>
          </p:nvPr>
        </p:nvSpPr>
        <p:spPr/>
        <p:txBody>
          <a:bodyPr/>
          <a:lstStyle/>
          <a:p>
            <a:fld id="{E4AA9D28-175B-924B-8AFB-6F5FA3319B55}" type="slidenum">
              <a:rPr lang="en-US" smtClean="0"/>
              <a:pPr/>
              <a:t>29</a:t>
            </a:fld>
            <a:endParaRPr lang="en-US"/>
          </a:p>
        </p:txBody>
      </p:sp>
      <p:pic>
        <p:nvPicPr>
          <p:cNvPr id="14338" name="Picture 2" descr="Addressing challenges of team-based development - Model-Based Design">
            <a:extLst>
              <a:ext uri="{FF2B5EF4-FFF2-40B4-BE49-F238E27FC236}">
                <a16:creationId xmlns:a16="http://schemas.microsoft.com/office/drawing/2014/main" id="{B4337DBC-5482-CB40-90C7-A4C6D2A18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9546" y="1"/>
            <a:ext cx="2135658" cy="2135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661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78DC-58D3-1614-18D9-B2CD6CC7D1FE}"/>
              </a:ext>
            </a:extLst>
          </p:cNvPr>
          <p:cNvSpPr>
            <a:spLocks noGrp="1"/>
          </p:cNvSpPr>
          <p:nvPr>
            <p:ph type="title"/>
          </p:nvPr>
        </p:nvSpPr>
        <p:spPr/>
        <p:txBody>
          <a:bodyPr/>
          <a:lstStyle/>
          <a:p>
            <a:r>
              <a:rPr lang="en-US" dirty="0"/>
              <a:t>Research in Software Architectures</a:t>
            </a:r>
          </a:p>
        </p:txBody>
      </p:sp>
      <p:sp>
        <p:nvSpPr>
          <p:cNvPr id="3" name="Content Placeholder 2">
            <a:extLst>
              <a:ext uri="{FF2B5EF4-FFF2-40B4-BE49-F238E27FC236}">
                <a16:creationId xmlns:a16="http://schemas.microsoft.com/office/drawing/2014/main" id="{0F6FFEEA-F967-BB1C-6DFD-13957D76E770}"/>
              </a:ext>
            </a:extLst>
          </p:cNvPr>
          <p:cNvSpPr>
            <a:spLocks noGrp="1"/>
          </p:cNvSpPr>
          <p:nvPr>
            <p:ph idx="1"/>
          </p:nvPr>
        </p:nvSpPr>
        <p:spPr/>
        <p:txBody>
          <a:bodyPr/>
          <a:lstStyle/>
          <a:p>
            <a:r>
              <a:rPr lang="en-US" dirty="0">
                <a:solidFill>
                  <a:schemeClr val="accent6">
                    <a:lumMod val="50000"/>
                  </a:schemeClr>
                </a:solidFill>
              </a:rPr>
              <a:t>Automatic redesign based on environmental deviations</a:t>
            </a:r>
          </a:p>
          <a:p>
            <a:r>
              <a:rPr lang="en-US" dirty="0">
                <a:solidFill>
                  <a:schemeClr val="accent5">
                    <a:lumMod val="50000"/>
                  </a:schemeClr>
                </a:solidFill>
              </a:rPr>
              <a:t>Neural-net based architectures (using LLMs)</a:t>
            </a:r>
          </a:p>
          <a:p>
            <a:r>
              <a:rPr lang="en-US" dirty="0">
                <a:solidFill>
                  <a:schemeClr val="accent4">
                    <a:lumMod val="50000"/>
                  </a:schemeClr>
                </a:solidFill>
              </a:rPr>
              <a:t>Understanding design decisions</a:t>
            </a:r>
          </a:p>
          <a:p>
            <a:pPr marL="0" indent="0">
              <a:buNone/>
            </a:pPr>
            <a:endParaRPr lang="en-US" dirty="0"/>
          </a:p>
        </p:txBody>
      </p:sp>
      <p:sp>
        <p:nvSpPr>
          <p:cNvPr id="4" name="Date Placeholder 3">
            <a:extLst>
              <a:ext uri="{FF2B5EF4-FFF2-40B4-BE49-F238E27FC236}">
                <a16:creationId xmlns:a16="http://schemas.microsoft.com/office/drawing/2014/main" id="{A46E0D55-4BD9-4B78-CD1E-CC8F77CE6F73}"/>
              </a:ext>
            </a:extLst>
          </p:cNvPr>
          <p:cNvSpPr>
            <a:spLocks noGrp="1"/>
          </p:cNvSpPr>
          <p:nvPr>
            <p:ph type="dt" sz="half" idx="10"/>
          </p:nvPr>
        </p:nvSpPr>
        <p:spPr/>
        <p:txBody>
          <a:bodyPr/>
          <a:lstStyle/>
          <a:p>
            <a:fld id="{6BDF0056-B268-564D-A20D-856FD8162E56}" type="datetime1">
              <a:rPr lang="en-US" smtClean="0"/>
              <a:t>9/15/24</a:t>
            </a:fld>
            <a:endParaRPr lang="en-US"/>
          </a:p>
        </p:txBody>
      </p:sp>
      <p:sp>
        <p:nvSpPr>
          <p:cNvPr id="5" name="Footer Placeholder 4">
            <a:extLst>
              <a:ext uri="{FF2B5EF4-FFF2-40B4-BE49-F238E27FC236}">
                <a16:creationId xmlns:a16="http://schemas.microsoft.com/office/drawing/2014/main" id="{886E6236-7083-03A2-2218-9D55EFAE1DCA}"/>
              </a:ext>
            </a:extLst>
          </p:cNvPr>
          <p:cNvSpPr>
            <a:spLocks noGrp="1"/>
          </p:cNvSpPr>
          <p:nvPr>
            <p:ph type="ftr" sz="quarter" idx="11"/>
          </p:nvPr>
        </p:nvSpPr>
        <p:spPr/>
        <p:txBody>
          <a:bodyPr/>
          <a:lstStyle/>
          <a:p>
            <a:r>
              <a:rPr lang="en-US"/>
              <a:t>CSCI2340 - Lecture 4</a:t>
            </a:r>
            <a:endParaRPr lang="en-US" dirty="0"/>
          </a:p>
        </p:txBody>
      </p:sp>
      <p:sp>
        <p:nvSpPr>
          <p:cNvPr id="6" name="Slide Number Placeholder 5">
            <a:extLst>
              <a:ext uri="{FF2B5EF4-FFF2-40B4-BE49-F238E27FC236}">
                <a16:creationId xmlns:a16="http://schemas.microsoft.com/office/drawing/2014/main" id="{3601E72F-64D7-83CD-6CD8-21F4C395B1CC}"/>
              </a:ext>
            </a:extLst>
          </p:cNvPr>
          <p:cNvSpPr>
            <a:spLocks noGrp="1"/>
          </p:cNvSpPr>
          <p:nvPr>
            <p:ph type="sldNum" sz="quarter" idx="12"/>
          </p:nvPr>
        </p:nvSpPr>
        <p:spPr/>
        <p:txBody>
          <a:bodyPr/>
          <a:lstStyle/>
          <a:p>
            <a:fld id="{E4AA9D28-175B-924B-8AFB-6F5FA3319B55}" type="slidenum">
              <a:rPr lang="en-US" smtClean="0"/>
              <a:pPr/>
              <a:t>30</a:t>
            </a:fld>
            <a:endParaRPr lang="en-US"/>
          </a:p>
        </p:txBody>
      </p:sp>
    </p:spTree>
    <p:extLst>
      <p:ext uri="{BB962C8B-B14F-4D97-AF65-F5344CB8AC3E}">
        <p14:creationId xmlns:p14="http://schemas.microsoft.com/office/powerpoint/2010/main" val="4197539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E0D5-910E-934D-B0AC-0D9FEF2BA481}"/>
              </a:ext>
            </a:extLst>
          </p:cNvPr>
          <p:cNvSpPr>
            <a:spLocks noGrp="1"/>
          </p:cNvSpPr>
          <p:nvPr>
            <p:ph type="title"/>
          </p:nvPr>
        </p:nvSpPr>
        <p:spPr/>
        <p:txBody>
          <a:bodyPr>
            <a:normAutofit/>
          </a:bodyPr>
          <a:lstStyle/>
          <a:p>
            <a:r>
              <a:rPr lang="en-US" dirty="0"/>
              <a:t>HOMEWORK</a:t>
            </a:r>
          </a:p>
        </p:txBody>
      </p:sp>
      <p:sp>
        <p:nvSpPr>
          <p:cNvPr id="3" name="Content Placeholder 2">
            <a:extLst>
              <a:ext uri="{FF2B5EF4-FFF2-40B4-BE49-F238E27FC236}">
                <a16:creationId xmlns:a16="http://schemas.microsoft.com/office/drawing/2014/main" id="{C0AEAB99-671F-7C46-9649-BF8BC1E85799}"/>
              </a:ext>
            </a:extLst>
          </p:cNvPr>
          <p:cNvSpPr>
            <a:spLocks noGrp="1"/>
          </p:cNvSpPr>
          <p:nvPr>
            <p:ph idx="1"/>
          </p:nvPr>
        </p:nvSpPr>
        <p:spPr/>
        <p:txBody>
          <a:bodyPr/>
          <a:lstStyle/>
          <a:p>
            <a:r>
              <a:rPr lang="en-US" dirty="0"/>
              <a:t>If you don’t have a personal GitHub account</a:t>
            </a:r>
          </a:p>
          <a:p>
            <a:pPr lvl="1"/>
            <a:r>
              <a:rPr lang="en-US" dirty="0"/>
              <a:t>Create one</a:t>
            </a:r>
          </a:p>
          <a:p>
            <a:r>
              <a:rPr lang="en-US" dirty="0"/>
              <a:t>Start thinking about coding the assignment</a:t>
            </a:r>
          </a:p>
          <a:p>
            <a:pPr lvl="1"/>
            <a:r>
              <a:rPr lang="en-US" dirty="0"/>
              <a:t>Use Code Bubbles for Java/node/dart if desired</a:t>
            </a:r>
          </a:p>
          <a:p>
            <a:pPr lvl="1"/>
            <a:r>
              <a:rPr lang="en-US" dirty="0"/>
              <a:t>Initial implementation due 9/26</a:t>
            </a:r>
          </a:p>
          <a:p>
            <a:pPr lvl="1"/>
            <a:r>
              <a:rPr lang="en-US" dirty="0"/>
              <a:t>We will discuss coding next time</a:t>
            </a:r>
          </a:p>
        </p:txBody>
      </p:sp>
      <p:sp>
        <p:nvSpPr>
          <p:cNvPr id="4" name="Date Placeholder 3">
            <a:extLst>
              <a:ext uri="{FF2B5EF4-FFF2-40B4-BE49-F238E27FC236}">
                <a16:creationId xmlns:a16="http://schemas.microsoft.com/office/drawing/2014/main" id="{B22B4F39-AE0D-CF48-BAA4-5E4B6E70DFB6}"/>
              </a:ext>
            </a:extLst>
          </p:cNvPr>
          <p:cNvSpPr>
            <a:spLocks noGrp="1"/>
          </p:cNvSpPr>
          <p:nvPr>
            <p:ph type="dt" sz="half" idx="10"/>
          </p:nvPr>
        </p:nvSpPr>
        <p:spPr/>
        <p:txBody>
          <a:bodyPr/>
          <a:lstStyle/>
          <a:p>
            <a:fld id="{A7832DD8-2CBD-5C4C-AA38-774839CCB565}" type="datetime1">
              <a:rPr lang="en-US" smtClean="0"/>
              <a:t>9/15/24</a:t>
            </a:fld>
            <a:endParaRPr lang="en-US"/>
          </a:p>
        </p:txBody>
      </p:sp>
      <p:sp>
        <p:nvSpPr>
          <p:cNvPr id="5" name="Footer Placeholder 4">
            <a:extLst>
              <a:ext uri="{FF2B5EF4-FFF2-40B4-BE49-F238E27FC236}">
                <a16:creationId xmlns:a16="http://schemas.microsoft.com/office/drawing/2014/main" id="{07E79988-CFE7-F24E-B7EB-93CDA5EB3E8D}"/>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EC6BA555-1158-0A47-84C8-95EAE617C0AF}"/>
              </a:ext>
            </a:extLst>
          </p:cNvPr>
          <p:cNvSpPr>
            <a:spLocks noGrp="1"/>
          </p:cNvSpPr>
          <p:nvPr>
            <p:ph type="sldNum" sz="quarter" idx="12"/>
          </p:nvPr>
        </p:nvSpPr>
        <p:spPr/>
        <p:txBody>
          <a:bodyPr/>
          <a:lstStyle/>
          <a:p>
            <a:fld id="{E4AA9D28-175B-924B-8AFB-6F5FA3319B55}" type="slidenum">
              <a:rPr lang="en-US" smtClean="0"/>
              <a:pPr/>
              <a:t>31</a:t>
            </a:fld>
            <a:endParaRPr lang="en-US"/>
          </a:p>
        </p:txBody>
      </p:sp>
    </p:spTree>
    <p:extLst>
      <p:ext uri="{BB962C8B-B14F-4D97-AF65-F5344CB8AC3E}">
        <p14:creationId xmlns:p14="http://schemas.microsoft.com/office/powerpoint/2010/main" val="3586571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1199-4B5F-8046-A84D-FCA055736684}"/>
              </a:ext>
            </a:extLst>
          </p:cNvPr>
          <p:cNvSpPr>
            <a:spLocks noGrp="1"/>
          </p:cNvSpPr>
          <p:nvPr>
            <p:ph type="title"/>
          </p:nvPr>
        </p:nvSpPr>
        <p:spPr/>
        <p:txBody>
          <a:bodyPr/>
          <a:lstStyle/>
          <a:p>
            <a:r>
              <a:rPr lang="en-US" dirty="0"/>
              <a:t>PROJECT</a:t>
            </a:r>
          </a:p>
        </p:txBody>
      </p:sp>
      <p:sp>
        <p:nvSpPr>
          <p:cNvPr id="3" name="Content Placeholder 2">
            <a:extLst>
              <a:ext uri="{FF2B5EF4-FFF2-40B4-BE49-F238E27FC236}">
                <a16:creationId xmlns:a16="http://schemas.microsoft.com/office/drawing/2014/main" id="{36D1FB45-5041-BD40-9C75-6834F8E8AA61}"/>
              </a:ext>
            </a:extLst>
          </p:cNvPr>
          <p:cNvSpPr>
            <a:spLocks noGrp="1"/>
          </p:cNvSpPr>
          <p:nvPr>
            <p:ph idx="1"/>
          </p:nvPr>
        </p:nvSpPr>
        <p:spPr/>
        <p:txBody>
          <a:bodyPr/>
          <a:lstStyle/>
          <a:p>
            <a:r>
              <a:rPr lang="en-US" dirty="0"/>
              <a:t>Decide on a project name</a:t>
            </a:r>
          </a:p>
          <a:p>
            <a:r>
              <a:rPr lang="en-US" dirty="0"/>
              <a:t>Discuss architectures at your next project meeting</a:t>
            </a:r>
          </a:p>
          <a:p>
            <a:pPr lvl="1"/>
            <a:r>
              <a:rPr lang="en-US" dirty="0"/>
              <a:t>Develop a proposal</a:t>
            </a:r>
          </a:p>
          <a:p>
            <a:r>
              <a:rPr lang="en-US" dirty="0"/>
              <a:t>Continue working on specifications</a:t>
            </a:r>
          </a:p>
          <a:p>
            <a:pPr lvl="1"/>
            <a:r>
              <a:rPr lang="en-US" dirty="0"/>
              <a:t>Should have a good high-level idea of what the team will be doing</a:t>
            </a:r>
          </a:p>
          <a:p>
            <a:pPr lvl="1"/>
            <a:r>
              <a:rPr lang="en-US" dirty="0"/>
              <a:t>Should have a complete high-level view</a:t>
            </a:r>
          </a:p>
          <a:p>
            <a:pPr lvl="1"/>
            <a:r>
              <a:rPr lang="en-US" dirty="0"/>
              <a:t>Details can be filled in later</a:t>
            </a:r>
          </a:p>
        </p:txBody>
      </p:sp>
      <p:sp>
        <p:nvSpPr>
          <p:cNvPr id="4" name="Date Placeholder 3">
            <a:extLst>
              <a:ext uri="{FF2B5EF4-FFF2-40B4-BE49-F238E27FC236}">
                <a16:creationId xmlns:a16="http://schemas.microsoft.com/office/drawing/2014/main" id="{4F40D186-850F-A04C-8CBE-49DD1E1771F2}"/>
              </a:ext>
            </a:extLst>
          </p:cNvPr>
          <p:cNvSpPr>
            <a:spLocks noGrp="1"/>
          </p:cNvSpPr>
          <p:nvPr>
            <p:ph type="dt" sz="half" idx="10"/>
          </p:nvPr>
        </p:nvSpPr>
        <p:spPr/>
        <p:txBody>
          <a:bodyPr/>
          <a:lstStyle/>
          <a:p>
            <a:fld id="{D15303E4-50A8-FE4C-B3E5-8BB7C87D35F0}" type="datetime1">
              <a:rPr lang="en-US" smtClean="0"/>
              <a:t>9/15/24</a:t>
            </a:fld>
            <a:endParaRPr lang="en-US"/>
          </a:p>
        </p:txBody>
      </p:sp>
      <p:sp>
        <p:nvSpPr>
          <p:cNvPr id="5" name="Footer Placeholder 4">
            <a:extLst>
              <a:ext uri="{FF2B5EF4-FFF2-40B4-BE49-F238E27FC236}">
                <a16:creationId xmlns:a16="http://schemas.microsoft.com/office/drawing/2014/main" id="{5BE6218D-D297-3C40-AFFC-141DEC4ED79B}"/>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902D0B2C-F487-054A-A9D2-F5543735E2AF}"/>
              </a:ext>
            </a:extLst>
          </p:cNvPr>
          <p:cNvSpPr>
            <a:spLocks noGrp="1"/>
          </p:cNvSpPr>
          <p:nvPr>
            <p:ph type="sldNum" sz="quarter" idx="12"/>
          </p:nvPr>
        </p:nvSpPr>
        <p:spPr/>
        <p:txBody>
          <a:bodyPr/>
          <a:lstStyle/>
          <a:p>
            <a:fld id="{E4AA9D28-175B-924B-8AFB-6F5FA3319B55}" type="slidenum">
              <a:rPr lang="en-US" smtClean="0"/>
              <a:pPr/>
              <a:t>32</a:t>
            </a:fld>
            <a:endParaRPr lang="en-US"/>
          </a:p>
        </p:txBody>
      </p:sp>
    </p:spTree>
    <p:extLst>
      <p:ext uri="{BB962C8B-B14F-4D97-AF65-F5344CB8AC3E}">
        <p14:creationId xmlns:p14="http://schemas.microsoft.com/office/powerpoint/2010/main" val="2988746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FEF49-339E-7343-945A-1BE2CC806E75}"/>
              </a:ext>
            </a:extLst>
          </p:cNvPr>
          <p:cNvSpPr>
            <a:spLocks noGrp="1"/>
          </p:cNvSpPr>
          <p:nvPr>
            <p:ph type="title"/>
          </p:nvPr>
        </p:nvSpPr>
        <p:spPr/>
        <p:txBody>
          <a:bodyPr/>
          <a:lstStyle/>
          <a:p>
            <a:r>
              <a:rPr lang="en-US" dirty="0"/>
              <a:t>Further Reading</a:t>
            </a:r>
          </a:p>
        </p:txBody>
      </p:sp>
      <p:sp>
        <p:nvSpPr>
          <p:cNvPr id="3" name="Content Placeholder 2">
            <a:extLst>
              <a:ext uri="{FF2B5EF4-FFF2-40B4-BE49-F238E27FC236}">
                <a16:creationId xmlns:a16="http://schemas.microsoft.com/office/drawing/2014/main" id="{A76A2858-5BB1-DB4F-8A95-F7A0ADBEF30B}"/>
              </a:ext>
            </a:extLst>
          </p:cNvPr>
          <p:cNvSpPr>
            <a:spLocks noGrp="1"/>
          </p:cNvSpPr>
          <p:nvPr>
            <p:ph idx="1"/>
          </p:nvPr>
        </p:nvSpPr>
        <p:spPr/>
        <p:txBody>
          <a:bodyPr/>
          <a:lstStyle/>
          <a:p>
            <a:r>
              <a:rPr lang="en-US" dirty="0">
                <a:hlinkClick r:id="rId3"/>
              </a:rPr>
              <a:t>Introduction to Software Architecture</a:t>
            </a:r>
            <a:endParaRPr lang="en-US" dirty="0"/>
          </a:p>
          <a:p>
            <a:pPr lvl="1"/>
            <a:r>
              <a:rPr lang="en-US" dirty="0"/>
              <a:t>Classic paper introducing the field</a:t>
            </a:r>
          </a:p>
          <a:p>
            <a:r>
              <a:rPr lang="en-US" dirty="0"/>
              <a:t>Textbook – Chapter 5 </a:t>
            </a:r>
          </a:p>
          <a:p>
            <a:pPr marL="0" indent="0">
              <a:buNone/>
            </a:pPr>
            <a:endParaRPr lang="en-US" dirty="0"/>
          </a:p>
        </p:txBody>
      </p:sp>
      <p:sp>
        <p:nvSpPr>
          <p:cNvPr id="4" name="Date Placeholder 3">
            <a:extLst>
              <a:ext uri="{FF2B5EF4-FFF2-40B4-BE49-F238E27FC236}">
                <a16:creationId xmlns:a16="http://schemas.microsoft.com/office/drawing/2014/main" id="{D6F31F15-0177-ED41-B061-0619C3646118}"/>
              </a:ext>
            </a:extLst>
          </p:cNvPr>
          <p:cNvSpPr>
            <a:spLocks noGrp="1"/>
          </p:cNvSpPr>
          <p:nvPr>
            <p:ph type="dt" sz="half" idx="10"/>
          </p:nvPr>
        </p:nvSpPr>
        <p:spPr/>
        <p:txBody>
          <a:bodyPr/>
          <a:lstStyle/>
          <a:p>
            <a:fld id="{D3983ECD-283A-2941-B8C1-CBC56A170C53}" type="datetime1">
              <a:rPr lang="en-US" smtClean="0"/>
              <a:t>9/15/24</a:t>
            </a:fld>
            <a:endParaRPr lang="en-US"/>
          </a:p>
        </p:txBody>
      </p:sp>
      <p:sp>
        <p:nvSpPr>
          <p:cNvPr id="5" name="Footer Placeholder 4">
            <a:extLst>
              <a:ext uri="{FF2B5EF4-FFF2-40B4-BE49-F238E27FC236}">
                <a16:creationId xmlns:a16="http://schemas.microsoft.com/office/drawing/2014/main" id="{BC33CEB7-EDD4-2E46-BF27-33A1DBE38989}"/>
              </a:ext>
            </a:extLst>
          </p:cNvPr>
          <p:cNvSpPr>
            <a:spLocks noGrp="1"/>
          </p:cNvSpPr>
          <p:nvPr>
            <p:ph type="ftr" sz="quarter" idx="11"/>
          </p:nvPr>
        </p:nvSpPr>
        <p:spPr/>
        <p:txBody>
          <a:bodyPr/>
          <a:lstStyle/>
          <a:p>
            <a:r>
              <a:rPr lang="en-US" dirty="0"/>
              <a:t>CSCI2340 - Lecture 4</a:t>
            </a:r>
          </a:p>
        </p:txBody>
      </p:sp>
      <p:sp>
        <p:nvSpPr>
          <p:cNvPr id="6" name="Slide Number Placeholder 5">
            <a:extLst>
              <a:ext uri="{FF2B5EF4-FFF2-40B4-BE49-F238E27FC236}">
                <a16:creationId xmlns:a16="http://schemas.microsoft.com/office/drawing/2014/main" id="{B825787A-DF25-3942-A89A-522FD8000035}"/>
              </a:ext>
            </a:extLst>
          </p:cNvPr>
          <p:cNvSpPr>
            <a:spLocks noGrp="1"/>
          </p:cNvSpPr>
          <p:nvPr>
            <p:ph type="sldNum" sz="quarter" idx="12"/>
          </p:nvPr>
        </p:nvSpPr>
        <p:spPr/>
        <p:txBody>
          <a:bodyPr/>
          <a:lstStyle/>
          <a:p>
            <a:fld id="{E4AA9D28-175B-924B-8AFB-6F5FA3319B55}" type="slidenum">
              <a:rPr lang="en-US" smtClean="0"/>
              <a:pPr/>
              <a:t>33</a:t>
            </a:fld>
            <a:endParaRPr lang="en-US"/>
          </a:p>
        </p:txBody>
      </p:sp>
    </p:spTree>
    <p:extLst>
      <p:ext uri="{BB962C8B-B14F-4D97-AF65-F5344CB8AC3E}">
        <p14:creationId xmlns:p14="http://schemas.microsoft.com/office/powerpoint/2010/main" val="495022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1951ULecture00" id="{9EB7C666-F164-A74C-AE0E-4444EE57CF22}" vid="{06AA3F51-CF48-544C-A21D-3AE3B8239A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40503</TotalTime>
  <Words>1787</Words>
  <Application>Microsoft Macintosh PowerPoint</Application>
  <PresentationFormat>Widescreen</PresentationFormat>
  <Paragraphs>432</Paragraphs>
  <Slides>33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Century Schoolbook</vt:lpstr>
      <vt:lpstr>Office Theme</vt:lpstr>
      <vt:lpstr>Software Architectures</vt:lpstr>
      <vt:lpstr>Design</vt:lpstr>
      <vt:lpstr>Design Decisions</vt:lpstr>
      <vt:lpstr>Making Design Decisions</vt:lpstr>
      <vt:lpstr>What Makes a Good Designer</vt:lpstr>
      <vt:lpstr>Decisions are Made at All Levels</vt:lpstr>
      <vt:lpstr>Software Architecture</vt:lpstr>
      <vt:lpstr>Software Architecture</vt:lpstr>
      <vt:lpstr>Software Architecture</vt:lpstr>
      <vt:lpstr>Consider a Web Browser</vt:lpstr>
      <vt:lpstr>EXERCISE</vt:lpstr>
      <vt:lpstr>EXERCISE Discussion</vt:lpstr>
      <vt:lpstr>Browser Architecture</vt:lpstr>
      <vt:lpstr>Architectural Patterns</vt:lpstr>
      <vt:lpstr>Pipe and Filter</vt:lpstr>
      <vt:lpstr>Generalized P&amp;F: Streaming Architectures</vt:lpstr>
      <vt:lpstr>Layered System</vt:lpstr>
      <vt:lpstr>Repository Architectures</vt:lpstr>
      <vt:lpstr>Interpreters</vt:lpstr>
      <vt:lpstr>Process Control Architectures</vt:lpstr>
      <vt:lpstr>Client-Server Distributed Processing</vt:lpstr>
      <vt:lpstr>Message-Based Distributed Processing</vt:lpstr>
      <vt:lpstr>Plug-in Architectures</vt:lpstr>
      <vt:lpstr>Microservice Architectures</vt:lpstr>
      <vt:lpstr>Browser Architecture</vt:lpstr>
      <vt:lpstr>Heterogeneous Architectures</vt:lpstr>
      <vt:lpstr>Software Architecture </vt:lpstr>
      <vt:lpstr>Choosing a Software Architecture</vt:lpstr>
      <vt:lpstr>Other Things to Consider</vt:lpstr>
      <vt:lpstr>Research in Software Architectures</vt:lpstr>
      <vt:lpstr>HOMEWORK</vt:lpstr>
      <vt:lpstr>PROJECT</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Architectures</dc:title>
  <dc:creator>Steven Reiss</dc:creator>
  <cp:lastModifiedBy>Steven Reiss</cp:lastModifiedBy>
  <cp:revision>56</cp:revision>
  <dcterms:created xsi:type="dcterms:W3CDTF">2020-09-08T11:55:25Z</dcterms:created>
  <dcterms:modified xsi:type="dcterms:W3CDTF">2024-09-18T13:28:04Z</dcterms:modified>
</cp:coreProperties>
</file>