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79" r:id="rId8"/>
    <p:sldId id="262" r:id="rId9"/>
    <p:sldId id="264" r:id="rId10"/>
    <p:sldId id="265" r:id="rId11"/>
    <p:sldId id="283" r:id="rId12"/>
    <p:sldId id="266" r:id="rId13"/>
    <p:sldId id="267" r:id="rId14"/>
    <p:sldId id="268" r:id="rId15"/>
    <p:sldId id="281" r:id="rId16"/>
    <p:sldId id="269" r:id="rId17"/>
    <p:sldId id="270" r:id="rId18"/>
    <p:sldId id="282" r:id="rId19"/>
    <p:sldId id="271" r:id="rId20"/>
    <p:sldId id="272" r:id="rId21"/>
    <p:sldId id="273" r:id="rId22"/>
    <p:sldId id="284" r:id="rId23"/>
    <p:sldId id="274" r:id="rId24"/>
    <p:sldId id="275" r:id="rId25"/>
    <p:sldId id="276" r:id="rId26"/>
    <p:sldId id="280" r:id="rId27"/>
    <p:sldId id="277" r:id="rId28"/>
    <p:sldId id="278" r:id="rId29"/>
    <p:sldId id="26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32"/>
    <p:restoredTop sz="79555"/>
  </p:normalViewPr>
  <p:slideViewPr>
    <p:cSldViewPr snapToGrid="0" snapToObjects="1">
      <p:cViewPr varScale="1">
        <p:scale>
          <a:sx n="160" d="100"/>
          <a:sy n="160" d="100"/>
        </p:scale>
        <p:origin x="8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70565-30AB-6749-A2C2-D73A7FF41951}" type="datetimeFigureOut">
              <a:rPr lang="en-US" smtClean="0"/>
              <a:t>9/16/24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5C14A-06A7-0747-957B-6CBF84D10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95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036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744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9768-6A09-CD48-9166-D94914442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9C42F-FC2C-F340-86D2-B3EB1A0D9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8AF5D-CCF2-0543-A1BD-56D1639F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97109791-223A-5446-A3EB-18836B963A8C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BC1A0-3D23-FD4A-A7AA-71D5EA53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47230-DB60-FF4F-A307-AC51AB7F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700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4418-83E6-8741-A518-03E97693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81602-C83A-3443-875D-1B817D5F1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D2771-BA38-714D-BB2D-3877CA11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4B3A7-CD31-5849-9490-59027C6D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359A4-FB2C-AC45-BB6B-B0A36956C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06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FB39-5217-884B-A753-EBC99CED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0812F-AA74-0F47-8F09-7AFAEB2F6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BF20B-9E3C-D942-B269-C05D018F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06858A69-98F8-B542-B99F-C7E0739A0E51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9BC-1149-F346-8A71-54B1B8E7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29824-8D32-E445-9405-D2D92722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711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BF9DC-6C04-0742-B6AD-7D6518468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F5E50-7B60-0447-BDFD-302DD91C3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DF4B8-417A-F04B-9334-353B32DEF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AF841-5700-3D42-AFE1-903C9C2F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0DE225C8-B95F-ED47-B392-EE1A1ED3DB84}" type="datetime1">
              <a:rPr lang="en-US" smtClean="0"/>
              <a:t>9/16/24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4747B-C6C6-584B-B126-64FDCE258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0F15F-1E7B-6543-84A8-F4C85C41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15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E4756-E1E5-754C-87A6-B6851F11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4BA77-F17B-E947-99AA-E04533F07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7A5D-5F90-9946-AD51-71CCC1955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717858-256F-BA44-A1EA-965BC5A1F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D14B7A-FC74-7640-B07F-14730ED76D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F7AD3-CD39-1D43-9B89-324A86E2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635DAD81-3A8C-EF4F-9D12-FFDACE3F4555}" type="datetime1">
              <a:rPr lang="en-US" smtClean="0"/>
              <a:t>9/16/24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C35014-6F1A-8849-A55E-80262F1B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5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81B2BD-693A-C04A-AD65-7AE5DAAD5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335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7BCA-DA6B-5E48-8B86-9EEA14FD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2B21C0-ABCC-1E46-9ACA-77BCEE68C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CD7AB652-459A-084B-9F61-E37C07DFAE85}" type="datetime1">
              <a:rPr lang="en-US" smtClean="0"/>
              <a:t>9/16/24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04957-25F7-F448-B8EF-27B57CF53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1C5FF-847E-DB49-BC53-4A123264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40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24459-4546-6242-98C8-5A24329C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B68CF-B1FE-7B40-ACAA-6403342757C3}" type="datetime1">
              <a:rPr lang="en-US" smtClean="0"/>
              <a:t>9/16/24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A5753-50F4-934E-B921-7CAEE212A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3E2F6-E3C5-0144-A5C7-1A2E9B6C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012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ABF5-9E9B-7049-9F63-B328D97A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CB58-34F7-924A-BB49-990563EBB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A0D5F-EA5A-604D-9D89-CB18B0BCF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E6103-6501-8F47-967C-AED93CA4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F469C992-FF1F-264A-901D-79AF01F6960E}" type="datetime1">
              <a:rPr lang="en-US" smtClean="0"/>
              <a:t>9/16/24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77F69-1A05-E444-94AE-E3D09E55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5D97C-F4DD-8D49-9C3B-0C2129C0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28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B83F1-F291-F648-861C-D1816789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764F6A-B1DC-9643-BCAA-75DB92FDC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D0501-3A9E-864F-931D-D06F2187D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604C0-5E5C-2E44-93F5-6B8F0AA3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F473D6AC-BC3D-2E4F-90D1-EF527B9F1120}" type="datetime1">
              <a:rPr lang="en-US" smtClean="0"/>
              <a:t>9/16/24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A69EC-4E11-AD48-8442-6C66A8F0E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F54C4-80C6-F64C-B7F1-C234BC75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410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65306-F5C3-294D-84C2-3086F6FB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3B09B-B67E-A04E-B2A3-8EF2C489D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2FE46-5B24-D24D-9C60-8FB0182C8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F4EDDE0F-9FF3-C441-9C0B-474D87414494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8115-5973-654B-9A00-9D065813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6779-E6CB-A447-8CBA-2EF6EFB1E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967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A7DD1-D75A-2847-B885-94F57889F6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88E1D-B89A-8240-B19C-735DA34A5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388EB-2D74-C147-8FF8-0CFCF95B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6BB3A58B-B04F-E54E-B502-72C3119BD8C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2AC12-8B34-0843-AFD7-0F057CF2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6FE19-427B-6A4A-9451-42DDB124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35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CE34EF-14C8-1748-99AA-824198C3E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943E3-84FC-764E-8114-59F297CC0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D9395-312B-9F4E-B6E1-87B6A840F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0BEF7-97B3-254B-A447-5CF9D9F65825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5FB4C-D3DB-354B-9BAB-8A268CF6E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AF426-C211-2243-A156-9DB0ED9F6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85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google.github.io/styleguide/javaguide.html" TargetMode="External"/><Relationship Id="rId2" Type="http://schemas.openxmlformats.org/officeDocument/2006/relationships/hyperlink" Target="https://git-scm.com/doc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dium.com/@rhamedy/a-short-summary-of-java-coding-best-practices-31283d0167d3" TargetMode="External"/><Relationship Id="rId4" Type="http://schemas.openxmlformats.org/officeDocument/2006/relationships/hyperlink" Target="https://www.oracle.com/technetwork/java/codeconventions-150003.pdf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123327-1051-9C49-9201-CF7A82C27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464733" y="1858963"/>
            <a:ext cx="9144000" cy="2387600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rgbClr val="0070C0"/>
                </a:solidFill>
                <a:latin typeface="Century Schoolbook" panose="02040604050505020304" pitchFamily="18" charset="0"/>
              </a:rPr>
              <a:t>Basic Coding Techniques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46512F-126A-8648-8FE8-249A1CE7B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533400" y="4352956"/>
            <a:ext cx="9144000" cy="1655762"/>
          </a:xfrm>
        </p:spPr>
        <p:txBody>
          <a:bodyPr/>
          <a:lstStyle/>
          <a:p>
            <a:r>
              <a:rPr lang="en-US" dirty="0"/>
              <a:t>CSCI2340: (Graduate) Software Engineering</a:t>
            </a:r>
          </a:p>
          <a:p>
            <a:r>
              <a:rPr lang="en-US" dirty="0"/>
              <a:t>Steven P. Reiss</a:t>
            </a:r>
          </a:p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C6377C-E52C-5D41-841A-CFAF97AF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B751-60F2-9F45-9562-F8321CF7B5FA}" type="datetime1">
              <a:rPr lang="en-US" smtClean="0"/>
              <a:t>9/16/24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F3AA51-9EB9-8D49-B5AD-BBC7D146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D29AA0-0DB2-E24E-B7D5-560FA46E7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20482" name="Picture 2" descr="xkcd: Code Quality">
            <a:extLst>
              <a:ext uri="{FF2B5EF4-FFF2-40B4-BE49-F238E27FC236}">
                <a16:creationId xmlns:a16="http://schemas.microsoft.com/office/drawing/2014/main" id="{98AE8A22-BF0A-C546-8ED6-91AE603DB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" y="123587"/>
            <a:ext cx="5359400" cy="186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Hackles Cartoon Archive">
            <a:extLst>
              <a:ext uri="{FF2B5EF4-FFF2-40B4-BE49-F238E27FC236}">
                <a16:creationId xmlns:a16="http://schemas.microsoft.com/office/drawing/2014/main" id="{6DB4CB29-DE45-C54C-B71E-CAF854CDF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908" y="1"/>
            <a:ext cx="3481075" cy="345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About Programming Styles, Jari Aalto">
            <a:extLst>
              <a:ext uri="{FF2B5EF4-FFF2-40B4-BE49-F238E27FC236}">
                <a16:creationId xmlns:a16="http://schemas.microsoft.com/office/drawing/2014/main" id="{CB033F21-6BE0-9C4D-964D-0336CA34F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798" y="3546694"/>
            <a:ext cx="4019185" cy="3174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8" name="Picture 8" descr="xkcd: Standards">
            <a:extLst>
              <a:ext uri="{FF2B5EF4-FFF2-40B4-BE49-F238E27FC236}">
                <a16:creationId xmlns:a16="http://schemas.microsoft.com/office/drawing/2014/main" id="{9E8484B6-28E6-E649-9A97-771C82BB0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369" y="188089"/>
            <a:ext cx="3073399" cy="1739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44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8BF62-4D82-1742-AA04-5BF28A824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Ready To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4E22E-8377-2E46-A862-FCDF7E109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We’re going to be doing design for a while</a:t>
            </a:r>
          </a:p>
          <a:p>
            <a:pPr lvl="1"/>
            <a:r>
              <a:rPr lang="en-US" dirty="0"/>
              <a:t>But will eventually start coding</a:t>
            </a:r>
          </a:p>
          <a:p>
            <a:pPr lvl="1"/>
            <a:r>
              <a:rPr lang="en-US" dirty="0"/>
              <a:t>And you should be coding the homework assignment</a:t>
            </a:r>
          </a:p>
          <a:p>
            <a:pPr lvl="1"/>
            <a:r>
              <a:rPr lang="en-US" dirty="0"/>
              <a:t>And you are starting to work on the project</a:t>
            </a:r>
          </a:p>
          <a:p>
            <a:pPr lvl="2"/>
            <a:r>
              <a:rPr lang="en-US" dirty="0"/>
              <a:t>If you need to do any prototyping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This lecture is preparation for that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1F567-22C7-0541-B6EF-F3DC148AC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243A8-5D63-AA44-9047-52E4CCA89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B35911-81E6-E844-9E86-2B4944248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 descr="Get Ready for the Code - Book a: Hall, Nancy: 9780838817803: Books -  Amazon.ca">
            <a:extLst>
              <a:ext uri="{FF2B5EF4-FFF2-40B4-BE49-F238E27FC236}">
                <a16:creationId xmlns:a16="http://schemas.microsoft.com/office/drawing/2014/main" id="{69DFD4EF-7E6E-3B4E-AD3C-47D70C002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3429000"/>
            <a:ext cx="3884600" cy="293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427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D8E06-8E3F-DC4C-9DD0-73BBC98F1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B26D4-A9F8-CB4E-8479-78F1171EFD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We need support for joint projects</a:t>
            </a:r>
          </a:p>
          <a:p>
            <a:pPr lvl="1"/>
            <a:r>
              <a:rPr lang="en-US" dirty="0"/>
              <a:t>Source code control, version management</a:t>
            </a:r>
          </a:p>
          <a:p>
            <a:pPr lvl="1"/>
            <a:r>
              <a:rPr lang="en-US" dirty="0"/>
              <a:t>GIT is today’s standard (</a:t>
            </a:r>
            <a:r>
              <a:rPr lang="en-US" dirty="0" err="1"/>
              <a:t>sccs</a:t>
            </a:r>
            <a:r>
              <a:rPr lang="en-US" dirty="0"/>
              <a:t>, </a:t>
            </a:r>
            <a:r>
              <a:rPr lang="en-US" dirty="0" err="1"/>
              <a:t>rcs</a:t>
            </a:r>
            <a:r>
              <a:rPr lang="en-US" dirty="0"/>
              <a:t>, </a:t>
            </a:r>
            <a:r>
              <a:rPr lang="en-US" dirty="0" err="1"/>
              <a:t>svn</a:t>
            </a:r>
            <a:r>
              <a:rPr lang="en-US" dirty="0"/>
              <a:t>, perforce, …)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GIT provides a flexible, adaptable platform</a:t>
            </a:r>
          </a:p>
          <a:p>
            <a:pPr lvl="1"/>
            <a:r>
              <a:rPr lang="en-US" dirty="0"/>
              <a:t>Distributed framework</a:t>
            </a:r>
          </a:p>
          <a:p>
            <a:pPr lvl="2"/>
            <a:r>
              <a:rPr lang="en-US" dirty="0"/>
              <a:t>Even for one person development</a:t>
            </a:r>
          </a:p>
          <a:p>
            <a:pPr lvl="1"/>
            <a:r>
              <a:rPr lang="en-US" dirty="0"/>
              <a:t>Allows lots of collaboration</a:t>
            </a:r>
          </a:p>
          <a:p>
            <a:pPr lvl="1"/>
            <a:r>
              <a:rPr lang="en-US" dirty="0"/>
              <a:t>Supports complex branch and merge operations</a:t>
            </a:r>
          </a:p>
          <a:p>
            <a:pPr lvl="1"/>
            <a:r>
              <a:rPr lang="en-US" dirty="0"/>
              <a:t>Provides the safety of older versions and going back</a:t>
            </a:r>
          </a:p>
          <a:p>
            <a:pPr lvl="2"/>
            <a:r>
              <a:rPr lang="en-US" dirty="0"/>
              <a:t>Use if even for one person development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C7F87-009D-864A-ABB5-24FFC30CD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CF8D0-E0BB-6F45-9760-B904CC508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9A34A9-CE2E-E145-852F-DF79C0287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0" name="Picture 2" descr="Version Control/Git - Wikiversity">
            <a:extLst>
              <a:ext uri="{FF2B5EF4-FFF2-40B4-BE49-F238E27FC236}">
                <a16:creationId xmlns:a16="http://schemas.microsoft.com/office/drawing/2014/main" id="{00876D43-BFE8-FF4E-A39C-FF1A927E8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950" y="153458"/>
            <a:ext cx="4406900" cy="184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221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DF57F-4E10-D440-B222-42E063D86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 Basic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F9839-A338-4E41-A98D-C6F9712A4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Repository</a:t>
            </a:r>
          </a:p>
          <a:p>
            <a:pPr lvl="1"/>
            <a:r>
              <a:rPr lang="en-US" dirty="0"/>
              <a:t>Central location for all files</a:t>
            </a:r>
          </a:p>
          <a:p>
            <a:pPr lvl="1"/>
            <a:r>
              <a:rPr lang="en-US" dirty="0"/>
              <a:t>Can be GitHub, local, or anywhere accessible</a:t>
            </a:r>
          </a:p>
          <a:p>
            <a:pPr lvl="1"/>
            <a:r>
              <a:rPr lang="en-US" dirty="0"/>
              <a:t>GIT supports multiple repositories </a:t>
            </a:r>
          </a:p>
          <a:p>
            <a:pPr lvl="2"/>
            <a:r>
              <a:rPr lang="en-US" dirty="0"/>
              <a:t>Each user has their own repository</a:t>
            </a:r>
          </a:p>
          <a:p>
            <a:pPr lvl="1"/>
            <a:r>
              <a:rPr lang="en-US" dirty="0"/>
              <a:t>One is designated the master or head</a:t>
            </a:r>
          </a:p>
          <a:p>
            <a:pPr lvl="2"/>
            <a:r>
              <a:rPr lang="en-US" dirty="0"/>
              <a:t>Can be changed if needed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Individuals clone (check out) the repository</a:t>
            </a:r>
          </a:p>
          <a:p>
            <a:pPr lvl="1"/>
            <a:r>
              <a:rPr lang="en-US" dirty="0"/>
              <a:t>They get their own copy of all the files</a:t>
            </a:r>
          </a:p>
          <a:p>
            <a:pPr lvl="1"/>
            <a:r>
              <a:rPr lang="en-US" dirty="0"/>
              <a:t>Comes with a link back to the cloned repository</a:t>
            </a:r>
          </a:p>
          <a:p>
            <a:pPr lvl="1"/>
            <a:r>
              <a:rPr lang="en-US" dirty="0"/>
              <a:t>But it is a repository in its own right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C96DF-894E-4647-B88F-BF55C652A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4D9FF-0C18-2245-BB8A-3E680602E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6BAE3-2BDA-BE40-B8F3-1E53FB9CC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074" name="Picture 2" descr="The basic concepts of git and how to use github - invistruct">
            <a:extLst>
              <a:ext uri="{FF2B5EF4-FFF2-40B4-BE49-F238E27FC236}">
                <a16:creationId xmlns:a16="http://schemas.microsoft.com/office/drawing/2014/main" id="{AFECE07F-2CB4-344C-887E-00DD494FF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599" y="266700"/>
            <a:ext cx="3666067" cy="2643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164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E9B50-5DB9-644D-9D1D-21355AB8D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 Basic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254CC-C859-2740-B98E-8A92F5C29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Individuals can edit their copies</a:t>
            </a:r>
          </a:p>
          <a:p>
            <a:pPr lvl="1"/>
            <a:r>
              <a:rPr lang="en-US" dirty="0"/>
              <a:t>Edit individual files</a:t>
            </a:r>
          </a:p>
          <a:p>
            <a:pPr lvl="1"/>
            <a:r>
              <a:rPr lang="en-US" dirty="0"/>
              <a:t>Create private files &amp; directories</a:t>
            </a:r>
          </a:p>
          <a:p>
            <a:pPr lvl="2"/>
            <a:r>
              <a:rPr lang="en-US" dirty="0"/>
              <a:t>.</a:t>
            </a:r>
            <a:r>
              <a:rPr lang="en-US" dirty="0" err="1"/>
              <a:t>gitignore</a:t>
            </a:r>
            <a:r>
              <a:rPr lang="en-US" dirty="0"/>
              <a:t> file describes what is private</a:t>
            </a:r>
          </a:p>
          <a:p>
            <a:pPr lvl="1"/>
            <a:r>
              <a:rPr lang="en-US" dirty="0"/>
              <a:t>Create new public files &amp; directories</a:t>
            </a:r>
          </a:p>
          <a:p>
            <a:pPr lvl="2"/>
            <a:r>
              <a:rPr lang="en-US" dirty="0"/>
              <a:t>But you must tell git using git add</a:t>
            </a:r>
          </a:p>
          <a:p>
            <a:pPr lvl="1"/>
            <a:r>
              <a:rPr lang="en-US" dirty="0"/>
              <a:t>Remove files &amp; directories </a:t>
            </a:r>
          </a:p>
          <a:p>
            <a:pPr lvl="2"/>
            <a:r>
              <a:rPr lang="en-US" dirty="0"/>
              <a:t>But you should tell git using git rm</a:t>
            </a:r>
          </a:p>
          <a:p>
            <a:pPr lvl="1"/>
            <a:r>
              <a:rPr lang="en-US" dirty="0"/>
              <a:t>Status operation to check what has changed</a:t>
            </a:r>
          </a:p>
          <a:p>
            <a:pPr lvl="1"/>
            <a:r>
              <a:rPr lang="en-US" dirty="0"/>
              <a:t>Commit operation to commit changes locally</a:t>
            </a:r>
          </a:p>
          <a:p>
            <a:pPr lvl="2"/>
            <a:r>
              <a:rPr lang="en-US" dirty="0"/>
              <a:t>Puts the changes into the local repository</a:t>
            </a:r>
          </a:p>
          <a:p>
            <a:pPr lvl="2"/>
            <a:r>
              <a:rPr lang="en-US" dirty="0"/>
              <a:t>This allows going back, but doesn’t change the global repo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0F96B-9D04-FD47-BF60-E8755C69F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8404B-F36F-F847-BEB2-E25D84B35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33D8B-AAA8-3042-807F-6B4819580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4" descr="Git Tutorial | Commands And Operations In Git | Edureka">
            <a:extLst>
              <a:ext uri="{FF2B5EF4-FFF2-40B4-BE49-F238E27FC236}">
                <a16:creationId xmlns:a16="http://schemas.microsoft.com/office/drawing/2014/main" id="{10523B35-92F7-CE4E-B9DF-70C7DB676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466" y="136525"/>
            <a:ext cx="3369733" cy="315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2381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206D6-0E01-034C-9D78-1E9F00202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 Basic Concepts: Push and Pull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7F1E0-31F2-EC4C-8BE5-C6B757396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Push a </a:t>
            </a:r>
            <a:r>
              <a:rPr lang="en-US" u="sng" dirty="0">
                <a:solidFill>
                  <a:schemeClr val="accent5">
                    <a:lumMod val="75000"/>
                  </a:schemeClr>
                </a:solidFill>
              </a:rPr>
              <a:t>committed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local repo to the global repo</a:t>
            </a:r>
          </a:p>
          <a:p>
            <a:pPr lvl="1"/>
            <a:r>
              <a:rPr lang="en-US" dirty="0"/>
              <a:t>Updates the global repo with changes</a:t>
            </a:r>
          </a:p>
          <a:p>
            <a:pPr lvl="1"/>
            <a:r>
              <a:rPr lang="en-US" dirty="0"/>
              <a:t>Creates new version of the global repo</a:t>
            </a:r>
          </a:p>
          <a:p>
            <a:pPr lvl="1"/>
            <a:r>
              <a:rPr lang="en-US" dirty="0"/>
              <a:t>Makes changes visible to others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Pull global repo into local repo</a:t>
            </a:r>
          </a:p>
          <a:p>
            <a:pPr lvl="1"/>
            <a:r>
              <a:rPr lang="en-US" dirty="0"/>
              <a:t>Updates local files with global changes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What happens if there are conflicts</a:t>
            </a:r>
          </a:p>
          <a:p>
            <a:pPr lvl="1"/>
            <a:r>
              <a:rPr lang="en-US" dirty="0"/>
              <a:t>Merge changes – doesn’t always work</a:t>
            </a:r>
          </a:p>
          <a:p>
            <a:pPr lvl="1"/>
            <a:r>
              <a:rPr lang="en-US" dirty="0"/>
              <a:t>Can require manual intervention</a:t>
            </a:r>
          </a:p>
          <a:p>
            <a:pPr lvl="1"/>
            <a:r>
              <a:rPr lang="en-US" dirty="0"/>
              <a:t>Commit the merge code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DE325-5D9E-7E4F-A6BC-CD4A47347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6B184-D85B-5C41-A7CF-9019F2C87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EDFE6-646A-5B4E-ACFB-314FB8982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D0E10C-FD1C-F24E-BC6E-5703894182B6}"/>
              </a:ext>
            </a:extLst>
          </p:cNvPr>
          <p:cNvSpPr txBox="1"/>
          <p:nvPr/>
        </p:nvSpPr>
        <p:spPr>
          <a:xfrm>
            <a:off x="9686880" y="3821530"/>
            <a:ext cx="1014987" cy="204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122" name="Picture 2" descr="How does Git work? Git Tutorial for Beginners | Examples Java Code Geeks -  2020">
            <a:extLst>
              <a:ext uri="{FF2B5EF4-FFF2-40B4-BE49-F238E27FC236}">
                <a16:creationId xmlns:a16="http://schemas.microsoft.com/office/drawing/2014/main" id="{5F172133-62FB-354F-965E-A938E83A7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678" y="2396066"/>
            <a:ext cx="4237044" cy="368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234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B2B69-D1E8-B483-36D5-BB5D5D5FE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 Basic Concepts: Branches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EBD15-2D6E-4E0D-9906-676C606A8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Sometimes you need to work independently</a:t>
            </a:r>
          </a:p>
          <a:p>
            <a:pPr lvl="1"/>
            <a:r>
              <a:rPr lang="en-US" dirty="0"/>
              <a:t>Don’t want all others to see your changes</a:t>
            </a:r>
          </a:p>
          <a:p>
            <a:pPr lvl="1"/>
            <a:r>
              <a:rPr lang="en-US" dirty="0"/>
              <a:t>Don’t want to see changes of others (temporarily)</a:t>
            </a:r>
          </a:p>
          <a:p>
            <a:pPr lvl="1"/>
            <a:r>
              <a:rPr lang="en-US" dirty="0"/>
              <a:t>But still want to save things globally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Branches provide such a means</a:t>
            </a:r>
          </a:p>
          <a:p>
            <a:pPr lvl="1"/>
            <a:r>
              <a:rPr lang="en-US" dirty="0"/>
              <a:t>Branches are separate versions of the system</a:t>
            </a:r>
          </a:p>
          <a:p>
            <a:pPr lvl="2"/>
            <a:r>
              <a:rPr lang="en-US" dirty="0"/>
              <a:t>Independently developed from the main repository</a:t>
            </a:r>
          </a:p>
          <a:p>
            <a:pPr lvl="2"/>
            <a:r>
              <a:rPr lang="en-US" dirty="0"/>
              <a:t>But store in the repository</a:t>
            </a:r>
          </a:p>
          <a:p>
            <a:pPr lvl="1"/>
            <a:r>
              <a:rPr lang="en-US" dirty="0"/>
              <a:t>Branches can then be merged</a:t>
            </a:r>
          </a:p>
          <a:p>
            <a:pPr lvl="2"/>
            <a:r>
              <a:rPr lang="en-US" dirty="0"/>
              <a:t>With each other or with the main branch</a:t>
            </a:r>
          </a:p>
          <a:p>
            <a:pPr lvl="1"/>
            <a:r>
              <a:rPr lang="en-US" dirty="0"/>
              <a:t>We’ll cover these in more detail later</a:t>
            </a:r>
          </a:p>
          <a:p>
            <a:pPr lvl="1"/>
            <a:r>
              <a:rPr lang="en-US" dirty="0"/>
              <a:t>Today, </a:t>
            </a:r>
            <a:r>
              <a:rPr lang="en-US" i="1" dirty="0"/>
              <a:t>continuous integration </a:t>
            </a:r>
            <a:r>
              <a:rPr lang="en-US" dirty="0"/>
              <a:t>with a single branch is often used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F85F8A-A7A6-C086-105E-B72138006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D8848-1CC7-C0B0-F8C8-C3A5EA0EF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E7759-CD0A-FF0C-43A0-0151EC3A3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2050" name="Picture 2" descr="𝐆𝐢𝐭 𝐁𝐫𝐚𝐧𝐜𝐡 𝐂𝐨𝐦𝐦𝐚𝐧𝐝 | by Meghasharmaa | Medium">
            <a:extLst>
              <a:ext uri="{FF2B5EF4-FFF2-40B4-BE49-F238E27FC236}">
                <a16:creationId xmlns:a16="http://schemas.microsoft.com/office/drawing/2014/main" id="{A17543CA-3906-89E1-9B63-7313228A8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4874" y="2586445"/>
            <a:ext cx="3670040" cy="192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703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874F2-D65C-9448-9D0F-9F6CE81B5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 Complexities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AE1F6-9CF8-3341-A78C-847870077E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Editing and merge conflicts</a:t>
            </a:r>
          </a:p>
          <a:p>
            <a:pPr lvl="1"/>
            <a:r>
              <a:rPr lang="en-US" dirty="0"/>
              <a:t>What if two people make changes to the same file</a:t>
            </a:r>
          </a:p>
          <a:p>
            <a:pPr lvl="1"/>
            <a:r>
              <a:rPr lang="en-US" dirty="0"/>
              <a:t>What if one person deletes a file someone else uses</a:t>
            </a:r>
          </a:p>
          <a:p>
            <a:pPr lvl="1"/>
            <a:r>
              <a:rPr lang="en-US" dirty="0"/>
              <a:t>You want to avoid this where possible – requires additional work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This can happen with or without branching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Repositories can be combined in various ways</a:t>
            </a:r>
          </a:p>
          <a:p>
            <a:pPr lvl="1"/>
            <a:r>
              <a:rPr lang="en-US" dirty="0"/>
              <a:t>Merge – merge the code from the two branches (safest; recommended)</a:t>
            </a:r>
          </a:p>
          <a:p>
            <a:pPr lvl="2"/>
            <a:r>
              <a:rPr lang="en-US" dirty="0"/>
              <a:t>But can require manual intervention and create corrupted files</a:t>
            </a:r>
          </a:p>
          <a:p>
            <a:pPr lvl="1"/>
            <a:r>
              <a:rPr lang="en-US" dirty="0"/>
              <a:t>Rebase – apply your changes to current version if possible</a:t>
            </a:r>
          </a:p>
          <a:p>
            <a:pPr lvl="1"/>
            <a:r>
              <a:rPr lang="en-US" dirty="0"/>
              <a:t>Stash and replace (removes all local changes) (git restore)</a:t>
            </a:r>
          </a:p>
          <a:p>
            <a:pPr lvl="1"/>
            <a:r>
              <a:rPr lang="en-US" dirty="0"/>
              <a:t>We’ll get into these in more detail later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You should read up on these and decide what to use</a:t>
            </a:r>
          </a:p>
          <a:p>
            <a:pPr lvl="1"/>
            <a:r>
              <a:rPr lang="en-US" dirty="0"/>
              <a:t>As a project team</a:t>
            </a:r>
          </a:p>
          <a:p>
            <a:r>
              <a:rPr lang="en-US" dirty="0">
                <a:solidFill>
                  <a:srgbClr val="7030A0"/>
                </a:solidFill>
              </a:rPr>
              <a:t>Time at end of class to set up GIT for your project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64DA1-C5A2-0541-A14E-276AC75C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6559E-95D2-B741-B69C-8E01DDFC0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0EEC4-F9DE-CA42-9489-AC13E1497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146" name="Picture 2" descr="Git Branches Free Tutorial">
            <a:extLst>
              <a:ext uri="{FF2B5EF4-FFF2-40B4-BE49-F238E27FC236}">
                <a16:creationId xmlns:a16="http://schemas.microsoft.com/office/drawing/2014/main" id="{A23832D2-562C-2B48-99A5-81D501093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3999" y="136525"/>
            <a:ext cx="3776133" cy="193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226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47C28-4D98-9A43-B673-2D85F007A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Coding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84A26-FAA9-2349-B739-7391C9AF5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Most frustrating part of collaboration &amp; using open-source software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Coding style is essential</a:t>
            </a:r>
          </a:p>
          <a:p>
            <a:pPr lvl="1"/>
            <a:r>
              <a:rPr lang="en-US" dirty="0"/>
              <a:t>Helps with maintenance</a:t>
            </a:r>
          </a:p>
          <a:p>
            <a:pPr lvl="1"/>
            <a:r>
              <a:rPr lang="en-US" dirty="0"/>
              <a:t>Helps with understanding</a:t>
            </a:r>
          </a:p>
          <a:p>
            <a:pPr lvl="1"/>
            <a:r>
              <a:rPr lang="en-US" dirty="0"/>
              <a:t>Helps to make the code readable to everyone</a:t>
            </a:r>
          </a:p>
          <a:p>
            <a:pPr lvl="1"/>
            <a:r>
              <a:rPr lang="en-US" dirty="0"/>
              <a:t>Open source should be open</a:t>
            </a:r>
          </a:p>
          <a:p>
            <a:pPr lvl="1"/>
            <a:r>
              <a:rPr lang="en-US" dirty="0"/>
              <a:t>Consistency in a large project</a:t>
            </a:r>
          </a:p>
          <a:p>
            <a:pPr lvl="2"/>
            <a:r>
              <a:rPr lang="en-US" dirty="0"/>
              <a:t>Much easier to work on code with known conventions</a:t>
            </a:r>
          </a:p>
          <a:p>
            <a:r>
              <a:rPr lang="en-US" dirty="0">
                <a:highlight>
                  <a:srgbClr val="00FF00"/>
                </a:highlight>
              </a:rPr>
              <a:t>WRITE CODE SO IT CAN BE READ BY PEOPLE</a:t>
            </a:r>
          </a:p>
          <a:p>
            <a:pPr lvl="1"/>
            <a:r>
              <a:rPr lang="en-US" dirty="0"/>
              <a:t>Not so it can be executed</a:t>
            </a:r>
          </a:p>
          <a:p>
            <a:pPr lvl="1"/>
            <a:r>
              <a:rPr lang="en-US" dirty="0"/>
              <a:t>For yourself, you team, and posterity</a:t>
            </a:r>
          </a:p>
          <a:p>
            <a:pPr lvl="1"/>
            <a:r>
              <a:rPr lang="en-US" dirty="0"/>
              <a:t>Be proud of your code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0397A-8CD3-8D42-8A2E-8761A4477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20D02-1C2D-3C40-9AB3-031F32F03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8C29A-F1C7-6147-9363-BB9B9EE8A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170" name="Picture 2" descr="It is hard to set up and to apply coding conventions in a project ! | by  Linh NGUYEN | Medium">
            <a:extLst>
              <a:ext uri="{FF2B5EF4-FFF2-40B4-BE49-F238E27FC236}">
                <a16:creationId xmlns:a16="http://schemas.microsoft.com/office/drawing/2014/main" id="{F2A10650-5827-B841-BF47-7360ADB16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3006" y="2819938"/>
            <a:ext cx="3196095" cy="310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67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ED7C7-EF10-E14D-80A2-AE4B1683A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Coding Style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62035-68DE-234E-B499-104BB1FD5A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Readability</a:t>
            </a:r>
          </a:p>
          <a:p>
            <a:pPr lvl="1"/>
            <a:r>
              <a:rPr lang="en-US" dirty="0"/>
              <a:t>Looks nice; easy to read; spaced appropriately</a:t>
            </a:r>
          </a:p>
          <a:p>
            <a:pPr lvl="1"/>
            <a:r>
              <a:rPr lang="en-US" dirty="0"/>
              <a:t>Easy to skim to get an overview of the code</a:t>
            </a:r>
          </a:p>
          <a:p>
            <a:pPr lvl="1"/>
            <a:r>
              <a:rPr lang="en-US" dirty="0"/>
              <a:t>Easy to find things (non-linear readability)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Looking at an identifier</a:t>
            </a:r>
          </a:p>
          <a:p>
            <a:pPr lvl="1"/>
            <a:r>
              <a:rPr lang="en-US" dirty="0"/>
              <a:t>Easy to know what it is</a:t>
            </a:r>
          </a:p>
          <a:p>
            <a:pPr lvl="1"/>
            <a:r>
              <a:rPr lang="en-US" dirty="0"/>
              <a:t>Easy to know where it is defined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Looking at code</a:t>
            </a:r>
          </a:p>
          <a:p>
            <a:pPr lvl="1"/>
            <a:r>
              <a:rPr lang="en-US" dirty="0"/>
              <a:t>One should understand its structure</a:t>
            </a:r>
          </a:p>
          <a:p>
            <a:pPr lvl="1"/>
            <a:r>
              <a:rPr lang="en-US" dirty="0"/>
              <a:t>Without having to read in detail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Simplify debugging &amp; maintenance</a:t>
            </a:r>
          </a:p>
          <a:p>
            <a:pPr lvl="1"/>
            <a:r>
              <a:rPr lang="en-US" dirty="0"/>
              <a:t>Avoiding name conflicts</a:t>
            </a:r>
          </a:p>
          <a:p>
            <a:pPr lvl="1"/>
            <a:r>
              <a:rPr lang="en-US" dirty="0"/>
              <a:t>Being able to find name in source</a:t>
            </a:r>
          </a:p>
          <a:p>
            <a:pPr lvl="1"/>
            <a:r>
              <a:rPr lang="en-US" dirty="0"/>
              <a:t>Make changes easier</a:t>
            </a:r>
          </a:p>
          <a:p>
            <a:pPr lvl="1"/>
            <a:r>
              <a:rPr lang="en-US" dirty="0"/>
              <a:t>Keep things local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A35D29-F319-F643-87AB-D0E21BFC2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A1B79-F65C-2D4A-B5B0-7E4C73F79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88EAD-C2E1-7540-B89D-008567885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8194" name="Picture 2" descr="Software Engineering | Coding - javatpoint">
            <a:extLst>
              <a:ext uri="{FF2B5EF4-FFF2-40B4-BE49-F238E27FC236}">
                <a16:creationId xmlns:a16="http://schemas.microsoft.com/office/drawing/2014/main" id="{E5ED55D0-7E44-FB4E-BF44-905ACF312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016" y="848783"/>
            <a:ext cx="3949700" cy="488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3449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9B14B-7660-0747-C569-92652BAEA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Style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8DB84-185D-1941-088C-9AC0CE983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Naming Conventions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Ordering Conventions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Coding Conventions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Formatting Conventions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File Organization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42395-D4A6-3D48-4F0F-26A67CBAF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CF757-3204-5594-3F10-33E6B7610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01EEC-9770-DE7C-53C5-495598370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074" name="Picture 2" descr="Code style как стандарт разработки / Хабр">
            <a:extLst>
              <a:ext uri="{FF2B5EF4-FFF2-40B4-BE49-F238E27FC236}">
                <a16:creationId xmlns:a16="http://schemas.microsoft.com/office/drawing/2014/main" id="{A46753F9-FA3D-7BA0-8894-8463EC939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754" y="1870075"/>
            <a:ext cx="5563531" cy="266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739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63006-3013-E344-9021-B6FF6FD35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B20CE-F571-F748-BAA7-F36AB7F1A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Goal: </a:t>
            </a:r>
          </a:p>
          <a:p>
            <a:pPr lvl="1"/>
            <a:r>
              <a:rPr lang="en-US" dirty="0"/>
              <a:t>Distinguish different types of names </a:t>
            </a:r>
          </a:p>
          <a:p>
            <a:pPr lvl="1"/>
            <a:r>
              <a:rPr lang="en-US" dirty="0"/>
              <a:t>Understand what the name means directly </a:t>
            </a:r>
          </a:p>
          <a:p>
            <a:pPr lvl="1"/>
            <a:r>
              <a:rPr lang="en-US" dirty="0"/>
              <a:t>Understand where to look for the definition</a:t>
            </a:r>
          </a:p>
          <a:p>
            <a:pPr lvl="1"/>
            <a:r>
              <a:rPr lang="en-US" dirty="0"/>
              <a:t>Understanding the scope of a name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My coding style (not what you need to use)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Mainly for Java, adapted for other languages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Fields (static variables)</a:t>
            </a:r>
          </a:p>
          <a:p>
            <a:pPr lvl="1"/>
            <a:r>
              <a:rPr lang="en-US" dirty="0"/>
              <a:t>All lowercase, contain an underscore, meaningful</a:t>
            </a:r>
          </a:p>
          <a:p>
            <a:pPr lvl="1"/>
            <a:r>
              <a:rPr lang="en-US" dirty="0"/>
              <a:t>Always private (or protected) to avoid naming conflicts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Local Variables (and parameters)</a:t>
            </a:r>
          </a:p>
          <a:p>
            <a:pPr lvl="1"/>
            <a:r>
              <a:rPr lang="en-US" dirty="0"/>
              <a:t>All lowercase, no underscore</a:t>
            </a:r>
          </a:p>
          <a:p>
            <a:pPr lvl="1"/>
            <a:r>
              <a:rPr lang="en-US" dirty="0"/>
              <a:t>Short names okay if used within a few lines</a:t>
            </a:r>
          </a:p>
          <a:p>
            <a:pPr lvl="1"/>
            <a:r>
              <a:rPr lang="en-US" dirty="0"/>
              <a:t>Otherwise use meaningful names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E08AE-8A0B-3A46-8DB3-75EF4D7AA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AD374-0D9A-0545-B5F4-09321988F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3CC8D-5A65-104F-A7D1-AA464A228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9218" name="Picture 2" descr="Okay, about naming conventions. Naming conventions have always been a… | by  CG | Obviously Programming Something | Medium">
            <a:extLst>
              <a:ext uri="{FF2B5EF4-FFF2-40B4-BE49-F238E27FC236}">
                <a16:creationId xmlns:a16="http://schemas.microsoft.com/office/drawing/2014/main" id="{DC38BF5A-7D5F-0345-AB0B-34018F5DD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740" y="0"/>
            <a:ext cx="4650193" cy="261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859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0D5D5-629A-594B-A78D-FA285B17B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711AA-9798-0B43-9476-8C95F8AABC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Constants (final static fields)</a:t>
            </a:r>
          </a:p>
          <a:p>
            <a:pPr lvl="1"/>
            <a:r>
              <a:rPr lang="en-US" dirty="0"/>
              <a:t>All uppercase, underscores separate words</a:t>
            </a:r>
          </a:p>
          <a:p>
            <a:pPr lvl="1"/>
            <a:r>
              <a:rPr lang="en-US" dirty="0"/>
              <a:t>Meaningful names</a:t>
            </a:r>
          </a:p>
          <a:p>
            <a:pPr lvl="1"/>
            <a:r>
              <a:rPr lang="en-US" dirty="0"/>
              <a:t>Start with package name if external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Methods	</a:t>
            </a:r>
          </a:p>
          <a:p>
            <a:pPr lvl="1"/>
            <a:r>
              <a:rPr lang="en-US" dirty="0"/>
              <a:t>Camel case names starting with lowercase</a:t>
            </a:r>
          </a:p>
          <a:p>
            <a:pPr lvl="2"/>
            <a:r>
              <a:rPr lang="en-US" dirty="0"/>
              <a:t>Can be single word (e.g., process), but this is unusual</a:t>
            </a:r>
          </a:p>
          <a:p>
            <a:pPr lvl="1"/>
            <a:r>
              <a:rPr lang="en-US" dirty="0"/>
              <a:t>Meaningful names</a:t>
            </a:r>
          </a:p>
          <a:p>
            <a:pPr lvl="1"/>
            <a:r>
              <a:rPr lang="en-US" dirty="0"/>
              <a:t>Access methods start with </a:t>
            </a:r>
            <a:r>
              <a:rPr lang="en-US" i="1" dirty="0"/>
              <a:t>get</a:t>
            </a:r>
            <a:r>
              <a:rPr lang="en-US" dirty="0"/>
              <a:t>, </a:t>
            </a:r>
            <a:r>
              <a:rPr lang="en-US" i="1" dirty="0"/>
              <a:t>set</a:t>
            </a:r>
            <a:r>
              <a:rPr lang="en-US" dirty="0"/>
              <a:t>, or </a:t>
            </a:r>
            <a:r>
              <a:rPr lang="en-US" i="1" dirty="0"/>
              <a:t>is</a:t>
            </a:r>
          </a:p>
          <a:p>
            <a:pPr lvl="1"/>
            <a:r>
              <a:rPr lang="en-US" dirty="0"/>
              <a:t>Factory methods start with </a:t>
            </a:r>
            <a:r>
              <a:rPr lang="en-US" i="1" dirty="0"/>
              <a:t>create</a:t>
            </a:r>
            <a:r>
              <a:rPr lang="en-US" dirty="0"/>
              <a:t> or </a:t>
            </a:r>
            <a:r>
              <a:rPr lang="en-US" i="1" dirty="0"/>
              <a:t>new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9E99C8-63D9-1447-B50C-370E0D754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60BE0-B939-6741-80D5-64F5EEFC4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2D52E-8DD4-F847-8ABB-3194F5FE4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026" name="Picture 2" descr="Allison Horst on Twitter: &quot;needed an excuse to draw a snake screaming in a  camel's face so #rstats… &quot;">
            <a:extLst>
              <a:ext uri="{FF2B5EF4-FFF2-40B4-BE49-F238E27FC236}">
                <a16:creationId xmlns:a16="http://schemas.microsoft.com/office/drawing/2014/main" id="{FC3B90EA-6312-8D43-8C17-4ED09F57F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342" y="136526"/>
            <a:ext cx="4170438" cy="28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249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AC0AA-9584-0C40-89D8-EF8EA4C17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6421"/>
            <a:ext cx="10515600" cy="1325563"/>
          </a:xfrm>
        </p:spPr>
        <p:txBody>
          <a:bodyPr/>
          <a:lstStyle/>
          <a:p>
            <a:r>
              <a:rPr lang="en-US" dirty="0"/>
              <a:t>Naming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C5E84-F0A0-A841-9463-150963893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3097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Types (classes, interfaces,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enums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,…)</a:t>
            </a:r>
          </a:p>
          <a:p>
            <a:pPr lvl="1"/>
            <a:r>
              <a:rPr lang="en-US" dirty="0"/>
              <a:t>Camel case starting with uppercase (</a:t>
            </a:r>
            <a:r>
              <a:rPr lang="en-US" dirty="0" err="1"/>
              <a:t>UpperCamel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Outer types should start with package name</a:t>
            </a:r>
          </a:p>
          <a:p>
            <a:pPr lvl="1"/>
            <a:r>
              <a:rPr lang="en-US" dirty="0"/>
              <a:t>External (visible) inner types should start with package name</a:t>
            </a:r>
          </a:p>
          <a:p>
            <a:pPr lvl="1"/>
            <a:r>
              <a:rPr lang="en-US" dirty="0"/>
              <a:t>Single outer type per file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Packages</a:t>
            </a:r>
          </a:p>
          <a:p>
            <a:pPr lvl="1"/>
            <a:r>
              <a:rPr lang="en-US" dirty="0" err="1"/>
              <a:t>edu.brown.cs.user.project</a:t>
            </a:r>
            <a:r>
              <a:rPr lang="en-US" dirty="0"/>
              <a:t>.&lt;package&gt;</a:t>
            </a:r>
          </a:p>
          <a:p>
            <a:pPr lvl="1"/>
            <a:r>
              <a:rPr lang="en-US" dirty="0" err="1"/>
              <a:t>edu.brown.cs.project</a:t>
            </a:r>
            <a:r>
              <a:rPr lang="en-US" dirty="0"/>
              <a:t>.&lt;package&gt;</a:t>
            </a:r>
          </a:p>
          <a:p>
            <a:pPr lvl="1"/>
            <a:r>
              <a:rPr lang="en-US" dirty="0"/>
              <a:t>Should always be there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Imports</a:t>
            </a:r>
          </a:p>
          <a:p>
            <a:pPr lvl="1"/>
            <a:r>
              <a:rPr lang="en-US" dirty="0"/>
              <a:t>Use single class imports (not on-demand) [fix imports command]</a:t>
            </a:r>
          </a:p>
          <a:p>
            <a:pPr lvl="1"/>
            <a:r>
              <a:rPr lang="en-US" dirty="0"/>
              <a:t>Use static imports only where names will remain unambiguous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B8F0A-9EFB-2045-86DF-8290422C5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233E9-884B-4A45-9C20-E7E84839A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3B07B-408D-8045-9FBE-6D4E9E11E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cture 4" descr="Category: Naming Conventions">
            <a:extLst>
              <a:ext uri="{FF2B5EF4-FFF2-40B4-BE49-F238E27FC236}">
                <a16:creationId xmlns:a16="http://schemas.microsoft.com/office/drawing/2014/main" id="{0FD71961-4FC8-5348-8036-2C1481916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2580" y="97904"/>
            <a:ext cx="3342419" cy="2506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570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899A4-2701-1BBA-D486-25C17DD48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4950A-9E67-ADF6-D0BE-6743E41C1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508500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Different language can require different conventions</a:t>
            </a:r>
          </a:p>
          <a:p>
            <a:pPr lvl="1"/>
            <a:r>
              <a:rPr lang="en-US" dirty="0"/>
              <a:t>May be recommended by the language</a:t>
            </a:r>
          </a:p>
          <a:p>
            <a:pPr lvl="1"/>
            <a:r>
              <a:rPr lang="en-US" dirty="0"/>
              <a:t>May be required by the language (dart _xx for private)</a:t>
            </a:r>
          </a:p>
          <a:p>
            <a:pPr lvl="1"/>
            <a:r>
              <a:rPr lang="en-US" dirty="0"/>
              <a:t>Adapt your coding conventions to the language as needed</a:t>
            </a:r>
          </a:p>
          <a:p>
            <a:pPr lvl="1"/>
            <a:r>
              <a:rPr lang="en-US" dirty="0"/>
              <a:t>Compromise on multi-lingual projects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When modifying existing code, use its conventions</a:t>
            </a:r>
          </a:p>
          <a:p>
            <a:pPr lvl="1"/>
            <a:r>
              <a:rPr lang="en-US" dirty="0"/>
              <a:t>Augmenting, adding a feature</a:t>
            </a:r>
          </a:p>
          <a:p>
            <a:pPr lvl="1"/>
            <a:r>
              <a:rPr lang="en-US" dirty="0"/>
              <a:t>Patching, bug-fixing</a:t>
            </a:r>
          </a:p>
          <a:p>
            <a:pPr lvl="1"/>
            <a:r>
              <a:rPr lang="en-US" dirty="0"/>
              <a:t>You first should learn the existing code conventions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When importing external code</a:t>
            </a:r>
          </a:p>
          <a:p>
            <a:pPr lvl="1"/>
            <a:r>
              <a:rPr lang="en-US" dirty="0"/>
              <a:t>Change to your conventions</a:t>
            </a:r>
          </a:p>
          <a:p>
            <a:pPr lvl="1"/>
            <a:r>
              <a:rPr lang="en-US" dirty="0"/>
              <a:t>But add citation to the original (copyright)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Project should have a common set of naming conventions</a:t>
            </a:r>
          </a:p>
          <a:p>
            <a:pPr lvl="1"/>
            <a:r>
              <a:rPr lang="en-US" dirty="0"/>
              <a:t>Decide on these before you start coding (can use or adapt existing standards)</a:t>
            </a:r>
          </a:p>
          <a:p>
            <a:pPr lvl="1"/>
            <a:r>
              <a:rPr lang="en-US" dirty="0"/>
              <a:t>Write them down so all members of team are consistent </a:t>
            </a:r>
          </a:p>
          <a:p>
            <a:pPr lvl="1"/>
            <a:r>
              <a:rPr lang="en-US" dirty="0"/>
              <a:t>Put this in your repo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38B51-AB3C-1F7E-8BE4-754C9826B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A74885-033F-27AF-232C-5DC453551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70044-2B94-7C66-A22B-E6517E39B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4101" name="Picture 5" descr="Naming Conventions">
            <a:extLst>
              <a:ext uri="{FF2B5EF4-FFF2-40B4-BE49-F238E27FC236}">
                <a16:creationId xmlns:a16="http://schemas.microsoft.com/office/drawing/2014/main" id="{4DDA37D8-60B9-F4F1-2D49-1E974A28D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932" y="2115047"/>
            <a:ext cx="4106436" cy="2417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212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5CF66-CA2A-F742-B99D-3F5E50369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Ordering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A5BB8-B466-FB48-BBB6-A8596B5F2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Goal: Make it easy to find things in a file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Within a file (my Java conventions as an example)</a:t>
            </a:r>
          </a:p>
          <a:p>
            <a:pPr lvl="1"/>
            <a:r>
              <a:rPr lang="en-US" b="1" dirty="0"/>
              <a:t>Header comments </a:t>
            </a:r>
            <a:r>
              <a:rPr lang="en-US" dirty="0"/>
              <a:t>– name, purpose, author(s), copyright(s)</a:t>
            </a:r>
          </a:p>
          <a:p>
            <a:pPr lvl="2"/>
            <a:r>
              <a:rPr lang="en-US" dirty="0"/>
              <a:t>Should only have a single purpose (we’ll get to that in class design)</a:t>
            </a:r>
          </a:p>
          <a:p>
            <a:pPr lvl="2"/>
            <a:r>
              <a:rPr lang="en-US" dirty="0"/>
              <a:t>Include names of all authors (add as needed)</a:t>
            </a:r>
          </a:p>
          <a:p>
            <a:pPr lvl="2"/>
            <a:r>
              <a:rPr lang="en-US" dirty="0"/>
              <a:t>Always include a copyright statement (even if simple or a reference)</a:t>
            </a:r>
          </a:p>
          <a:p>
            <a:pPr lvl="1"/>
            <a:r>
              <a:rPr lang="en-US" dirty="0"/>
              <a:t>Main method if present</a:t>
            </a:r>
          </a:p>
          <a:p>
            <a:pPr lvl="1"/>
            <a:r>
              <a:rPr lang="en-US" dirty="0"/>
              <a:t>Other top-level static factory methods </a:t>
            </a:r>
          </a:p>
          <a:p>
            <a:pPr lvl="1"/>
            <a:r>
              <a:rPr lang="en-US" dirty="0"/>
              <a:t>Field definitions (private and then static private)</a:t>
            </a:r>
          </a:p>
          <a:p>
            <a:pPr lvl="1"/>
            <a:r>
              <a:rPr lang="en-US" dirty="0"/>
              <a:t>Constructors and self-factory methods</a:t>
            </a:r>
          </a:p>
          <a:p>
            <a:pPr lvl="1"/>
            <a:r>
              <a:rPr lang="en-US" dirty="0"/>
              <a:t>Access methods</a:t>
            </a:r>
          </a:p>
          <a:p>
            <a:pPr lvl="1"/>
            <a:r>
              <a:rPr lang="en-US" dirty="0"/>
              <a:t>Public methods</a:t>
            </a:r>
          </a:p>
          <a:p>
            <a:pPr lvl="1"/>
            <a:r>
              <a:rPr lang="en-US" dirty="0"/>
              <a:t>Private methods</a:t>
            </a:r>
          </a:p>
          <a:p>
            <a:pPr lvl="1"/>
            <a:r>
              <a:rPr lang="en-US" dirty="0"/>
              <a:t>Inner classes (comment at end of class)</a:t>
            </a:r>
          </a:p>
          <a:p>
            <a:pPr lvl="1"/>
            <a:r>
              <a:rPr lang="en-US" dirty="0"/>
              <a:t>Tail comment -- note the end of the file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885D8-0828-0447-AD31-1186C47CF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819D9-5CB1-E340-BC52-D72778EC2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A4E3-E553-FA44-A3FF-43DDC86C3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2290" name="Picture 2" descr="How to Order Coffee in a French Café">
            <a:extLst>
              <a:ext uri="{FF2B5EF4-FFF2-40B4-BE49-F238E27FC236}">
                <a16:creationId xmlns:a16="http://schemas.microsoft.com/office/drawing/2014/main" id="{3D100C2B-ADC3-B141-8D5F-2474E73A1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5533" y="254000"/>
            <a:ext cx="2800880" cy="210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560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2E3E2-47E6-7644-877F-2D76727A3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Ordering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BBE71-1BC1-E349-A74D-D5CF34234F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Not as strict as naming conventions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Some slack allowed</a:t>
            </a:r>
          </a:p>
          <a:p>
            <a:pPr lvl="1"/>
            <a:r>
              <a:rPr lang="en-US" dirty="0"/>
              <a:t>Private methods related only to a public method</a:t>
            </a:r>
          </a:p>
          <a:p>
            <a:pPr lvl="1"/>
            <a:r>
              <a:rPr lang="en-US" dirty="0"/>
              <a:t>Inner classes related only to a single method</a:t>
            </a:r>
          </a:p>
          <a:p>
            <a:pPr lvl="1"/>
            <a:r>
              <a:rPr lang="en-US" dirty="0"/>
              <a:t>Factory methods for inner classes might be treated as constructors</a:t>
            </a:r>
          </a:p>
          <a:p>
            <a:pPr lvl="1"/>
            <a:r>
              <a:rPr lang="en-US" dirty="0"/>
              <a:t>Static methods might come earlier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339DB-F34E-D646-8C71-5BFBCB093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EF1E6-E783-114C-8763-9311E16D7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DCEBEF-B72C-9744-A78B-E8EFE9E4B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3314" name="Picture 2" descr="Java 8 - Sorting stream on multiple fields - Group by sort example">
            <a:extLst>
              <a:ext uri="{FF2B5EF4-FFF2-40B4-BE49-F238E27FC236}">
                <a16:creationId xmlns:a16="http://schemas.microsoft.com/office/drawing/2014/main" id="{DE92F764-877F-6743-A198-AF6B3D2E3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136525"/>
            <a:ext cx="3784600" cy="212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841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1CEA9-D322-28A2-B541-06DCEF05A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Ordering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B2A52-BBD3-01BD-D14B-C884CC557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Different languages can use different conventions</a:t>
            </a:r>
          </a:p>
          <a:p>
            <a:pPr lvl="1"/>
            <a:r>
              <a:rPr lang="en-US" dirty="0"/>
              <a:t>Some might recommend them</a:t>
            </a:r>
          </a:p>
          <a:p>
            <a:pPr lvl="1"/>
            <a:r>
              <a:rPr lang="en-US" dirty="0"/>
              <a:t>Some might require them (define before use)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When modifying existing code, use its conventions</a:t>
            </a:r>
          </a:p>
          <a:p>
            <a:pPr lvl="1"/>
            <a:r>
              <a:rPr lang="en-US" dirty="0"/>
              <a:t>Augmenting, adding a feature</a:t>
            </a:r>
          </a:p>
          <a:p>
            <a:pPr lvl="1"/>
            <a:r>
              <a:rPr lang="en-US" dirty="0"/>
              <a:t>Patching, bug-fixing</a:t>
            </a:r>
          </a:p>
          <a:p>
            <a:pPr lvl="1"/>
            <a:r>
              <a:rPr lang="en-US" dirty="0"/>
              <a:t>You should learn the existing code conventions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When adapting existing code, convert to your conventions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Project should use a common set of ordering conventions</a:t>
            </a:r>
          </a:p>
          <a:p>
            <a:pPr lvl="1"/>
            <a:r>
              <a:rPr lang="en-US" dirty="0"/>
              <a:t>Decide on these before you start coding</a:t>
            </a:r>
          </a:p>
          <a:p>
            <a:pPr lvl="1"/>
            <a:r>
              <a:rPr lang="en-US" dirty="0"/>
              <a:t>Write them down &amp; put into your repo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705B9-CCAF-3A43-B307-11C46A233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BB8BE-C946-E135-0B26-CAD6D4B6D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5452A-863F-13F2-FACD-F24BE192A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026" name="Picture 2" descr="Rules of Ordering in Mathematics – BODMAS">
            <a:extLst>
              <a:ext uri="{FF2B5EF4-FFF2-40B4-BE49-F238E27FC236}">
                <a16:creationId xmlns:a16="http://schemas.microsoft.com/office/drawing/2014/main" id="{72C2B8AE-5501-DA24-814D-2EC957E90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148" y="230188"/>
            <a:ext cx="3268617" cy="1307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064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781DA-071F-6642-8E7D-C2CCF2B56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Coding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B6D70-7605-CA4A-8F54-E58316111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Principle of least privilege (keep things local)</a:t>
            </a:r>
          </a:p>
          <a:p>
            <a:pPr lvl="1"/>
            <a:r>
              <a:rPr lang="en-US" dirty="0"/>
              <a:t>Make things private if possible</a:t>
            </a:r>
          </a:p>
          <a:p>
            <a:pPr lvl="1"/>
            <a:r>
              <a:rPr lang="en-US" dirty="0"/>
              <a:t>Make things public only if necessary</a:t>
            </a:r>
          </a:p>
          <a:p>
            <a:pPr lvl="1"/>
            <a:r>
              <a:rPr lang="en-US" dirty="0"/>
              <a:t>Fields should be private; protected at worst</a:t>
            </a:r>
          </a:p>
          <a:p>
            <a:pPr lvl="2"/>
            <a:r>
              <a:rPr lang="en-US" dirty="0"/>
              <a:t>Never accessed outside of a class (or subclass) directly</a:t>
            </a:r>
          </a:p>
          <a:p>
            <a:pPr lvl="1"/>
            <a:r>
              <a:rPr lang="en-US" dirty="0"/>
              <a:t>Javadoc (or equivalent) for all public and protected items</a:t>
            </a:r>
          </a:p>
          <a:p>
            <a:pPr lvl="2"/>
            <a:r>
              <a:rPr lang="en-US" dirty="0"/>
              <a:t>Non-trivial descriptions</a:t>
            </a:r>
          </a:p>
          <a:p>
            <a:pPr lvl="1"/>
            <a:r>
              <a:rPr lang="en-US" dirty="0"/>
              <a:t>Minimize public interfaces (keep small and few)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Protected versus package-protected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Methods should fit on one “page”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Inner classes, static inner classes, and outer classes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Hierarchies as inner classes versus outer classes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Coding conventions depend a lot on the language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We’ll cover coding conventions in more detail later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DA038D-B191-C44F-B86F-442438C80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2E3A9-9250-1E48-87D9-16B353E91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004D8-C0CD-1A44-8EB5-7F8E16B47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4340" name="Picture 4" descr="What Is the Principle of Least Privilege? - YouTube">
            <a:extLst>
              <a:ext uri="{FF2B5EF4-FFF2-40B4-BE49-F238E27FC236}">
                <a16:creationId xmlns:a16="http://schemas.microsoft.com/office/drawing/2014/main" id="{A1BA3BCD-4538-E64A-ACCA-1ED92ED48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579437"/>
            <a:ext cx="3412067" cy="191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164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3F04-E454-1545-AAFD-275B3F18E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E4031-5848-074E-992E-E99C08366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Avoid complex conditions and constructs</a:t>
            </a:r>
          </a:p>
          <a:p>
            <a:pPr lvl="1"/>
            <a:r>
              <a:rPr lang="en-US" dirty="0"/>
              <a:t>Code should be obvious </a:t>
            </a:r>
          </a:p>
          <a:p>
            <a:pPr lvl="1"/>
            <a:r>
              <a:rPr lang="en-US" dirty="0"/>
              <a:t>Break up complex conditions into logical units</a:t>
            </a:r>
          </a:p>
          <a:p>
            <a:pPr lvl="1"/>
            <a:r>
              <a:rPr lang="en-US" dirty="0"/>
              <a:t>Parenthesize appropriately (X and Y or Z)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Code should fit on the line</a:t>
            </a:r>
          </a:p>
          <a:p>
            <a:pPr lvl="1"/>
            <a:r>
              <a:rPr lang="en-US" dirty="0"/>
              <a:t>Maximum line length 80-100 characters</a:t>
            </a:r>
          </a:p>
          <a:p>
            <a:pPr lvl="1"/>
            <a:r>
              <a:rPr lang="en-US" dirty="0"/>
              <a:t>Split lines, or better yet, rewrite to avoid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Use spaces, blank lines, and comments to enhance readability</a:t>
            </a:r>
          </a:p>
          <a:p>
            <a:pPr lvl="1"/>
            <a:r>
              <a:rPr lang="en-US" dirty="0"/>
              <a:t>And do so liberally</a:t>
            </a:r>
          </a:p>
          <a:p>
            <a:pPr lvl="1"/>
            <a:r>
              <a:rPr lang="en-US" dirty="0"/>
              <a:t>Sentences and paragraphs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Consistent indentation</a:t>
            </a:r>
          </a:p>
          <a:p>
            <a:pPr lvl="1"/>
            <a:r>
              <a:rPr lang="en-US" dirty="0"/>
              <a:t>3 or 4 spaces, not 2 or 8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Consistent formatting (e.g., { ... })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And consistent spacing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Consistent constructs (e.g., while(true) vs. for( ; ; ) 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94000-12C1-D147-9E3F-7651E08AB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546EE-19FE-8044-9BCC-D66CE15E6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4BD5D-3127-6C49-A0DF-0A069DB14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5362" name="Picture 2" descr="3 Ways to Make Your Code More Readable">
            <a:extLst>
              <a:ext uri="{FF2B5EF4-FFF2-40B4-BE49-F238E27FC236}">
                <a16:creationId xmlns:a16="http://schemas.microsoft.com/office/drawing/2014/main" id="{9F99DD92-537C-2B48-96EF-2BEDD7BD3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244" y="270932"/>
            <a:ext cx="3465689" cy="2599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Refactoring to Improve Readability - Separating Business Language and  Programming Language Semantics | Rahul Nath">
            <a:extLst>
              <a:ext uri="{FF2B5EF4-FFF2-40B4-BE49-F238E27FC236}">
                <a16:creationId xmlns:a16="http://schemas.microsoft.com/office/drawing/2014/main" id="{6A6E66F6-70B6-2C43-B295-1EA8DAFA4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1825" y="3130003"/>
            <a:ext cx="4392197" cy="329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6556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E72CE-3E8E-1F42-9B5E-2CC67B29A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347BA-8E6C-EE48-A14E-BDF29F19A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Block comments between logically separate components</a:t>
            </a:r>
          </a:p>
          <a:p>
            <a:pPr lvl="1"/>
            <a:r>
              <a:rPr lang="en-US" dirty="0"/>
              <a:t>Separate sections</a:t>
            </a:r>
          </a:p>
          <a:p>
            <a:pPr lvl="1"/>
            <a:r>
              <a:rPr lang="en-US" dirty="0"/>
              <a:t>Separate distinct functions</a:t>
            </a:r>
          </a:p>
          <a:p>
            <a:pPr lvl="1"/>
            <a:r>
              <a:rPr lang="en-US" dirty="0"/>
              <a:t>Make it easier to find the components</a:t>
            </a:r>
          </a:p>
          <a:p>
            <a:pPr lvl="1"/>
            <a:r>
              <a:rPr lang="en-US" dirty="0"/>
              <a:t>Make it easier to find things in the file without looking at all the code</a:t>
            </a:r>
          </a:p>
          <a:p>
            <a:pPr lvl="1"/>
            <a:r>
              <a:rPr lang="en-US" dirty="0"/>
              <a:t>I prefer enclosed comments that stand out</a:t>
            </a:r>
          </a:p>
          <a:p>
            <a:pPr lvl="2"/>
            <a:r>
              <a:rPr lang="en-US" dirty="0"/>
              <a:t>But some editors can make this hard (mine don’t)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Javadoc comments for external methods &amp; fields</a:t>
            </a:r>
          </a:p>
          <a:p>
            <a:pPr lvl="1"/>
            <a:r>
              <a:rPr lang="en-US" dirty="0"/>
              <a:t>Or language-equivalent where appropriate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In-line (//) comments where the code is non-obvious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Use blank lines liberally but meaningfully (paragraphs, sentences)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1A7D06-17E7-E14C-8A93-93E41D138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A97D2-4903-8747-B3ED-5D568195D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4E19B-7437-A64C-BA46-96C091FED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6386" name="Picture 2" descr="A Field Guide to Code Comments - Software Quality Blog">
            <a:extLst>
              <a:ext uri="{FF2B5EF4-FFF2-40B4-BE49-F238E27FC236}">
                <a16:creationId xmlns:a16="http://schemas.microsoft.com/office/drawing/2014/main" id="{2F2671B5-15ED-4C4F-BE61-B4BD4D258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62706"/>
            <a:ext cx="1684866" cy="182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8171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5702D-F2AA-20E1-B2DC-43AA59B9A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Formatting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20D67-007A-084F-AB94-C01CE183F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Supported by IDEs</a:t>
            </a:r>
          </a:p>
          <a:p>
            <a:pPr lvl="1"/>
            <a:r>
              <a:rPr lang="en-US" dirty="0"/>
              <a:t>Eclipse, IntelliJ, various VS-Code plugins</a:t>
            </a:r>
          </a:p>
          <a:p>
            <a:pPr lvl="1"/>
            <a:r>
              <a:rPr lang="en-US" dirty="0"/>
              <a:t>Supported by </a:t>
            </a:r>
            <a:r>
              <a:rPr lang="en-US" dirty="0" err="1"/>
              <a:t>checkstyle</a:t>
            </a:r>
            <a:r>
              <a:rPr lang="en-US" dirty="0"/>
              <a:t> tool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Environment can reformat code to set specifications</a:t>
            </a:r>
          </a:p>
          <a:p>
            <a:pPr lvl="1"/>
            <a:r>
              <a:rPr lang="en-US" dirty="0"/>
              <a:t>BUT not all conventions supported</a:t>
            </a:r>
          </a:p>
          <a:p>
            <a:pPr lvl="1"/>
            <a:r>
              <a:rPr lang="en-US" dirty="0"/>
              <a:t>Usually, will not change line spacing</a:t>
            </a:r>
          </a:p>
          <a:p>
            <a:pPr lvl="1"/>
            <a:r>
              <a:rPr lang="en-US" dirty="0"/>
              <a:t>Can handle initial indentation as you type</a:t>
            </a:r>
          </a:p>
          <a:p>
            <a:pPr lvl="1"/>
            <a:r>
              <a:rPr lang="en-US" dirty="0"/>
              <a:t>Can re-indent quickly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You should set this up for your project</a:t>
            </a:r>
          </a:p>
          <a:p>
            <a:pPr lvl="1"/>
            <a:r>
              <a:rPr lang="en-US" dirty="0"/>
              <a:t>Write it down; include in repo</a:t>
            </a:r>
          </a:p>
          <a:p>
            <a:pPr lvl="1"/>
            <a:r>
              <a:rPr lang="en-US" dirty="0"/>
              <a:t>Define settings for the environments you are going to use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CF384-BB8A-9BEB-D77A-9D59B7B7F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93D4D-5BC6-8747-CC41-26084A5D4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127D6-EFF6-0FA5-D953-B44B1A8FD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124" name="Picture 4" descr="Apache Maven Checkstyle Plugin – Code Style analysis - QA Automation">
            <a:extLst>
              <a:ext uri="{FF2B5EF4-FFF2-40B4-BE49-F238E27FC236}">
                <a16:creationId xmlns:a16="http://schemas.microsoft.com/office/drawing/2014/main" id="{B4C6321A-2F70-1449-74AC-C22A89338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580935"/>
            <a:ext cx="2960370" cy="194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6651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6F4C2-5C88-E14C-BECC-53EF1D19C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My File System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F017C-668A-4940-B2C2-3F3E2254A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root (project name)</a:t>
            </a:r>
          </a:p>
          <a:p>
            <a:pPr lvl="1"/>
            <a:r>
              <a:rPr lang="en-US" dirty="0"/>
              <a:t>lib</a:t>
            </a:r>
          </a:p>
          <a:p>
            <a:pPr lvl="1"/>
            <a:r>
              <a:rPr lang="en-US" dirty="0"/>
              <a:t>resources</a:t>
            </a:r>
          </a:p>
          <a:p>
            <a:pPr lvl="1"/>
            <a:r>
              <a:rPr lang="en-US" dirty="0" err="1"/>
              <a:t>javasrc</a:t>
            </a:r>
            <a:endParaRPr lang="en-US" dirty="0"/>
          </a:p>
          <a:p>
            <a:pPr lvl="2"/>
            <a:r>
              <a:rPr lang="en-US" dirty="0" err="1"/>
              <a:t>edu</a:t>
            </a:r>
            <a:r>
              <a:rPr lang="en-US" dirty="0"/>
              <a:t> …</a:t>
            </a:r>
          </a:p>
          <a:p>
            <a:pPr lvl="1"/>
            <a:r>
              <a:rPr lang="en-US" dirty="0"/>
              <a:t>java (compiler output)</a:t>
            </a:r>
          </a:p>
          <a:p>
            <a:pPr lvl="1"/>
            <a:r>
              <a:rPr lang="en-US" dirty="0"/>
              <a:t>bin	</a:t>
            </a:r>
          </a:p>
          <a:p>
            <a:pPr lvl="2"/>
            <a:r>
              <a:rPr lang="en-US" dirty="0"/>
              <a:t>scripts and executables</a:t>
            </a:r>
          </a:p>
          <a:p>
            <a:pPr lvl="1"/>
            <a:r>
              <a:rPr lang="en-US" dirty="0"/>
              <a:t>&lt;package&gt;</a:t>
            </a:r>
          </a:p>
          <a:p>
            <a:pPr lvl="2"/>
            <a:r>
              <a:rPr lang="en-US" dirty="0" err="1"/>
              <a:t>src</a:t>
            </a:r>
            <a:r>
              <a:rPr lang="en-US" dirty="0"/>
              <a:t>: link to ../</a:t>
            </a:r>
            <a:r>
              <a:rPr lang="en-US" dirty="0" err="1"/>
              <a:t>javasrc</a:t>
            </a:r>
            <a:r>
              <a:rPr lang="en-US" dirty="0"/>
              <a:t>/…/package</a:t>
            </a:r>
          </a:p>
          <a:p>
            <a:pPr lvl="2"/>
            <a:r>
              <a:rPr lang="en-US" dirty="0" err="1"/>
              <a:t>bin.java</a:t>
            </a:r>
            <a:r>
              <a:rPr lang="en-US" dirty="0"/>
              <a:t>: link to ../java/…/package</a:t>
            </a:r>
          </a:p>
          <a:p>
            <a:pPr lvl="2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7FD5D-589D-644A-A149-50F434D0F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4B66B-AEEC-314E-86CA-494A7DA34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F0AAFD-3115-5247-A120-8222A66B9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17410" name="Picture 2" descr="Detecting existing layout">
            <a:extLst>
              <a:ext uri="{FF2B5EF4-FFF2-40B4-BE49-F238E27FC236}">
                <a16:creationId xmlns:a16="http://schemas.microsoft.com/office/drawing/2014/main" id="{890317AC-69D5-284E-89D1-00B0D1F0C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199" y="1690688"/>
            <a:ext cx="5509683" cy="304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223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057D3-6C87-554B-92B8-7455E3CA8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Maven File System Organization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179B31-3C1C-B645-9181-D298E4B9D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C61AF-1847-F445-9380-4C6E54CF1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4C97CA-67D8-F749-8488-761D3134A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18434" name="Picture 2" descr="Using Apache Maven and the App Engine Plugin (App Engine SDK-based)">
            <a:extLst>
              <a:ext uri="{FF2B5EF4-FFF2-40B4-BE49-F238E27FC236}">
                <a16:creationId xmlns:a16="http://schemas.microsoft.com/office/drawing/2014/main" id="{9FE9A9E6-18D7-A549-8183-A4A76BFDB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416" y="1471083"/>
            <a:ext cx="5067300" cy="455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4640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BA970-C2A5-C44F-A4CD-6461E454F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Integrated Development Environments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9161E8-5E2E-2E4F-B4D0-6E6BE7409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Help a lot, but take a bit of getting used to</a:t>
            </a:r>
          </a:p>
          <a:p>
            <a:pPr lvl="1"/>
            <a:r>
              <a:rPr lang="en-US" dirty="0"/>
              <a:t>Immediate feedback on syntax errors</a:t>
            </a:r>
          </a:p>
          <a:p>
            <a:pPr lvl="2"/>
            <a:r>
              <a:rPr lang="en-US" dirty="0"/>
              <a:t>Quick feedback on semantic errors</a:t>
            </a:r>
          </a:p>
          <a:p>
            <a:pPr lvl="1"/>
            <a:r>
              <a:rPr lang="en-US" dirty="0"/>
              <a:t>Good integrated debugging facilities</a:t>
            </a:r>
          </a:p>
          <a:p>
            <a:pPr lvl="1"/>
            <a:r>
              <a:rPr lang="en-US" dirty="0"/>
              <a:t>Tool integration (git, </a:t>
            </a:r>
            <a:r>
              <a:rPr lang="en-US" dirty="0" err="1"/>
              <a:t>junit</a:t>
            </a:r>
            <a:r>
              <a:rPr lang="en-US" dirty="0"/>
              <a:t>, ant, …)</a:t>
            </a:r>
          </a:p>
          <a:p>
            <a:pPr lvl="1"/>
            <a:r>
              <a:rPr lang="en-US" dirty="0"/>
              <a:t>Formatting, import organization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 would like you to try Code Bubbles</a:t>
            </a:r>
          </a:p>
          <a:p>
            <a:pPr lvl="1"/>
            <a:r>
              <a:rPr lang="en-US" dirty="0"/>
              <a:t>If you are using Java</a:t>
            </a:r>
          </a:p>
          <a:p>
            <a:pPr lvl="1"/>
            <a:r>
              <a:rPr lang="en-US" dirty="0"/>
              <a:t>I need the feedback</a:t>
            </a:r>
          </a:p>
          <a:p>
            <a:pPr lvl="1"/>
            <a:r>
              <a:rPr lang="en-US" dirty="0"/>
              <a:t>Based on first assignment</a:t>
            </a:r>
          </a:p>
          <a:p>
            <a:pPr lvl="1"/>
            <a:r>
              <a:rPr lang="en-US" dirty="0"/>
              <a:t>But not required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You should all be using IDEs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80158D-C1D8-E041-976E-D0A58B510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184D9-9FE2-8C4C-A93C-1AF29ACFF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EFFC9-2BC4-8943-9417-6118E892B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19458" name="Picture 2" descr="2 A view of the SCI integrated development environment | Download  Scientific Diagram">
            <a:extLst>
              <a:ext uri="{FF2B5EF4-FFF2-40B4-BE49-F238E27FC236}">
                <a16:creationId xmlns:a16="http://schemas.microsoft.com/office/drawing/2014/main" id="{D51A9B10-6599-4648-B312-FE04DB8D9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564" y="1350433"/>
            <a:ext cx="3089488" cy="226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Code Bubbles Home Page">
            <a:extLst>
              <a:ext uri="{FF2B5EF4-FFF2-40B4-BE49-F238E27FC236}">
                <a16:creationId xmlns:a16="http://schemas.microsoft.com/office/drawing/2014/main" id="{7DE5D0C2-AB02-684D-BEBC-DB701D27C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347" y="3853392"/>
            <a:ext cx="4015705" cy="226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4243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9D7EF-C0E8-4129-5BE4-2B5C3D153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in Coding 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80A82-E914-1342-0C9A-FD0A98283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Automatic Style Inference and Application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Evaluating readability based on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1871D-5CFB-E6D9-711A-7E54A587D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9C555-5A6D-11AB-2B63-DE988ABE0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4DB86-AF0E-ADC5-9A0C-0652C0EC0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782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FD1F5-AE4C-CE4F-AE2A-4599150DA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61CCE-7EF4-3C4A-990E-2A2F8FB78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Set up a GIT repo for your project</a:t>
            </a:r>
          </a:p>
          <a:p>
            <a:pPr lvl="1"/>
            <a:r>
              <a:rPr lang="en-US" dirty="0"/>
              <a:t>Instructions for project meeting to follow</a:t>
            </a:r>
          </a:p>
          <a:p>
            <a:r>
              <a:rPr lang="en-US" dirty="0"/>
              <a:t>You should have a good sense of what to implement</a:t>
            </a:r>
          </a:p>
          <a:p>
            <a:pPr lvl="1"/>
            <a:r>
              <a:rPr lang="en-US" dirty="0"/>
              <a:t>Put a goal statement describing this in your repo</a:t>
            </a:r>
          </a:p>
          <a:p>
            <a:pPr lvl="2"/>
            <a:r>
              <a:rPr lang="en-US" dirty="0"/>
              <a:t>And hand-in via canvas</a:t>
            </a:r>
          </a:p>
          <a:p>
            <a:pPr lvl="1"/>
            <a:r>
              <a:rPr lang="en-US" dirty="0"/>
              <a:t>When you have a software architecture</a:t>
            </a:r>
          </a:p>
          <a:p>
            <a:pPr lvl="2"/>
            <a:r>
              <a:rPr lang="en-US" dirty="0"/>
              <a:t>Create a document describing it in your repo</a:t>
            </a:r>
          </a:p>
          <a:p>
            <a:pPr lvl="2"/>
            <a:r>
              <a:rPr lang="en-US" dirty="0"/>
              <a:t>This should be done by 9/26 if possible</a:t>
            </a:r>
          </a:p>
          <a:p>
            <a:r>
              <a:rPr lang="en-US" dirty="0"/>
              <a:t>Agree on a coding standard for your project</a:t>
            </a:r>
          </a:p>
          <a:p>
            <a:pPr lvl="1"/>
            <a:r>
              <a:rPr lang="en-US" dirty="0"/>
              <a:t>Write it down (and save in your git repo)</a:t>
            </a:r>
          </a:p>
          <a:p>
            <a:pPr lvl="1"/>
            <a:r>
              <a:rPr lang="en-US" dirty="0"/>
              <a:t>Create an Eclipse / Idea / </a:t>
            </a:r>
            <a:r>
              <a:rPr lang="en-US" dirty="0" err="1"/>
              <a:t>VSCode</a:t>
            </a:r>
            <a:r>
              <a:rPr lang="en-US" dirty="0"/>
              <a:t> style file for it</a:t>
            </a:r>
          </a:p>
          <a:p>
            <a:pPr lvl="1"/>
            <a:r>
              <a:rPr lang="en-US" dirty="0"/>
              <a:t>Possibly create a CHECKSTYLE description for 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1DF71-52BE-AA45-B8D4-7421386BF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DECD2-3225-4E4D-8220-84EF6A1A0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0462C-F8D9-234D-A718-6992C780B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1563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AB296-4C12-B947-BE4E-42C682D6C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/Further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0A141-251E-8A41-AC9A-C64455090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Homework: Get an initial version of Bounce running</a:t>
            </a:r>
          </a:p>
          <a:p>
            <a:pPr lvl="1"/>
            <a:r>
              <a:rPr lang="en-US" dirty="0"/>
              <a:t>Use the coding style agreed upon for your project</a:t>
            </a:r>
          </a:p>
          <a:p>
            <a:pPr lvl="2"/>
            <a:r>
              <a:rPr lang="en-US" dirty="0"/>
              <a:t>Adapted for language differences</a:t>
            </a:r>
          </a:p>
          <a:p>
            <a:pPr lvl="1"/>
            <a:r>
              <a:rPr lang="en-US" dirty="0"/>
              <a:t>Convert to that style if necessary</a:t>
            </a:r>
          </a:p>
          <a:p>
            <a:pPr lvl="1"/>
            <a:r>
              <a:rPr lang="en-US" dirty="0"/>
              <a:t>Due 9/26 (hand in via canvas)</a:t>
            </a:r>
          </a:p>
          <a:p>
            <a:r>
              <a:rPr lang="en-US" dirty="0"/>
              <a:t>Further reading</a:t>
            </a:r>
          </a:p>
          <a:p>
            <a:pPr lvl="1"/>
            <a:r>
              <a:rPr lang="en-US" u="sng" dirty="0">
                <a:hlinkClick r:id="rId2"/>
              </a:rPr>
              <a:t>https://git-scm.com/docs</a:t>
            </a:r>
            <a:endParaRPr lang="en-US" dirty="0"/>
          </a:p>
          <a:p>
            <a:pPr lvl="1"/>
            <a:r>
              <a:rPr lang="en-US" u="sng" dirty="0">
                <a:hlinkClick r:id="rId3"/>
              </a:rPr>
              <a:t>https://google.github.io/styleguide/javaguide.html</a:t>
            </a:r>
            <a:endParaRPr lang="en-US" dirty="0"/>
          </a:p>
          <a:p>
            <a:pPr lvl="1"/>
            <a:r>
              <a:rPr lang="en-US" u="sng" dirty="0">
                <a:hlinkClick r:id="rId4"/>
              </a:rPr>
              <a:t>https://www.oracle.com/technetwork/java/codeconventions-150003.pdf</a:t>
            </a:r>
            <a:endParaRPr lang="en-US" dirty="0"/>
          </a:p>
          <a:p>
            <a:pPr lvl="1"/>
            <a:r>
              <a:rPr lang="en-US" dirty="0">
                <a:hlinkClick r:id="rId5"/>
              </a:rPr>
              <a:t>https://medium.com/@rhamedy/a-short-summary-of-java-coding-best-practices-31283d0167d3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0DAF2-1657-2540-BB1E-3D01A087D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57784-F4C2-9042-9C22-3E3A448A4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234F9-7AF1-E642-9958-7E94DB611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804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41A5A-DA3B-B641-86E1-86355DA7D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Meeting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A1058-5783-C44D-8822-35D4A0811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You should have a GitHub account (prior homework)</a:t>
            </a:r>
          </a:p>
          <a:p>
            <a:r>
              <a:rPr lang="en-US" dirty="0"/>
              <a:t>Meet as a project group</a:t>
            </a:r>
          </a:p>
          <a:p>
            <a:pPr lvl="1"/>
            <a:r>
              <a:rPr lang="en-US" dirty="0"/>
              <a:t>Decide on a project name (should have been done)</a:t>
            </a:r>
          </a:p>
          <a:p>
            <a:r>
              <a:rPr lang="en-US" dirty="0"/>
              <a:t>One person create a GitHub repo for your project</a:t>
            </a:r>
          </a:p>
          <a:p>
            <a:pPr lvl="1"/>
            <a:r>
              <a:rPr lang="en-US" dirty="0"/>
              <a:t>Can be public or private</a:t>
            </a:r>
          </a:p>
          <a:p>
            <a:pPr lvl="1"/>
            <a:r>
              <a:rPr lang="en-US" dirty="0"/>
              <a:t>If private, add the other members of the group</a:t>
            </a:r>
          </a:p>
          <a:p>
            <a:pPr lvl="2"/>
            <a:r>
              <a:rPr lang="en-US" dirty="0"/>
              <a:t>Add me as well (</a:t>
            </a:r>
            <a:r>
              <a:rPr lang="en-US" dirty="0" err="1"/>
              <a:t>github</a:t>
            </a:r>
            <a:r>
              <a:rPr lang="en-US" dirty="0"/>
              <a:t> Id: </a:t>
            </a:r>
            <a:r>
              <a:rPr lang="en-US" dirty="0" err="1"/>
              <a:t>stevenreiss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Add a </a:t>
            </a:r>
            <a:r>
              <a:rPr lang="en-US" dirty="0" err="1"/>
              <a:t>README.md</a:t>
            </a:r>
            <a:r>
              <a:rPr lang="en-US" dirty="0"/>
              <a:t> file</a:t>
            </a:r>
          </a:p>
          <a:p>
            <a:pPr lvl="1"/>
            <a:r>
              <a:rPr lang="en-US" dirty="0"/>
              <a:t>Add a status directory</a:t>
            </a:r>
          </a:p>
          <a:p>
            <a:r>
              <a:rPr lang="en-US" dirty="0"/>
              <a:t>Everyone in group clone the repository</a:t>
            </a:r>
          </a:p>
          <a:p>
            <a:pPr lvl="1"/>
            <a:r>
              <a:rPr lang="en-US" dirty="0"/>
              <a:t>Create a file tasks-&lt;name&gt;.md in status</a:t>
            </a:r>
          </a:p>
          <a:p>
            <a:pPr lvl="1"/>
            <a:r>
              <a:rPr lang="en-US" dirty="0"/>
              <a:t>Git add it to the repo</a:t>
            </a:r>
          </a:p>
          <a:p>
            <a:pPr lvl="1"/>
            <a:r>
              <a:rPr lang="en-US" dirty="0"/>
              <a:t>Git push</a:t>
            </a:r>
          </a:p>
          <a:p>
            <a:r>
              <a:rPr lang="en-US" dirty="0"/>
              <a:t>When everyone is done</a:t>
            </a:r>
          </a:p>
          <a:p>
            <a:pPr lvl="1"/>
            <a:r>
              <a:rPr lang="en-US" dirty="0"/>
              <a:t>Git pull the repo so that everyone has the latest copy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706849-0B5C-ED44-B3C9-2BA46254A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07DF-3BE9-504F-AAF6-FB1703103A9A}" type="datetime1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A2ECB-31A3-EF48-8E7E-C8DDE2C6D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8F670-27D2-0A47-9EDF-17D0181C0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967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1951ULecture00" id="{9EB7C666-F164-A74C-AE0E-4444EE57CF22}" vid="{06AA3F51-CF48-544C-A21D-3AE3B8239A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45545</TotalTime>
  <Words>2329</Words>
  <Application>Microsoft Macintosh PowerPoint</Application>
  <PresentationFormat>Widescreen</PresentationFormat>
  <Paragraphs>424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Century Schoolbook</vt:lpstr>
      <vt:lpstr>Office Theme</vt:lpstr>
      <vt:lpstr>Basic Coding Techniques</vt:lpstr>
      <vt:lpstr>Getting Ready To Code</vt:lpstr>
      <vt:lpstr>GIT</vt:lpstr>
      <vt:lpstr>GIT Basic Concepts</vt:lpstr>
      <vt:lpstr>GIT Basic Concepts</vt:lpstr>
      <vt:lpstr>GIT Basic Concepts: Push and Pull</vt:lpstr>
      <vt:lpstr>GIT Basic Concepts: Branches</vt:lpstr>
      <vt:lpstr>GIT Complexities</vt:lpstr>
      <vt:lpstr>Coding Style</vt:lpstr>
      <vt:lpstr>Coding Style Goals</vt:lpstr>
      <vt:lpstr>Code Style Components</vt:lpstr>
      <vt:lpstr>Naming Conventions</vt:lpstr>
      <vt:lpstr>Naming Conventions</vt:lpstr>
      <vt:lpstr>Naming Conventions</vt:lpstr>
      <vt:lpstr>Naming Conventions</vt:lpstr>
      <vt:lpstr>Ordering Conventions</vt:lpstr>
      <vt:lpstr>Ordering Conventions</vt:lpstr>
      <vt:lpstr>Ordering Conventions</vt:lpstr>
      <vt:lpstr>Coding Conventions</vt:lpstr>
      <vt:lpstr>Formatting</vt:lpstr>
      <vt:lpstr>Comments</vt:lpstr>
      <vt:lpstr>Formatting Conventions</vt:lpstr>
      <vt:lpstr>My File System Organization</vt:lpstr>
      <vt:lpstr>Maven File System Organization</vt:lpstr>
      <vt:lpstr>Integrated Development Environments</vt:lpstr>
      <vt:lpstr>Research in Coding Techniques</vt:lpstr>
      <vt:lpstr>PROJECT HOMEWORK</vt:lpstr>
      <vt:lpstr>HOMEWORK /Further Reading</vt:lpstr>
      <vt:lpstr>Project Meeting Exercise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Coding Techniques</dc:title>
  <dc:creator>Steven Reiss</dc:creator>
  <cp:lastModifiedBy>Steven Reiss</cp:lastModifiedBy>
  <cp:revision>41</cp:revision>
  <dcterms:created xsi:type="dcterms:W3CDTF">2020-09-09T12:52:39Z</dcterms:created>
  <dcterms:modified xsi:type="dcterms:W3CDTF">2024-09-19T12:38:44Z</dcterms:modified>
</cp:coreProperties>
</file>