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89" r:id="rId3"/>
    <p:sldId id="257" r:id="rId4"/>
    <p:sldId id="258" r:id="rId5"/>
    <p:sldId id="259" r:id="rId6"/>
    <p:sldId id="260" r:id="rId7"/>
    <p:sldId id="288" r:id="rId8"/>
    <p:sldId id="261" r:id="rId9"/>
    <p:sldId id="280" r:id="rId10"/>
    <p:sldId id="262" r:id="rId11"/>
    <p:sldId id="281" r:id="rId12"/>
    <p:sldId id="263" r:id="rId13"/>
    <p:sldId id="264" r:id="rId14"/>
    <p:sldId id="287" r:id="rId15"/>
    <p:sldId id="267" r:id="rId16"/>
    <p:sldId id="266" r:id="rId17"/>
    <p:sldId id="268" r:id="rId18"/>
    <p:sldId id="282" r:id="rId19"/>
    <p:sldId id="290" r:id="rId20"/>
    <p:sldId id="291" r:id="rId21"/>
    <p:sldId id="284" r:id="rId22"/>
    <p:sldId id="285" r:id="rId23"/>
    <p:sldId id="286" r:id="rId24"/>
    <p:sldId id="270" r:id="rId25"/>
    <p:sldId id="271" r:id="rId26"/>
    <p:sldId id="272" r:id="rId27"/>
    <p:sldId id="279" r:id="rId28"/>
    <p:sldId id="273" r:id="rId29"/>
    <p:sldId id="276" r:id="rId30"/>
    <p:sldId id="277" r:id="rId31"/>
    <p:sldId id="278" r:id="rId32"/>
    <p:sldId id="283" r:id="rId33"/>
    <p:sldId id="274" r:id="rId34"/>
    <p:sldId id="275" r:id="rId35"/>
    <p:sldId id="292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56"/>
    <p:restoredTop sz="77863"/>
  </p:normalViewPr>
  <p:slideViewPr>
    <p:cSldViewPr snapToGrid="0" snapToObjects="1">
      <p:cViewPr varScale="1">
        <p:scale>
          <a:sx n="156" d="100"/>
          <a:sy n="156" d="100"/>
        </p:scale>
        <p:origin x="6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70565-30AB-6749-A2C2-D73A7FF41951}" type="datetimeFigureOut">
              <a:rPr lang="en-US" smtClean="0"/>
              <a:t>9/19/24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5C14A-06A7-0747-957B-6CBF84D10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295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292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342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A9768-6A09-CD48-9166-D94914442A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9C42F-FC2C-F340-86D2-B3EB1A0D9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8AF5D-CCF2-0543-A1BD-56D1639F8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88B5EEB5-4F88-5644-A834-8F3299C4C0BB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BC1A0-3D23-FD4A-A7AA-71D5EA533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 dirty="0"/>
              <a:t>CSCI2340 - Lecture 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47230-DB60-FF4F-A307-AC51AB7F2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700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54418-83E6-8741-A518-03E976937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81602-C83A-3443-875D-1B817D5F1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D2771-BA38-714D-BB2D-3877CA118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/>
            </a:lvl1pPr>
          </a:lstStyle>
          <a:p>
            <a:fld id="{28A79D88-CEB5-5645-8E55-66D5606A10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4B3A7-CD31-5849-9490-59027C6D1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US" dirty="0"/>
              <a:t>CSCI2340 - Lecture 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359A4-FB2C-AC45-BB6B-B0A36956C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506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0FB39-5217-884B-A753-EBC99CED6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0812F-AA74-0F47-8F09-7AFAEB2F6F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BF20B-9E3C-D942-B269-C05D018F4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CAEB3F5E-82D7-C241-8BBE-55AB4B9250E7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9BC-1149-F346-8A71-54B1B8E77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 dirty="0"/>
              <a:t>CSCI2340 - Lecture 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629824-8D32-E445-9405-D2D927228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711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BF9DC-6C04-0742-B6AD-7D6518468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F5E50-7B60-0447-BDFD-302DD91C33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DDF4B8-417A-F04B-9334-353B32DEF4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5AF841-5700-3D42-AFE1-903C9C2FD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04298E84-3221-C044-BBAC-CDAAD35E6312}" type="datetime1">
              <a:rPr lang="en-US" smtClean="0"/>
              <a:t>9/19/24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84747B-C6C6-584B-B126-64FDCE258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 dirty="0"/>
              <a:t>CSCI2340 - Lecture 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00F15F-1E7B-6543-84A8-F4C85C413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15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E4756-E1E5-754C-87A6-B6851F115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F4BA77-F17B-E947-99AA-E04533F07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3F7A5D-5F90-9946-AD51-71CCC19556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717858-256F-BA44-A1EA-965BC5A1F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D14B7A-FC74-7640-B07F-14730ED76D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AF7AD3-CD39-1D43-9B89-324A86E26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FD2914F4-11A3-CB47-8FE8-6A6F412750B6}" type="datetime1">
              <a:rPr lang="en-US" smtClean="0"/>
              <a:t>9/19/24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C35014-6F1A-8849-A55E-80262F1B9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 dirty="0"/>
              <a:t>CSCI2340 - Lecture 6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81B2BD-693A-C04A-AD65-7AE5DAAD5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335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07BCA-DA6B-5E48-8B86-9EEA14FDF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2B21C0-ABCC-1E46-9ACA-77BCEE68C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0790821F-A127-2B4E-8230-6E82DD0E5DF0}" type="datetime1">
              <a:rPr lang="en-US" smtClean="0"/>
              <a:t>9/19/24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104957-25F7-F448-B8EF-27B57CF53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 dirty="0"/>
              <a:t>CSCI2340 - Lecture 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B1C5FF-847E-DB49-BC53-4A1232640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40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124459-4546-6242-98C8-5A24329C4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93984-4D9A-854C-A7DB-329CA1997C90}" type="datetime1">
              <a:rPr lang="en-US" smtClean="0"/>
              <a:t>9/19/24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0A5753-50F4-934E-B921-7CAEE212A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B3E2F6-E3C5-0144-A5C7-1A2E9B6CB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012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3ABF5-9E9B-7049-9F63-B328D97A3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CB58-34F7-924A-BB49-990563EBB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A0D5F-EA5A-604D-9D89-CB18B0BCF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4E6103-6501-8F47-967C-AED93CA40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339641F3-CDFC-1149-B216-1E4B7EB39CC3}" type="datetime1">
              <a:rPr lang="en-US" smtClean="0"/>
              <a:t>9/19/24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77F69-1A05-E444-94AE-E3D09E55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 dirty="0"/>
              <a:t>CSCI2340 - Lecture 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05D97C-F4DD-8D49-9C3B-0C2129C0F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228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B83F1-F291-F648-861C-D1816789E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764F6A-B1DC-9643-BCAA-75DB92FDC0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D0501-3A9E-864F-931D-D06F2187D4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2604C0-5E5C-2E44-93F5-6B8F0AA3C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1E9A39A9-EC17-7A4A-92C5-850DE6EE1BCF}" type="datetime1">
              <a:rPr lang="en-US" smtClean="0"/>
              <a:t>9/19/24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3A69EC-4E11-AD48-8442-6C66A8F0E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 dirty="0"/>
              <a:t>CSCI2340 - Lecture 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F54C4-80C6-F64C-B7F1-C234BC757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410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65306-F5C3-294D-84C2-3086F6FB2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3B09B-B67E-A04E-B2A3-8EF2C489D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2FE46-5B24-D24D-9C60-8FB0182C8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009A5C81-5249-5646-A7BE-2E10045AAA87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08115-5973-654B-9A00-9D0658132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en-US" dirty="0"/>
              <a:t>CSCI2340 - Lecture 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06779-E6CB-A447-8CBA-2EF6EFB1E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967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5A7DD1-D75A-2847-B885-94F57889F6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88E1D-B89A-8240-B19C-735DA34A5D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388EB-2D74-C147-8FF8-0CFCF95BE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24877A2A-0BCA-C341-8C5C-032BCA33042C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2AC12-8B34-0843-AFD7-0F057CF2C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 dirty="0"/>
              <a:t>CSCI2340 - Lecture 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6FE19-427B-6A4A-9451-42DDB124F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35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88000">
              <a:schemeClr val="accent5">
                <a:lumMod val="75000"/>
              </a:schemeClr>
            </a:gs>
            <a:gs pos="79000">
              <a:schemeClr val="accent5">
                <a:lumMod val="75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CE34EF-14C8-1748-99AA-824198C3E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943E3-84FC-764E-8114-59F297CC0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D9395-312B-9F4E-B6E1-87B6A840FF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EFC49-8E95-0D42-908B-5106055631EF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5FB4C-D3DB-354B-9BAB-8A268CF6E4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CSCI2340 - Lecture 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AF426-C211-2243-A156-9DB0ED9F62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585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martinfowler.com/articles/continuousIntegration.html" TargetMode="External"/><Relationship Id="rId2" Type="http://schemas.openxmlformats.org/officeDocument/2006/relationships/hyperlink" Target="https://github.com/minhloc2011/books/blob/master/Peopleware%2C%203rd%20Edition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123327-1051-9C49-9201-CF7A82C275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2658" y="2147653"/>
            <a:ext cx="6873073" cy="2098910"/>
          </a:xfrm>
        </p:spPr>
        <p:txBody>
          <a:bodyPr>
            <a:normAutofit/>
          </a:bodyPr>
          <a:lstStyle/>
          <a:p>
            <a:pPr algn="l"/>
            <a:r>
              <a:rPr lang="en-US" sz="7200" dirty="0">
                <a:solidFill>
                  <a:schemeClr val="accent1"/>
                </a:solidFill>
                <a:latin typeface="Century Schoolbook" panose="02040604050505020304" pitchFamily="18" charset="0"/>
              </a:rPr>
              <a:t>Team Management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46512F-126A-8648-8FE8-249A1CE7B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246563"/>
            <a:ext cx="7559842" cy="1655762"/>
          </a:xfrm>
        </p:spPr>
        <p:txBody>
          <a:bodyPr/>
          <a:lstStyle/>
          <a:p>
            <a:r>
              <a:rPr lang="en-US" dirty="0"/>
              <a:t>CSCI2340: Software Engineering of Large Systems</a:t>
            </a:r>
          </a:p>
          <a:p>
            <a:r>
              <a:rPr lang="en-US" dirty="0"/>
              <a:t>Steven P. Reiss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C6377C-E52C-5D41-841A-CFAF97AFE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60752-1576-4D40-B18C-3F042386D02E}" type="datetime1">
              <a:rPr lang="en-US" smtClean="0"/>
              <a:t>9/19/24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7F3AA51-9EB9-8D49-B5AD-BBC7D146B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6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1D29AA0-0DB2-E24E-B7D5-560FA46E7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026" name="Picture 2" descr="dilbert on agile | Programmer jokes, Programming humor, Tech humor">
            <a:extLst>
              <a:ext uri="{FF2B5EF4-FFF2-40B4-BE49-F238E27FC236}">
                <a16:creationId xmlns:a16="http://schemas.microsoft.com/office/drawing/2014/main" id="{433A262A-270B-FB49-B4DE-C2B05E590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42" y="136525"/>
            <a:ext cx="6750260" cy="2098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gile Methodology - Applied to Other Fields... &gt; Business Analyst Community  &amp; Resources | Modern Analyst">
            <a:extLst>
              <a:ext uri="{FF2B5EF4-FFF2-40B4-BE49-F238E27FC236}">
                <a16:creationId xmlns:a16="http://schemas.microsoft.com/office/drawing/2014/main" id="{50397855-0AD9-0A4B-A892-B2111E46C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2162" y="206413"/>
            <a:ext cx="2302189" cy="2762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gile&quot; Teams to Avoid in 2012">
            <a:extLst>
              <a:ext uri="{FF2B5EF4-FFF2-40B4-BE49-F238E27FC236}">
                <a16:creationId xmlns:a16="http://schemas.microsoft.com/office/drawing/2014/main" id="{E4B02816-142C-F640-9BFE-32480C62C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842" y="3074795"/>
            <a:ext cx="4686098" cy="3752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442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C8C9A-160D-4E7E-E7D9-ED5DBE0B3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Continuing Preparation for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80E4F-838F-156E-E802-FC3C435AD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Working in teams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Collaborative software development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Workflows and actions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Cost Estimation</a:t>
            </a:r>
          </a:p>
          <a:p>
            <a:r>
              <a:rPr lang="en-US" dirty="0">
                <a:solidFill>
                  <a:srgbClr val="7030A0"/>
                </a:solidFill>
              </a:rPr>
              <a:t>Test-Driven Development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5EC131-A8EE-C5C6-F831-5E5590A74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32EC4C-9CF5-0882-7347-8B2EE4569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D87142-8ABA-916F-9CA5-84854FCD5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026" name="Picture 2" descr="What is Competitive Programming/Coding and How to Prepare for It? -  GeeksforGeeks">
            <a:extLst>
              <a:ext uri="{FF2B5EF4-FFF2-40B4-BE49-F238E27FC236}">
                <a16:creationId xmlns:a16="http://schemas.microsoft.com/office/drawing/2014/main" id="{3DDB692D-2C1D-9E07-C574-E50F0E50C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6188" y="2875175"/>
            <a:ext cx="4667881" cy="290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3503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5D6C0-0381-654D-BF6C-13F94C29F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in Teams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48C63-9EE8-F344-A914-FAAA6B8243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Required for large projects</a:t>
            </a:r>
          </a:p>
          <a:p>
            <a:pPr lvl="1"/>
            <a:r>
              <a:rPr lang="en-US" dirty="0"/>
              <a:t>Too big to do on ones own</a:t>
            </a:r>
          </a:p>
          <a:p>
            <a:pPr lvl="1"/>
            <a:r>
              <a:rPr lang="en-US" dirty="0"/>
              <a:t>Multiple people can work in parallel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Requires Effort</a:t>
            </a:r>
          </a:p>
          <a:p>
            <a:pPr lvl="1"/>
            <a:r>
              <a:rPr lang="en-US" dirty="0"/>
              <a:t>Coordination, organization, management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Difficult to make productive</a:t>
            </a:r>
          </a:p>
          <a:p>
            <a:pPr lvl="1"/>
            <a:r>
              <a:rPr lang="en-US" dirty="0"/>
              <a:t>Mythical Man Month (Fred Brooks)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Tools can help</a:t>
            </a:r>
          </a:p>
          <a:p>
            <a:pPr lvl="1"/>
            <a:r>
              <a:rPr lang="en-US" dirty="0"/>
              <a:t>Software process programming</a:t>
            </a:r>
          </a:p>
          <a:p>
            <a:pPr lvl="1"/>
            <a:r>
              <a:rPr lang="en-US" dirty="0"/>
              <a:t>Modern team management tools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4E9C83-7156-6945-91D4-5DFEEF1A4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82FA1-79EB-F149-8733-1E6581AE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E2F36-414A-A243-91E2-1A42F7F71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2050" name="Picture 2" descr="The Project Management Guide for Remote Teams - Zoho Blog">
            <a:extLst>
              <a:ext uri="{FF2B5EF4-FFF2-40B4-BE49-F238E27FC236}">
                <a16:creationId xmlns:a16="http://schemas.microsoft.com/office/drawing/2014/main" id="{E5E285C4-42EA-A24D-A248-F485BB108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6827" y="487747"/>
            <a:ext cx="4633964" cy="231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2170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C900F-D3A0-D446-987B-41ED1F5E3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Size Matters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D3967-5BC7-9748-994E-DB9B15499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Small teams (&lt;= 4)</a:t>
            </a:r>
          </a:p>
          <a:p>
            <a:pPr lvl="1"/>
            <a:r>
              <a:rPr lang="en-US" dirty="0"/>
              <a:t>Can get everyone together</a:t>
            </a:r>
          </a:p>
          <a:p>
            <a:pPr lvl="1"/>
            <a:r>
              <a:rPr lang="en-US" dirty="0"/>
              <a:t>Number of communication paths is small</a:t>
            </a:r>
          </a:p>
          <a:p>
            <a:pPr lvl="1"/>
            <a:r>
              <a:rPr lang="en-US" dirty="0"/>
              <a:t>Meetings can be productive, even if not organized</a:t>
            </a:r>
          </a:p>
          <a:p>
            <a:pPr lvl="1"/>
            <a:r>
              <a:rPr lang="en-US" dirty="0"/>
              <a:t>Easier to move people around</a:t>
            </a:r>
          </a:p>
          <a:p>
            <a:pPr lvl="1"/>
            <a:r>
              <a:rPr lang="en-US" dirty="0"/>
              <a:t>People can learn the whole system</a:t>
            </a:r>
          </a:p>
          <a:p>
            <a:pPr lvl="1"/>
            <a:r>
              <a:rPr lang="en-US" dirty="0"/>
              <a:t>Easy to divide project into logical pieces</a:t>
            </a:r>
          </a:p>
          <a:p>
            <a:pPr lvl="2"/>
            <a:r>
              <a:rPr lang="en-US" dirty="0"/>
              <a:t>Front end, back end, database, business logic, …</a:t>
            </a:r>
          </a:p>
          <a:p>
            <a:pPr lvl="2"/>
            <a:r>
              <a:rPr lang="en-US" dirty="0"/>
              <a:t>People can work independently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BACAE6-F3C7-E142-A16C-5662DE203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F04D15-6198-DB48-B412-7D4F09A59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124858-9D99-614C-8B94-229CA26A7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3076" name="Picture 4" descr="What is the optimal size of a software development team? - Quora">
            <a:extLst>
              <a:ext uri="{FF2B5EF4-FFF2-40B4-BE49-F238E27FC236}">
                <a16:creationId xmlns:a16="http://schemas.microsoft.com/office/drawing/2014/main" id="{6B786D93-7B38-9341-B28F-6B3D90F54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441" y="365125"/>
            <a:ext cx="4402155" cy="2201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n example of a complete graph: 4 nodes | Download Scientific Diagram">
            <a:extLst>
              <a:ext uri="{FF2B5EF4-FFF2-40B4-BE49-F238E27FC236}">
                <a16:creationId xmlns:a16="http://schemas.microsoft.com/office/drawing/2014/main" id="{26396354-3D14-101D-02E1-A52944879E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9700" y="3835375"/>
            <a:ext cx="255270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6416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2A6A6-BA9A-954A-A080-FFFC38195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Size Matters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A8FA8-FC04-5C4B-AF09-0AE25F877D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Moderate Teams (~6-12)</a:t>
            </a:r>
          </a:p>
          <a:p>
            <a:pPr lvl="1"/>
            <a:r>
              <a:rPr lang="en-US" dirty="0"/>
              <a:t>Assume at least one person will be absent from any meeting</a:t>
            </a:r>
          </a:p>
          <a:p>
            <a:pPr lvl="1"/>
            <a:r>
              <a:rPr lang="en-US" dirty="0"/>
              <a:t>Assume at least one person will flake out (get sick, …)</a:t>
            </a:r>
          </a:p>
          <a:p>
            <a:pPr lvl="1"/>
            <a:r>
              <a:rPr lang="en-US" dirty="0"/>
              <a:t>Can’t communicate with everyone</a:t>
            </a:r>
          </a:p>
          <a:p>
            <a:pPr lvl="1"/>
            <a:r>
              <a:rPr lang="en-US" dirty="0"/>
              <a:t>Meetings take longer &amp; get less done</a:t>
            </a:r>
          </a:p>
          <a:p>
            <a:pPr lvl="1"/>
            <a:r>
              <a:rPr lang="en-US" dirty="0"/>
              <a:t>Need better coordination</a:t>
            </a:r>
          </a:p>
          <a:p>
            <a:pPr lvl="1"/>
            <a:r>
              <a:rPr lang="en-US" dirty="0"/>
              <a:t>Project needs to be managed</a:t>
            </a:r>
          </a:p>
          <a:p>
            <a:pPr lvl="1"/>
            <a:r>
              <a:rPr lang="en-US" dirty="0"/>
              <a:t>More difficult to divide into independent pieces</a:t>
            </a:r>
          </a:p>
          <a:p>
            <a:pPr lvl="1"/>
            <a:r>
              <a:rPr lang="en-US" dirty="0"/>
              <a:t>More critical paths (things that can go wrong)</a:t>
            </a:r>
          </a:p>
          <a:p>
            <a:pPr lvl="1"/>
            <a:r>
              <a:rPr lang="en-US" dirty="0"/>
              <a:t>Difficult to understand the whole system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D8876D-21F4-744F-8C33-E8FC30DCF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02D803-C8FB-8844-895E-53C0B921C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7A750C-5869-E744-A3D3-440109040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122" name="Picture 2" descr="What is the Recommended Scrum Team Size? | Agile Pain Relief Consulting">
            <a:extLst>
              <a:ext uri="{FF2B5EF4-FFF2-40B4-BE49-F238E27FC236}">
                <a16:creationId xmlns:a16="http://schemas.microsoft.com/office/drawing/2014/main" id="{5E5EA732-DB2E-5042-BE2D-6C524A1B29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2582" y="3382038"/>
            <a:ext cx="2974312" cy="2974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8894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6A227-BDD3-C540-9FB2-748B0DD80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Size Matters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E021DD-74A8-FF43-A027-A4F8A4850D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Large Teams (15+)</a:t>
            </a:r>
          </a:p>
          <a:p>
            <a:pPr lvl="1"/>
            <a:r>
              <a:rPr lang="en-US" dirty="0"/>
              <a:t>Require a hierarchy</a:t>
            </a:r>
          </a:p>
          <a:p>
            <a:pPr lvl="1"/>
            <a:r>
              <a:rPr lang="en-US" dirty="0"/>
              <a:t>Target system generally quite large</a:t>
            </a:r>
          </a:p>
          <a:p>
            <a:pPr lvl="2"/>
            <a:r>
              <a:rPr lang="en-US" dirty="0"/>
              <a:t>No one knows all the details</a:t>
            </a:r>
          </a:p>
          <a:p>
            <a:pPr lvl="2"/>
            <a:r>
              <a:rPr lang="en-US" dirty="0"/>
              <a:t>Most members don’t know the complete system</a:t>
            </a:r>
          </a:p>
          <a:p>
            <a:pPr lvl="3"/>
            <a:r>
              <a:rPr lang="en-US" dirty="0"/>
              <a:t>Concentrate on your piece and how it fits in, not everything else</a:t>
            </a:r>
          </a:p>
          <a:p>
            <a:pPr lvl="1"/>
            <a:r>
              <a:rPr lang="en-US" dirty="0"/>
              <a:t>Different strategies are used</a:t>
            </a:r>
          </a:p>
          <a:p>
            <a:pPr lvl="2"/>
            <a:r>
              <a:rPr lang="en-US" dirty="0"/>
              <a:t>These are out of favor except for very large systems</a:t>
            </a:r>
          </a:p>
          <a:p>
            <a:pPr lvl="2"/>
            <a:r>
              <a:rPr lang="en-US" dirty="0"/>
              <a:t>Divide the system into separable components</a:t>
            </a:r>
          </a:p>
          <a:p>
            <a:pPr lvl="3"/>
            <a:r>
              <a:rPr lang="en-US" dirty="0"/>
              <a:t>Build these independently using smaller teams</a:t>
            </a:r>
          </a:p>
          <a:p>
            <a:pPr lvl="3"/>
            <a:r>
              <a:rPr lang="en-US" dirty="0"/>
              <a:t>With common libraries or frameworks (separate teams)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ED4B61-EF70-344B-879A-08F1AC135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465B2C-E700-8C4F-980F-CE2D57C65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F44681-8846-A14A-9597-745189286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146" name="Picture 2" descr="Large Agile Teams – Disciplined Agile (DA)">
            <a:extLst>
              <a:ext uri="{FF2B5EF4-FFF2-40B4-BE49-F238E27FC236}">
                <a16:creationId xmlns:a16="http://schemas.microsoft.com/office/drawing/2014/main" id="{7E223315-119D-5B43-8466-8B54B67D7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2259" y="268187"/>
            <a:ext cx="3088787" cy="3056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433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FA09D-56DC-9CDA-0516-12E3A8A34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Mythical Man-Month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0DE084-F524-2C2E-FE67-6B8648CC76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Adding people to a project can delay it further</a:t>
            </a:r>
          </a:p>
          <a:p>
            <a:pPr lvl="1"/>
            <a:r>
              <a:rPr lang="en-US" dirty="0"/>
              <a:t>Can’t measure effort in terms of man-months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D305C-2247-CFFB-CCDF-136AE69EA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893C37-0499-5156-4596-A313AD6CA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CFF289-743B-E9A4-2B12-D6390CECA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146" name="Picture 2" descr="The Mythical Mythical Man-Month — Smashing Magazine">
            <a:extLst>
              <a:ext uri="{FF2B5EF4-FFF2-40B4-BE49-F238E27FC236}">
                <a16:creationId xmlns:a16="http://schemas.microsoft.com/office/drawing/2014/main" id="{EBEE945F-97C9-C83F-37DE-F36BE4007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2343" y="3017491"/>
            <a:ext cx="5507036" cy="3249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Amazon.com: The Mythical Man-Month: Essays on Software Engineering:  9780201006506: Brooks, Frederick Phillips: Books">
            <a:extLst>
              <a:ext uri="{FF2B5EF4-FFF2-40B4-BE49-F238E27FC236}">
                <a16:creationId xmlns:a16="http://schemas.microsoft.com/office/drawing/2014/main" id="{1C580056-6DF0-1D83-68A4-83BAD71BD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411" y="3113088"/>
            <a:ext cx="2083435" cy="306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3700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A7DB5-2936-F747-85BB-97510A420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Team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D4F2D5-FC41-A844-8519-EA68707F6A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Software teams need to be managed</a:t>
            </a:r>
          </a:p>
          <a:p>
            <a:pPr lvl="1"/>
            <a:r>
              <a:rPr lang="en-US" dirty="0"/>
              <a:t>Ensure equality of workload</a:t>
            </a:r>
          </a:p>
          <a:p>
            <a:pPr lvl="1"/>
            <a:r>
              <a:rPr lang="en-US" dirty="0"/>
              <a:t>Ensure consistency of decisions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Democracy doesn’t work</a:t>
            </a:r>
          </a:p>
          <a:p>
            <a:pPr lvl="1"/>
            <a:r>
              <a:rPr lang="en-US" dirty="0"/>
              <a:t>Someone must make hard decisions</a:t>
            </a:r>
          </a:p>
          <a:p>
            <a:pPr lvl="1"/>
            <a:r>
              <a:rPr lang="en-US" dirty="0"/>
              <a:t>Someone must ensure consistency</a:t>
            </a:r>
          </a:p>
          <a:p>
            <a:pPr lvl="1"/>
            <a:r>
              <a:rPr lang="en-US" dirty="0"/>
              <a:t>Someone must make sure everyone is pulling their weight</a:t>
            </a:r>
          </a:p>
          <a:p>
            <a:pPr lvl="2"/>
            <a:r>
              <a:rPr lang="en-US" dirty="0"/>
              <a:t>People aren’t getting in over their head</a:t>
            </a:r>
          </a:p>
          <a:p>
            <a:pPr lvl="2"/>
            <a:r>
              <a:rPr lang="en-US" dirty="0"/>
              <a:t>People work on things they are best at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FD2154-9E7C-0246-9859-3685D5532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587FCB-7A5E-9846-B2C3-C60EB6269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249F25-B9B5-8947-9765-BCE10EEE7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2050" name="Picture 2" descr="Growing Pains: How Do You Manage a Team That Keeps Growing?">
            <a:extLst>
              <a:ext uri="{FF2B5EF4-FFF2-40B4-BE49-F238E27FC236}">
                <a16:creationId xmlns:a16="http://schemas.microsoft.com/office/drawing/2014/main" id="{2E15E9A4-0A87-2348-B4F9-9EBCA4EEE1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8509" y="365125"/>
            <a:ext cx="3252364" cy="214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8820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31898-99B4-2744-9F91-1D6F4D092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Leader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5CC7D-A569-6843-B780-EF43B6FC07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Need a team leader or manager</a:t>
            </a:r>
          </a:p>
          <a:p>
            <a:pPr lvl="1"/>
            <a:r>
              <a:rPr lang="en-US" dirty="0"/>
              <a:t>Break project into tasks</a:t>
            </a:r>
          </a:p>
          <a:p>
            <a:pPr lvl="1"/>
            <a:r>
              <a:rPr lang="en-US" dirty="0"/>
              <a:t>Assign people to tasks</a:t>
            </a:r>
          </a:p>
          <a:p>
            <a:pPr lvl="1"/>
            <a:r>
              <a:rPr lang="en-US" dirty="0"/>
              <a:t>Keep track of what everyone is doing</a:t>
            </a:r>
          </a:p>
          <a:p>
            <a:pPr lvl="1"/>
            <a:r>
              <a:rPr lang="en-US" dirty="0"/>
              <a:t>Coordinate where needed</a:t>
            </a:r>
          </a:p>
          <a:p>
            <a:pPr lvl="1"/>
            <a:r>
              <a:rPr lang="en-US" dirty="0"/>
              <a:t>Reassign people as needed</a:t>
            </a:r>
          </a:p>
          <a:p>
            <a:pPr lvl="1"/>
            <a:r>
              <a:rPr lang="en-US" dirty="0"/>
              <a:t>Make critical decisions</a:t>
            </a:r>
          </a:p>
          <a:p>
            <a:pPr lvl="1"/>
            <a:r>
              <a:rPr lang="en-US" dirty="0"/>
              <a:t>Ensure consistency</a:t>
            </a:r>
          </a:p>
          <a:p>
            <a:pPr lvl="1"/>
            <a:r>
              <a:rPr lang="en-US" dirty="0"/>
              <a:t>In charge </a:t>
            </a:r>
            <a:r>
              <a:rPr lang="en-US"/>
              <a:t>of presentations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F6CDFB-0701-EA4B-AD0D-F4C1C3F1F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5F70E-05CD-DE42-8317-893F02F16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A3690-2A07-604C-9811-87C3F5335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7" name="Picture 2" descr="Business 08 People Isometric Stock Vector - Illustration of bright,  business: 61270339">
            <a:extLst>
              <a:ext uri="{FF2B5EF4-FFF2-40B4-BE49-F238E27FC236}">
                <a16:creationId xmlns:a16="http://schemas.microsoft.com/office/drawing/2014/main" id="{F9E252E6-9783-BF48-8912-A32917827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859" y="1870075"/>
            <a:ext cx="3025391" cy="323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4998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1F392-D160-6846-87C4-675C12A53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Management: Other Roles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3BFF1-9915-BB4E-AE1A-9D833FA17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4243"/>
            <a:ext cx="10515600" cy="4351338"/>
          </a:xfrm>
        </p:spPr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Assistant Manager or Leader</a:t>
            </a:r>
          </a:p>
          <a:p>
            <a:pPr lvl="1"/>
            <a:r>
              <a:rPr lang="en-US" dirty="0"/>
              <a:t>Manager not available 24/7, might get ill, might need help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Product Managers</a:t>
            </a:r>
          </a:p>
          <a:p>
            <a:pPr lvl="1"/>
            <a:r>
              <a:rPr lang="en-US" dirty="0"/>
              <a:t>In charge of a portion of the software (e.g., front end or back end)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Documentation Manager</a:t>
            </a:r>
          </a:p>
          <a:p>
            <a:pPr lvl="1"/>
            <a:r>
              <a:rPr lang="en-US" dirty="0"/>
              <a:t>Organize files, documents, requirements, repository, versions &amp; branches …</a:t>
            </a:r>
          </a:p>
          <a:p>
            <a:pPr lvl="2"/>
            <a:r>
              <a:rPr lang="en-US" dirty="0"/>
              <a:t>This is what I see to grade you on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Quality Assurance (QA, Testing) Manager</a:t>
            </a:r>
          </a:p>
          <a:p>
            <a:pPr lvl="1"/>
            <a:r>
              <a:rPr lang="en-US" dirty="0"/>
              <a:t>Create system test cases, supervise testing, …</a:t>
            </a:r>
          </a:p>
          <a:p>
            <a:pPr lvl="1"/>
            <a:r>
              <a:rPr lang="en-US" dirty="0"/>
              <a:t>Approve code for release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User Interface Guru </a:t>
            </a:r>
          </a:p>
          <a:p>
            <a:pPr lvl="1"/>
            <a:r>
              <a:rPr lang="en-US" dirty="0"/>
              <a:t>Ensure a consistent, easy-to-use, nice-to-look at user interface</a:t>
            </a:r>
          </a:p>
          <a:p>
            <a:pPr lvl="1"/>
            <a:r>
              <a:rPr lang="en-US" dirty="0"/>
              <a:t>Designing look and feel, icons, logos, etc.</a:t>
            </a:r>
          </a:p>
          <a:p>
            <a:r>
              <a:rPr lang="en-US" dirty="0">
                <a:solidFill>
                  <a:srgbClr val="7030A0"/>
                </a:solidFill>
              </a:rPr>
              <a:t>Provisionary</a:t>
            </a:r>
          </a:p>
          <a:p>
            <a:pPr lvl="1"/>
            <a:r>
              <a:rPr lang="en-US" dirty="0"/>
              <a:t>Handles setting up or provisioning AWS, VMs, Containers, databases, ...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DB8538-5445-A741-A03C-55DA8C19A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35D93-C3CA-6B44-B984-46EB8424C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DEC60C-F4E6-5242-AE0A-A63C25245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3074" name="Picture 2" descr="The DevUps Magazine: Software Development Team Roles and Responsibilities">
            <a:extLst>
              <a:ext uri="{FF2B5EF4-FFF2-40B4-BE49-F238E27FC236}">
                <a16:creationId xmlns:a16="http://schemas.microsoft.com/office/drawing/2014/main" id="{A99C1526-21C2-5A46-9F84-BB29018AF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2902085"/>
            <a:ext cx="3778459" cy="1375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476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8E8DF-74D7-C54D-A005-B8D3E62AC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Management: Other Roles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83B3A-9077-BF45-9576-4AF640AE3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Security, Privacy and Ethics Czar</a:t>
            </a:r>
          </a:p>
          <a:p>
            <a:pPr lvl="1"/>
            <a:r>
              <a:rPr lang="en-US" dirty="0"/>
              <a:t>Ensure system is secure &amp; fair</a:t>
            </a:r>
          </a:p>
          <a:p>
            <a:pPr lvl="1"/>
            <a:r>
              <a:rPr lang="en-US" dirty="0"/>
              <a:t>Security testing, fairness testing</a:t>
            </a:r>
          </a:p>
          <a:p>
            <a:pPr lvl="1"/>
            <a:r>
              <a:rPr lang="en-US" dirty="0"/>
              <a:t>Set privacy policy, enforce privacy policy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Performance Analyst</a:t>
            </a:r>
          </a:p>
          <a:p>
            <a:pPr lvl="1"/>
            <a:r>
              <a:rPr lang="en-US" dirty="0"/>
              <a:t>Determine where and when there are performance problems</a:t>
            </a:r>
          </a:p>
          <a:p>
            <a:pPr lvl="1"/>
            <a:r>
              <a:rPr lang="en-US" dirty="0"/>
              <a:t>Performance testing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Scribe</a:t>
            </a:r>
          </a:p>
          <a:p>
            <a:pPr lvl="1"/>
            <a:r>
              <a:rPr lang="en-US" dirty="0"/>
              <a:t>Take notes at meetings; ensure information is current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Domain Experts &amp; Users</a:t>
            </a:r>
          </a:p>
          <a:p>
            <a:pPr lvl="1"/>
            <a:r>
              <a:rPr lang="en-US" dirty="0"/>
              <a:t>Provide essential information about the problem being solved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Skeptic</a:t>
            </a:r>
          </a:p>
          <a:p>
            <a:pPr lvl="1"/>
            <a:r>
              <a:rPr lang="en-US" dirty="0"/>
              <a:t>Question everything.  Avoid risks and failure.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F4AAD0-3A7B-624B-B748-31E71AE65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00A87E-89F7-704D-9167-EA0D6D625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509F7C-130C-8A4A-93BD-A3E8CBBF9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7" name="Picture 2" descr="Web XP Project Roles | Extreme Programming for Web Projects">
            <a:extLst>
              <a:ext uri="{FF2B5EF4-FFF2-40B4-BE49-F238E27FC236}">
                <a16:creationId xmlns:a16="http://schemas.microsoft.com/office/drawing/2014/main" id="{6581955A-3E41-E54A-A4A6-D71698C13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9667" y="1125975"/>
            <a:ext cx="2653807" cy="2059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08004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00286-1AF5-6F44-AD2F-04D078CE0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48B6D-F9FF-9E44-80BE-974793357F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Let's have a short project meeting</a:t>
            </a:r>
          </a:p>
          <a:p>
            <a:pPr lvl="1"/>
            <a:r>
              <a:rPr lang="en-US" dirty="0"/>
              <a:t>Discuss roles</a:t>
            </a:r>
          </a:p>
          <a:p>
            <a:pPr lvl="1"/>
            <a:r>
              <a:rPr lang="en-US" dirty="0"/>
              <a:t>Tentative role assignments</a:t>
            </a:r>
          </a:p>
          <a:p>
            <a:pPr lvl="1"/>
            <a:r>
              <a:rPr lang="en-US" dirty="0"/>
              <a:t>Check status</a:t>
            </a:r>
          </a:p>
          <a:p>
            <a:pPr lvl="1"/>
            <a:r>
              <a:rPr lang="en-US" dirty="0"/>
              <a:t>What should be done by whom this week</a:t>
            </a:r>
          </a:p>
          <a:p>
            <a:pPr lvl="2"/>
            <a:r>
              <a:rPr lang="en-US" dirty="0"/>
              <a:t>Requirements, specifications and software architecture</a:t>
            </a:r>
          </a:p>
          <a:p>
            <a:pPr lvl="1"/>
            <a:r>
              <a:rPr lang="en-US" dirty="0"/>
              <a:t>10 minutes</a:t>
            </a:r>
          </a:p>
          <a:p>
            <a:r>
              <a:rPr lang="en-US" dirty="0"/>
              <a:t>Then we’ll get into tools &amp; other topics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0B6C94-B118-D84A-A2CE-4F3CBD6FB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B320E1-A384-A248-BE30-99D123FA4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2BA16-9D0C-7840-BC98-2FA46908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821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1E7F0-9A3B-F341-94F1-BC70F29C9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BE8DB-5C16-274E-A673-61F0A915DA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Regular communication is key to a successful team</a:t>
            </a:r>
          </a:p>
          <a:p>
            <a:pPr lvl="1"/>
            <a:r>
              <a:rPr lang="en-US" dirty="0"/>
              <a:t>Knowing how your part fits with others</a:t>
            </a:r>
          </a:p>
          <a:p>
            <a:pPr lvl="1"/>
            <a:r>
              <a:rPr lang="en-US" dirty="0"/>
              <a:t>Getting things done in a time fashion</a:t>
            </a:r>
          </a:p>
          <a:p>
            <a:pPr lvl="1"/>
            <a:r>
              <a:rPr lang="en-US" dirty="0"/>
              <a:t>Negotiating who does what</a:t>
            </a:r>
          </a:p>
          <a:p>
            <a:pPr lvl="1"/>
            <a:r>
              <a:rPr lang="en-US" dirty="0"/>
              <a:t>Negotiating interfaces between components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Physical meetings can be difficult </a:t>
            </a:r>
          </a:p>
          <a:p>
            <a:pPr lvl="1"/>
            <a:r>
              <a:rPr lang="en-US" dirty="0"/>
              <a:t>Team members might be distributed around the world</a:t>
            </a:r>
          </a:p>
          <a:p>
            <a:pPr lvl="1"/>
            <a:r>
              <a:rPr lang="en-US" dirty="0"/>
              <a:t>People have other commitments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Tools for communication</a:t>
            </a:r>
          </a:p>
          <a:p>
            <a:pPr lvl="1"/>
            <a:r>
              <a:rPr lang="en-US" dirty="0"/>
              <a:t>SLACK</a:t>
            </a:r>
          </a:p>
          <a:p>
            <a:pPr lvl="1"/>
            <a:r>
              <a:rPr lang="en-US" dirty="0"/>
              <a:t>Discord</a:t>
            </a:r>
          </a:p>
          <a:p>
            <a:pPr lvl="1"/>
            <a:r>
              <a:rPr lang="en-US" dirty="0"/>
              <a:t>JIRA</a:t>
            </a:r>
          </a:p>
          <a:p>
            <a:pPr lvl="1"/>
            <a:r>
              <a:rPr lang="en-US" dirty="0"/>
              <a:t>GITHUB (wiki, issues)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CA8055-8F89-9044-B245-C5BD47EE3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FDA069-7FD7-E647-B5A0-8731DDCB4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82D552-40D2-704E-A71F-C21B31947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8194" name="Picture 2" descr="The 12 Best Slack Alternatives For Team Communication And Collaboration |  by Claire D. Costa | Medium">
            <a:extLst>
              <a:ext uri="{FF2B5EF4-FFF2-40B4-BE49-F238E27FC236}">
                <a16:creationId xmlns:a16="http://schemas.microsoft.com/office/drawing/2014/main" id="{DB691C6D-F146-9949-BE79-E5F29790C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473" y="4122825"/>
            <a:ext cx="4152900" cy="196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80900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14E53-BAD1-3BC3-9D68-9B36C105A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GitHub Communication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64D051-252B-8FDB-3D17-2E8FB9316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GitHub Wikis</a:t>
            </a:r>
          </a:p>
          <a:p>
            <a:pPr lvl="1"/>
            <a:r>
              <a:rPr lang="en-US" dirty="0"/>
              <a:t>Good for documentation, notes, comments</a:t>
            </a:r>
          </a:p>
          <a:p>
            <a:pPr lvl="2"/>
            <a:r>
              <a:rPr lang="en-US" dirty="0"/>
              <a:t>Internal as well as external documentation</a:t>
            </a:r>
          </a:p>
          <a:p>
            <a:pPr lvl="1"/>
            <a:r>
              <a:rPr lang="en-US" dirty="0"/>
              <a:t>Let others provide feedback 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GitHub Issues</a:t>
            </a:r>
          </a:p>
          <a:p>
            <a:pPr lvl="1"/>
            <a:r>
              <a:rPr lang="en-US" dirty="0"/>
              <a:t>Items in repo to plan, discuss and track work</a:t>
            </a:r>
          </a:p>
          <a:p>
            <a:pPr lvl="1"/>
            <a:r>
              <a:rPr lang="en-US" dirty="0"/>
              <a:t>Bug tracking</a:t>
            </a:r>
          </a:p>
          <a:p>
            <a:pPr lvl="1"/>
            <a:r>
              <a:rPr lang="en-US" dirty="0"/>
              <a:t>Combines slack-like messaging with project planning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97D2FB-F02C-9D03-444F-C66C792A1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A1A75E-FD0A-2AFF-941D-923C5E0D7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9FD61-0294-1D69-B4A2-B094C47BF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124" name="Picture 4" descr="Best Practices for Using GitHub Issues - Rewind">
            <a:extLst>
              <a:ext uri="{FF2B5EF4-FFF2-40B4-BE49-F238E27FC236}">
                <a16:creationId xmlns:a16="http://schemas.microsoft.com/office/drawing/2014/main" id="{507E1CD8-8533-99BA-C4AC-02FEA57BC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8504" y="285890"/>
            <a:ext cx="3464477" cy="2720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9315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EB711-243C-6D4E-AC60-84F205CE9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Version Management: GIT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D85E0-B09D-6D41-992E-63CA4A27D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Designed for modern software development</a:t>
            </a:r>
          </a:p>
          <a:p>
            <a:pPr lvl="1"/>
            <a:r>
              <a:rPr lang="en-US" dirty="0"/>
              <a:t>Flexible repositories</a:t>
            </a:r>
          </a:p>
          <a:p>
            <a:pPr lvl="1"/>
            <a:r>
              <a:rPr lang="en-US" dirty="0"/>
              <a:t>Ease of creating branches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Designed for agile development</a:t>
            </a:r>
          </a:p>
          <a:p>
            <a:pPr lvl="1"/>
            <a:r>
              <a:rPr lang="en-US" dirty="0"/>
              <a:t>Good for all development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09E9F0-75E2-A04C-8EE4-E4D3724A1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45394-9757-AB47-BD61-FDF39EF9B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CDD7A0-5AF9-0D4D-B41E-C09C61E89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10242" name="Picture 2" descr="Introduction To GIT | Guide to GIT Component, Application, Characteristics">
            <a:extLst>
              <a:ext uri="{FF2B5EF4-FFF2-40B4-BE49-F238E27FC236}">
                <a16:creationId xmlns:a16="http://schemas.microsoft.com/office/drawing/2014/main" id="{673F25C8-380F-DD41-8BC9-966120EE0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572" y="3004457"/>
            <a:ext cx="5062612" cy="281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03655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9DA3E-373A-8747-89E7-23CAB1356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Branching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0020B-5ADA-764F-BD64-6D3B7C2A7D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Individuals (or smaller teams) work on an extension or feature</a:t>
            </a:r>
          </a:p>
          <a:p>
            <a:pPr lvl="1"/>
            <a:r>
              <a:rPr lang="en-US" dirty="0"/>
              <a:t>Interim system might not be usable</a:t>
            </a:r>
          </a:p>
          <a:p>
            <a:pPr lvl="1"/>
            <a:r>
              <a:rPr lang="en-US" dirty="0"/>
              <a:t>Extension might not work or be desirable at the end</a:t>
            </a:r>
          </a:p>
          <a:p>
            <a:pPr lvl="1"/>
            <a:r>
              <a:rPr lang="en-US" dirty="0"/>
              <a:t>Multiple such extensions developed at once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Want to allow these teams to work productively</a:t>
            </a:r>
            <a:r>
              <a:rPr lang="en-US" dirty="0"/>
              <a:t>	</a:t>
            </a:r>
          </a:p>
          <a:p>
            <a:pPr lvl="1"/>
            <a:r>
              <a:rPr lang="en-US" dirty="0"/>
              <a:t>Without interfering with one another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This can be accomplished with branches</a:t>
            </a:r>
          </a:p>
          <a:p>
            <a:pPr lvl="1"/>
            <a:r>
              <a:rPr lang="en-US" dirty="0"/>
              <a:t>Different, independent versions of the software </a:t>
            </a:r>
          </a:p>
          <a:p>
            <a:pPr lvl="1"/>
            <a:r>
              <a:rPr lang="en-US" dirty="0"/>
              <a:t>Developers (or small teams) work on their own branch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But branches aren’t necessary</a:t>
            </a:r>
          </a:p>
          <a:p>
            <a:pPr lvl="1"/>
            <a:r>
              <a:rPr lang="en-US" dirty="0"/>
              <a:t>Can develop a substitute method or class </a:t>
            </a:r>
          </a:p>
          <a:p>
            <a:pPr lvl="1"/>
            <a:r>
              <a:rPr lang="en-US" dirty="0"/>
              <a:t>And make using that class conditioned on a flag or environment variable</a:t>
            </a:r>
          </a:p>
          <a:p>
            <a:pPr lvl="1"/>
            <a:r>
              <a:rPr lang="en-US" dirty="0"/>
              <a:t>A bit more work as the status quo has to be maintained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C5AB9-D533-6E44-8F77-77957B455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62090-ED04-EC44-8507-DD57C8DAC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D7BE-5623-4643-A418-E2DCB5685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11266" name="Picture 2" descr="Software Branching and Parallel Universes">
            <a:extLst>
              <a:ext uri="{FF2B5EF4-FFF2-40B4-BE49-F238E27FC236}">
                <a16:creationId xmlns:a16="http://schemas.microsoft.com/office/drawing/2014/main" id="{3E688159-84BE-E94B-AE45-B8C0CA5BC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909" y="81756"/>
            <a:ext cx="4815115" cy="164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23214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FD6C1-2B3E-3441-9462-79869E501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Avoiding Branches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8421E-392B-B54D-A43E-47047C4D0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7850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Branches can create confusion</a:t>
            </a:r>
          </a:p>
          <a:p>
            <a:pPr lvl="1"/>
            <a:r>
              <a:rPr lang="en-US" dirty="0"/>
              <a:t>Coding for the past, not the future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Eventually branches need to be merged</a:t>
            </a:r>
          </a:p>
          <a:p>
            <a:pPr lvl="1"/>
            <a:r>
              <a:rPr lang="en-US" dirty="0"/>
              <a:t>With each other</a:t>
            </a:r>
          </a:p>
          <a:p>
            <a:pPr lvl="1"/>
            <a:r>
              <a:rPr lang="en-US" dirty="0"/>
              <a:t>With the main system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Problems arise when there are conflicting changes</a:t>
            </a:r>
          </a:p>
          <a:p>
            <a:pPr lvl="1"/>
            <a:r>
              <a:rPr lang="en-US" dirty="0"/>
              <a:t>Ideally these are avoided</a:t>
            </a:r>
          </a:p>
          <a:p>
            <a:pPr lvl="1"/>
            <a:r>
              <a:rPr lang="en-US" dirty="0"/>
              <a:t>Selecting features to avoid conflicts</a:t>
            </a:r>
          </a:p>
          <a:p>
            <a:pPr lvl="1"/>
            <a:r>
              <a:rPr lang="en-US" dirty="0"/>
              <a:t>In practice, they are common</a:t>
            </a:r>
          </a:p>
          <a:p>
            <a:pPr lvl="1"/>
            <a:r>
              <a:rPr lang="en-US" dirty="0"/>
              <a:t>Branching makes these worse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Need a team strategy for handling merge problems</a:t>
            </a:r>
          </a:p>
          <a:p>
            <a:pPr lvl="1"/>
            <a:r>
              <a:rPr lang="en-US" dirty="0"/>
              <a:t>Team manager, negotiation, code ownership, …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2A30FD-EDF0-3645-8387-5465074FB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2A41EE-8BEE-0444-AC4A-D6A53EFB4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666494-5471-4D41-9FFA-28E0C1528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7" name="AutoShape 2" descr="1,928 Off The Shelf Software Illustrations - Free in SVG, PNG, GIF |  IconScout">
            <a:extLst>
              <a:ext uri="{FF2B5EF4-FFF2-40B4-BE49-F238E27FC236}">
                <a16:creationId xmlns:a16="http://schemas.microsoft.com/office/drawing/2014/main" id="{868A7575-D00B-7F55-FC8A-E7C37ADE0C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C86FF7-0341-CE63-C578-1DCFC36CD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936" y="289379"/>
            <a:ext cx="4203927" cy="280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2768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DEA05-E29F-2345-9028-40BA021D3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Integration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AFAF9-687C-79C6-803A-C949562C44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Always have a working version of the system</a:t>
            </a:r>
          </a:p>
          <a:p>
            <a:pPr lvl="1"/>
            <a:r>
              <a:rPr lang="en-US" dirty="0"/>
              <a:t>Minimize branching for everyday development</a:t>
            </a:r>
          </a:p>
          <a:p>
            <a:pPr lvl="1"/>
            <a:r>
              <a:rPr lang="en-US" dirty="0"/>
              <a:t>Merge all code changes regularly (daily/weekly/…)</a:t>
            </a:r>
          </a:p>
          <a:p>
            <a:pPr lvl="1"/>
            <a:r>
              <a:rPr lang="en-US" dirty="0"/>
              <a:t>Build and test the system on merge</a:t>
            </a:r>
          </a:p>
          <a:p>
            <a:pPr lvl="1"/>
            <a:r>
              <a:rPr lang="en-US" dirty="0"/>
              <a:t>Automate this process as much as possible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Pros</a:t>
            </a:r>
          </a:p>
          <a:p>
            <a:pPr lvl="1"/>
            <a:r>
              <a:rPr lang="en-US" dirty="0"/>
              <a:t>Simplifies merging</a:t>
            </a:r>
          </a:p>
          <a:p>
            <a:pPr lvl="1"/>
            <a:r>
              <a:rPr lang="en-US" dirty="0"/>
              <a:t>Helps find bugs faster (continuous testing)</a:t>
            </a:r>
          </a:p>
          <a:p>
            <a:pPr lvl="1"/>
            <a:r>
              <a:rPr lang="en-US" dirty="0"/>
              <a:t>Improves productivity</a:t>
            </a:r>
          </a:p>
          <a:p>
            <a:pPr lvl="1"/>
            <a:r>
              <a:rPr lang="en-US" dirty="0"/>
              <a:t>Supports dogfooding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Cons</a:t>
            </a:r>
          </a:p>
          <a:p>
            <a:pPr lvl="1"/>
            <a:r>
              <a:rPr lang="en-US" dirty="0"/>
              <a:t>Requires development that can be merged</a:t>
            </a:r>
          </a:p>
          <a:p>
            <a:pPr lvl="1"/>
            <a:r>
              <a:rPr lang="en-US" dirty="0"/>
              <a:t>What to do when tests fail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3AAAC4-D5B8-4070-7C16-3EECEF5B9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AD9C9-F0F2-FCD5-C43E-2E69008E7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A732C-3241-F5B5-3F6F-08BB87695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2050" name="Picture 2" descr="What is Continuous Integration? | PagerDuty">
            <a:extLst>
              <a:ext uri="{FF2B5EF4-FFF2-40B4-BE49-F238E27FC236}">
                <a16:creationId xmlns:a16="http://schemas.microsoft.com/office/drawing/2014/main" id="{654232B8-2B9B-316A-D201-F6211FFA6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4868" y="2951922"/>
            <a:ext cx="3488906" cy="2991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61381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C175F-5D46-7CBD-2344-0989A0A05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Branching and Maintenance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D00A7-75CD-D9E8-8A95-7891BCD86F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Continuous integration obviates branching</a:t>
            </a:r>
          </a:p>
          <a:p>
            <a:pPr lvl="1"/>
            <a:r>
              <a:rPr lang="en-US" dirty="0"/>
              <a:t>Everything done in the main branch</a:t>
            </a:r>
          </a:p>
          <a:p>
            <a:pPr lvl="1"/>
            <a:r>
              <a:rPr lang="en-US" dirty="0"/>
              <a:t>Everyone works in the main branch</a:t>
            </a:r>
          </a:p>
          <a:p>
            <a:pPr lvl="1"/>
            <a:r>
              <a:rPr lang="en-US" dirty="0"/>
              <a:t>Generally fewer and less severe merge conflicts</a:t>
            </a:r>
          </a:p>
          <a:p>
            <a:pPr lvl="1"/>
            <a:r>
              <a:rPr lang="en-US" dirty="0"/>
              <a:t>Requires more thought while coding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Branching might still be needed for maintenance</a:t>
            </a:r>
          </a:p>
          <a:p>
            <a:pPr lvl="1"/>
            <a:r>
              <a:rPr lang="en-US" dirty="0"/>
              <a:t>Current stable version of the system for users</a:t>
            </a:r>
          </a:p>
          <a:p>
            <a:pPr lvl="1"/>
            <a:r>
              <a:rPr lang="en-US" dirty="0"/>
              <a:t>Current development version of the system </a:t>
            </a:r>
          </a:p>
          <a:p>
            <a:pPr lvl="1"/>
            <a:r>
              <a:rPr lang="en-US" dirty="0"/>
              <a:t>Previous user versions of the system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Security patches need to be made in all of these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C25A16-0F10-B2EF-A300-846E18674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E99B59-842E-EC6B-91E7-AB79A8397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89463C-EC52-896F-51C3-0731502F4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2050" name="Picture 2" descr="Jerry Nixon @Work: Our Source Code Branching Strategy">
            <a:extLst>
              <a:ext uri="{FF2B5EF4-FFF2-40B4-BE49-F238E27FC236}">
                <a16:creationId xmlns:a16="http://schemas.microsoft.com/office/drawing/2014/main" id="{30B73FD0-9E23-043F-0D2C-17A721D8C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0244" y="274310"/>
            <a:ext cx="3505212" cy="2478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7361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C330C-46C5-F07E-B305-5E1B0A3F8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Families of Software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934FA-638A-410B-9180-C2192906E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Set of applications with common set of features</a:t>
            </a:r>
          </a:p>
          <a:p>
            <a:pPr lvl="1"/>
            <a:r>
              <a:rPr lang="en-US" dirty="0"/>
              <a:t>All developed at once as one system</a:t>
            </a:r>
          </a:p>
          <a:p>
            <a:pPr lvl="1"/>
            <a:r>
              <a:rPr lang="en-US" dirty="0"/>
              <a:t>System can be configured in multiple ways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Might be related versions of the same system</a:t>
            </a:r>
          </a:p>
          <a:p>
            <a:pPr lvl="1"/>
            <a:r>
              <a:rPr lang="en-US" dirty="0"/>
              <a:t>State &amp; Federal tax programs</a:t>
            </a:r>
          </a:p>
          <a:p>
            <a:pPr lvl="1"/>
            <a:r>
              <a:rPr lang="en-US" dirty="0"/>
              <a:t>IntelliJ enterprise versus community</a:t>
            </a:r>
          </a:p>
          <a:p>
            <a:pPr lvl="1"/>
            <a:r>
              <a:rPr lang="en-US" dirty="0"/>
              <a:t>Different versions of an operating system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Might be separate systems with a common framework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This is another approach that is used</a:t>
            </a:r>
          </a:p>
          <a:p>
            <a:pPr lvl="1"/>
            <a:r>
              <a:rPr lang="en-US" dirty="0"/>
              <a:t>But should be considered in architecture &amp; design</a:t>
            </a:r>
          </a:p>
          <a:p>
            <a:pPr lvl="1"/>
            <a:r>
              <a:rPr lang="en-US" dirty="0"/>
              <a:t>Generally, for larger systems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DBA8FD-AE27-07A4-C288-2E2AAE28E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0EF2E0-1AD7-D523-C74B-0DB22F319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39BA2-D0BA-84D2-1F4A-B3F1843B7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3074" name="Picture 2" descr="PDF] Engineering Families of Software-Intensive Systems using Features,  Goals and Scenarios | Semantic Scholar">
            <a:extLst>
              <a:ext uri="{FF2B5EF4-FFF2-40B4-BE49-F238E27FC236}">
                <a16:creationId xmlns:a16="http://schemas.microsoft.com/office/drawing/2014/main" id="{CE252E6D-B2D9-3C4D-A385-56FA6F3DA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5195" y="365125"/>
            <a:ext cx="3202394" cy="212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8124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66846-0D44-9E26-040C-CDA429088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Workflows and Automation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62B3-23CD-D415-CC98-C54C8B486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Continuous Integration requires automation</a:t>
            </a:r>
          </a:p>
          <a:p>
            <a:pPr lvl="1"/>
            <a:r>
              <a:rPr lang="en-US" dirty="0"/>
              <a:t>Building, testing, deploying the system</a:t>
            </a:r>
          </a:p>
          <a:p>
            <a:pPr lvl="1"/>
            <a:r>
              <a:rPr lang="en-US" dirty="0"/>
              <a:t>Useful in general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Workflows are a way of doing this automation</a:t>
            </a:r>
          </a:p>
          <a:p>
            <a:pPr lvl="1"/>
            <a:r>
              <a:rPr lang="en-US" dirty="0"/>
              <a:t>Triggering event</a:t>
            </a:r>
          </a:p>
          <a:p>
            <a:pPr lvl="1"/>
            <a:r>
              <a:rPr lang="en-US" dirty="0"/>
              <a:t>Actions to be run at that point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Workflows are more general</a:t>
            </a:r>
          </a:p>
          <a:p>
            <a:pPr lvl="1"/>
            <a:r>
              <a:rPr lang="en-US" dirty="0"/>
              <a:t>Can be used for lots of different things</a:t>
            </a:r>
          </a:p>
          <a:p>
            <a:pPr lvl="1"/>
            <a:r>
              <a:rPr lang="en-US" dirty="0"/>
              <a:t>On check out; on push; on pull; on reviews</a:t>
            </a:r>
          </a:p>
          <a:p>
            <a:pPr lvl="1"/>
            <a:r>
              <a:rPr lang="en-US" dirty="0"/>
              <a:t>Supported by tools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79501C-7F9B-2F99-D9F3-27D4C2E28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087987-C106-7BC0-CB68-8478F36A7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953593-0EEF-BFEF-0382-95B3BC38F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3074" name="Picture 2" descr="Continuous Integration: an overview of tools and best practices">
            <a:extLst>
              <a:ext uri="{FF2B5EF4-FFF2-40B4-BE49-F238E27FC236}">
                <a16:creationId xmlns:a16="http://schemas.microsoft.com/office/drawing/2014/main" id="{5ADEBF57-4226-C584-B550-9B1855C8B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8392" y="4009458"/>
            <a:ext cx="3618821" cy="1893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9301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67531-D73C-B544-3584-B8618F5E8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GitHub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67941-27D6-2408-827F-CD1FDD00CE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 general approach to automation</a:t>
            </a:r>
          </a:p>
          <a:p>
            <a:pPr lvl="1"/>
            <a:r>
              <a:rPr lang="en-US" dirty="0"/>
              <a:t>Implementation of workflows</a:t>
            </a:r>
          </a:p>
          <a:p>
            <a:pPr lvl="1"/>
            <a:r>
              <a:rPr lang="en-US" dirty="0"/>
              <a:t>For continuous integration or otherwise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Actions have a trigger event</a:t>
            </a:r>
          </a:p>
          <a:p>
            <a:pPr lvl="1"/>
            <a:r>
              <a:rPr lang="en-US" dirty="0"/>
              <a:t>Push, pull most common</a:t>
            </a:r>
          </a:p>
          <a:p>
            <a:pPr lvl="1"/>
            <a:r>
              <a:rPr lang="en-US" dirty="0"/>
              <a:t>Lots of others available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Actions have one or more jobs</a:t>
            </a:r>
          </a:p>
          <a:p>
            <a:pPr lvl="1"/>
            <a:r>
              <a:rPr lang="en-US" dirty="0"/>
              <a:t>Common jobs (e.g., git actions, email, build &amp; test)</a:t>
            </a:r>
          </a:p>
          <a:p>
            <a:pPr lvl="1"/>
            <a:r>
              <a:rPr lang="en-US" dirty="0"/>
              <a:t>Scripts</a:t>
            </a:r>
          </a:p>
          <a:p>
            <a:pPr lvl="1"/>
            <a:r>
              <a:rPr lang="en-US" dirty="0"/>
              <a:t>Actions can be conditional, run locally or globally, …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AC30F9-717D-E978-AD88-7E5A5C476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C4F7C6-B9D7-8421-8603-4E301D257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68094-0220-82FC-C999-43A85F083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4098" name="Picture 2" descr="Automate Your Development Workflow With Github Actions - DZone">
            <a:extLst>
              <a:ext uri="{FF2B5EF4-FFF2-40B4-BE49-F238E27FC236}">
                <a16:creationId xmlns:a16="http://schemas.microsoft.com/office/drawing/2014/main" id="{885CBF99-3E9B-7079-BD53-831584E2C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4845" y="566530"/>
            <a:ext cx="4068737" cy="195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70586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2E5BD-B69A-6CA2-728A-76CE7D17D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GitHub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27878-42E0-43DE-5859-C3A01803B1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Defined in a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yaml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file in .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github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/workflows in project directory</a:t>
            </a:r>
          </a:p>
          <a:p>
            <a:pPr lvl="1"/>
            <a:r>
              <a:rPr lang="en-US" dirty="0"/>
              <a:t>Useful for team projects</a:t>
            </a:r>
          </a:p>
          <a:p>
            <a:pPr lvl="1"/>
            <a:r>
              <a:rPr lang="en-US" dirty="0"/>
              <a:t>But these run in GitHub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AWS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</a:rPr>
              <a:t>CodePipeline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 and other alternatives exist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Git provides a local alternative: hooks</a:t>
            </a:r>
            <a:endParaRPr lang="en-US" dirty="0"/>
          </a:p>
          <a:p>
            <a:pPr lvl="1"/>
            <a:r>
              <a:rPr lang="en-US" dirty="0"/>
              <a:t>Executable scripts in .git/hooks directory</a:t>
            </a:r>
          </a:p>
          <a:p>
            <a:pPr lvl="1"/>
            <a:r>
              <a:rPr lang="en-US" dirty="0"/>
              <a:t>pre-commit, prepare-commit-msg, commit-msg, post-commit</a:t>
            </a:r>
          </a:p>
          <a:p>
            <a:pPr lvl="1"/>
            <a:r>
              <a:rPr lang="en-US" dirty="0"/>
              <a:t>post-checkout, post-merge (pull), pre-push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Can also just create your own shell scripts</a:t>
            </a:r>
          </a:p>
          <a:p>
            <a:pPr lvl="1"/>
            <a:r>
              <a:rPr lang="en-US" dirty="0"/>
              <a:t>Or ant tasks or make tasks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You should think about how these could be used in project</a:t>
            </a:r>
          </a:p>
          <a:p>
            <a:pPr lvl="1"/>
            <a:r>
              <a:rPr lang="en-US" dirty="0"/>
              <a:t>To simplify your work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A4AED0-6FFD-049B-51EB-0202E17B4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BB8DB-A6EF-A41A-432D-F47FFDDFE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AF59E-067D-349C-BBD9-58FD9E1E9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5684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9C98B-C163-0448-A9AF-562A47074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Estimating Time and Effort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2DB0C-C937-3243-9610-4D7058C11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Required for Team Organization</a:t>
            </a:r>
          </a:p>
          <a:p>
            <a:pPr lvl="1"/>
            <a:r>
              <a:rPr lang="en-US" dirty="0"/>
              <a:t>Divide the project up fairly</a:t>
            </a:r>
          </a:p>
          <a:p>
            <a:pPr lvl="1"/>
            <a:r>
              <a:rPr lang="en-US" dirty="0"/>
              <a:t>Get critical pieces working early</a:t>
            </a:r>
          </a:p>
          <a:p>
            <a:pPr lvl="2"/>
            <a:r>
              <a:rPr lang="en-US" dirty="0"/>
              <a:t>Especially when others are dependent on them</a:t>
            </a:r>
          </a:p>
          <a:p>
            <a:pPr lvl="1"/>
            <a:r>
              <a:rPr lang="en-US" dirty="0"/>
              <a:t>Determine what will be done when</a:t>
            </a:r>
          </a:p>
          <a:p>
            <a:pPr lvl="1"/>
            <a:r>
              <a:rPr lang="en-US" dirty="0"/>
              <a:t>Determine who will do what</a:t>
            </a:r>
          </a:p>
          <a:p>
            <a:pPr lvl="1"/>
            <a:r>
              <a:rPr lang="en-US" dirty="0"/>
              <a:t>You need to know how long it will take to build the software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Based on</a:t>
            </a:r>
          </a:p>
          <a:p>
            <a:pPr lvl="1"/>
            <a:r>
              <a:rPr lang="en-US" dirty="0"/>
              <a:t>Complexity and size of code involved</a:t>
            </a:r>
          </a:p>
          <a:p>
            <a:pPr lvl="1"/>
            <a:r>
              <a:rPr lang="en-US" dirty="0"/>
              <a:t>Complexity of interaction with other components</a:t>
            </a:r>
          </a:p>
          <a:p>
            <a:pPr lvl="1"/>
            <a:r>
              <a:rPr lang="en-US" dirty="0"/>
              <a:t>Knowledge &amp; abilities of programmer assigned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A24F36-16EA-6E4B-84CA-F4AEA857E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769D58-C369-414B-BEBE-1DF8740F2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6BCBF-8D14-A64D-9FE8-1AC8A566E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13314" name="Picture 2" descr="Cost Estimation - How to do it? and its various Methods / Technique | eFM">
            <a:extLst>
              <a:ext uri="{FF2B5EF4-FFF2-40B4-BE49-F238E27FC236}">
                <a16:creationId xmlns:a16="http://schemas.microsoft.com/office/drawing/2014/main" id="{27EA9EB8-F913-F24A-B552-4F1FDF045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9752" y="136525"/>
            <a:ext cx="3604895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9490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7292C-AE58-DC41-98ED-827970A7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0368"/>
            <a:ext cx="10515600" cy="1325563"/>
          </a:xfrm>
        </p:spPr>
        <p:txBody>
          <a:bodyPr/>
          <a:lstStyle/>
          <a:p>
            <a:r>
              <a:rPr lang="en-US" dirty="0"/>
              <a:t>Estimating Time and Effort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8E626-8840-E34B-A229-27CE8FC70F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Known systems – take various factors into account</a:t>
            </a:r>
          </a:p>
          <a:p>
            <a:pPr lvl="1"/>
            <a:r>
              <a:rPr lang="en-US" dirty="0"/>
              <a:t>COCOMO model is the best known</a:t>
            </a:r>
          </a:p>
          <a:p>
            <a:pPr lvl="1"/>
            <a:r>
              <a:rPr lang="en-US" dirty="0"/>
              <a:t>Expert experience is most widely used 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My Approach</a:t>
            </a:r>
          </a:p>
          <a:p>
            <a:pPr lvl="1"/>
            <a:r>
              <a:rPr lang="en-US" dirty="0"/>
              <a:t>Expert estimate based on similar code, size, complexity</a:t>
            </a:r>
          </a:p>
          <a:p>
            <a:pPr lvl="1"/>
            <a:r>
              <a:rPr lang="en-US" dirty="0"/>
              <a:t>Multiply by 4 (for myself; different factor if others coding)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Easier to do for smaller pieces of code</a:t>
            </a:r>
          </a:p>
          <a:p>
            <a:pPr lvl="1"/>
            <a:r>
              <a:rPr lang="en-US" dirty="0"/>
              <a:t>Rather than the whole system at once</a:t>
            </a:r>
          </a:p>
          <a:p>
            <a:pPr lvl="1"/>
            <a:r>
              <a:rPr lang="en-US" dirty="0"/>
              <a:t>Agile sprints – only estimate the week’s work, not the project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4A5005-5F54-AA44-A60B-B484F1746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125833-B7BF-D84D-84CC-05AFD068A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76783-FFEB-1147-AC53-D3BAEB6F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14338" name="Picture 2" descr="Time Estimation for Projects: Tips &amp; Techniques - ProjectManager.com">
            <a:extLst>
              <a:ext uri="{FF2B5EF4-FFF2-40B4-BE49-F238E27FC236}">
                <a16:creationId xmlns:a16="http://schemas.microsoft.com/office/drawing/2014/main" id="{98815EB5-2D79-CA43-ADF5-7B43F04DF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4242" y="117518"/>
            <a:ext cx="2877178" cy="161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2510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99956-8AE4-4841-8325-5A46F4C61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C9C9E-1BEC-1047-9DE5-FFA7402D1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Some pieces of the project are more important than others</a:t>
            </a:r>
          </a:p>
          <a:p>
            <a:pPr lvl="1"/>
            <a:r>
              <a:rPr lang="en-US" dirty="0"/>
              <a:t>Required before other pieces can be tested (or even written)</a:t>
            </a:r>
          </a:p>
          <a:p>
            <a:pPr lvl="1"/>
            <a:r>
              <a:rPr lang="en-US" dirty="0"/>
              <a:t>Required as a framework for building other pieces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Project management tries to identify these dependencies</a:t>
            </a:r>
          </a:p>
          <a:p>
            <a:pPr lvl="1"/>
            <a:r>
              <a:rPr lang="en-US" dirty="0"/>
              <a:t>Project dependency graph (PERT &amp; GANTT Charts)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Add time estimates to this graph</a:t>
            </a:r>
          </a:p>
          <a:p>
            <a:pPr lvl="1"/>
            <a:r>
              <a:rPr lang="en-US" dirty="0"/>
              <a:t>Identify critical path (what takes the longest)</a:t>
            </a:r>
          </a:p>
          <a:p>
            <a:pPr lvl="1"/>
            <a:r>
              <a:rPr lang="en-US" dirty="0"/>
              <a:t>When to start each piece so it gets done in time</a:t>
            </a:r>
          </a:p>
          <a:p>
            <a:pPr lvl="1"/>
            <a:r>
              <a:rPr lang="en-US" dirty="0"/>
              <a:t>Who to assign to each piece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A0E8-C2E6-8D4B-B08D-53081D401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6F80C5-BE56-0B48-BDBD-D270FDDE9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F06F5-3956-874B-9CB8-AFBFAD385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15362" name="Picture 2" descr="24 Great Pert Chart Templates &amp; Examples ᐅ TemplateLab">
            <a:extLst>
              <a:ext uri="{FF2B5EF4-FFF2-40B4-BE49-F238E27FC236}">
                <a16:creationId xmlns:a16="http://schemas.microsoft.com/office/drawing/2014/main" id="{37DD3A6A-CE93-3448-8AA7-FCEEFE73A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6346" y="4001294"/>
            <a:ext cx="3036056" cy="234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1203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DD7EF-E6F7-644C-B3C5-BF3812250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PERT and GANTT Charts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7A1736-F24D-4A47-B2DB-317AB0C59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C514BE-5BE7-D54F-97BB-4335C81F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F60C8E-D9E1-AB49-A6B3-7A0ABC859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1032" name="Picture 8" descr="How to Display Outline Numbers in Microsoft Project">
            <a:extLst>
              <a:ext uri="{FF2B5EF4-FFF2-40B4-BE49-F238E27FC236}">
                <a16:creationId xmlns:a16="http://schemas.microsoft.com/office/drawing/2014/main" id="{0D339E75-87CC-AD45-9D5F-33E6BCD84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690688"/>
            <a:ext cx="8134964" cy="4096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ERT Chart EXPERT - PERT charts, Network diagrams, Precedence diagrams,  Logic diagrams - Project Management/Project Planning software for planning  and scheduling projects using PERT, network, Precedence and logic charts.">
            <a:extLst>
              <a:ext uri="{FF2B5EF4-FFF2-40B4-BE49-F238E27FC236}">
                <a16:creationId xmlns:a16="http://schemas.microsoft.com/office/drawing/2014/main" id="{2F426587-CDF4-8F41-B17C-11DA0F34C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09" y="2298560"/>
            <a:ext cx="3540370" cy="2655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19439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2B82C-0B5B-6740-8B5A-3133F0C71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Management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340579-8F33-6F42-AF4C-16399FD7C8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Microsoft Project Manager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JIRA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GitHub issues (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gantt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chart generator)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5CE18-D959-C84A-8B01-9707F66FD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E4BFFC-0989-5F4D-8E44-0748CAC5B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3B7085-ADE1-3648-8B20-52BC8932C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16386" name="Picture 2" descr="12 Free Project Management Software Options to Keep Your Team On-Track">
            <a:extLst>
              <a:ext uri="{FF2B5EF4-FFF2-40B4-BE49-F238E27FC236}">
                <a16:creationId xmlns:a16="http://schemas.microsoft.com/office/drawing/2014/main" id="{0032D27C-1E6C-024C-B3A3-2BAE74451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5821" y="1449013"/>
            <a:ext cx="3893410" cy="255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Project Management Software - ProjectManager.com">
            <a:extLst>
              <a:ext uri="{FF2B5EF4-FFF2-40B4-BE49-F238E27FC236}">
                <a16:creationId xmlns:a16="http://schemas.microsoft.com/office/drawing/2014/main" id="{37833062-F714-9743-A51E-33A077FA4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364" y="3660835"/>
            <a:ext cx="4716026" cy="240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02454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E61BB-8EDB-EA48-AB5B-B3431EBA8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Test-Driven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2AD9D-2DCD-694B-B68B-057475FFCB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This is emphasized in agile development</a:t>
            </a:r>
          </a:p>
          <a:p>
            <a:pPr lvl="1"/>
            <a:r>
              <a:rPr lang="en-US" dirty="0"/>
              <a:t>Used in earlier courses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Write the test cases first</a:t>
            </a:r>
          </a:p>
          <a:p>
            <a:pPr lvl="1"/>
            <a:r>
              <a:rPr lang="en-US" dirty="0"/>
              <a:t>Develop the code to pass the test cases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Design the code &amp; system so it can be tested</a:t>
            </a:r>
          </a:p>
          <a:p>
            <a:pPr lvl="1"/>
            <a:r>
              <a:rPr lang="en-US" dirty="0"/>
              <a:t>This is not as easy as it sounds</a:t>
            </a:r>
          </a:p>
          <a:p>
            <a:pPr lvl="1"/>
            <a:r>
              <a:rPr lang="en-US" dirty="0"/>
              <a:t>Especially for UI-based, interactive systems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Write the user interface first</a:t>
            </a:r>
          </a:p>
          <a:p>
            <a:pPr lvl="1"/>
            <a:r>
              <a:rPr lang="en-US" dirty="0"/>
              <a:t>Develop code to handle user interactions one-by-one</a:t>
            </a:r>
          </a:p>
          <a:p>
            <a:pPr lvl="1"/>
            <a:r>
              <a:rPr lang="en-US" dirty="0"/>
              <a:t>Simulate the user interactions with test cases</a:t>
            </a:r>
          </a:p>
          <a:p>
            <a:pPr lvl="1"/>
            <a:r>
              <a:rPr lang="en-US" dirty="0"/>
              <a:t>Good alternative or addition for UI-heavy applications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616064-144E-2C42-B789-E06A6CAA2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97AD4C-241B-D048-A5C8-587604C05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C300F0-A918-8940-AE1E-1EC4EF53C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1026" name="Picture 2" descr="Swift — Test Driven Development (TDD) | by Luis Machado | Medium">
            <a:extLst>
              <a:ext uri="{FF2B5EF4-FFF2-40B4-BE49-F238E27FC236}">
                <a16:creationId xmlns:a16="http://schemas.microsoft.com/office/drawing/2014/main" id="{79A7D188-DD12-1D45-B9C9-A4F3153E3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1646238"/>
            <a:ext cx="3837633" cy="349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4694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F40E3-CAB5-B847-9C9B-95FDDCF86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Test-Driven Development Pros/Cons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11E5E6-251E-2A41-82F4-9C5FE8E42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Advantages</a:t>
            </a:r>
          </a:p>
          <a:p>
            <a:pPr lvl="1"/>
            <a:r>
              <a:rPr lang="en-US" dirty="0"/>
              <a:t>You can see how well you are doing</a:t>
            </a:r>
          </a:p>
          <a:p>
            <a:pPr lvl="1"/>
            <a:r>
              <a:rPr lang="en-US" dirty="0"/>
              <a:t>Provides a focus for code development</a:t>
            </a:r>
          </a:p>
          <a:p>
            <a:pPr lvl="1"/>
            <a:r>
              <a:rPr lang="en-US" dirty="0"/>
              <a:t>Better understanding of what needs to be written</a:t>
            </a:r>
          </a:p>
          <a:p>
            <a:pPr lvl="1"/>
            <a:r>
              <a:rPr lang="en-US" dirty="0"/>
              <a:t>Ensures code works as it is written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Disadvantages</a:t>
            </a:r>
          </a:p>
          <a:p>
            <a:pPr lvl="1"/>
            <a:r>
              <a:rPr lang="en-US" dirty="0"/>
              <a:t>Test cases can be difficult to write, especially interactive/graphical</a:t>
            </a:r>
          </a:p>
          <a:p>
            <a:pPr lvl="2"/>
            <a:r>
              <a:rPr lang="en-US" dirty="0"/>
              <a:t>Can be as much work as actually writing the code</a:t>
            </a:r>
          </a:p>
          <a:p>
            <a:pPr lvl="1"/>
            <a:r>
              <a:rPr lang="en-US" dirty="0"/>
              <a:t>Might need to write mocking (dummy) libraries, etc. </a:t>
            </a:r>
          </a:p>
          <a:p>
            <a:pPr lvl="1"/>
            <a:r>
              <a:rPr lang="en-US" dirty="0"/>
              <a:t>Test cases and testing code can be buggy</a:t>
            </a:r>
          </a:p>
          <a:p>
            <a:pPr lvl="1"/>
            <a:r>
              <a:rPr lang="en-US" dirty="0"/>
              <a:t>Evolving code means evolving the test cases as well</a:t>
            </a:r>
          </a:p>
          <a:p>
            <a:pPr lvl="1"/>
            <a:r>
              <a:rPr lang="en-US" dirty="0"/>
              <a:t>Can overfit code to test cases, not look forward</a:t>
            </a:r>
          </a:p>
          <a:p>
            <a:pPr lvl="1"/>
            <a:r>
              <a:rPr lang="en-US" dirty="0"/>
              <a:t>Files, external systems, etc. get in the way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0B323C-C38D-1747-A6A3-76C3E48B0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A6FE7B-ACB4-3344-B557-9BFB6E999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40E3A4-3277-754E-BC2B-1781BAD09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2050" name="Picture 2" descr="Is TDD The Right Choice For Your Startup?">
            <a:extLst>
              <a:ext uri="{FF2B5EF4-FFF2-40B4-BE49-F238E27FC236}">
                <a16:creationId xmlns:a16="http://schemas.microsoft.com/office/drawing/2014/main" id="{FF2CD8CD-B2ED-6143-83B7-85D715E92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2051" y="1646238"/>
            <a:ext cx="3154363" cy="190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6355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EF8CB-CA6B-B449-89B3-328FF0831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9F747-0139-9E4C-AD66-BBF299747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Are an essential part of the system</a:t>
            </a:r>
          </a:p>
          <a:p>
            <a:pPr lvl="1"/>
            <a:r>
              <a:rPr lang="en-US" dirty="0"/>
              <a:t>Whether written before, during or after coding</a:t>
            </a:r>
          </a:p>
          <a:p>
            <a:pPr lvl="1"/>
            <a:r>
              <a:rPr lang="en-US" dirty="0"/>
              <a:t>Needed to avoid regression errors</a:t>
            </a:r>
          </a:p>
          <a:p>
            <a:pPr lvl="1"/>
            <a:r>
              <a:rPr lang="en-US" dirty="0"/>
              <a:t>Needed to approve code before general use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Can clarify design before coding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Can need as much effort as the code</a:t>
            </a:r>
          </a:p>
          <a:p>
            <a:pPr lvl="1"/>
            <a:r>
              <a:rPr lang="en-US" dirty="0"/>
              <a:t>Typically, with more bugs</a:t>
            </a:r>
          </a:p>
          <a:p>
            <a:pPr lvl="1"/>
            <a:r>
              <a:rPr lang="en-US" dirty="0"/>
              <a:t>Often not maintained as well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Alternatives</a:t>
            </a:r>
          </a:p>
          <a:p>
            <a:pPr lvl="1"/>
            <a:r>
              <a:rPr lang="en-US" dirty="0"/>
              <a:t>Dogfooding</a:t>
            </a:r>
          </a:p>
          <a:p>
            <a:pPr lvl="1"/>
            <a:r>
              <a:rPr lang="en-US" dirty="0"/>
              <a:t>Automated bug reporting</a:t>
            </a:r>
          </a:p>
          <a:p>
            <a:pPr lvl="1"/>
            <a:r>
              <a:rPr lang="en-US" dirty="0"/>
              <a:t>Alpha and beta testing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BF6CCA-3263-D147-AE33-119C2780C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C736AE-FE99-7143-9416-E5CDBC3C4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C8E786-2D0A-2D46-A317-7B3AB8A14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3074" name="Picture 2" descr="Test Driven Development | Test driven development, Behavior driven  development, Programing jokes">
            <a:extLst>
              <a:ext uri="{FF2B5EF4-FFF2-40B4-BE49-F238E27FC236}">
                <a16:creationId xmlns:a16="http://schemas.microsoft.com/office/drawing/2014/main" id="{960A6D81-B089-EE4E-A577-8E9CA1790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326" y="1234281"/>
            <a:ext cx="3556444" cy="503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5395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3C2CC-94C5-8E84-0A3E-713AEFBB3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in </a:t>
            </a:r>
            <a:r>
              <a:rPr lang="en-US"/>
              <a:t>Programming Teams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2F8C2E-5C69-16AF-6892-6C5271A08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Continuous Integration and workflows</a:t>
            </a:r>
          </a:p>
          <a:p>
            <a:r>
              <a:rPr lang="en-US" dirty="0"/>
              <a:t>User interface testing</a:t>
            </a:r>
          </a:p>
          <a:p>
            <a:r>
              <a:rPr lang="en-US" dirty="0"/>
              <a:t>Design for software families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8EA7F4-8D50-B245-C762-D99BDBCB9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FD57FC-9C6C-0CE0-0E5F-247935D1F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CB626-4471-4499-6214-32B3901F8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2149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77BA2-79BF-0545-A657-A07FB2F3F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HOMEWORK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21F78-F0FE-F540-AA1B-DD1014979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Check out various communication tools</a:t>
            </a:r>
          </a:p>
          <a:p>
            <a:pPr lvl="1"/>
            <a:r>
              <a:rPr lang="en-US" dirty="0"/>
              <a:t>SLACK, GitHub Issues, …</a:t>
            </a:r>
          </a:p>
          <a:p>
            <a:pPr lvl="1"/>
            <a:r>
              <a:rPr lang="en-US" dirty="0"/>
              <a:t>Choose one or more for your team</a:t>
            </a:r>
          </a:p>
          <a:p>
            <a:pPr lvl="2"/>
            <a:r>
              <a:rPr lang="en-US" dirty="0"/>
              <a:t>Set it up, start using it</a:t>
            </a:r>
          </a:p>
          <a:p>
            <a:r>
              <a:rPr lang="en-US" dirty="0"/>
              <a:t>Finalize project roles</a:t>
            </a:r>
          </a:p>
          <a:p>
            <a:pPr lvl="1"/>
            <a:r>
              <a:rPr lang="en-US" dirty="0"/>
              <a:t>Ensure absent people agree to their role</a:t>
            </a:r>
          </a:p>
          <a:p>
            <a:pPr lvl="1"/>
            <a:r>
              <a:rPr lang="en-US" dirty="0"/>
              <a:t>Ensure everyone is “happy”</a:t>
            </a:r>
          </a:p>
          <a:p>
            <a:r>
              <a:rPr lang="en-US" dirty="0"/>
              <a:t>Set up an initial PERT/GANTT chart for your project</a:t>
            </a:r>
          </a:p>
          <a:p>
            <a:pPr lvl="1"/>
            <a:r>
              <a:rPr lang="en-US" dirty="0"/>
              <a:t>Possibly using GitHub issues</a:t>
            </a:r>
          </a:p>
          <a:p>
            <a:pPr lvl="1"/>
            <a:r>
              <a:rPr lang="en-US" dirty="0"/>
              <a:t>Little to put in there now since we haven’t done design</a:t>
            </a:r>
          </a:p>
          <a:p>
            <a:r>
              <a:rPr lang="en-US" dirty="0"/>
              <a:t>In addition to deciding on an overall software architecture</a:t>
            </a:r>
          </a:p>
          <a:p>
            <a:pPr lvl="1"/>
            <a:r>
              <a:rPr lang="en-US" dirty="0"/>
              <a:t>Based on requirements and specifications</a:t>
            </a:r>
          </a:p>
          <a:p>
            <a:pPr lvl="1"/>
            <a:r>
              <a:rPr lang="en-US" dirty="0"/>
              <a:t>Software architecture hand-in due Thursday (one per team)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74B204-6051-5649-B22E-4BC83405E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8BBC4-FAF0-EE48-BA62-AC7386A38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38D7CD-1E70-5145-956A-147684E2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0699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2FE1C-84CF-2D41-9791-9143D1BD2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/ Further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62346-0463-B34C-A088-D8CD9EE716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Code up the bouncing balls assignment</a:t>
            </a:r>
          </a:p>
          <a:p>
            <a:r>
              <a:rPr lang="en-US" dirty="0"/>
              <a:t>Make your programming assignment code match the coding style for your project</a:t>
            </a:r>
          </a:p>
          <a:p>
            <a:pPr lvl="1"/>
            <a:r>
              <a:rPr lang="en-US" dirty="0"/>
              <a:t>With a personal package name or equivalent</a:t>
            </a:r>
          </a:p>
          <a:p>
            <a:pPr lvl="1"/>
            <a:r>
              <a:rPr lang="en-US" dirty="0"/>
              <a:t>With personal class names matching package</a:t>
            </a:r>
          </a:p>
          <a:p>
            <a:pPr lvl="1"/>
            <a:r>
              <a:rPr lang="en-US" dirty="0"/>
              <a:t>Modified for different programming language if needed</a:t>
            </a:r>
          </a:p>
          <a:p>
            <a:r>
              <a:rPr lang="en-US" dirty="0"/>
              <a:t>Programming assignment should be working by class Thursday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F87608-AB94-FC42-81FB-C5781EEFE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CC99D1-D001-F440-B11C-CE52E8E68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69082-8E0C-6547-8BD7-CB673A7F1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6359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8F880-A348-40D1-8756-DF92E7FEF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8EC56-9E22-8D6C-6FCE-F1EF6B491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https://github.com/minhloc2011/books/blob/master/Peopleware%2C%203rd%20Edition.pdf</a:t>
            </a:r>
            <a:r>
              <a:rPr lang="en-US" dirty="0"/>
              <a:t> </a:t>
            </a:r>
          </a:p>
          <a:p>
            <a:r>
              <a:rPr lang="en-US" dirty="0">
                <a:hlinkClick r:id="rId3"/>
              </a:rPr>
              <a:t>https://martinfowler.com/articles/continuousIntegration.html</a:t>
            </a:r>
            <a:r>
              <a:rPr lang="en-US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9EBFE-2AD4-D734-85D3-2447D505D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9D88-CEB5-5645-8E55-66D5606A10B6}" type="datetime1">
              <a:rPr lang="en-US" smtClean="0"/>
              <a:t>9/24/24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F4FCF0-3525-63EA-7B15-AB24E03F1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BFEECC-DF63-F834-B646-5F49F8F98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23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s1951ULecture00" id="{9EB7C666-F164-A74C-AE0E-4444EE57CF22}" vid="{06AA3F51-CF48-544C-A21D-3AE3B8239A7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37600</TotalTime>
  <Words>2258</Words>
  <Application>Microsoft Macintosh PowerPoint</Application>
  <PresentationFormat>Widescreen</PresentationFormat>
  <Paragraphs>454</Paragraphs>
  <Slides>35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Calibri Light</vt:lpstr>
      <vt:lpstr>Century Schoolbook</vt:lpstr>
      <vt:lpstr>Office Theme</vt:lpstr>
      <vt:lpstr>Team Management</vt:lpstr>
      <vt:lpstr>Continuing Preparation for Programming</vt:lpstr>
      <vt:lpstr>Working in Teams</vt:lpstr>
      <vt:lpstr>Team Size Matters</vt:lpstr>
      <vt:lpstr>Team Size Matters</vt:lpstr>
      <vt:lpstr>Team Size Matters</vt:lpstr>
      <vt:lpstr>Mythical Man-Month</vt:lpstr>
      <vt:lpstr>Team Management</vt:lpstr>
      <vt:lpstr>Team Leader</vt:lpstr>
      <vt:lpstr>Team Management: Other Roles</vt:lpstr>
      <vt:lpstr>Team Management: Other Roles</vt:lpstr>
      <vt:lpstr>PROJECT</vt:lpstr>
      <vt:lpstr>Team Communication</vt:lpstr>
      <vt:lpstr>GitHub Communication Tools</vt:lpstr>
      <vt:lpstr>Version Management: GIT</vt:lpstr>
      <vt:lpstr>Software Branching</vt:lpstr>
      <vt:lpstr>Avoiding Branches</vt:lpstr>
      <vt:lpstr>Continuous Integration</vt:lpstr>
      <vt:lpstr>Branching and Maintenance</vt:lpstr>
      <vt:lpstr>Families of Software Systems</vt:lpstr>
      <vt:lpstr>Workflows and Automation</vt:lpstr>
      <vt:lpstr>GitHub Actions</vt:lpstr>
      <vt:lpstr>Using GitHub Actions</vt:lpstr>
      <vt:lpstr>Estimating Time and Effort</vt:lpstr>
      <vt:lpstr>Estimating Time and Effort</vt:lpstr>
      <vt:lpstr>Project Management</vt:lpstr>
      <vt:lpstr>PERT and GANTT Charts</vt:lpstr>
      <vt:lpstr>Project Management Software</vt:lpstr>
      <vt:lpstr>Test-Driven Development</vt:lpstr>
      <vt:lpstr>Test-Driven Development Pros/Cons</vt:lpstr>
      <vt:lpstr>Test Cases</vt:lpstr>
      <vt:lpstr>Research in Programming Teams</vt:lpstr>
      <vt:lpstr>PROJECT HOMEWORK </vt:lpstr>
      <vt:lpstr>HOMEWORK / Further Reading</vt:lpstr>
      <vt:lpstr>Further Reading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 Management</dc:title>
  <dc:creator>Steven Reiss</dc:creator>
  <cp:lastModifiedBy>Steven Reiss</cp:lastModifiedBy>
  <cp:revision>45</cp:revision>
  <dcterms:created xsi:type="dcterms:W3CDTF">2020-09-14T12:43:06Z</dcterms:created>
  <dcterms:modified xsi:type="dcterms:W3CDTF">2024-09-25T01:02:17Z</dcterms:modified>
</cp:coreProperties>
</file>