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88" r:id="rId10"/>
    <p:sldId id="265" r:id="rId11"/>
    <p:sldId id="266" r:id="rId12"/>
    <p:sldId id="291" r:id="rId13"/>
    <p:sldId id="267" r:id="rId14"/>
    <p:sldId id="268" r:id="rId15"/>
    <p:sldId id="269" r:id="rId16"/>
    <p:sldId id="270" r:id="rId17"/>
    <p:sldId id="289" r:id="rId18"/>
    <p:sldId id="271" r:id="rId19"/>
    <p:sldId id="307" r:id="rId20"/>
    <p:sldId id="273" r:id="rId21"/>
    <p:sldId id="299" r:id="rId22"/>
    <p:sldId id="272" r:id="rId23"/>
    <p:sldId id="292" r:id="rId24"/>
    <p:sldId id="296" r:id="rId25"/>
    <p:sldId id="297" r:id="rId26"/>
    <p:sldId id="298" r:id="rId27"/>
    <p:sldId id="300" r:id="rId28"/>
    <p:sldId id="301" r:id="rId29"/>
    <p:sldId id="302" r:id="rId30"/>
    <p:sldId id="293" r:id="rId31"/>
    <p:sldId id="308" r:id="rId32"/>
    <p:sldId id="309" r:id="rId33"/>
    <p:sldId id="282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6"/>
    <p:restoredTop sz="75487"/>
  </p:normalViewPr>
  <p:slideViewPr>
    <p:cSldViewPr snapToGrid="0" snapToObjects="1">
      <p:cViewPr varScale="1">
        <p:scale>
          <a:sx n="138" d="100"/>
          <a:sy n="138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88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Database module if twitter program.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16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Plug-in interface; ease of adding to menus in bubbles; bridges in </a:t>
            </a:r>
            <a:r>
              <a:rPr lang="en-US" dirty="0" err="1"/>
              <a:t>catre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38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various ML algorithms to learn code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99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Repair suggesters in ROSE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12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module in sphere-E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51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BARNIE and the UTRAS – scripting module, LLM interface, Code bubbles interface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63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17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 data in code bubbles: name, class, method, status, state, fail message &amp; trace, count data, annotations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462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for emphasis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1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850AD6A-393E-144F-9606-962EEB0B8E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9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6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759991D-1363-354E-A433-C43FCB2B50DE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94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01221DA-2C9D-8644-8BD9-A4518A9BD2FD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86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4B18ADB-A13D-0445-9F2B-5F785EE1BA9B}" type="datetime1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9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194B821-6912-AA4C-85F7-11461A6D86E5}" type="datetime1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1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6CEE-AF40-ED4A-AFEE-AE1046D5AA42}" type="datetime1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5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D5DD698-5456-1143-9FA5-BD0D1CBF6D27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02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55D58E0-9CC7-104B-8C7D-309034F5138D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6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7BC1CFCD-CE86-3541-9135-16A2E53463B8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8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73D3460-58D6-FB45-A95B-090D3F36C1FB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7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06B50-C979-D949-B5C9-6CA1B4F08122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5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ibm.com/technologies/web-development/articles/an-introduction-to-um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94752" y="1858963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High Level Design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45477" y="4246563"/>
            <a:ext cx="9144000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2C2D-D702-FB4C-B4C9-68DD332BB80A}" type="datetime1">
              <a:rPr lang="en-US" smtClean="0"/>
              <a:t>9/19/24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Tech Comics: &quot;Software Code Review&quot;">
            <a:extLst>
              <a:ext uri="{FF2B5EF4-FFF2-40B4-BE49-F238E27FC236}">
                <a16:creationId xmlns:a16="http://schemas.microsoft.com/office/drawing/2014/main" id="{D4238B23-16B4-C64D-8675-D9D8CB53B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4" y="80842"/>
            <a:ext cx="2483054" cy="285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inked List : 6 Software Design Patterns">
            <a:extLst>
              <a:ext uri="{FF2B5EF4-FFF2-40B4-BE49-F238E27FC236}">
                <a16:creationId xmlns:a16="http://schemas.microsoft.com/office/drawing/2014/main" id="{A7938E61-7F53-F54F-A6C3-E8C14A03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523" y="0"/>
            <a:ext cx="3581400" cy="463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uture Trends in Enterprise Software | Work humor, Workplace humor, You meme">
            <a:extLst>
              <a:ext uri="{FF2B5EF4-FFF2-40B4-BE49-F238E27FC236}">
                <a16:creationId xmlns:a16="http://schemas.microsoft.com/office/drawing/2014/main" id="{4E99C5BB-D788-C04E-874B-FD00F065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13" y="360608"/>
            <a:ext cx="5576066" cy="254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FD4C-09E8-C615-7F66-4662E854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3350-E672-1BF1-D4ED-368CB5B36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Suppose you know your software architecture</a:t>
            </a:r>
          </a:p>
          <a:p>
            <a:pPr lvl="1"/>
            <a:r>
              <a:rPr lang="en-US" dirty="0"/>
              <a:t>You next must design its software constituents</a:t>
            </a:r>
          </a:p>
          <a:p>
            <a:pPr lvl="1"/>
            <a:r>
              <a:rPr lang="en-US" dirty="0"/>
              <a:t>Both its components and communications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To do this you need to consider:</a:t>
            </a:r>
          </a:p>
          <a:p>
            <a:pPr lvl="1"/>
            <a:r>
              <a:rPr lang="en-US" dirty="0"/>
              <a:t>What are the </a:t>
            </a:r>
            <a:r>
              <a:rPr lang="en-US" b="1" dirty="0"/>
              <a:t>goals </a:t>
            </a:r>
            <a:r>
              <a:rPr lang="en-US" dirty="0"/>
              <a:t>of your design</a:t>
            </a:r>
          </a:p>
          <a:p>
            <a:pPr lvl="1"/>
            <a:r>
              <a:rPr lang="en-US" dirty="0"/>
              <a:t>What are the </a:t>
            </a:r>
            <a:r>
              <a:rPr lang="en-US" b="1" dirty="0"/>
              <a:t>actual</a:t>
            </a:r>
            <a:r>
              <a:rPr lang="en-US" dirty="0"/>
              <a:t> software components </a:t>
            </a:r>
          </a:p>
          <a:p>
            <a:pPr lvl="1"/>
            <a:r>
              <a:rPr lang="en-US" dirty="0"/>
              <a:t>How to </a:t>
            </a:r>
            <a:r>
              <a:rPr lang="en-US" b="1" dirty="0"/>
              <a:t>represent</a:t>
            </a:r>
            <a:r>
              <a:rPr lang="en-US" dirty="0"/>
              <a:t> the design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is what we cover next</a:t>
            </a:r>
          </a:p>
          <a:p>
            <a:pPr lvl="1"/>
            <a:r>
              <a:rPr lang="en-US" dirty="0"/>
              <a:t>Today and next time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AF46A-4D87-3BC1-0CBF-A7B540702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3A831-C066-3050-4E77-3FB6375B6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FB901-3DC1-EEED-9E16-2055D88A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098" name="Picture 2" descr="Understanding High-Level Design (HLD) and Low-Level Design (LLD) in  Software Development">
            <a:extLst>
              <a:ext uri="{FF2B5EF4-FFF2-40B4-BE49-F238E27FC236}">
                <a16:creationId xmlns:a16="http://schemas.microsoft.com/office/drawing/2014/main" id="{A82AED7C-0104-481A-982B-65C545F38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144" y="3248128"/>
            <a:ext cx="3519055" cy="310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85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30B79-37A0-D74A-B39D-532F2AD5E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C61C8-4C17-6E47-BCA4-1B2989E9A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Bridge between software architecture and detailed design</a:t>
            </a:r>
          </a:p>
          <a:p>
            <a:pPr lvl="1"/>
            <a:r>
              <a:rPr lang="en-US" dirty="0"/>
              <a:t>Overlaps with software architecture</a:t>
            </a:r>
          </a:p>
          <a:p>
            <a:pPr lvl="2"/>
            <a:r>
              <a:rPr lang="en-US" dirty="0"/>
              <a:t>Elucidation of the software architecture</a:t>
            </a:r>
          </a:p>
          <a:p>
            <a:pPr lvl="1"/>
            <a:r>
              <a:rPr lang="en-US" dirty="0"/>
              <a:t>Overlaps with detailed design</a:t>
            </a:r>
          </a:p>
          <a:p>
            <a:pPr lvl="2"/>
            <a:r>
              <a:rPr lang="en-US" dirty="0"/>
              <a:t>Starting point for low-level design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Typically based on software architecture</a:t>
            </a:r>
          </a:p>
          <a:p>
            <a:pPr lvl="1"/>
            <a:r>
              <a:rPr lang="en-US" dirty="0"/>
              <a:t>Determine how the nodes and links might be implemented</a:t>
            </a:r>
          </a:p>
          <a:p>
            <a:pPr lvl="1"/>
            <a:r>
              <a:rPr lang="en-US" dirty="0"/>
              <a:t>Develop a consistent, implementable structure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Each architectural component can be</a:t>
            </a:r>
          </a:p>
          <a:p>
            <a:pPr lvl="1"/>
            <a:r>
              <a:rPr lang="en-US" dirty="0"/>
              <a:t>Single process in a multiple process system</a:t>
            </a:r>
          </a:p>
          <a:p>
            <a:pPr lvl="2"/>
            <a:r>
              <a:rPr lang="en-US" dirty="0"/>
              <a:t>Might need to be broken down more</a:t>
            </a:r>
          </a:p>
          <a:p>
            <a:pPr lvl="1"/>
            <a:r>
              <a:rPr lang="en-US" dirty="0"/>
              <a:t>Single subsystem (sets of packages)</a:t>
            </a:r>
          </a:p>
          <a:p>
            <a:pPr lvl="2"/>
            <a:r>
              <a:rPr lang="en-US" dirty="0"/>
              <a:t>These will need to be broken down more</a:t>
            </a:r>
          </a:p>
          <a:p>
            <a:pPr lvl="1"/>
            <a:r>
              <a:rPr lang="en-US" dirty="0"/>
              <a:t>Single package (set of classes)</a:t>
            </a:r>
          </a:p>
          <a:p>
            <a:pPr lvl="1"/>
            <a:r>
              <a:rPr lang="en-US" dirty="0"/>
              <a:t>Single module (set of functions/classes/…)</a:t>
            </a:r>
          </a:p>
          <a:p>
            <a:r>
              <a:rPr lang="en-US" dirty="0">
                <a:solidFill>
                  <a:srgbClr val="7030A0"/>
                </a:solidFill>
              </a:rPr>
              <a:t>Design components can combine or split these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7983A-EE18-9D4E-9543-62279AAB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FC274-1A61-3F46-9423-1C97ECA8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94645-B003-454E-BD30-D3A7A681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High-level design of AUDIT | Download Scientific Diagram">
            <a:extLst>
              <a:ext uri="{FF2B5EF4-FFF2-40B4-BE49-F238E27FC236}">
                <a16:creationId xmlns:a16="http://schemas.microsoft.com/office/drawing/2014/main" id="{D178B91B-1758-3442-B0E6-495F77D4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864" y="3026805"/>
            <a:ext cx="3150158" cy="315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06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45AE-C213-3F49-9B46-8CCFED3A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B3FAD-347C-254B-81AE-03B3187E0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Working system with minimal effort</a:t>
            </a:r>
          </a:p>
          <a:p>
            <a:pPr lvl="1"/>
            <a:r>
              <a:rPr lang="en-US" dirty="0"/>
              <a:t>But initial system is a small part of development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Maintainability</a:t>
            </a:r>
          </a:p>
          <a:p>
            <a:pPr lvl="1"/>
            <a:r>
              <a:rPr lang="en-US" dirty="0"/>
              <a:t>The resultant system must be maintainable over time</a:t>
            </a:r>
          </a:p>
          <a:p>
            <a:pPr lvl="1"/>
            <a:r>
              <a:rPr lang="en-US" dirty="0"/>
              <a:t>The design must accommodate changes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Evolution</a:t>
            </a:r>
          </a:p>
          <a:p>
            <a:pPr lvl="1"/>
            <a:r>
              <a:rPr lang="en-US" dirty="0"/>
              <a:t>Easy to add new features, handle changing needs, handle changing environments</a:t>
            </a:r>
          </a:p>
          <a:p>
            <a:pPr lvl="1"/>
            <a:r>
              <a:rPr lang="en-US" dirty="0"/>
              <a:t>Without degeneration (code deteriorates and convolutes over time)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Risk</a:t>
            </a:r>
          </a:p>
          <a:p>
            <a:pPr lvl="1"/>
            <a:r>
              <a:rPr lang="en-US" dirty="0"/>
              <a:t>Need to minimize immediate and future risks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Security, Privacy, &amp; Ethics</a:t>
            </a:r>
          </a:p>
          <a:p>
            <a:pPr lvl="1"/>
            <a:r>
              <a:rPr lang="en-US" dirty="0"/>
              <a:t>These should be considered as part of the design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Team Development</a:t>
            </a:r>
          </a:p>
          <a:p>
            <a:pPr lvl="1"/>
            <a:r>
              <a:rPr lang="en-US" dirty="0"/>
              <a:t>Design should allow independent work by team members</a:t>
            </a:r>
          </a:p>
          <a:p>
            <a:pPr lvl="1"/>
            <a:r>
              <a:rPr lang="en-US" dirty="0"/>
              <a:t>Design should build on the strengths of the team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31CF2-483F-084B-AC76-50E4EAE8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D4726-52BC-0044-ABB8-BFECC946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A3D78-AE02-2448-8541-09F1FCA87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Regional ITS Architecture Guidance Document: Use in Project Implementation">
            <a:extLst>
              <a:ext uri="{FF2B5EF4-FFF2-40B4-BE49-F238E27FC236}">
                <a16:creationId xmlns:a16="http://schemas.microsoft.com/office/drawing/2014/main" id="{8DA899EE-731F-0941-B11B-C16292AED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34" y="587584"/>
            <a:ext cx="3381164" cy="247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83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1F83-4FFB-D147-A448-3C5ADE1A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for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59044-0070-504D-A4ED-BB4216E1A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Determine what outside things might change</a:t>
            </a:r>
            <a:endParaRPr lang="en-US" dirty="0"/>
          </a:p>
          <a:p>
            <a:pPr lvl="1"/>
            <a:r>
              <a:rPr lang="en-US" dirty="0"/>
              <a:t>OS interface, DBMS interface, User interface</a:t>
            </a:r>
          </a:p>
          <a:p>
            <a:pPr lvl="1"/>
            <a:r>
              <a:rPr lang="en-US" dirty="0"/>
              <a:t>Algorithms (e.g., LLM to use)</a:t>
            </a:r>
          </a:p>
          <a:p>
            <a:pPr lvl="1"/>
            <a:r>
              <a:rPr lang="en-US" dirty="0"/>
              <a:t>Ensure these are isolated as much as possible</a:t>
            </a:r>
          </a:p>
          <a:p>
            <a:pPr lvl="1"/>
            <a:r>
              <a:rPr lang="en-US" dirty="0"/>
              <a:t>Make these easy to change without affecting whole system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Make it easy to find and isolate problems (bugs)</a:t>
            </a:r>
          </a:p>
          <a:p>
            <a:pPr lvl="1"/>
            <a:r>
              <a:rPr lang="en-US" dirty="0"/>
              <a:t>Defensive design </a:t>
            </a:r>
          </a:p>
          <a:p>
            <a:pPr lvl="2"/>
            <a:r>
              <a:rPr lang="en-US" dirty="0"/>
              <a:t>Error handling, exceptions, …</a:t>
            </a:r>
          </a:p>
          <a:p>
            <a:pPr lvl="1"/>
            <a:r>
              <a:rPr lang="en-US" dirty="0"/>
              <a:t>Logging</a:t>
            </a:r>
          </a:p>
          <a:p>
            <a:pPr lvl="1"/>
            <a:r>
              <a:rPr lang="en-US" dirty="0"/>
              <a:t>Testability</a:t>
            </a:r>
          </a:p>
          <a:p>
            <a:pPr lvl="1"/>
            <a:r>
              <a:rPr lang="en-US" dirty="0"/>
              <a:t>Incorporate these into initial design (high-level and detailed)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8A66-5536-754E-B066-7571287D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AE061-0FE5-7A42-8F61-305CDEB6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8754B-058F-684F-B76D-FB01AC13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Sustainable Maintenance Practices and Skills for Competitive Production  System | IntechOpen">
            <a:extLst>
              <a:ext uri="{FF2B5EF4-FFF2-40B4-BE49-F238E27FC236}">
                <a16:creationId xmlns:a16="http://schemas.microsoft.com/office/drawing/2014/main" id="{0EDDCB59-B0A1-574F-AE5A-4EC2CCF88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43" y="674687"/>
            <a:ext cx="3362931" cy="230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75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15968-2602-1742-A0EE-29F17290F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for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4218D-DDB3-8D48-9D15-A87864A64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Determine what parts of the system are likely to change</a:t>
            </a:r>
          </a:p>
          <a:p>
            <a:pPr lvl="1"/>
            <a:r>
              <a:rPr lang="en-US" dirty="0"/>
              <a:t>Ensure these are isolated (single component if possible)</a:t>
            </a:r>
          </a:p>
          <a:p>
            <a:pPr lvl="1"/>
            <a:r>
              <a:rPr lang="en-US" dirty="0"/>
              <a:t>Changes should be local where possible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Determine what features might be added</a:t>
            </a:r>
          </a:p>
          <a:p>
            <a:pPr lvl="1"/>
            <a:r>
              <a:rPr lang="en-US" dirty="0"/>
              <a:t>Required, higher-priority, short-term requirements (beyond Core)</a:t>
            </a:r>
          </a:p>
          <a:p>
            <a:pPr lvl="1"/>
            <a:r>
              <a:rPr lang="en-US" dirty="0"/>
              <a:t>Optional, lower-priority, long-term requirements</a:t>
            </a:r>
          </a:p>
          <a:p>
            <a:pPr lvl="1"/>
            <a:r>
              <a:rPr lang="en-US" dirty="0"/>
              <a:t>Design the system so that adding these is possible</a:t>
            </a:r>
          </a:p>
          <a:p>
            <a:pPr lvl="2"/>
            <a:r>
              <a:rPr lang="en-US" dirty="0"/>
              <a:t>Without changing too much of the system</a:t>
            </a:r>
          </a:p>
          <a:p>
            <a:pPr lvl="2"/>
            <a:r>
              <a:rPr lang="en-US" dirty="0"/>
              <a:t>Higher priority -&gt; easier to add</a:t>
            </a:r>
          </a:p>
          <a:p>
            <a:pPr lvl="2"/>
            <a:r>
              <a:rPr lang="en-US" dirty="0"/>
              <a:t>Things requiring a major rewrite won’t be added</a:t>
            </a:r>
          </a:p>
          <a:p>
            <a:pPr lvl="1"/>
            <a:r>
              <a:rPr lang="en-US" dirty="0"/>
              <a:t>This is why I suggest full requirement specifications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Support agile development</a:t>
            </a:r>
          </a:p>
          <a:p>
            <a:pPr lvl="1"/>
            <a:r>
              <a:rPr lang="en-US" dirty="0"/>
              <a:t>Make it easy to add new features</a:t>
            </a:r>
          </a:p>
          <a:p>
            <a:pPr lvl="1"/>
            <a:r>
              <a:rPr lang="en-US" dirty="0"/>
              <a:t>Features should be in a small number of components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98681-FD30-074A-9A48-DDAEAF29E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4FF48-C78C-3243-96AF-BAA87B039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E50D4-4BA3-844E-BDE6-F8436BD1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122" name="Picture 2" descr="What is Evolutionary Design? | Mozaic Works">
            <a:extLst>
              <a:ext uri="{FF2B5EF4-FFF2-40B4-BE49-F238E27FC236}">
                <a16:creationId xmlns:a16="http://schemas.microsoft.com/office/drawing/2014/main" id="{08AF8654-26D3-924A-9586-42DA2BDB1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43" y="3722336"/>
            <a:ext cx="3960777" cy="263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38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FD81-ECFF-C242-BEFD-5F41753A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for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7F9D7-A354-2949-983E-4B71664B7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Identify potential risks</a:t>
            </a:r>
          </a:p>
          <a:p>
            <a:pPr lvl="1"/>
            <a:r>
              <a:rPr lang="en-US" dirty="0"/>
              <a:t>Requirements, specifications, skeptic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Address these risks</a:t>
            </a:r>
          </a:p>
          <a:p>
            <a:pPr lvl="1"/>
            <a:r>
              <a:rPr lang="en-US" dirty="0"/>
              <a:t>Either isolate them</a:t>
            </a:r>
          </a:p>
          <a:p>
            <a:pPr lvl="2"/>
            <a:r>
              <a:rPr lang="en-US" dirty="0"/>
              <a:t>Make it easy to try alternatives</a:t>
            </a:r>
          </a:p>
          <a:p>
            <a:pPr lvl="2"/>
            <a:r>
              <a:rPr lang="en-US" dirty="0"/>
              <a:t>Make it easy to change solutions in the future as needed</a:t>
            </a:r>
          </a:p>
          <a:p>
            <a:pPr lvl="1"/>
            <a:r>
              <a:rPr lang="en-US" dirty="0"/>
              <a:t>Or design the system around a solution for them</a:t>
            </a:r>
          </a:p>
          <a:p>
            <a:pPr lvl="2"/>
            <a:r>
              <a:rPr lang="en-US" dirty="0"/>
              <a:t>Concentrate the design on the risk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Prototyping to check out potential solutions</a:t>
            </a:r>
          </a:p>
          <a:p>
            <a:pPr lvl="1"/>
            <a:r>
              <a:rPr lang="en-US" dirty="0"/>
              <a:t>Ensure design will work with test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DA589-C414-6840-8E11-D24416A1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6C35C-6FC7-E24A-A123-E3CA6EA8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21C9D-E5A9-7B4E-93EC-BB980C5AE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146" name="Picture 2" descr="Risk Mitigation Strategy Template for PowerPoint and Keynote | Powerpoint  templates, Powerpoint, Powerpoint presentation templates">
            <a:extLst>
              <a:ext uri="{FF2B5EF4-FFF2-40B4-BE49-F238E27FC236}">
                <a16:creationId xmlns:a16="http://schemas.microsoft.com/office/drawing/2014/main" id="{04BF50C0-872A-0548-A7BD-E23D962BD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667" y="787153"/>
            <a:ext cx="4889554" cy="275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89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5A5A-5784-BF4B-A5DB-42199122D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E7828-C242-5A46-AD7D-556BEAB0C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What can go wrong (skeptic)</a:t>
            </a:r>
          </a:p>
          <a:p>
            <a:pPr lvl="1"/>
            <a:r>
              <a:rPr lang="en-US" dirty="0"/>
              <a:t>Always be skeptical of your own code (and others)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do you not understand </a:t>
            </a:r>
          </a:p>
          <a:p>
            <a:pPr lvl="1"/>
            <a:r>
              <a:rPr lang="en-US" dirty="0"/>
              <a:t>How to implement something</a:t>
            </a:r>
          </a:p>
          <a:p>
            <a:pPr lvl="1"/>
            <a:r>
              <a:rPr lang="en-US" dirty="0"/>
              <a:t>How complex some code is</a:t>
            </a:r>
          </a:p>
          <a:p>
            <a:pPr lvl="2"/>
            <a:r>
              <a:rPr lang="en-US" dirty="0"/>
              <a:t>How long something it will take to implement</a:t>
            </a:r>
          </a:p>
          <a:p>
            <a:pPr lvl="1"/>
            <a:r>
              <a:rPr lang="en-US" dirty="0"/>
              <a:t>How long code will take to run</a:t>
            </a:r>
          </a:p>
          <a:p>
            <a:pPr lvl="1"/>
            <a:r>
              <a:rPr lang="en-US" dirty="0"/>
              <a:t>How large data might be</a:t>
            </a:r>
          </a:p>
          <a:p>
            <a:pPr lvl="1"/>
            <a:r>
              <a:rPr lang="en-US" dirty="0"/>
              <a:t>Whether something will work or not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External assumptions that might change</a:t>
            </a:r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User interface risks</a:t>
            </a:r>
          </a:p>
          <a:p>
            <a:pPr lvl="1"/>
            <a:r>
              <a:rPr lang="en-US" dirty="0"/>
              <a:t>The user interface is going to change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Competitive risks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Personnel risks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E122D-0429-304B-AD97-8474ADFAC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B7DF1-C8BE-804B-9534-BDF5CECE2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61423-97D1-E842-8198-924AB1BE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 descr="Identifying risks with SWOT Analysis in 3 steps | by Erivan Ramos |  techcatch | Medium">
            <a:extLst>
              <a:ext uri="{FF2B5EF4-FFF2-40B4-BE49-F238E27FC236}">
                <a16:creationId xmlns:a16="http://schemas.microsoft.com/office/drawing/2014/main" id="{60284126-8DAF-3F43-AE27-EF44C27AD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375" y="286544"/>
            <a:ext cx="4229449" cy="181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utomation Concepts in QTP and Selenium . : First Step in Risk Analysis –  Techniques for Identifying Risks">
            <a:extLst>
              <a:ext uri="{FF2B5EF4-FFF2-40B4-BE49-F238E27FC236}">
                <a16:creationId xmlns:a16="http://schemas.microsoft.com/office/drawing/2014/main" id="{27FB4145-03D3-5342-B6EC-D11B1B286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377" y="2508481"/>
            <a:ext cx="3989444" cy="344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38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9D353-4D0C-61D4-D693-43C15904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for Security, Privacy &amp;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69D70-9066-392A-6E57-C765F41D6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data needs to be secured</a:t>
            </a:r>
          </a:p>
          <a:p>
            <a:pPr lvl="1"/>
            <a:r>
              <a:rPr lang="en-US" dirty="0"/>
              <a:t>Or kept private</a:t>
            </a:r>
          </a:p>
          <a:p>
            <a:pPr lvl="1"/>
            <a:r>
              <a:rPr lang="en-US" dirty="0"/>
              <a:t>Or is legally restricted in some way</a:t>
            </a:r>
          </a:p>
          <a:p>
            <a:pPr lvl="1"/>
            <a:r>
              <a:rPr lang="en-US" dirty="0"/>
              <a:t>Or is company confidential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Isolate that data in one component</a:t>
            </a:r>
          </a:p>
          <a:p>
            <a:pPr lvl="1"/>
            <a:r>
              <a:rPr lang="en-US" dirty="0"/>
              <a:t>Even if it’s a separate component just for the data</a:t>
            </a:r>
          </a:p>
          <a:p>
            <a:pPr lvl="1"/>
            <a:r>
              <a:rPr lang="en-US" dirty="0"/>
              <a:t>Then securing the data involves a single component</a:t>
            </a:r>
          </a:p>
          <a:p>
            <a:pPr lvl="1"/>
            <a:r>
              <a:rPr lang="en-US" dirty="0"/>
              <a:t>Keep it in a single component as you break down the design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What are the ethical risks of your system</a:t>
            </a:r>
          </a:p>
          <a:p>
            <a:pPr lvl="1"/>
            <a:r>
              <a:rPr lang="en-US" dirty="0"/>
              <a:t>Difficult to determine how the system will eventually be used</a:t>
            </a:r>
          </a:p>
          <a:p>
            <a:pPr lvl="1"/>
            <a:r>
              <a:rPr lang="en-US" dirty="0"/>
              <a:t>But you can take a first step</a:t>
            </a:r>
          </a:p>
          <a:p>
            <a:pPr lvl="1"/>
            <a:r>
              <a:rPr lang="en-US" dirty="0"/>
              <a:t>Appropriate checking and feedback mechanisms in the initial design</a:t>
            </a:r>
          </a:p>
          <a:p>
            <a:pPr lvl="1"/>
            <a:r>
              <a:rPr lang="en-US" dirty="0"/>
              <a:t>Can these be avoided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AE376-D517-B8CD-C52C-20A0A309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84F51-3C51-BBBE-2FEB-636A43BCF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FBF3B-E1F3-C5AC-C4E6-9C0A73306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Your Best Project: Ten Security Design Tools You Must Try -- Security Today">
            <a:extLst>
              <a:ext uri="{FF2B5EF4-FFF2-40B4-BE49-F238E27FC236}">
                <a16:creationId xmlns:a16="http://schemas.microsoft.com/office/drawing/2014/main" id="{A8DA9B36-DD44-A284-37D8-6D0FD943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343" y="1365838"/>
            <a:ext cx="4253713" cy="239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30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5B7E-E6DE-AF49-AE3C-E6A68AA8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for Team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DB5D1-4682-2341-8F82-7F7B04362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Each team member should have their own code / components</a:t>
            </a:r>
          </a:p>
          <a:p>
            <a:pPr lvl="1"/>
            <a:r>
              <a:rPr lang="en-US" dirty="0"/>
              <a:t>Independence improves programmer efficiency</a:t>
            </a:r>
          </a:p>
          <a:p>
            <a:pPr lvl="1"/>
            <a:r>
              <a:rPr lang="en-US" dirty="0"/>
              <a:t>Independence allows asynchronous development</a:t>
            </a:r>
          </a:p>
          <a:p>
            <a:pPr lvl="1"/>
            <a:r>
              <a:rPr lang="en-US" dirty="0"/>
              <a:t>Allow individual testing, debugging</a:t>
            </a:r>
          </a:p>
          <a:p>
            <a:pPr lvl="1"/>
            <a:r>
              <a:rPr lang="en-US" dirty="0"/>
              <a:t>Addressing the strengths of the team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Well-defined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interfaces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between people</a:t>
            </a:r>
          </a:p>
          <a:p>
            <a:pPr lvl="1"/>
            <a:r>
              <a:rPr lang="en-US" dirty="0"/>
              <a:t>You know precisely what to code</a:t>
            </a:r>
          </a:p>
          <a:p>
            <a:pPr lvl="1"/>
            <a:r>
              <a:rPr lang="en-US" dirty="0"/>
              <a:t>Know how to use other’s code</a:t>
            </a:r>
          </a:p>
          <a:p>
            <a:pPr lvl="1"/>
            <a:r>
              <a:rPr lang="en-US" dirty="0"/>
              <a:t>Others know how to use what you code</a:t>
            </a:r>
          </a:p>
          <a:p>
            <a:pPr lvl="1"/>
            <a:r>
              <a:rPr lang="en-US" dirty="0"/>
              <a:t>But you should not need to know the others actual code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Number of components vs team size</a:t>
            </a:r>
          </a:p>
          <a:p>
            <a:pPr lvl="1"/>
            <a:r>
              <a:rPr lang="en-US" dirty="0"/>
              <a:t>Ensure there is a components for each team member</a:t>
            </a:r>
          </a:p>
          <a:p>
            <a:pPr lvl="1"/>
            <a:r>
              <a:rPr lang="en-US" dirty="0"/>
              <a:t>Can have additional components</a:t>
            </a:r>
          </a:p>
          <a:p>
            <a:pPr lvl="1"/>
            <a:r>
              <a:rPr lang="en-US" dirty="0"/>
              <a:t>If fewer, ensure the components are separable</a:t>
            </a:r>
          </a:p>
          <a:p>
            <a:pPr lvl="2"/>
            <a:r>
              <a:rPr lang="en-US" dirty="0"/>
              <a:t>Multiple team members on one component -&gt; component can be split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BACA2-73E0-0144-9705-5BB9CBCF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79D5-6364-EA49-9329-B166FE7EC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9C37C-F707-3A48-B892-2FE0D283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218" name="Picture 2" descr="Programming Designing Coworking - Free image on Pixabay">
            <a:extLst>
              <a:ext uri="{FF2B5EF4-FFF2-40B4-BE49-F238E27FC236}">
                <a16:creationId xmlns:a16="http://schemas.microsoft.com/office/drawing/2014/main" id="{5448C7A5-2DC4-4C4B-9D10-2BCF1723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589956"/>
            <a:ext cx="3721211" cy="24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28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408A0-35CE-634B-8193-8349AFE6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 vs Incorrect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53F62-D607-0D44-BBA5-559C8DA7B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Almost any design can be made to work</a:t>
            </a:r>
          </a:p>
          <a:p>
            <a:pPr lvl="1"/>
            <a:r>
              <a:rPr lang="en-US" dirty="0"/>
              <a:t>That doesn’t make it correct however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Addressing these design goals makes life easier</a:t>
            </a:r>
          </a:p>
          <a:p>
            <a:pPr lvl="1"/>
            <a:r>
              <a:rPr lang="en-US" dirty="0"/>
              <a:t>Initially (creating the system)</a:t>
            </a:r>
          </a:p>
          <a:p>
            <a:pPr lvl="1"/>
            <a:r>
              <a:rPr lang="en-US" dirty="0"/>
              <a:t>More importantly as the system evolves &amp; is extended and maintained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good design can cut the workload significantly</a:t>
            </a:r>
          </a:p>
          <a:p>
            <a:pPr lvl="1"/>
            <a:r>
              <a:rPr lang="en-US" dirty="0"/>
              <a:t>Half the amount of code</a:t>
            </a:r>
          </a:p>
          <a:p>
            <a:pPr lvl="1"/>
            <a:r>
              <a:rPr lang="en-US" dirty="0"/>
              <a:t>Less refactoring and rewriting needed</a:t>
            </a:r>
          </a:p>
          <a:p>
            <a:pPr lvl="1"/>
            <a:r>
              <a:rPr lang="en-US" dirty="0"/>
              <a:t>Less time adding new features (easier to evolve)</a:t>
            </a:r>
          </a:p>
          <a:p>
            <a:pPr lvl="1"/>
            <a:r>
              <a:rPr lang="en-US" dirty="0"/>
              <a:t>Easier to debug (finding and isolating problems)</a:t>
            </a:r>
          </a:p>
          <a:p>
            <a:pPr lvl="1"/>
            <a:r>
              <a:rPr lang="en-US" dirty="0"/>
              <a:t>Easier to maintain and evolve</a:t>
            </a:r>
          </a:p>
          <a:p>
            <a:pPr lvl="1"/>
            <a:r>
              <a:rPr lang="en-US" dirty="0"/>
              <a:t>Easier to test and deploy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C9FE8-0AE2-4D46-AB46-98BB7B75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8466F-0374-D541-B776-CFA63154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B49AE-059C-D34F-8121-50B92D05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42" name="Picture 2" descr="Correct Incorrect Vector - Download Free Vectors, Clipart Graphics &amp; Vector  Art">
            <a:extLst>
              <a:ext uri="{FF2B5EF4-FFF2-40B4-BE49-F238E27FC236}">
                <a16:creationId xmlns:a16="http://schemas.microsoft.com/office/drawing/2014/main" id="{9B7E5DF5-7F4C-6442-8173-43026B005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79" y="365125"/>
            <a:ext cx="3452088" cy="241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351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DFB7-29CD-2940-BD58-17DF07EA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FFF05-C172-6B44-88A8-93A466E84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assess our initial programming efforts</a:t>
            </a:r>
          </a:p>
          <a:p>
            <a:r>
              <a:rPr lang="en-US" dirty="0"/>
              <a:t>We will split into small groups (&lt;4).  Within each group show each other the initial version of your programming assignment and provide feedback to the others.</a:t>
            </a:r>
          </a:p>
          <a:p>
            <a:pPr lvl="1"/>
            <a:r>
              <a:rPr lang="en-US" dirty="0"/>
              <a:t>Feedback should be constructive</a:t>
            </a:r>
          </a:p>
          <a:p>
            <a:pPr lvl="1"/>
            <a:r>
              <a:rPr lang="en-US" dirty="0"/>
              <a:t>Get ideas from others for your own program</a:t>
            </a:r>
          </a:p>
          <a:p>
            <a:pPr lvl="1"/>
            <a:r>
              <a:rPr lang="en-US" dirty="0"/>
              <a:t>Give others ideas on how theirs might be improved</a:t>
            </a:r>
          </a:p>
          <a:p>
            <a:r>
              <a:rPr lang="en-US" dirty="0"/>
              <a:t>10 minutes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CB670-7093-2543-AA03-1143E403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FCEEB-FCF2-5A40-96B2-342A0C38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8A248-EF30-F846-AB0A-4F556384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04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0A73C-FBA6-6741-A683-D8A0C942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45EA5-6C4D-9A4F-8A28-CD149F880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728211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First step: Identify components</a:t>
            </a:r>
          </a:p>
          <a:p>
            <a:pPr lvl="1"/>
            <a:r>
              <a:rPr lang="en-US" dirty="0"/>
              <a:t>Architectural components are a starting point</a:t>
            </a:r>
          </a:p>
          <a:p>
            <a:pPr lvl="1"/>
            <a:r>
              <a:rPr lang="en-US" dirty="0"/>
              <a:t>Break down components into subcomponents</a:t>
            </a:r>
          </a:p>
          <a:p>
            <a:pPr lvl="1"/>
            <a:r>
              <a:rPr lang="en-US" dirty="0"/>
              <a:t>Identify necessary components based on goals</a:t>
            </a:r>
          </a:p>
          <a:p>
            <a:pPr lvl="1"/>
            <a:r>
              <a:rPr lang="en-US" dirty="0"/>
              <a:t>Think in terms of packages or modules or processes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Keep breaking down components until</a:t>
            </a:r>
          </a:p>
          <a:p>
            <a:pPr lvl="1"/>
            <a:r>
              <a:rPr lang="en-US" dirty="0"/>
              <a:t>Component can be handled by an individual or two</a:t>
            </a:r>
          </a:p>
          <a:p>
            <a:pPr lvl="1"/>
            <a:r>
              <a:rPr lang="en-US" dirty="0"/>
              <a:t>Component implementation does not affect the rest of the system</a:t>
            </a:r>
          </a:p>
          <a:p>
            <a:pPr lvl="1"/>
            <a:r>
              <a:rPr lang="en-US" dirty="0"/>
              <a:t>Component implementation not affected by rest of system</a:t>
            </a:r>
          </a:p>
          <a:p>
            <a:pPr lvl="1"/>
            <a:r>
              <a:rPr lang="en-US" dirty="0"/>
              <a:t>Component is a single package or module or service</a:t>
            </a:r>
          </a:p>
          <a:p>
            <a:pPr lvl="1"/>
            <a:r>
              <a:rPr lang="en-US" dirty="0"/>
              <a:t>Component is well understood</a:t>
            </a:r>
          </a:p>
          <a:p>
            <a:pPr lvl="1"/>
            <a:r>
              <a:rPr lang="en-US" dirty="0"/>
              <a:t>The overall design is understood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D9B76-D4DD-7744-9F00-16B1B072C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AE868-473E-DA43-8DC1-4FDE9F78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3E0C1-5790-D242-819A-59C5ADDB5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266" name="Picture 2" descr="Software component identification and selection: A research review -  Gholamshahi - 2019 - Software: Practice and Experience - Wiley Online  Library">
            <a:extLst>
              <a:ext uri="{FF2B5EF4-FFF2-40B4-BE49-F238E27FC236}">
                <a16:creationId xmlns:a16="http://schemas.microsoft.com/office/drawing/2014/main" id="{741FD86E-6389-0C48-82CD-E5EA92E8B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159" y="1728211"/>
            <a:ext cx="3667085" cy="181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4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8D64-8203-3647-AB90-23A40D03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F9B90-F4A2-F54E-9069-373DB08E8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Top-level components reflect the software architecture</a:t>
            </a:r>
          </a:p>
          <a:p>
            <a:pPr lvl="1"/>
            <a:r>
              <a:rPr lang="en-US" dirty="0"/>
              <a:t>Reflect the process structure</a:t>
            </a:r>
          </a:p>
          <a:p>
            <a:pPr lvl="1"/>
            <a:r>
              <a:rPr lang="en-US" dirty="0"/>
              <a:t>Separate architectural components are separate</a:t>
            </a:r>
          </a:p>
          <a:p>
            <a:pPr lvl="1"/>
            <a:r>
              <a:rPr lang="en-US" dirty="0"/>
              <a:t>Break these components down into subcomponents as needed</a:t>
            </a:r>
          </a:p>
          <a:p>
            <a:pPr lvl="1"/>
            <a:r>
              <a:rPr lang="en-US" dirty="0"/>
              <a:t>Top-down approach to finding components</a:t>
            </a:r>
          </a:p>
          <a:p>
            <a:pPr lvl="1"/>
            <a:r>
              <a:rPr lang="en-US" dirty="0"/>
              <a:t>Find commonalities (DAG, not a tree)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Isolated elements should be in a single component</a:t>
            </a:r>
          </a:p>
          <a:p>
            <a:pPr lvl="1"/>
            <a:r>
              <a:rPr lang="en-US" dirty="0"/>
              <a:t>Add these as components</a:t>
            </a:r>
          </a:p>
          <a:p>
            <a:pPr lvl="1"/>
            <a:r>
              <a:rPr lang="en-US" dirty="0"/>
              <a:t>Isolated for maintenance (OS, UI, DBMS dependencies)</a:t>
            </a:r>
          </a:p>
          <a:p>
            <a:pPr lvl="1"/>
            <a:r>
              <a:rPr lang="en-US" dirty="0"/>
              <a:t>Isolated for evolution (interface for new features)</a:t>
            </a:r>
          </a:p>
          <a:p>
            <a:pPr lvl="1"/>
            <a:r>
              <a:rPr lang="en-US" dirty="0"/>
              <a:t>Isolated for risk (unknown algorithms)</a:t>
            </a:r>
          </a:p>
          <a:p>
            <a:pPr lvl="1"/>
            <a:r>
              <a:rPr lang="en-US" dirty="0"/>
              <a:t>Bottom-up approach to finding components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Shared data structures should be in a single component</a:t>
            </a:r>
          </a:p>
          <a:p>
            <a:pPr lvl="1"/>
            <a:r>
              <a:rPr lang="en-US" dirty="0"/>
              <a:t>But it should be represented as functionality (not directly accessible)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EABA-D2FB-DD4F-B6B4-BEDDDDFD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B016B-CDB8-7049-BBE5-F9811238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75E9C-9797-CC4E-AFFE-B4018EDD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2290" name="Picture 2" descr="Optimization of software components selection for component-based software  system development - ScienceDirect">
            <a:extLst>
              <a:ext uri="{FF2B5EF4-FFF2-40B4-BE49-F238E27FC236}">
                <a16:creationId xmlns:a16="http://schemas.microsoft.com/office/drawing/2014/main" id="{73A6FF77-69B6-7E4D-9BEF-40A63ED67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894" y="320675"/>
            <a:ext cx="4914051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41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DA62-E0EC-5C42-A7E9-F4E8C09B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Selection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A6932-ED07-444F-B7E4-42A658E33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Complex functionality should be in a single component</a:t>
            </a:r>
          </a:p>
          <a:p>
            <a:pPr lvl="1"/>
            <a:r>
              <a:rPr lang="en-US" dirty="0"/>
              <a:t>Complex algorithms as well</a:t>
            </a:r>
          </a:p>
          <a:p>
            <a:pPr lvl="1"/>
            <a:r>
              <a:rPr lang="en-US" dirty="0"/>
              <a:t>These are likely to change over time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New features should be easy to add</a:t>
            </a:r>
          </a:p>
          <a:p>
            <a:pPr lvl="1"/>
            <a:r>
              <a:rPr lang="en-US" dirty="0"/>
              <a:t>Adding the feature changes only one component</a:t>
            </a:r>
          </a:p>
          <a:p>
            <a:pPr lvl="1"/>
            <a:r>
              <a:rPr lang="en-US" dirty="0"/>
              <a:t>The feature might be added as its own component</a:t>
            </a:r>
          </a:p>
          <a:p>
            <a:pPr lvl="2"/>
            <a:r>
              <a:rPr lang="en-US" dirty="0"/>
              <a:t>That should fit into the overall design</a:t>
            </a:r>
          </a:p>
          <a:p>
            <a:pPr lvl="1"/>
            <a:r>
              <a:rPr lang="en-US" dirty="0"/>
              <a:t>If not a single component, then a small set of components</a:t>
            </a:r>
          </a:p>
          <a:p>
            <a:pPr lvl="2"/>
            <a:r>
              <a:rPr lang="en-US" dirty="0"/>
              <a:t>Front end + back end on web application</a:t>
            </a:r>
          </a:p>
          <a:p>
            <a:pPr lvl="2"/>
            <a:r>
              <a:rPr lang="en-US" dirty="0"/>
              <a:t>No potential feature should affect a large set of components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Components can be assignable to team members</a:t>
            </a:r>
          </a:p>
          <a:p>
            <a:pPr lvl="1"/>
            <a:r>
              <a:rPr lang="en-US" dirty="0"/>
              <a:t>Either individually or in small groups</a:t>
            </a:r>
          </a:p>
          <a:p>
            <a:pPr lvl="1"/>
            <a:r>
              <a:rPr lang="en-US" dirty="0"/>
              <a:t>Inner workings do not affect the rest of the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86AE1-CA05-4147-9E35-C1FB337F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5D14A-3F5A-BA48-A103-3019D9F7A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827A4-CCF2-1343-839B-9D254392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3314" name="Picture 2" descr="Component Selection in Software Engineering - Which Attributes Are the Most  Important in the Decision Process? - Markus Borg">
            <a:extLst>
              <a:ext uri="{FF2B5EF4-FFF2-40B4-BE49-F238E27FC236}">
                <a16:creationId xmlns:a16="http://schemas.microsoft.com/office/drawing/2014/main" id="{77D2C4D8-083A-224C-9C2F-AD6A66844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718" y="136525"/>
            <a:ext cx="3056078" cy="23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39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E9460-B7CD-7E4B-98CD-00EC9B91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7BD3B-3F7B-7648-8689-398D034BB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0" y="1876879"/>
            <a:ext cx="1111264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Goal and purpose of each component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Single short phrase or sentence</a:t>
            </a:r>
          </a:p>
          <a:p>
            <a:pPr lvl="2"/>
            <a:r>
              <a:rPr lang="en-US" dirty="0"/>
              <a:t>Clear, meaningful</a:t>
            </a:r>
          </a:p>
          <a:p>
            <a:pPr lvl="2"/>
            <a:r>
              <a:rPr lang="en-US" dirty="0"/>
              <a:t>Avoid ANDs (two components), etc.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Once you know the components you can define them in detail</a:t>
            </a:r>
            <a:endParaRPr lang="en-US" dirty="0"/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is important is the component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</a:rPr>
              <a:t>interface</a:t>
            </a:r>
          </a:p>
          <a:p>
            <a:pPr lvl="1"/>
            <a:r>
              <a:rPr lang="en-US" dirty="0"/>
              <a:t>How the component interacts with other components</a:t>
            </a:r>
          </a:p>
          <a:p>
            <a:pPr lvl="2"/>
            <a:r>
              <a:rPr lang="en-US" dirty="0"/>
              <a:t>What it provides; what it requires</a:t>
            </a:r>
          </a:p>
          <a:p>
            <a:pPr lvl="1"/>
            <a:r>
              <a:rPr lang="en-US" dirty="0"/>
              <a:t>High level design means </a:t>
            </a:r>
            <a:r>
              <a:rPr lang="en-US" b="1" dirty="0"/>
              <a:t>defining interfaces</a:t>
            </a:r>
          </a:p>
          <a:p>
            <a:pPr lvl="2"/>
            <a:r>
              <a:rPr lang="en-US" dirty="0"/>
              <a:t>As well as identifying the components</a:t>
            </a:r>
          </a:p>
          <a:p>
            <a:pPr lvl="1"/>
            <a:r>
              <a:rPr lang="en-US" dirty="0"/>
              <a:t>The component implementations are mere details</a:t>
            </a:r>
          </a:p>
          <a:p>
            <a:pPr lvl="2"/>
            <a:r>
              <a:rPr lang="en-US" dirty="0"/>
              <a:t>As long as we are satisfied that the implementation can be done</a:t>
            </a:r>
          </a:p>
          <a:p>
            <a:pPr lvl="1"/>
            <a:r>
              <a:rPr lang="en-US" dirty="0">
                <a:highlight>
                  <a:srgbClr val="FF0000"/>
                </a:highlight>
              </a:rPr>
              <a:t>The interfaces are the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2CA7C-744B-CE45-8F43-40C5B531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15A13-EB7A-D54C-A63E-67D6C54E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D10C6-B8A1-B64E-8D5B-FB21466F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4338" name="Picture 2" descr="Overview">
            <a:extLst>
              <a:ext uri="{FF2B5EF4-FFF2-40B4-BE49-F238E27FC236}">
                <a16:creationId xmlns:a16="http://schemas.microsoft.com/office/drawing/2014/main" id="{78ED02F7-192D-A149-9CB4-C2ED20F3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51" y="247602"/>
            <a:ext cx="5055027" cy="197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462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AF8E8-3767-673D-89A0-D6793F2C0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DC124-385F-CC79-23FD-AC25C7BDD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High Level Design is the design of Interfaces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Each component needs an interface </a:t>
            </a:r>
          </a:p>
          <a:p>
            <a:pPr lvl="1"/>
            <a:r>
              <a:rPr lang="en-US" dirty="0"/>
              <a:t>How it is used by other components</a:t>
            </a:r>
          </a:p>
          <a:p>
            <a:pPr lvl="1"/>
            <a:r>
              <a:rPr lang="en-US" dirty="0"/>
              <a:t>What it can and cannot do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set of component interfaces is the high-level design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Concentrate on the interfaces before implementation</a:t>
            </a:r>
          </a:p>
          <a:p>
            <a:pPr lvl="1"/>
            <a:r>
              <a:rPr lang="en-US" dirty="0"/>
              <a:t>Both in what is provided</a:t>
            </a:r>
          </a:p>
          <a:p>
            <a:pPr lvl="1"/>
            <a:r>
              <a:rPr lang="en-US" dirty="0"/>
              <a:t>And in what is needed by others</a:t>
            </a:r>
          </a:p>
          <a:p>
            <a:pPr lvl="1"/>
            <a:r>
              <a:rPr lang="en-US" dirty="0"/>
              <a:t>Have a complete set of interfaces before doing coding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9D6F9-AFB6-4116-58D0-BAB57119A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BEE43-BC3B-E472-5350-1A65BD2E1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BC6CA-B65C-92E5-4BD3-A0A43B78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57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C166-297D-4F40-963E-FF7E0CDC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F932-17FE-8C43-83AE-39E3E0280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Provide a concrete definition of the component</a:t>
            </a:r>
          </a:p>
          <a:p>
            <a:pPr lvl="1"/>
            <a:r>
              <a:rPr lang="en-US" dirty="0"/>
              <a:t>Understanding of what is needed and what is provided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Enable others to use the component</a:t>
            </a:r>
          </a:p>
          <a:p>
            <a:pPr lvl="1"/>
            <a:r>
              <a:rPr lang="en-US" dirty="0"/>
              <a:t>Without knowing its internals</a:t>
            </a:r>
          </a:p>
          <a:p>
            <a:pPr lvl="1"/>
            <a:r>
              <a:rPr lang="en-US" dirty="0"/>
              <a:t>Develop code even before component is available</a:t>
            </a:r>
          </a:p>
          <a:p>
            <a:pPr lvl="1"/>
            <a:r>
              <a:rPr lang="en-US" dirty="0"/>
              <a:t>Develop test cases</a:t>
            </a:r>
          </a:p>
          <a:p>
            <a:pPr lvl="1"/>
            <a:r>
              <a:rPr lang="en-US" dirty="0"/>
              <a:t>Write a mocking library to emulate component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Ensure the design is correct</a:t>
            </a:r>
          </a:p>
          <a:p>
            <a:pPr lvl="1"/>
            <a:r>
              <a:rPr lang="en-US" dirty="0"/>
              <a:t>Ensure you can implement each interface function</a:t>
            </a:r>
          </a:p>
          <a:p>
            <a:pPr lvl="1"/>
            <a:r>
              <a:rPr lang="en-US" dirty="0"/>
              <a:t>Easy to change an interface while doing design</a:t>
            </a:r>
          </a:p>
          <a:p>
            <a:pPr lvl="1"/>
            <a:r>
              <a:rPr lang="en-US" dirty="0"/>
              <a:t>Finish the interfaces before coding</a:t>
            </a:r>
          </a:p>
          <a:p>
            <a:pPr lvl="1"/>
            <a:r>
              <a:rPr lang="en-US" dirty="0"/>
              <a:t>Check that all specifications can be met</a:t>
            </a:r>
          </a:p>
          <a:p>
            <a:pPr lvl="1"/>
            <a:r>
              <a:rPr lang="en-US" dirty="0"/>
              <a:t>Ensure that other components have all they need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11A39-0D74-CC41-8B49-DB8A4378C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FFC7D-E495-CD44-8C91-CE43C0122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6D01D-B802-AE44-8EEB-BA482996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5362" name="Picture 2" descr="Software Engineering | User Interface Design - GeeksforGeeks">
            <a:extLst>
              <a:ext uri="{FF2B5EF4-FFF2-40B4-BE49-F238E27FC236}">
                <a16:creationId xmlns:a16="http://schemas.microsoft.com/office/drawing/2014/main" id="{C145D877-225E-4548-8B35-4CB092F8C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946" y="2611973"/>
            <a:ext cx="3799024" cy="253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385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021C-DF21-6AEA-C96E-6E6D9B621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1E671-E5C1-C3C4-719A-847AB4342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“Interface” is defined loosely</a:t>
            </a:r>
          </a:p>
          <a:p>
            <a:pPr lvl="1"/>
            <a:r>
              <a:rPr lang="en-US" dirty="0"/>
              <a:t>Can be interface class, set of calls, a set of messages, command line options, RESTful </a:t>
            </a:r>
            <a:r>
              <a:rPr lang="en-US" dirty="0" err="1"/>
              <a:t>urls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Can be bi-directional </a:t>
            </a:r>
          </a:p>
          <a:p>
            <a:pPr lvl="2"/>
            <a:r>
              <a:rPr lang="en-US" dirty="0"/>
              <a:t>Often includes callbacks to offer functionality</a:t>
            </a:r>
          </a:p>
          <a:p>
            <a:r>
              <a:rPr lang="en-US" dirty="0"/>
              <a:t>Interface Definitions</a:t>
            </a:r>
          </a:p>
          <a:p>
            <a:pPr lvl="1"/>
            <a:r>
              <a:rPr lang="en-US" dirty="0"/>
              <a:t>Signatures with meaningful names and types</a:t>
            </a:r>
          </a:p>
          <a:p>
            <a:pPr lvl="2"/>
            <a:r>
              <a:rPr lang="en-US" dirty="0"/>
              <a:t>For each method, function, message</a:t>
            </a:r>
          </a:p>
          <a:p>
            <a:pPr lvl="1"/>
            <a:r>
              <a:rPr lang="en-US" dirty="0"/>
              <a:t>Includes descriptions of functionality</a:t>
            </a:r>
          </a:p>
          <a:p>
            <a:pPr lvl="1"/>
            <a:r>
              <a:rPr lang="en-US" dirty="0"/>
              <a:t>Includes error handling</a:t>
            </a:r>
          </a:p>
          <a:p>
            <a:pPr lvl="2"/>
            <a:r>
              <a:rPr lang="en-US" dirty="0"/>
              <a:t>Exceptions, what happens if …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2DC82-A05E-B449-5FD7-94334BC5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1AD48-340E-035B-D172-A55646A08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27211-E01C-0114-A3ED-58BD4C1D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 descr="Interface in Java - Javatpoint">
            <a:extLst>
              <a:ext uri="{FF2B5EF4-FFF2-40B4-BE49-F238E27FC236}">
                <a16:creationId xmlns:a16="http://schemas.microsoft.com/office/drawing/2014/main" id="{629746A9-14B3-B0AC-8688-23F60A9C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220" y="3288144"/>
            <a:ext cx="3146233" cy="239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16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8442F-411F-D54C-97E2-1E1D85EB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9E5FF-7462-B048-BB89-072F5DF3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Provide the needed functionality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Keep it as simple as possible</a:t>
            </a:r>
          </a:p>
          <a:p>
            <a:pPr lvl="1"/>
            <a:r>
              <a:rPr lang="en-US" dirty="0"/>
              <a:t>Single interface class, possibly with inner interfaces</a:t>
            </a:r>
          </a:p>
          <a:p>
            <a:pPr lvl="2"/>
            <a:r>
              <a:rPr lang="en-US" dirty="0"/>
              <a:t>Shouldn’t be a large set of classes</a:t>
            </a:r>
          </a:p>
          <a:p>
            <a:pPr lvl="2"/>
            <a:r>
              <a:rPr lang="en-US" dirty="0"/>
              <a:t>Shouldn’t be a hierarchy (these are represented by the root)</a:t>
            </a:r>
          </a:p>
          <a:p>
            <a:pPr lvl="1"/>
            <a:r>
              <a:rPr lang="en-US" dirty="0"/>
              <a:t>Small set of methods or functions or messages</a:t>
            </a:r>
          </a:p>
          <a:p>
            <a:pPr lvl="2"/>
            <a:r>
              <a:rPr lang="en-US" dirty="0"/>
              <a:t>Minimum parameters, simple types</a:t>
            </a:r>
          </a:p>
          <a:p>
            <a:pPr lvl="2"/>
            <a:r>
              <a:rPr lang="en-US" dirty="0"/>
              <a:t>Not fields or variables </a:t>
            </a:r>
          </a:p>
          <a:p>
            <a:pPr lvl="2"/>
            <a:r>
              <a:rPr lang="en-US" dirty="0"/>
              <a:t>Minimize constraints on ordering, call sequences, etc.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Provide room for expansion</a:t>
            </a:r>
          </a:p>
          <a:p>
            <a:pPr lvl="1"/>
            <a:r>
              <a:rPr lang="en-US" dirty="0"/>
              <a:t>Identify possible future classes/methods/messages</a:t>
            </a:r>
          </a:p>
          <a:p>
            <a:pPr lvl="2"/>
            <a:r>
              <a:rPr lang="en-US" dirty="0"/>
              <a:t>What is going to be needed for evolution and maintenance</a:t>
            </a:r>
          </a:p>
          <a:p>
            <a:pPr lvl="1"/>
            <a:r>
              <a:rPr lang="en-US" dirty="0"/>
              <a:t>Its okay to define interfaces that won't be implemented right away</a:t>
            </a:r>
          </a:p>
          <a:p>
            <a:pPr lvl="1"/>
            <a:r>
              <a:rPr lang="en-US" dirty="0"/>
              <a:t>Its okay to include low priority functions that won’t be implemented right away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027A7-5F47-234E-A1DD-C45EBADD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8C051-AD15-8C4C-8FC7-24B7D22C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5D388-3206-5E47-8855-E06B566A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6386" name="Picture 2" descr="Interface in Java | How Does the Interface Work in Java? (With Examples)">
            <a:extLst>
              <a:ext uri="{FF2B5EF4-FFF2-40B4-BE49-F238E27FC236}">
                <a16:creationId xmlns:a16="http://schemas.microsoft.com/office/drawing/2014/main" id="{A04B3B71-480C-2D44-9A5B-2706589D4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616" y="365125"/>
            <a:ext cx="3777971" cy="211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806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B9FC-6F24-B1F2-8954-7C3091F51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56F00-25F7-CB51-1125-E83999253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Document the interface</a:t>
            </a:r>
          </a:p>
          <a:p>
            <a:pPr lvl="1"/>
            <a:r>
              <a:rPr lang="en-US" dirty="0"/>
              <a:t>Provide a description of each element</a:t>
            </a:r>
          </a:p>
          <a:p>
            <a:pPr lvl="2"/>
            <a:r>
              <a:rPr lang="en-US" dirty="0"/>
              <a:t>Parameters, results, what it does</a:t>
            </a:r>
          </a:p>
          <a:p>
            <a:pPr lvl="1"/>
            <a:r>
              <a:rPr lang="en-US" dirty="0"/>
              <a:t>Provide constraints</a:t>
            </a:r>
          </a:p>
          <a:p>
            <a:pPr lvl="2"/>
            <a:r>
              <a:rPr lang="en-US" dirty="0"/>
              <a:t>What is expected of the inputs</a:t>
            </a:r>
          </a:p>
          <a:p>
            <a:pPr lvl="2"/>
            <a:r>
              <a:rPr lang="en-US" dirty="0"/>
              <a:t>What must be done before the element is invoked</a:t>
            </a:r>
          </a:p>
          <a:p>
            <a:pPr lvl="2"/>
            <a:r>
              <a:rPr lang="en-US" dirty="0"/>
              <a:t>What outputs are given under what circumstances</a:t>
            </a:r>
          </a:p>
          <a:p>
            <a:pPr lvl="1"/>
            <a:r>
              <a:rPr lang="en-US" dirty="0"/>
              <a:t>Include error handling</a:t>
            </a:r>
          </a:p>
          <a:p>
            <a:pPr lvl="2"/>
            <a:r>
              <a:rPr lang="en-US" dirty="0"/>
              <a:t>What happens if inputs don’t match constraints</a:t>
            </a:r>
          </a:p>
          <a:p>
            <a:pPr lvl="2"/>
            <a:r>
              <a:rPr lang="en-US" dirty="0"/>
              <a:t>What exceptions can be thrown</a:t>
            </a:r>
          </a:p>
          <a:p>
            <a:pPr lvl="2"/>
            <a:r>
              <a:rPr lang="en-US" dirty="0"/>
              <a:t>What happens if remote server fails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 interface will change</a:t>
            </a:r>
          </a:p>
          <a:p>
            <a:pPr lvl="1"/>
            <a:r>
              <a:rPr lang="en-US" dirty="0"/>
              <a:t>Implementation will require changes, additions, deletions</a:t>
            </a:r>
          </a:p>
          <a:p>
            <a:pPr lvl="2"/>
            <a:r>
              <a:rPr lang="en-US" dirty="0"/>
              <a:t>Negotiations between implementers and clients</a:t>
            </a:r>
          </a:p>
          <a:p>
            <a:pPr lvl="1"/>
            <a:r>
              <a:rPr lang="en-US" dirty="0"/>
              <a:t>Needs of both can change over time</a:t>
            </a:r>
          </a:p>
          <a:p>
            <a:pPr lvl="1"/>
            <a:r>
              <a:rPr lang="en-US" dirty="0"/>
              <a:t>Interfaces will get more complex over time</a:t>
            </a:r>
          </a:p>
          <a:p>
            <a:pPr lvl="1"/>
            <a:r>
              <a:rPr lang="en-US" dirty="0"/>
              <a:t>Changes may require work in other components (avoid)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5FEC7-0967-1BF5-F7BA-BFBD18D7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DAA08-40E7-4164-5C1D-35A7302A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461AE-B77E-F60B-6D62-016511E1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 descr="Component-based design of industrial control applications utilizing formal  methods – Automation &amp; Control Institute">
            <a:extLst>
              <a:ext uri="{FF2B5EF4-FFF2-40B4-BE49-F238E27FC236}">
                <a16:creationId xmlns:a16="http://schemas.microsoft.com/office/drawing/2014/main" id="{23442C44-5784-AFEC-4DDA-38840702B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962" y="377175"/>
            <a:ext cx="4564162" cy="322534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77574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95A3E-2C1A-0347-8073-57E4E26B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a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F0819-CEA0-2047-99BE-69046DF42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Goals </a:t>
            </a:r>
          </a:p>
          <a:p>
            <a:pPr lvl="1"/>
            <a:r>
              <a:rPr lang="en-US" dirty="0"/>
              <a:t>Define the components and their interfaces</a:t>
            </a:r>
          </a:p>
          <a:p>
            <a:pPr lvl="1"/>
            <a:r>
              <a:rPr lang="en-US" dirty="0"/>
              <a:t>Represent these without doing the implementation</a:t>
            </a:r>
          </a:p>
          <a:p>
            <a:pPr lvl="1"/>
            <a:r>
              <a:rPr lang="en-US" dirty="0"/>
              <a:t>Provide a basis for detailed design and coding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API-based Design (for each component)</a:t>
            </a:r>
          </a:p>
          <a:p>
            <a:pPr lvl="1"/>
            <a:r>
              <a:rPr lang="en-US" dirty="0"/>
              <a:t>Application Program Interface</a:t>
            </a:r>
          </a:p>
          <a:p>
            <a:pPr lvl="2"/>
            <a:r>
              <a:rPr lang="en-US" dirty="0"/>
              <a:t>Defines calls and requests</a:t>
            </a:r>
          </a:p>
          <a:p>
            <a:pPr lvl="2"/>
            <a:r>
              <a:rPr lang="en-US" dirty="0"/>
              <a:t>Defines data formats</a:t>
            </a:r>
          </a:p>
          <a:p>
            <a:pPr lvl="2"/>
            <a:r>
              <a:rPr lang="en-US" dirty="0"/>
              <a:t>Defines conventions, call orders, ..</a:t>
            </a:r>
          </a:p>
          <a:p>
            <a:pPr lvl="2"/>
            <a:r>
              <a:rPr lang="en-US" dirty="0"/>
              <a:t>Defines callbacks</a:t>
            </a:r>
          </a:p>
          <a:p>
            <a:pPr lvl="1"/>
            <a:r>
              <a:rPr lang="en-US" dirty="0"/>
              <a:t>This is what we need: how to represent it?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18CE7-A7C4-CF4C-B1AD-D5D09E3C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6EFD-CDAD-6A43-A4C2-C2FEE101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D949A-CD00-E046-9BC4-405C2435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7410" name="Picture 2" descr="2. Fundamental essentials for (RESTful) API design and configurations -  Ksathra Systems">
            <a:extLst>
              <a:ext uri="{FF2B5EF4-FFF2-40B4-BE49-F238E27FC236}">
                <a16:creationId xmlns:a16="http://schemas.microsoft.com/office/drawing/2014/main" id="{E90AAD61-1651-DC43-8D77-9C56D7917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71" y="3349925"/>
            <a:ext cx="3125379" cy="305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34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A594-3A4C-05D2-2DBA-2BA298B4F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UML-Based Design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02A3A-4CC7-3D50-62EE-631FD27A3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UML class diagrams can be used to represent a design</a:t>
            </a:r>
          </a:p>
          <a:p>
            <a:pPr lvl="1"/>
            <a:r>
              <a:rPr lang="en-US" dirty="0"/>
              <a:t>Components can be represented as classes</a:t>
            </a:r>
          </a:p>
          <a:p>
            <a:pPr lvl="1"/>
            <a:r>
              <a:rPr lang="en-US" dirty="0"/>
              <a:t>Components can be represented as packages</a:t>
            </a:r>
          </a:p>
          <a:p>
            <a:pPr lvl="1"/>
            <a:r>
              <a:rPr lang="en-US" dirty="0"/>
              <a:t>Methods in the classes represent the interface</a:t>
            </a:r>
          </a:p>
          <a:p>
            <a:pPr lvl="2"/>
            <a:r>
              <a:rPr lang="en-US" dirty="0"/>
              <a:t>Might not actually be methods</a:t>
            </a:r>
          </a:p>
          <a:p>
            <a:pPr lvl="1"/>
            <a:r>
              <a:rPr lang="en-US" dirty="0"/>
              <a:t>Links represent potential component interactions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These are language independent</a:t>
            </a:r>
          </a:p>
          <a:p>
            <a:pPr lvl="1"/>
            <a:r>
              <a:rPr lang="en-US" dirty="0"/>
              <a:t>UML does not commit to a language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2C8C1-7CDC-E8E3-F141-F4D2259F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D7DF3-4A75-2E84-E9C0-F708C154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9D752-E5AE-BEFD-D2A7-57FFC20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 descr="UML package diagrams overview - common types of package diagrams - package  diagrams and model diagrams.">
            <a:extLst>
              <a:ext uri="{FF2B5EF4-FFF2-40B4-BE49-F238E27FC236}">
                <a16:creationId xmlns:a16="http://schemas.microsoft.com/office/drawing/2014/main" id="{F2F159D0-07EB-B510-025A-4EC2F4737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439" y="3196353"/>
            <a:ext cx="2994967" cy="307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205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E0A9-1158-7049-BFF3-7E077419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UML Class Diagram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99042-2D7E-8B4B-AD6A-8D2E8D8B4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Classes</a:t>
            </a:r>
          </a:p>
          <a:p>
            <a:pPr lvl="1"/>
            <a:r>
              <a:rPr lang="en-US" dirty="0"/>
              <a:t>Name, attributes, operations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Inheritance links</a:t>
            </a:r>
          </a:p>
          <a:p>
            <a:pPr lvl="1"/>
            <a:r>
              <a:rPr lang="en-US" dirty="0"/>
              <a:t>Generalization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Dependency links</a:t>
            </a:r>
          </a:p>
          <a:p>
            <a:pPr lvl="1"/>
            <a:r>
              <a:rPr lang="en-US" dirty="0"/>
              <a:t>Associations</a:t>
            </a:r>
          </a:p>
          <a:p>
            <a:pPr lvl="1"/>
            <a:r>
              <a:rPr lang="en-US" dirty="0"/>
              <a:t>Aggregations</a:t>
            </a:r>
          </a:p>
          <a:p>
            <a:pPr lvl="1"/>
            <a:r>
              <a:rPr lang="en-US" dirty="0"/>
              <a:t>Dependencies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E44EB-24C9-5F49-972F-F0C0CF55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32D6-41B6-8D46-BFC8-95AC1E37E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CSCI1951U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A6861-16A2-0D4A-A4F4-F3FCDD483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4578" name="Picture 2" descr="What is Class Diagram?">
            <a:extLst>
              <a:ext uri="{FF2B5EF4-FFF2-40B4-BE49-F238E27FC236}">
                <a16:creationId xmlns:a16="http://schemas.microsoft.com/office/drawing/2014/main" id="{9D9F6A6B-AF82-7E40-8D18-5E9698091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36" y="2856244"/>
            <a:ext cx="7177873" cy="341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177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AD45-272A-F846-9CA6-6F339F7FA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for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4E07B-1998-B44E-9ECC-01F9F619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Meaningful information</a:t>
            </a:r>
          </a:p>
          <a:p>
            <a:pPr lvl="1"/>
            <a:r>
              <a:rPr lang="en-US" dirty="0"/>
              <a:t>Fields can give a sense of the class (but won’t be used)</a:t>
            </a:r>
          </a:p>
          <a:p>
            <a:pPr lvl="1"/>
            <a:r>
              <a:rPr lang="en-US" dirty="0"/>
              <a:t>Links imply usage connections, not contained data</a:t>
            </a:r>
          </a:p>
          <a:p>
            <a:pPr lvl="1"/>
            <a:r>
              <a:rPr lang="en-US" dirty="0"/>
              <a:t>Basic methods provide the interface definition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Diagram in levels</a:t>
            </a:r>
          </a:p>
          <a:p>
            <a:pPr lvl="1"/>
            <a:r>
              <a:rPr lang="en-US" dirty="0"/>
              <a:t>Keep size of each level small (5-10 classes)</a:t>
            </a:r>
          </a:p>
          <a:p>
            <a:pPr lvl="2"/>
            <a:r>
              <a:rPr lang="en-US" dirty="0"/>
              <a:t>Then use a separate level to define those classes</a:t>
            </a:r>
          </a:p>
          <a:p>
            <a:pPr lvl="2"/>
            <a:r>
              <a:rPr lang="en-US" dirty="0"/>
              <a:t>Facades, interfaces represent a level</a:t>
            </a:r>
          </a:p>
          <a:p>
            <a:pPr lvl="1"/>
            <a:r>
              <a:rPr lang="en-US" dirty="0"/>
              <a:t>Keep the diagrams simple</a:t>
            </a:r>
          </a:p>
          <a:p>
            <a:pPr lvl="1"/>
            <a:r>
              <a:rPr lang="en-US" dirty="0"/>
              <a:t>Gives a better sense of the design than 100 interfaces</a:t>
            </a:r>
          </a:p>
          <a:p>
            <a:pPr lvl="2"/>
            <a:r>
              <a:rPr lang="en-US" dirty="0"/>
              <a:t>Easier to implement as well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5C031-CD0E-B74C-9D7C-F47CBE08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B4981-5AFD-674E-A3D5-495A879D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CSCI1951U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AF01A-176C-5544-89DA-04195DE60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5602" name="Picture 2" descr="Create Class Diagrams Online with Creately ( UML )">
            <a:extLst>
              <a:ext uri="{FF2B5EF4-FFF2-40B4-BE49-F238E27FC236}">
                <a16:creationId xmlns:a16="http://schemas.microsoft.com/office/drawing/2014/main" id="{0FDD2BC3-8246-F740-B2EE-304A96E91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691" y="136525"/>
            <a:ext cx="4026468" cy="213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103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5435B-1665-2F47-B877-3AEA6207C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For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36FCC-1203-1D44-9BBF-FF030C1AF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UML diagram can be used to sketch out the design</a:t>
            </a:r>
          </a:p>
          <a:p>
            <a:pPr lvl="1"/>
            <a:r>
              <a:rPr lang="en-US" dirty="0"/>
              <a:t>Easier to change then a text or code file</a:t>
            </a:r>
          </a:p>
          <a:p>
            <a:pPr lvl="1"/>
            <a:r>
              <a:rPr lang="en-US" dirty="0"/>
              <a:t>Easier to move things around for grouping, organization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Start with all possible component candidates</a:t>
            </a:r>
          </a:p>
          <a:p>
            <a:pPr lvl="1"/>
            <a:r>
              <a:rPr lang="en-US" dirty="0"/>
              <a:t>Group these in a logical fashion &amp; eliminate overlaps</a:t>
            </a:r>
          </a:p>
          <a:p>
            <a:pPr lvl="2"/>
            <a:r>
              <a:rPr lang="en-US" dirty="0"/>
              <a:t>Hierarchies represented by their root or interface</a:t>
            </a:r>
          </a:p>
          <a:p>
            <a:pPr lvl="2"/>
            <a:r>
              <a:rPr lang="en-US" dirty="0"/>
              <a:t>Choose one set where things overlap</a:t>
            </a:r>
          </a:p>
          <a:p>
            <a:pPr lvl="2"/>
            <a:r>
              <a:rPr lang="en-US" dirty="0"/>
              <a:t>Common elements merged using a façade</a:t>
            </a:r>
          </a:p>
          <a:p>
            <a:pPr lvl="2"/>
            <a:r>
              <a:rPr lang="en-US" dirty="0"/>
              <a:t>Internal components removed</a:t>
            </a:r>
          </a:p>
          <a:p>
            <a:pPr lvl="1"/>
            <a:r>
              <a:rPr lang="en-US" dirty="0"/>
              <a:t>Continue until you have a small number left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ACC4F-3D59-3543-B54B-8B7F7C0EE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D0D2-1D28-F446-8D21-FAAEF22F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CSCI1951U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8F7F0-C686-B343-AB5E-F0B29CAD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6626" name="Picture 2" descr="UML Class Diagram Constructor">
            <a:extLst>
              <a:ext uri="{FF2B5EF4-FFF2-40B4-BE49-F238E27FC236}">
                <a16:creationId xmlns:a16="http://schemas.microsoft.com/office/drawing/2014/main" id="{CEF6DACE-6071-1C47-AFA8-7FD38468C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579" y="4180114"/>
            <a:ext cx="3137611" cy="192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764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AAD9-0126-B68E-E385-333254CC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to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50CBF-2DAC-FFE4-3C13-CA65220D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588" y="1944018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 want to control my HO trains from my computer</a:t>
            </a:r>
          </a:p>
          <a:p>
            <a:pPr lvl="1"/>
            <a:r>
              <a:rPr lang="en-US" dirty="0"/>
              <a:t>Creating hardware</a:t>
            </a:r>
          </a:p>
          <a:p>
            <a:pPr lvl="2"/>
            <a:r>
              <a:rPr lang="en-US" dirty="0"/>
              <a:t>Embedded sensors in tracks</a:t>
            </a:r>
          </a:p>
          <a:p>
            <a:pPr lvl="2"/>
            <a:r>
              <a:rPr lang="en-US" dirty="0"/>
              <a:t>WIFI control of switches, signals</a:t>
            </a:r>
          </a:p>
          <a:p>
            <a:pPr lvl="1"/>
            <a:r>
              <a:rPr lang="en-US" dirty="0"/>
              <a:t>Using hardware</a:t>
            </a:r>
          </a:p>
          <a:p>
            <a:pPr lvl="2"/>
            <a:r>
              <a:rPr lang="en-US" dirty="0"/>
              <a:t>WIFI control of engines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Want to direct trains to follow defined path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Want to ensure safety</a:t>
            </a:r>
          </a:p>
          <a:p>
            <a:pPr lvl="1"/>
            <a:r>
              <a:rPr lang="en-US" dirty="0"/>
              <a:t>Avoid collisions, derailments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Want a current display of everything</a:t>
            </a:r>
          </a:p>
          <a:p>
            <a:pPr lvl="1"/>
            <a:r>
              <a:rPr lang="en-US" dirty="0"/>
              <a:t>Want detailed control from the computer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Smart HO Railroad Environment (SHORE)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A862F-4235-A123-4C40-78F96C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E71C1-62D4-77F8-BCC8-E04B5E4B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2173B-8958-19C8-EEE1-88E576AF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4E16AF-3925-F0E5-26A4-3192EE3B6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401050" y="2503170"/>
            <a:ext cx="3688080" cy="276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22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1D72-4B19-D5B6-6E57-E6D14604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Architecture for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D53E5-3346-F7DF-FA56-8ED5385AB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E1592-2469-1A93-D758-A8E21D3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06CB2-400F-AEAF-CFD2-B0B733EB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938F3-E16B-B54D-BA66-B5F9FF983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746" y="1461966"/>
            <a:ext cx="7772400" cy="478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30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62045-F46E-EFDA-3007-8F5977FC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Design Diagram for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59898-7C9E-CA9E-4501-EC735A2C5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B3D0-32D4-D5BA-BF71-555DA196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6B88E-FEF3-3B83-5D85-106478149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Picture 6" descr="A diagram of a model&#10;&#10;Description automatically generated">
            <a:extLst>
              <a:ext uri="{FF2B5EF4-FFF2-40B4-BE49-F238E27FC236}">
                <a16:creationId xmlns:a16="http://schemas.microsoft.com/office/drawing/2014/main" id="{4B3D3371-16D7-FF40-BF52-5A049BB91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048" y="1209764"/>
            <a:ext cx="4595167" cy="51465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D787B0-3CE1-DC0E-447D-3BFF96F29BA0}"/>
              </a:ext>
            </a:extLst>
          </p:cNvPr>
          <p:cNvSpPr txBox="1"/>
          <p:nvPr/>
        </p:nvSpPr>
        <p:spPr>
          <a:xfrm>
            <a:off x="838200" y="2131952"/>
            <a:ext cx="58858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Added Control component SHORE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Create Façade Components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View, Vision, Safety, Planning, Network,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Added classes for model data needed by others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Signal, Engine, Sensor, Block, Switch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Note this doesn’t include interfaces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But these could be added</a:t>
            </a:r>
          </a:p>
        </p:txBody>
      </p:sp>
    </p:spTree>
    <p:extLst>
      <p:ext uri="{BB962C8B-B14F-4D97-AF65-F5344CB8AC3E}">
        <p14:creationId xmlns:p14="http://schemas.microsoft.com/office/powerpoint/2010/main" val="3443965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8261-B603-16E6-C36B-9123B2DE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UML-Based Design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A6C1-24DA-D0AB-B723-3D900D820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Advantages</a:t>
            </a:r>
          </a:p>
          <a:p>
            <a:pPr lvl="1"/>
            <a:r>
              <a:rPr lang="en-US" dirty="0"/>
              <a:t>Useful for initial exploration</a:t>
            </a:r>
          </a:p>
          <a:p>
            <a:pPr lvl="1"/>
            <a:r>
              <a:rPr lang="en-US" dirty="0"/>
              <a:t>Can use graphic editor to explore possibilities</a:t>
            </a:r>
          </a:p>
          <a:p>
            <a:pPr lvl="1"/>
            <a:r>
              <a:rPr lang="en-US" dirty="0"/>
              <a:t>Result is a nice visual representation of the system</a:t>
            </a:r>
          </a:p>
          <a:p>
            <a:pPr lvl="1"/>
            <a:r>
              <a:rPr lang="en-US" dirty="0"/>
              <a:t>Can be done on paper or using UML editors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Disadvantages</a:t>
            </a:r>
          </a:p>
          <a:p>
            <a:pPr lvl="1"/>
            <a:r>
              <a:rPr lang="en-US" dirty="0"/>
              <a:t>Adding methods/fields is messy</a:t>
            </a:r>
          </a:p>
          <a:p>
            <a:pPr lvl="2"/>
            <a:r>
              <a:rPr lang="en-US" dirty="0"/>
              <a:t>Editors; syntax</a:t>
            </a:r>
          </a:p>
          <a:p>
            <a:pPr lvl="1"/>
            <a:r>
              <a:rPr lang="en-US" dirty="0"/>
              <a:t>Probably won’t have a complete interface</a:t>
            </a:r>
          </a:p>
          <a:p>
            <a:pPr lvl="1"/>
            <a:r>
              <a:rPr lang="en-US" dirty="0"/>
              <a:t>Not something one can compile against or work with</a:t>
            </a:r>
          </a:p>
          <a:p>
            <a:pPr lvl="1"/>
            <a:r>
              <a:rPr lang="en-US" dirty="0"/>
              <a:t>Won’t be part of the actual system</a:t>
            </a:r>
          </a:p>
          <a:p>
            <a:pPr lvl="2"/>
            <a:r>
              <a:rPr lang="en-US" dirty="0"/>
              <a:t>Will get out of date as system evolves</a:t>
            </a:r>
          </a:p>
          <a:p>
            <a:pPr lvl="2"/>
            <a:r>
              <a:rPr lang="en-US" dirty="0"/>
              <a:t>Won’t represent the current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4D38C-2FFB-7107-9E0B-E6F9C1DA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6C611-1B33-9C3A-FDF8-17D718B1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DA9EB-2D46-4B99-675A-BB89841F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074" name="Picture 2" descr="Class Diagram - UML Diagrams - Unified Modeling Language Tool">
            <a:extLst>
              <a:ext uri="{FF2B5EF4-FFF2-40B4-BE49-F238E27FC236}">
                <a16:creationId xmlns:a16="http://schemas.microsoft.com/office/drawing/2014/main" id="{BFF12844-6C18-3F34-27F9-330E1D361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032" y="1448474"/>
            <a:ext cx="2470506" cy="22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173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3757-0D12-63F2-9FB7-419B2333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8F701-EA33-13EC-B220-14081B5AD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 prefer to work in a programming language</a:t>
            </a:r>
          </a:p>
          <a:p>
            <a:pPr lvl="1"/>
            <a:r>
              <a:rPr lang="en-US" dirty="0"/>
              <a:t>Probably the implementation language (not necessary)</a:t>
            </a:r>
          </a:p>
          <a:p>
            <a:pPr lvl="1"/>
            <a:r>
              <a:rPr lang="en-US" dirty="0"/>
              <a:t>Editors available </a:t>
            </a:r>
          </a:p>
          <a:p>
            <a:pPr lvl="1"/>
            <a:r>
              <a:rPr lang="en-US" dirty="0"/>
              <a:t>Syntax well understood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Create a design that can be used in the implementation</a:t>
            </a:r>
          </a:p>
          <a:p>
            <a:pPr lvl="1"/>
            <a:r>
              <a:rPr lang="en-US" dirty="0"/>
              <a:t>Starting point for the implementation</a:t>
            </a:r>
          </a:p>
          <a:p>
            <a:pPr lvl="1"/>
            <a:r>
              <a:rPr lang="en-US" dirty="0"/>
              <a:t>Code against the interfaces</a:t>
            </a:r>
          </a:p>
          <a:p>
            <a:pPr lvl="1"/>
            <a:r>
              <a:rPr lang="en-US" dirty="0"/>
              <a:t>Design evolves with implementation – always up to date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But still simple enough to be easy to change as part of design</a:t>
            </a:r>
          </a:p>
          <a:p>
            <a:pPr lvl="1"/>
            <a:r>
              <a:rPr lang="en-US" dirty="0"/>
              <a:t>Adding, removing, changing components</a:t>
            </a:r>
          </a:p>
          <a:p>
            <a:pPr lvl="1"/>
            <a:r>
              <a:rPr lang="en-US" dirty="0"/>
              <a:t>Adding, removing, changing methods</a:t>
            </a:r>
          </a:p>
          <a:p>
            <a:pPr lvl="1"/>
            <a:r>
              <a:rPr lang="en-US" dirty="0"/>
              <a:t>Can ”play” with it as we do with UML diagrams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Multiple approaches to this</a:t>
            </a:r>
          </a:p>
          <a:p>
            <a:pPr lvl="1"/>
            <a:r>
              <a:rPr lang="en-US" dirty="0"/>
              <a:t>We’ll cover these in the next class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34EAB-3EA8-6E49-5DE0-043F4B5C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1B838-0C8A-7D87-68D8-50C5265E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3F738-9AAA-F862-57F7-5B2391FC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074" name="Picture 2" descr="Design Language System. Working in the design industry for the… | by Swetha  Suresh | UX Planet">
            <a:extLst>
              <a:ext uri="{FF2B5EF4-FFF2-40B4-BE49-F238E27FC236}">
                <a16:creationId xmlns:a16="http://schemas.microsoft.com/office/drawing/2014/main" id="{BDD32751-234A-FEDF-A8D8-4D033831A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395" y="333086"/>
            <a:ext cx="3429609" cy="124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912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96F9C-51AC-3418-A787-16EA9BC3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89D24-2F34-A0D1-B975-CD1CFAE92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Pros</a:t>
            </a:r>
          </a:p>
          <a:p>
            <a:pPr lvl="1"/>
            <a:r>
              <a:rPr lang="en-US" dirty="0"/>
              <a:t>You can use it as the start of the implementation</a:t>
            </a:r>
          </a:p>
          <a:p>
            <a:pPr lvl="2"/>
            <a:r>
              <a:rPr lang="en-US" dirty="0"/>
              <a:t>It in the target language</a:t>
            </a:r>
          </a:p>
          <a:p>
            <a:pPr lvl="2"/>
            <a:r>
              <a:rPr lang="en-US" dirty="0"/>
              <a:t>When it is complete and ready</a:t>
            </a:r>
          </a:p>
          <a:p>
            <a:pPr lvl="1"/>
            <a:r>
              <a:rPr lang="en-US" dirty="0"/>
              <a:t>Code against the design directly</a:t>
            </a:r>
          </a:p>
          <a:p>
            <a:pPr lvl="2"/>
            <a:r>
              <a:rPr lang="en-US" dirty="0"/>
              <a:t>Becomes part of the system</a:t>
            </a:r>
          </a:p>
          <a:p>
            <a:pPr lvl="2"/>
            <a:r>
              <a:rPr lang="en-US" dirty="0"/>
              <a:t>Evolves with the system</a:t>
            </a:r>
          </a:p>
          <a:p>
            <a:pPr lvl="1"/>
            <a:r>
              <a:rPr lang="en-US" dirty="0"/>
              <a:t>Done using known editors, syntax, …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Cons</a:t>
            </a:r>
          </a:p>
          <a:p>
            <a:pPr lvl="1"/>
            <a:r>
              <a:rPr lang="en-US" dirty="0"/>
              <a:t>You need to know the target language</a:t>
            </a:r>
          </a:p>
          <a:p>
            <a:pPr lvl="2"/>
            <a:r>
              <a:rPr lang="en-US" dirty="0"/>
              <a:t>We’ll cover choice of language next time</a:t>
            </a:r>
          </a:p>
          <a:p>
            <a:pPr lvl="1"/>
            <a:r>
              <a:rPr lang="en-US" dirty="0"/>
              <a:t>Not all languages support clean interfaces</a:t>
            </a:r>
          </a:p>
          <a:p>
            <a:pPr lvl="1"/>
            <a:r>
              <a:rPr lang="en-US" dirty="0"/>
              <a:t>Not all interfaces are language oriented (e.g., messages, RESTful)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0EA17-4C39-0D10-9445-2F8F0CFB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89E1-DFE7-C2D2-487E-0EDFA5B29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B893D-541A-DD60-EB3B-45F51CF8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62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9D8D-D59D-724A-AA75-83B5505C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0ACC4-37CD-6B41-BEFD-B2F523E33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Start thinking about the high-level design for your project</a:t>
            </a:r>
          </a:p>
          <a:p>
            <a:pPr lvl="1"/>
            <a:r>
              <a:rPr lang="en-US" dirty="0"/>
              <a:t>How would you break it up: what are the components</a:t>
            </a:r>
          </a:p>
          <a:p>
            <a:pPr lvl="1"/>
            <a:r>
              <a:rPr lang="en-US" dirty="0"/>
              <a:t>Try allocating specification items to components</a:t>
            </a:r>
          </a:p>
          <a:p>
            <a:pPr lvl="1"/>
            <a:r>
              <a:rPr lang="en-US" dirty="0"/>
              <a:t>Possibly use a UML diagram to play with possibilities</a:t>
            </a:r>
          </a:p>
          <a:p>
            <a:pPr lvl="2"/>
            <a:r>
              <a:rPr lang="en-US" dirty="0"/>
              <a:t>Install </a:t>
            </a:r>
            <a:r>
              <a:rPr lang="en-US" dirty="0" err="1"/>
              <a:t>UMLet</a:t>
            </a:r>
            <a:r>
              <a:rPr lang="en-US" dirty="0"/>
              <a:t>, </a:t>
            </a:r>
            <a:r>
              <a:rPr lang="en-US" dirty="0" err="1"/>
              <a:t>argouml</a:t>
            </a:r>
            <a:r>
              <a:rPr lang="en-US" dirty="0"/>
              <a:t>, </a:t>
            </a:r>
            <a:r>
              <a:rPr lang="en-US" dirty="0" err="1"/>
              <a:t>umbrello</a:t>
            </a:r>
            <a:endParaRPr lang="en-US" dirty="0"/>
          </a:p>
          <a:p>
            <a:pPr lvl="2"/>
            <a:r>
              <a:rPr lang="en-US" dirty="0"/>
              <a:t>Web-based UML tool (</a:t>
            </a:r>
            <a:r>
              <a:rPr lang="en-US"/>
              <a:t>visual paradigm</a:t>
            </a:r>
            <a:r>
              <a:rPr lang="en-US" dirty="0"/>
              <a:t>, </a:t>
            </a:r>
            <a:r>
              <a:rPr lang="en-US" dirty="0" err="1"/>
              <a:t>creately</a:t>
            </a:r>
            <a:r>
              <a:rPr lang="en-US" dirty="0"/>
              <a:t>)</a:t>
            </a:r>
          </a:p>
          <a:p>
            <a:r>
              <a:rPr lang="en-US" dirty="0"/>
              <a:t>GitHub repo should include</a:t>
            </a:r>
          </a:p>
          <a:p>
            <a:pPr lvl="1"/>
            <a:r>
              <a:rPr lang="en-US" dirty="0"/>
              <a:t>Requirements, specifications, architecture, code style</a:t>
            </a:r>
          </a:p>
          <a:p>
            <a:pPr lvl="1"/>
            <a:r>
              <a:rPr lang="en-US" dirty="0"/>
              <a:t>Simple use of GitHub Issues</a:t>
            </a:r>
          </a:p>
          <a:p>
            <a:r>
              <a:rPr lang="en-US" dirty="0"/>
              <a:t>Project Presentations on Tuesday 10/8</a:t>
            </a:r>
          </a:p>
          <a:p>
            <a:pPr lvl="1"/>
            <a:r>
              <a:rPr lang="en-US" dirty="0"/>
              <a:t>10 minute presentations (not too detailed)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FB012-338D-054C-BDAD-5FF10164E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9E1D4-5DBA-CC4D-865C-B9940F07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C4081-2FE6-774E-A0AE-C8A701294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62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A97C-6CCA-0445-F147-53DEF22B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Assignment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4BA8F-B648-65DE-BC1A-DD6C3E329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your programming assignment hand in</a:t>
            </a:r>
          </a:p>
          <a:p>
            <a:pPr lvl="1"/>
            <a:r>
              <a:rPr lang="en-US" dirty="0"/>
              <a:t>Using feedback from today’s breakout session</a:t>
            </a:r>
          </a:p>
          <a:p>
            <a:pPr lvl="1"/>
            <a:r>
              <a:rPr lang="en-US" dirty="0"/>
              <a:t>Ensure it uses project code style</a:t>
            </a:r>
          </a:p>
          <a:p>
            <a:pPr lvl="1"/>
            <a:r>
              <a:rPr lang="en-US" dirty="0"/>
              <a:t>Ensure there is a header comment, meaningful names</a:t>
            </a:r>
          </a:p>
          <a:p>
            <a:pPr lvl="1"/>
            <a:r>
              <a:rPr lang="en-US" dirty="0"/>
              <a:t>Ensure naming conventions work </a:t>
            </a:r>
          </a:p>
          <a:p>
            <a:pPr lvl="2"/>
            <a:r>
              <a:rPr lang="en-US" dirty="0"/>
              <a:t>Name implies its kind and definition location</a:t>
            </a:r>
          </a:p>
          <a:p>
            <a:pPr lvl="2"/>
            <a:r>
              <a:rPr lang="en-US" dirty="0"/>
              <a:t>Easy to locate items in the file</a:t>
            </a:r>
          </a:p>
          <a:p>
            <a:r>
              <a:rPr lang="en-US" dirty="0"/>
              <a:t>You might try creating a UML diagram for the assignment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548BA-B283-FEF5-F6B0-D02A6192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D76BB-4817-FAB1-0E0A-C805171B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41783-AE57-9CBC-0A97-C597144B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85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2BDA-A32A-D11D-3419-19DE99992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95ED1-F001-09F4-E809-A7E973A26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UML: </a:t>
            </a:r>
            <a:r>
              <a:rPr lang="en-US" dirty="0">
                <a:hlinkClick r:id="rId2"/>
              </a:rPr>
              <a:t>IBM UML Introduction</a:t>
            </a:r>
            <a:endParaRPr lang="en-US" dirty="0"/>
          </a:p>
          <a:p>
            <a:r>
              <a:rPr lang="en-US" dirty="0"/>
              <a:t>Textbook, chapter 6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5065D-8F2D-8B15-137B-4A533AEC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E1D88-6191-06C8-5722-8AE02A25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485E7-5055-CE5A-02E5-A67EC6A2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4228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45815</TotalTime>
  <Words>2894</Words>
  <Application>Microsoft Macintosh PowerPoint</Application>
  <PresentationFormat>Widescreen</PresentationFormat>
  <Paragraphs>539</Paragraphs>
  <Slides>35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Century Schoolbook</vt:lpstr>
      <vt:lpstr>Theme1</vt:lpstr>
      <vt:lpstr>High Level Design</vt:lpstr>
      <vt:lpstr>High Level Design</vt:lpstr>
      <vt:lpstr>What is High-Level Design</vt:lpstr>
      <vt:lpstr>Goals for High-Level Design</vt:lpstr>
      <vt:lpstr>Design for Maintenance</vt:lpstr>
      <vt:lpstr>Design for Evolution</vt:lpstr>
      <vt:lpstr>Design for Risk</vt:lpstr>
      <vt:lpstr>Identifying Risks</vt:lpstr>
      <vt:lpstr>Design for Security, Privacy &amp; Ethics</vt:lpstr>
      <vt:lpstr>Design for Team Development</vt:lpstr>
      <vt:lpstr>Correct vs Incorrect Designs</vt:lpstr>
      <vt:lpstr>EXERCISE</vt:lpstr>
      <vt:lpstr>Approaches to High-Level Design</vt:lpstr>
      <vt:lpstr>Component Selection</vt:lpstr>
      <vt:lpstr>Component Selection (cont.)</vt:lpstr>
      <vt:lpstr>Component Description</vt:lpstr>
      <vt:lpstr>Interfaces</vt:lpstr>
      <vt:lpstr>Interface Goals</vt:lpstr>
      <vt:lpstr>Interface Goals</vt:lpstr>
      <vt:lpstr>Interface Design</vt:lpstr>
      <vt:lpstr>Interface Design</vt:lpstr>
      <vt:lpstr>Representing a High-Level Design</vt:lpstr>
      <vt:lpstr>UML-Based Design Representation</vt:lpstr>
      <vt:lpstr>UML Class Diagram Basics</vt:lpstr>
      <vt:lpstr>UML for High-Level Design</vt:lpstr>
      <vt:lpstr>UML For High-Level Design</vt:lpstr>
      <vt:lpstr>System to Design</vt:lpstr>
      <vt:lpstr>Software Architecture for SHORE</vt:lpstr>
      <vt:lpstr>UML Design Diagram for SHORE</vt:lpstr>
      <vt:lpstr>UML-Based Design Representation</vt:lpstr>
      <vt:lpstr>Language-Based Design</vt:lpstr>
      <vt:lpstr>Language-Based Design</vt:lpstr>
      <vt:lpstr>PROJECT HOMEWORK</vt:lpstr>
      <vt:lpstr>Programming Assignment Homework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High-Level Design</dc:title>
  <dc:creator>Steven Reiss</dc:creator>
  <cp:lastModifiedBy>Steven Reiss</cp:lastModifiedBy>
  <cp:revision>68</cp:revision>
  <dcterms:created xsi:type="dcterms:W3CDTF">2020-09-15T14:51:08Z</dcterms:created>
  <dcterms:modified xsi:type="dcterms:W3CDTF">2024-09-26T22:41:28Z</dcterms:modified>
</cp:coreProperties>
</file>