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74" r:id="rId4"/>
    <p:sldId id="303" r:id="rId5"/>
    <p:sldId id="308" r:id="rId6"/>
    <p:sldId id="304" r:id="rId7"/>
    <p:sldId id="276" r:id="rId8"/>
    <p:sldId id="277" r:id="rId9"/>
    <p:sldId id="305" r:id="rId10"/>
    <p:sldId id="278" r:id="rId11"/>
    <p:sldId id="279" r:id="rId12"/>
    <p:sldId id="280" r:id="rId13"/>
    <p:sldId id="306" r:id="rId14"/>
    <p:sldId id="281" r:id="rId15"/>
    <p:sldId id="286" r:id="rId16"/>
    <p:sldId id="287" r:id="rId17"/>
    <p:sldId id="290" r:id="rId18"/>
    <p:sldId id="298" r:id="rId19"/>
    <p:sldId id="275" r:id="rId20"/>
    <p:sldId id="258" r:id="rId21"/>
    <p:sldId id="259" r:id="rId22"/>
    <p:sldId id="285" r:id="rId23"/>
    <p:sldId id="260" r:id="rId24"/>
    <p:sldId id="264" r:id="rId25"/>
    <p:sldId id="265" r:id="rId26"/>
    <p:sldId id="266" r:id="rId27"/>
    <p:sldId id="267" r:id="rId28"/>
    <p:sldId id="284" r:id="rId29"/>
    <p:sldId id="268" r:id="rId30"/>
    <p:sldId id="269" r:id="rId31"/>
    <p:sldId id="270" r:id="rId32"/>
    <p:sldId id="271" r:id="rId33"/>
    <p:sldId id="272" r:id="rId34"/>
    <p:sldId id="273" r:id="rId35"/>
    <p:sldId id="293" r:id="rId36"/>
    <p:sldId id="282" r:id="rId37"/>
    <p:sldId id="30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1"/>
    <p:restoredTop sz="74160"/>
  </p:normalViewPr>
  <p:slideViewPr>
    <p:cSldViewPr snapToGrid="0" snapToObjects="1">
      <p:cViewPr varScale="1">
        <p:scale>
          <a:sx n="159" d="100"/>
          <a:sy n="159" d="100"/>
        </p:scale>
        <p:origin x="1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0565-30AB-6749-A2C2-D73A7FF41951}" type="datetimeFigureOut">
              <a:rPr lang="en-US" smtClean="0"/>
              <a:t>9/19/24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5C14A-06A7-0747-957B-6CBF84D10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9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3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8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42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Message-based?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54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56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3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47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5C14A-06A7-0747-957B-6CBF84D10C8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5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9768-6A09-CD48-9166-D94914442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9C42F-FC2C-F340-86D2-B3EB1A0D9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AF5D-CCF2-0543-A1BD-56D1639F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FE6BBDE-8CD1-654E-A487-E4F30DAAEF5A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BC1A0-3D23-FD4A-A7AA-71D5EA53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47230-DB60-FF4F-A307-AC51AB7F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3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4418-83E6-8741-A518-03E97693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1602-C83A-3443-875D-1B817D5F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2771-BA38-714D-BB2D-3877CA11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B3A7-CD31-5849-9490-59027C6D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59A4-FB2C-AC45-BB6B-B0A36956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09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FB39-5217-884B-A753-EBC99CED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0812F-AA74-0F47-8F09-7AFAEB2F6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F20B-9E3C-D942-B269-C05D018F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548F69FB-6E43-194A-A5B7-7872AC461963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9BC-1149-F346-8A71-54B1B8E7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9824-8D32-E445-9405-D2D92722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9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9DC-6C04-0742-B6AD-7D651846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5E50-7B60-0447-BDFD-302DD91C3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F4B8-417A-F04B-9334-353B32DEF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AF841-5700-3D42-AFE1-903C9C2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83170014-67AD-CF45-8E75-8B65E4EE78E9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747B-C6C6-584B-B126-64FDCE25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0F15F-1E7B-6543-84A8-F4C85C41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84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4756-E1E5-754C-87A6-B6851F11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4BA77-F17B-E947-99AA-E04533F07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7A5D-5F90-9946-AD51-71CCC1955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17858-256F-BA44-A1EA-965BC5A1F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14B7A-FC74-7640-B07F-14730ED76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F7AD3-CD39-1D43-9B89-324A86E2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50B7D91-8EBD-C94B-BDAB-2E69F516FF78}" type="datetime1">
              <a:rPr lang="en-US" smtClean="0"/>
              <a:t>9/19/24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35014-6F1A-8849-A55E-80262F1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1B2BD-693A-C04A-AD65-7AE5DAAD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21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BCA-DA6B-5E48-8B86-9EEA14FD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B21C0-ABCC-1E46-9ACA-77BCEE68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349774C4-2E6C-BA4A-AA38-B8F31811B220}" type="datetime1">
              <a:rPr lang="en-US" smtClean="0"/>
              <a:t>9/19/24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04957-25F7-F448-B8EF-27B57CF53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1C5FF-847E-DB49-BC53-4A123264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7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24459-4546-6242-98C8-5A24329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8D18F-6D9B-454C-B74B-A4410D24E8D1}" type="datetime1">
              <a:rPr lang="en-US" smtClean="0"/>
              <a:t>9/19/24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A5753-50F4-934E-B921-7CAEE212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E2F6-E3C5-0144-A5C7-1A2E9B6C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4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ABF5-9E9B-7049-9F63-B328D97A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CB58-34F7-924A-BB49-990563EBB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0D5F-EA5A-604D-9D89-CB18B0BCF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E6103-6501-8F47-967C-AED93CA4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145DEB6-5E40-5D45-92CB-A7D1C3455E47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7F69-1A05-E444-94AE-E3D09E5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D97C-F4DD-8D49-9C3B-0C2129C0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9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83F1-F291-F648-861C-D1816789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64F6A-B1DC-9643-BCAA-75DB92FD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0501-3A9E-864F-931D-D06F2187D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604C0-5E5C-2E44-93F5-6B8F0AA3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102264A0-A4B2-724F-AD35-00A6D157EEE8}" type="datetime1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A69EC-4E11-AD48-8442-6C66A8F0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54C4-80C6-F64C-B7F1-C234BC75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58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306-F5C3-294D-84C2-3086F6FB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3B09B-B67E-A04E-B2A3-8EF2C489D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2FE46-5B24-D24D-9C60-8FB0182C8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135B8012-2F15-6B4B-A92A-EEBD052FE8A0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8115-5973-654B-9A00-9D065813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6779-E6CB-A447-8CBA-2EF6EFB1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0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A7DD1-D75A-2847-B885-94F57889F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88E1D-B89A-8240-B19C-735DA34A5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388EB-2D74-C147-8FF8-0CFCF95B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FBB5661-4BA5-0149-8F47-E3661C6386D1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AC12-8B34-0843-AFD7-0F057CF2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FE19-427B-6A4A-9451-42DDB12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22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chemeClr val="accent5">
                <a:lumMod val="75000"/>
              </a:schemeClr>
            </a:gs>
            <a:gs pos="79000">
              <a:schemeClr val="accent5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E34EF-14C8-1748-99AA-824198C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43E3-84FC-764E-8114-59F297CC0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9395-312B-9F4E-B6E1-87B6A840F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E6E01-50C9-8147-982A-B6361D2E358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5FB4C-D3DB-354B-9BAB-8A268CF6E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F426-C211-2243-A156-9DB0ED9F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9D28-175B-924B-8AFB-6F5FA3319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4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123327-1051-9C49-9201-CF7A82C2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14881"/>
            <a:ext cx="8535237" cy="2150348"/>
          </a:xfrm>
        </p:spPr>
        <p:txBody>
          <a:bodyPr>
            <a:normAutofit/>
          </a:bodyPr>
          <a:lstStyle/>
          <a:p>
            <a:pPr algn="r"/>
            <a:r>
              <a:rPr lang="en-US" sz="7200" dirty="0">
                <a:solidFill>
                  <a:srgbClr val="0070C0"/>
                </a:solidFill>
                <a:latin typeface="Century Schoolbook" panose="02040604050505020304" pitchFamily="18" charset="0"/>
              </a:rPr>
              <a:t>High-Level Design Issues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6512F-126A-8648-8FE8-249A1CE7B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50725" y="4265229"/>
            <a:ext cx="7887956" cy="1655762"/>
          </a:xfrm>
        </p:spPr>
        <p:txBody>
          <a:bodyPr/>
          <a:lstStyle/>
          <a:p>
            <a:r>
              <a:rPr lang="en-US" dirty="0"/>
              <a:t>CSCI2340: Software Engineering of Large Systems</a:t>
            </a:r>
          </a:p>
          <a:p>
            <a:r>
              <a:rPr lang="en-US" dirty="0"/>
              <a:t>Steven P. Reiss</a:t>
            </a:r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C6377C-E52C-5D41-841A-CFAF97AF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53EB-403E-DE48-B100-617BDB8D73A4}" type="datetime1">
              <a:rPr lang="en-US" smtClean="0"/>
              <a:t>9/19/24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F3AA51-9EB9-8D49-B5AD-BBC7D146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29AA0-0DB2-E24E-B7D5-560FA46E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The Definitive Collection of XKCD Programmers Comics">
            <a:extLst>
              <a:ext uri="{FF2B5EF4-FFF2-40B4-BE49-F238E27FC236}">
                <a16:creationId xmlns:a16="http://schemas.microsoft.com/office/drawing/2014/main" id="{B64F2FB1-36C6-964A-A46F-12CB694BF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3" y="136525"/>
            <a:ext cx="5212519" cy="205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ional Databases and my Fantasy Project – Yuka Polovina, PhD, MPH">
            <a:extLst>
              <a:ext uri="{FF2B5EF4-FFF2-40B4-BE49-F238E27FC236}">
                <a16:creationId xmlns:a16="http://schemas.microsoft.com/office/drawing/2014/main" id="{BAECEE0C-752B-524D-9B1D-D0451BD80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298" y="60941"/>
            <a:ext cx="6191878" cy="205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nerating Concurrent Activity | Michael J. Swart">
            <a:extLst>
              <a:ext uri="{FF2B5EF4-FFF2-40B4-BE49-F238E27FC236}">
                <a16:creationId xmlns:a16="http://schemas.microsoft.com/office/drawing/2014/main" id="{F3D0E92F-E636-ED4A-8B06-E2742B4B9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823" y="2268705"/>
            <a:ext cx="3071167" cy="184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e Depressed Developer 4 [Comic] - DZone Java">
            <a:extLst>
              <a:ext uri="{FF2B5EF4-FFF2-40B4-BE49-F238E27FC236}">
                <a16:creationId xmlns:a16="http://schemas.microsoft.com/office/drawing/2014/main" id="{D5009DFF-EA3D-DC40-B74D-B799A4041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605" y="4206002"/>
            <a:ext cx="4525807" cy="215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4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0565C-EB0F-F34F-B3E8-04333DF77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320F5-4E2F-EB42-8BAE-0664ABFCB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Last time we talked about high level design</a:t>
            </a:r>
          </a:p>
          <a:p>
            <a:pPr lvl="1"/>
            <a:r>
              <a:rPr lang="en-US" dirty="0"/>
              <a:t>Things to look for</a:t>
            </a:r>
          </a:p>
          <a:p>
            <a:pPr lvl="1"/>
            <a:r>
              <a:rPr lang="en-US" dirty="0"/>
              <a:t>Thinking about components</a:t>
            </a:r>
          </a:p>
          <a:p>
            <a:pPr lvl="1"/>
            <a:r>
              <a:rPr lang="en-US" dirty="0"/>
              <a:t>Noted that the component INTERFACES were the design</a:t>
            </a:r>
          </a:p>
          <a:p>
            <a:r>
              <a:rPr lang="en-US" dirty="0"/>
              <a:t>We talked about selecting component</a:t>
            </a:r>
          </a:p>
          <a:p>
            <a:pPr lvl="1"/>
            <a:r>
              <a:rPr lang="en-US" dirty="0"/>
              <a:t>For the components</a:t>
            </a:r>
          </a:p>
          <a:p>
            <a:r>
              <a:rPr lang="en-US" dirty="0"/>
              <a:t>Next, we need to define their interfaces</a:t>
            </a:r>
          </a:p>
          <a:p>
            <a:pPr lvl="1"/>
            <a:r>
              <a:rPr lang="en-US" dirty="0"/>
              <a:t>Messy to do in UML; easier to do in a language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This is a continuation</a:t>
            </a:r>
          </a:p>
          <a:p>
            <a:pPr lvl="1"/>
            <a:r>
              <a:rPr lang="en-US" dirty="0"/>
              <a:t>More things to consider in the design</a:t>
            </a:r>
          </a:p>
          <a:p>
            <a:pPr lvl="1"/>
            <a:r>
              <a:rPr lang="en-US" dirty="0"/>
              <a:t>Looking ahead to using the design</a:t>
            </a:r>
          </a:p>
          <a:p>
            <a:r>
              <a:rPr lang="en-US" dirty="0">
                <a:solidFill>
                  <a:srgbClr val="7030A0"/>
                </a:solidFill>
              </a:rPr>
              <a:t>Topics</a:t>
            </a:r>
          </a:p>
          <a:p>
            <a:pPr lvl="1"/>
            <a:r>
              <a:rPr lang="en-US" dirty="0"/>
              <a:t>Language-based representations for defining component interfaces</a:t>
            </a:r>
          </a:p>
          <a:p>
            <a:pPr lvl="1"/>
            <a:r>
              <a:rPr lang="en-US" dirty="0"/>
              <a:t>Message-based interfaces</a:t>
            </a:r>
          </a:p>
          <a:p>
            <a:pPr lvl="1"/>
            <a:r>
              <a:rPr lang="en-US" dirty="0"/>
              <a:t>Choice of language (for implementation, but we use it in the design)</a:t>
            </a:r>
          </a:p>
          <a:p>
            <a:pPr lvl="1"/>
            <a:r>
              <a:rPr lang="en-US" dirty="0"/>
              <a:t>Using external (open-source and other) code, packages and systems</a:t>
            </a:r>
          </a:p>
          <a:p>
            <a:pPr lvl="1"/>
            <a:r>
              <a:rPr lang="en-US" dirty="0"/>
              <a:t>Designing for concurrency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FF3D5-5AE3-0B40-A77A-DB1A3A0C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1363-EBA0-0841-B01B-4FD51269FF1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08E13-6CAC-FC4D-A84B-A4FA4DFF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7AFBE-B143-3945-907C-D7C8F8F0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 descr="Business Analyst | Requirements In Context Part 2: The Functional View From 10,000  Feet">
            <a:extLst>
              <a:ext uri="{FF2B5EF4-FFF2-40B4-BE49-F238E27FC236}">
                <a16:creationId xmlns:a16="http://schemas.microsoft.com/office/drawing/2014/main" id="{2839BBFB-AC81-B847-9D0C-5235C954C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832" y="2292357"/>
            <a:ext cx="4363282" cy="204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911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8BC3C-95C8-D443-B138-E7D5030C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Language-Based Interface-Based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B58EC-068F-1246-877B-4E9B5371C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Each component is represented by a (Java) interface</a:t>
            </a:r>
          </a:p>
          <a:p>
            <a:pPr lvl="1"/>
            <a:r>
              <a:rPr lang="en-US" dirty="0"/>
              <a:t>Component represents a class </a:t>
            </a:r>
          </a:p>
          <a:p>
            <a:pPr lvl="1"/>
            <a:r>
              <a:rPr lang="en-US" dirty="0"/>
              <a:t>Single interface file for a component</a:t>
            </a:r>
          </a:p>
          <a:p>
            <a:pPr lvl="1"/>
            <a:r>
              <a:rPr lang="en-US" dirty="0"/>
              <a:t>The whole design is represented as interfaces in Java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Data passed between components is defined with an interface</a:t>
            </a:r>
          </a:p>
          <a:p>
            <a:pPr lvl="1"/>
            <a:r>
              <a:rPr lang="en-US" dirty="0"/>
              <a:t>Possibly defined as inner interface to component</a:t>
            </a:r>
          </a:p>
          <a:p>
            <a:pPr lvl="1"/>
            <a:r>
              <a:rPr lang="en-US" dirty="0"/>
              <a:t>Possibly with its own component / interface</a:t>
            </a:r>
          </a:p>
          <a:p>
            <a:pPr lvl="1"/>
            <a:r>
              <a:rPr lang="en-US" dirty="0"/>
              <a:t>Everything shared only through these interfaces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Each call-back from a component is an interface</a:t>
            </a:r>
          </a:p>
          <a:p>
            <a:pPr lvl="1"/>
            <a:r>
              <a:rPr lang="en-US" dirty="0"/>
              <a:t>Defined as inner interface to component</a:t>
            </a:r>
          </a:p>
          <a:p>
            <a:pPr lvl="1"/>
            <a:r>
              <a:rPr lang="en-US" dirty="0"/>
              <a:t>More consistent than using function pointers, easier to extend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Interfaces defined in a common package</a:t>
            </a:r>
          </a:p>
          <a:p>
            <a:pPr lvl="1"/>
            <a:r>
              <a:rPr lang="en-US" dirty="0"/>
              <a:t>Separate from implementation packages</a:t>
            </a:r>
          </a:p>
          <a:p>
            <a:pPr lvl="1"/>
            <a:r>
              <a:rPr lang="en-US" dirty="0"/>
              <a:t>Might later be augmented with common code (e.g., logging)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Examples</a:t>
            </a:r>
          </a:p>
          <a:p>
            <a:pPr lvl="1"/>
            <a:r>
              <a:rPr lang="en-US" dirty="0"/>
              <a:t>S6/common, </a:t>
            </a:r>
            <a:r>
              <a:rPr lang="en-US" i="1" dirty="0" err="1"/>
              <a:t>Catre</a:t>
            </a:r>
            <a:r>
              <a:rPr lang="en-US" i="1" dirty="0"/>
              <a:t>/</a:t>
            </a:r>
            <a:r>
              <a:rPr lang="en-US" i="1" dirty="0" err="1"/>
              <a:t>catre</a:t>
            </a:r>
            <a:r>
              <a:rPr lang="en-US" dirty="0"/>
              <a:t>, Rose/root, Eclipse (</a:t>
            </a:r>
            <a:r>
              <a:rPr lang="en-US" dirty="0" err="1"/>
              <a:t>IClassFile</a:t>
            </a:r>
            <a:r>
              <a:rPr lang="en-US" dirty="0"/>
              <a:t>, …), SHORE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A1E1D-0982-184F-9B79-BAC31ADEE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D1378-0107-8743-BF39-3686E278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535B7-1CD8-FD41-9803-CC0430782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8434" name="Picture 2" descr="Rich Interface Theories for Component-based Design Dirk Beyer ┼, Arindam  Chakrabarti *, Luca de Alfaro **, Thomas A Henzinger * ┼, Marcin Jurdziński  *, - ppt download">
            <a:extLst>
              <a:ext uri="{FF2B5EF4-FFF2-40B4-BE49-F238E27FC236}">
                <a16:creationId xmlns:a16="http://schemas.microsoft.com/office/drawing/2014/main" id="{6591C4F3-7DB1-B046-A233-3F5349295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220" y="3170167"/>
            <a:ext cx="3783468" cy="283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11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B67D7-CBD3-E5A9-EFD9-AC82C6DA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Interface-Based Design for SHORE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BB8C6-4358-4BA3-4A80-DB781224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4899D-1404-7535-5029-7516372BB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D3638-FB8D-22FA-62EE-4F4F2075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AE46C1-FFD1-40EA-3C80-C4668E351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31" y="1481549"/>
            <a:ext cx="6829669" cy="49695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E63013-9730-82BC-FE99-57C58C563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112" y="1369388"/>
            <a:ext cx="6922122" cy="519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85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0BE26-6520-ACDB-2512-915C062B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Interface-Based Design for SHORE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D2438-CD60-743A-5998-A33C832A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26F37-A00F-513D-2DFB-BDE9A5A70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A67DD-C977-0454-68FB-BE051F27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25799E-561C-87C5-BC05-79202B252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305" y="1334098"/>
            <a:ext cx="9260306" cy="52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8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8939-68D9-9947-9A02-89B5DFFD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Interface-Based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D17A7-1F57-8840-9A42-6B11B290F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488" y="1847850"/>
            <a:ext cx="10515600" cy="4351338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Provide a solid understanding of the components</a:t>
            </a:r>
          </a:p>
          <a:p>
            <a:pPr lvl="1"/>
            <a:r>
              <a:rPr lang="en-US" dirty="0"/>
              <a:t>And their interactions before they are written</a:t>
            </a:r>
          </a:p>
          <a:p>
            <a:pPr lvl="1"/>
            <a:r>
              <a:rPr lang="en-US" dirty="0"/>
              <a:t>In the target language, in a single location (package)</a:t>
            </a:r>
          </a:p>
          <a:p>
            <a:r>
              <a:rPr lang="en-US" dirty="0">
                <a:solidFill>
                  <a:srgbClr val="7030A0"/>
                </a:solidFill>
              </a:rPr>
              <a:t>Can explore interface possibilities </a:t>
            </a:r>
          </a:p>
          <a:p>
            <a:pPr lvl="1"/>
            <a:r>
              <a:rPr lang="en-US" dirty="0"/>
              <a:t>Experiment with different alternatives, methods, interfaces</a:t>
            </a:r>
          </a:p>
          <a:p>
            <a:pPr lvl="1"/>
            <a:r>
              <a:rPr lang="en-US" dirty="0"/>
              <a:t>Easy to edit, change: no real commitment at this point</a:t>
            </a:r>
          </a:p>
          <a:p>
            <a:pPr lvl="1"/>
            <a:r>
              <a:rPr lang="en-US" dirty="0"/>
              <a:t>More familiar than working in UML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Provide a basis for implementation of the components</a:t>
            </a:r>
          </a:p>
          <a:p>
            <a:pPr lvl="1"/>
            <a:r>
              <a:rPr lang="en-US" dirty="0"/>
              <a:t>Result becomes part of the system</a:t>
            </a:r>
          </a:p>
          <a:p>
            <a:pPr lvl="1"/>
            <a:r>
              <a:rPr lang="en-US" dirty="0"/>
              <a:t>Maintained as the system evolves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Provide a clean separation between components in the implementation</a:t>
            </a:r>
          </a:p>
          <a:p>
            <a:pPr lvl="1"/>
            <a:r>
              <a:rPr lang="en-US" dirty="0"/>
              <a:t>All interactions between components are through the interfaces</a:t>
            </a:r>
          </a:p>
          <a:p>
            <a:pPr lvl="1"/>
            <a:r>
              <a:rPr lang="en-US" dirty="0"/>
              <a:t>Can compile the rest in almost any order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Provide a location for documenting the design</a:t>
            </a:r>
          </a:p>
          <a:p>
            <a:pPr lvl="1"/>
            <a:r>
              <a:rPr lang="en-US" dirty="0"/>
              <a:t>Javadoc of the interface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Can provide dummy / stub implementations (implementing the interface)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Can write test cases (against the interfaces)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Consistent approach to design (all object-oriented interfaces)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A412C-2F7E-A64B-B83C-6299AA1E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21333-309F-A243-BC22-8BAFE9D1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77967-DCE9-C146-BE3C-2A5BDC82D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458" name="Picture 2" descr="Card Based Designs to Enhance User Interface Development - SPEC INDIA">
            <a:extLst>
              <a:ext uri="{FF2B5EF4-FFF2-40B4-BE49-F238E27FC236}">
                <a16:creationId xmlns:a16="http://schemas.microsoft.com/office/drawing/2014/main" id="{71A60E9E-22FF-4849-A783-4D92E744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538" y="2347090"/>
            <a:ext cx="4129106" cy="229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20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A2B4E-649E-E148-B816-0377B9AA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Interface-Based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850E0-26D5-E24A-ADA7-4E8570005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Commits the choice of language</a:t>
            </a:r>
          </a:p>
          <a:p>
            <a:pPr lvl="1"/>
            <a:r>
              <a:rPr lang="en-US" dirty="0"/>
              <a:t>Not all interfaces are language-based</a:t>
            </a:r>
          </a:p>
          <a:p>
            <a:pPr lvl="1"/>
            <a:r>
              <a:rPr lang="en-US" dirty="0"/>
              <a:t>Can rewrite the interface in actual target language (not that much to do)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Can make implementation a bit messier</a:t>
            </a:r>
          </a:p>
          <a:p>
            <a:pPr lvl="1"/>
            <a:r>
              <a:rPr lang="en-US" dirty="0"/>
              <a:t>Trivial classes, public methods</a:t>
            </a:r>
          </a:p>
          <a:p>
            <a:pPr lvl="1"/>
            <a:r>
              <a:rPr lang="en-US" dirty="0"/>
              <a:t>Need factory methods which might require reflection</a:t>
            </a:r>
          </a:p>
          <a:p>
            <a:pPr lvl="1"/>
            <a:r>
              <a:rPr lang="en-US" dirty="0"/>
              <a:t>Need to cast interface to implementation class internally</a:t>
            </a:r>
          </a:p>
          <a:p>
            <a:pPr lvl="1"/>
            <a:r>
              <a:rPr lang="en-US" dirty="0"/>
              <a:t>Returning collection of interfaces from collection of implementations is non-trivial in Java</a:t>
            </a:r>
          </a:p>
          <a:p>
            <a:pPr lvl="1"/>
            <a:r>
              <a:rPr lang="en-US" dirty="0"/>
              <a:t>Interface for messages requires corresponding code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Might require a hierarchy of interfaces</a:t>
            </a:r>
          </a:p>
          <a:p>
            <a:pPr lvl="1"/>
            <a:r>
              <a:rPr lang="en-US" dirty="0"/>
              <a:t>To add functionality without changing existing code</a:t>
            </a:r>
          </a:p>
          <a:p>
            <a:pPr lvl="2"/>
            <a:r>
              <a:rPr lang="en-US" dirty="0" err="1"/>
              <a:t>JcompFile</a:t>
            </a:r>
            <a:r>
              <a:rPr lang="en-US" dirty="0"/>
              <a:t>, </a:t>
            </a:r>
            <a:r>
              <a:rPr lang="en-US" dirty="0" err="1"/>
              <a:t>JcompExtendedFile</a:t>
            </a:r>
            <a:endParaRPr lang="en-US" dirty="0"/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Changing an interface can affect many components</a:t>
            </a:r>
          </a:p>
          <a:p>
            <a:pPr lvl="1"/>
            <a:r>
              <a:rPr lang="en-US" dirty="0"/>
              <a:t>Especially call-back interfaces</a:t>
            </a:r>
          </a:p>
          <a:p>
            <a:pPr lvl="1"/>
            <a:r>
              <a:rPr lang="en-US" dirty="0"/>
              <a:t>Default methods in Java now make this a little easier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Changing the implementation might need to change some interfaces</a:t>
            </a:r>
          </a:p>
          <a:p>
            <a:pPr lvl="1"/>
            <a:r>
              <a:rPr lang="en-US" dirty="0"/>
              <a:t>Even if backward compatible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Interfaces will grow over time</a:t>
            </a:r>
          </a:p>
          <a:p>
            <a:pPr lvl="1"/>
            <a:r>
              <a:rPr lang="en-US" dirty="0"/>
              <a:t>Can become overly complex with time – design will no longer be as clean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D6AC5-4202-DA46-94C0-0A5855737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7FE1A-9471-C84E-9437-DE7D3865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20E70-7FE9-A147-BFEA-6517C4CF2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482" name="Picture 2" descr="Google Classroom Review: Pros And Cons Of Using Google Classroom In  eLearning - eLearning Industry">
            <a:extLst>
              <a:ext uri="{FF2B5EF4-FFF2-40B4-BE49-F238E27FC236}">
                <a16:creationId xmlns:a16="http://schemas.microsoft.com/office/drawing/2014/main" id="{3A33A6BA-6029-F94D-B444-7C5EFCE89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637" y="2431700"/>
            <a:ext cx="2275952" cy="227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90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C90FD-877A-3C42-ADF2-BBE662BA4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077"/>
            <a:ext cx="10515600" cy="1325563"/>
          </a:xfrm>
        </p:spPr>
        <p:txBody>
          <a:bodyPr/>
          <a:lstStyle/>
          <a:p>
            <a:r>
              <a:rPr lang="en-US" dirty="0"/>
              <a:t>Façade-Based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DFA5F-C477-584E-86BC-29C2558F4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726" y="1825625"/>
            <a:ext cx="10696074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component is represented by a small set of public classes and interfaces</a:t>
            </a:r>
          </a:p>
          <a:p>
            <a:pPr lvl="1"/>
            <a:r>
              <a:rPr lang="en-US" dirty="0"/>
              <a:t>Ideally a single class that delegates most of the work</a:t>
            </a:r>
          </a:p>
          <a:p>
            <a:pPr lvl="2"/>
            <a:r>
              <a:rPr lang="en-US" dirty="0"/>
              <a:t>This represents the interface to the component</a:t>
            </a:r>
          </a:p>
          <a:p>
            <a:pPr lvl="1"/>
            <a:r>
              <a:rPr lang="en-US" dirty="0"/>
              <a:t>And a set of interfaces or abstract classes exposing passed data and callbacks</a:t>
            </a:r>
          </a:p>
          <a:p>
            <a:pPr lvl="1"/>
            <a:r>
              <a:rPr lang="en-US" dirty="0"/>
              <a:t>All other classes in the package are non-public</a:t>
            </a:r>
          </a:p>
          <a:p>
            <a:pPr lvl="2"/>
            <a:r>
              <a:rPr lang="en-US" dirty="0"/>
              <a:t>The bulk of the work of the component is done in these classes</a:t>
            </a:r>
          </a:p>
          <a:p>
            <a:pPr lvl="1"/>
            <a:r>
              <a:rPr lang="en-US" dirty="0"/>
              <a:t>Component implemented in a single package or module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Example: Code Bubbles</a:t>
            </a:r>
          </a:p>
          <a:p>
            <a:pPr lvl="1"/>
            <a:r>
              <a:rPr lang="en-US" dirty="0"/>
              <a:t>Core (3 packages) includes a small set of public classes (&lt; 20)</a:t>
            </a:r>
          </a:p>
          <a:p>
            <a:pPr lvl="1"/>
            <a:r>
              <a:rPr lang="en-US" dirty="0"/>
              <a:t>Each component outside core has Constants interface and Factory class</a:t>
            </a:r>
          </a:p>
          <a:p>
            <a:pPr lvl="2"/>
            <a:r>
              <a:rPr lang="en-US" dirty="0"/>
              <a:t>Constants defines interfaces for shared data, enumerations, callbacks, …</a:t>
            </a:r>
          </a:p>
          <a:p>
            <a:pPr lvl="1"/>
            <a:r>
              <a:rPr lang="en-US" dirty="0"/>
              <a:t>All access is through these, not implementation classes</a:t>
            </a:r>
          </a:p>
          <a:p>
            <a:pPr lvl="1"/>
            <a:r>
              <a:rPr lang="en-US" dirty="0"/>
              <a:t>Other interfaces can be defined if needed (generally in Constants)</a:t>
            </a:r>
          </a:p>
          <a:p>
            <a:pPr lvl="1"/>
            <a:r>
              <a:rPr lang="en-US" dirty="0"/>
              <a:t>Standard interface to factory (setup/initialize)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8C98B-E75E-F049-BA6A-00D98A5DE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F747-6FB0-464E-89B0-1017545A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FBBBF-996F-D04A-B45A-A256012E0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1506" name="Picture 2" descr="Facade Design Pattern | Introduction - GeeksforGeeks">
            <a:extLst>
              <a:ext uri="{FF2B5EF4-FFF2-40B4-BE49-F238E27FC236}">
                <a16:creationId xmlns:a16="http://schemas.microsoft.com/office/drawing/2014/main" id="{E6033DAD-6819-CA48-B486-B03B88619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610" y="44450"/>
            <a:ext cx="2262939" cy="160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37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8AF6894-9A52-F292-4156-22B757463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75731"/>
            <a:ext cx="7772400" cy="21065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8B67D7-CBD3-E5A9-EFD9-AC82C6DA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Façade-Based Design for SHORE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BB8C6-4358-4BA3-4A80-DB781224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4899D-1404-7535-5029-7516372BB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D3638-FB8D-22FA-62EE-4F4F2075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4B85F9-424E-7B8B-70B2-29B568BDF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311" y="1374133"/>
            <a:ext cx="6620089" cy="49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39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29579-6722-E641-B68E-4D91838F4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Façade-Based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EE38-D5B7-CD4B-AEAA-FD408F1AD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Good match to layered systems</a:t>
            </a:r>
          </a:p>
          <a:p>
            <a:pPr lvl="1"/>
            <a:r>
              <a:rPr lang="en-US" dirty="0"/>
              <a:t>A façade can represent a layer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Good match to extensible-component systems</a:t>
            </a:r>
          </a:p>
          <a:p>
            <a:pPr lvl="1"/>
            <a:r>
              <a:rPr lang="en-US" dirty="0"/>
              <a:t>Components implemented directly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No need for odd factory methods, easier to change</a:t>
            </a:r>
          </a:p>
          <a:p>
            <a:pPr lvl="1"/>
            <a:r>
              <a:rPr lang="en-US" dirty="0"/>
              <a:t>Components are the implementation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Easier to extend by adding new components</a:t>
            </a:r>
          </a:p>
          <a:p>
            <a:pPr lvl="1"/>
            <a:r>
              <a:rPr lang="en-US" dirty="0"/>
              <a:t>Not as restricted as interface-based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F2C27-18FD-604F-9394-28CAAEAC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7E4F2-51DE-D54B-851C-7C3362F70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C7020-1AFA-584C-A74B-38951FCF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2530" name="Picture 2" descr="Facade Design Pattern in Java - codeNuclear">
            <a:extLst>
              <a:ext uri="{FF2B5EF4-FFF2-40B4-BE49-F238E27FC236}">
                <a16:creationId xmlns:a16="http://schemas.microsoft.com/office/drawing/2014/main" id="{0A1D3BF9-693B-AA44-8153-B552BCB20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728" y="1825625"/>
            <a:ext cx="2253672" cy="29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564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3824-C529-7848-BEAE-6E6CAC072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6155"/>
            <a:ext cx="10515600" cy="1325563"/>
          </a:xfrm>
        </p:spPr>
        <p:txBody>
          <a:bodyPr/>
          <a:lstStyle/>
          <a:p>
            <a:r>
              <a:rPr lang="en-US" dirty="0"/>
              <a:t>Disadvantages of Façade-Based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DE53E-2C06-0246-8307-CC23084FF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Harder to implement components in parallel</a:t>
            </a:r>
          </a:p>
          <a:p>
            <a:pPr lvl="1"/>
            <a:r>
              <a:rPr lang="en-US" dirty="0"/>
              <a:t>Need inner layers defined to compile &amp; write the outer ones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Not as clean a separation as interface-based design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Can be tricky to achieve an implementation ordering</a:t>
            </a:r>
          </a:p>
          <a:p>
            <a:pPr lvl="1"/>
            <a:r>
              <a:rPr lang="en-US" dirty="0"/>
              <a:t>Linear order for compilation, dependencies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No central description of the system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More difficult to understand each component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Interface mixed with implementation</a:t>
            </a:r>
          </a:p>
          <a:p>
            <a:pPr lvl="1"/>
            <a:r>
              <a:rPr lang="en-US" dirty="0"/>
              <a:t>Too easy to expose the implementation</a:t>
            </a:r>
          </a:p>
          <a:p>
            <a:pPr lvl="1"/>
            <a:r>
              <a:rPr lang="en-US" dirty="0"/>
              <a:t>Through the public methods of a component</a:t>
            </a:r>
          </a:p>
          <a:p>
            <a:pPr lvl="1"/>
            <a:r>
              <a:rPr lang="en-US" dirty="0"/>
              <a:t>Too easy to add new public methods &amp; complicate the interface</a:t>
            </a:r>
          </a:p>
          <a:p>
            <a:r>
              <a:rPr lang="en-US" dirty="0">
                <a:solidFill>
                  <a:srgbClr val="7030A0"/>
                </a:solidFill>
              </a:rPr>
              <a:t>Tendency to avoid documentation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43D9A-29A4-A04C-B243-9015DC26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1FF66-E317-6841-BB4A-B35166A1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28608-4596-E745-9C29-E3F8CC6E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A55A9487-D7C3-7249-9A5F-51AF4FA19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240" y="2966578"/>
            <a:ext cx="2686309" cy="17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495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20E0B-6BCE-7749-BEDF-32349BF2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Message-Based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4D697-84D1-B544-83D1-87B7A4D2A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Choose a messaging framework</a:t>
            </a:r>
          </a:p>
          <a:p>
            <a:pPr lvl="1"/>
            <a:r>
              <a:rPr lang="en-US" dirty="0"/>
              <a:t>Preferably use an existing one (JMF, Ros, …)</a:t>
            </a:r>
          </a:p>
          <a:p>
            <a:pPr lvl="1"/>
            <a:r>
              <a:rPr lang="en-US" dirty="0"/>
              <a:t>HTTP: RESTful interfaces </a:t>
            </a:r>
          </a:p>
          <a:p>
            <a:pPr lvl="1"/>
            <a:r>
              <a:rPr lang="en-US" dirty="0"/>
              <a:t>Code Bubbles: mint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Define a set of messages (and responses)</a:t>
            </a:r>
          </a:p>
          <a:p>
            <a:pPr lvl="1"/>
            <a:r>
              <a:rPr lang="en-US" dirty="0"/>
              <a:t>This is the interface</a:t>
            </a:r>
          </a:p>
          <a:p>
            <a:pPr lvl="1"/>
            <a:r>
              <a:rPr lang="en-US" dirty="0"/>
              <a:t>Akin to defining function or method calls (documentation)</a:t>
            </a:r>
          </a:p>
          <a:p>
            <a:pPr lvl="1"/>
            <a:r>
              <a:rPr lang="en-US" dirty="0"/>
              <a:t>Definition should include expected behavior</a:t>
            </a:r>
          </a:p>
          <a:p>
            <a:pPr lvl="1"/>
            <a:r>
              <a:rPr lang="en-US" dirty="0"/>
              <a:t>Definition should include error behavior</a:t>
            </a:r>
          </a:p>
          <a:p>
            <a:pPr lvl="1"/>
            <a:r>
              <a:rPr lang="en-US" dirty="0"/>
              <a:t>Definitions should be explicit (formats, options, etc.)</a:t>
            </a:r>
          </a:p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Easy to allow optional parameters on messages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Must be documented</a:t>
            </a:r>
          </a:p>
          <a:p>
            <a:pPr lvl="1"/>
            <a:r>
              <a:rPr lang="en-US" dirty="0"/>
              <a:t>Can be a set of constants in an interface file</a:t>
            </a:r>
          </a:p>
          <a:p>
            <a:pPr lvl="1"/>
            <a:r>
              <a:rPr lang="en-US" dirty="0"/>
              <a:t>Can be represented by a class that handles the messaging (</a:t>
            </a:r>
            <a:r>
              <a:rPr lang="en-US" dirty="0" err="1"/>
              <a:t>BumpClient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1B019-7454-2F40-98BE-3EA6C6C3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8E512-89B5-9D48-8C53-07E55D1F3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FEBA6-C988-874B-96B2-4F836B99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4578" name="Picture 2" descr="What is REST API? - Seobility Wiki">
            <a:extLst>
              <a:ext uri="{FF2B5EF4-FFF2-40B4-BE49-F238E27FC236}">
                <a16:creationId xmlns:a16="http://schemas.microsoft.com/office/drawing/2014/main" id="{103CD2AC-28E9-5146-BD3C-1F803510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540" y="291455"/>
            <a:ext cx="3707320" cy="27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410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416F-BD52-89F8-0139-936ED3DD4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Interface in SHORE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76BC9-4EFB-D6EE-CB6A-4AD13EE9A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0470A-D08E-340D-B01E-63F21751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0404A-8120-A95C-A3D4-7A3EF57CF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606661-3442-6A57-CAD7-EE53E16D5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841" y="1768475"/>
            <a:ext cx="4647450" cy="4351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E9520F-97D4-9CBA-FD5C-FE7130602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833" y="2133599"/>
            <a:ext cx="4109476" cy="344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6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9DF41-1869-4948-80C2-D2033C621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Message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F7771-63B3-464B-84BC-B2A2E537E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Easy to change, augment, add new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Limited applicability</a:t>
            </a:r>
          </a:p>
          <a:p>
            <a:pPr lvl="1"/>
            <a:r>
              <a:rPr lang="en-US" dirty="0"/>
              <a:t>Between-process, more difficult within a process</a:t>
            </a:r>
          </a:p>
          <a:p>
            <a:pPr lvl="2"/>
            <a:r>
              <a:rPr lang="en-US" dirty="0"/>
              <a:t>Use callbacks within a process</a:t>
            </a:r>
          </a:p>
          <a:p>
            <a:pPr lvl="1"/>
            <a:r>
              <a:rPr lang="en-US" dirty="0"/>
              <a:t>Handles front-back end in web/mobile applications</a:t>
            </a:r>
          </a:p>
          <a:p>
            <a:r>
              <a:rPr lang="en-US" dirty="0">
                <a:solidFill>
                  <a:srgbClr val="7030A0"/>
                </a:solidFill>
              </a:rPr>
              <a:t>Handling concurrent messages and replies can be messy</a:t>
            </a:r>
          </a:p>
          <a:p>
            <a:pPr lvl="1"/>
            <a:r>
              <a:rPr lang="en-US" dirty="0"/>
              <a:t>Replies tend to be asynchronous</a:t>
            </a:r>
          </a:p>
          <a:p>
            <a:pPr lvl="1"/>
            <a:r>
              <a:rPr lang="en-US" dirty="0"/>
              <a:t>Replies can always fail</a:t>
            </a:r>
          </a:p>
          <a:p>
            <a:pPr lvl="1"/>
            <a:r>
              <a:rPr lang="en-US" dirty="0"/>
              <a:t>Can/should component process multiple messages at once</a:t>
            </a:r>
          </a:p>
          <a:p>
            <a:pPr lvl="2"/>
            <a:r>
              <a:rPr lang="en-US" dirty="0"/>
              <a:t>For separate users</a:t>
            </a:r>
          </a:p>
          <a:p>
            <a:pPr lvl="2"/>
            <a:r>
              <a:rPr lang="en-US" dirty="0"/>
              <a:t>For the same user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Tendency to avoid documentation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Requires a messaging architecture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2CAA3-5D3D-8A4D-B1EB-A62C7963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11251-6D31-6346-B824-E384C2B8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5EC96-5EB2-124B-9DA1-49C265E71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5602" name="Picture 2" descr="Is REST Still a Relevant API Style? | Nordic APIs |">
            <a:extLst>
              <a:ext uri="{FF2B5EF4-FFF2-40B4-BE49-F238E27FC236}">
                <a16:creationId xmlns:a16="http://schemas.microsoft.com/office/drawing/2014/main" id="{27AABEB6-09EE-8A4E-BFD7-AC9F28318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619" y="1493754"/>
            <a:ext cx="2450634" cy="183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142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AA551-3555-5B49-8A42-BC520CF36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Languages for Large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3CBAD-EA9F-F241-8134-0B4D661FE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I’ve used Java for my examples</a:t>
            </a:r>
          </a:p>
          <a:p>
            <a:pPr lvl="1"/>
            <a:r>
              <a:rPr lang="en-US" dirty="0"/>
              <a:t>Right now for language-based design, later for coding</a:t>
            </a:r>
          </a:p>
          <a:p>
            <a:pPr lvl="1"/>
            <a:r>
              <a:rPr lang="en-US" dirty="0"/>
              <a:t>Object-oriented languages work for large systems</a:t>
            </a:r>
          </a:p>
          <a:p>
            <a:pPr lvl="2"/>
            <a:r>
              <a:rPr lang="en-US" dirty="0"/>
              <a:t>Provide nice localized information hiding</a:t>
            </a:r>
          </a:p>
          <a:p>
            <a:pPr lvl="2"/>
            <a:r>
              <a:rPr lang="en-US" dirty="0"/>
              <a:t>Much cleaner than procedural or functional representations: C with ADTs (Classes)</a:t>
            </a:r>
          </a:p>
          <a:p>
            <a:pPr lvl="2"/>
            <a:r>
              <a:rPr lang="en-US" dirty="0"/>
              <a:t>A good way of thinking about components (interface vs implementation)</a:t>
            </a:r>
          </a:p>
          <a:p>
            <a:pPr lvl="2"/>
            <a:r>
              <a:rPr lang="en-US" dirty="0"/>
              <a:t>Consistent approach (everything is done with objects)</a:t>
            </a:r>
          </a:p>
          <a:p>
            <a:pPr lvl="1"/>
            <a:r>
              <a:rPr lang="en-US" dirty="0"/>
              <a:t>Interfaces are a natural part of the language</a:t>
            </a:r>
          </a:p>
          <a:p>
            <a:pPr lvl="1"/>
            <a:r>
              <a:rPr lang="en-US" dirty="0"/>
              <a:t>Packages provide a convenient way of representing a component</a:t>
            </a:r>
          </a:p>
          <a:p>
            <a:pPr lvl="1"/>
            <a:r>
              <a:rPr lang="en-US" dirty="0"/>
              <a:t>Common interface package provides a representation of the design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Other languages can be used as well (but often not quite as nicely)</a:t>
            </a:r>
          </a:p>
          <a:p>
            <a:pPr lvl="1"/>
            <a:r>
              <a:rPr lang="en-US" dirty="0"/>
              <a:t>C# is roughly equivalent to Java</a:t>
            </a:r>
          </a:p>
          <a:p>
            <a:pPr lvl="1"/>
            <a:r>
              <a:rPr lang="en-US" dirty="0"/>
              <a:t>C++ can be used if careful (effectively define interfaces; use safe pointers)</a:t>
            </a:r>
          </a:p>
          <a:p>
            <a:pPr lvl="1"/>
            <a:r>
              <a:rPr lang="en-US" dirty="0"/>
              <a:t>Other modern languages (Go, Rust)</a:t>
            </a:r>
          </a:p>
          <a:p>
            <a:pPr lvl="1"/>
            <a:r>
              <a:rPr lang="en-US" dirty="0"/>
              <a:t>Web &amp; mobile languages (Dart, Swift, Android Java, JavaScript, TypeScript)</a:t>
            </a:r>
          </a:p>
          <a:p>
            <a:pPr lvl="1"/>
            <a:r>
              <a:rPr lang="en-US" dirty="0"/>
              <a:t>Façades &amp; interfaces can be created in any language</a:t>
            </a:r>
          </a:p>
          <a:p>
            <a:pPr lvl="2"/>
            <a:r>
              <a:rPr lang="en-US" dirty="0"/>
              <a:t>But can be more difficult to hide the implementation	</a:t>
            </a:r>
          </a:p>
          <a:p>
            <a:pPr lvl="2"/>
            <a:r>
              <a:rPr lang="en-US" dirty="0"/>
              <a:t>Need control of visibility, import and export (as part of the language)</a:t>
            </a:r>
          </a:p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Need to understand what you want from the programming language</a:t>
            </a:r>
          </a:p>
          <a:p>
            <a:pPr lvl="1"/>
            <a:r>
              <a:rPr lang="en-US" dirty="0"/>
              <a:t>To choose the most appropriate language for your application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B776F-ACD1-2149-8FD4-8C81BA6F9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7E8BF-8F05-964E-BAC8-967263712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E4198-39E5-C44C-9E38-53D9A1B46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6626" name="Picture 2" descr="Why We Have Different Programming Languages | QA Platforms">
            <a:extLst>
              <a:ext uri="{FF2B5EF4-FFF2-40B4-BE49-F238E27FC236}">
                <a16:creationId xmlns:a16="http://schemas.microsoft.com/office/drawing/2014/main" id="{A6EA747C-D218-F644-A4E8-E7189BC4E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0"/>
            <a:ext cx="3459913" cy="220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206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6DC55-BCD4-1548-BC09-E9C746993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Large-Scale PL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2BFF1-21DB-B840-A8FD-4609C800C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Language must be supported over time</a:t>
            </a:r>
          </a:p>
          <a:p>
            <a:pPr lvl="1"/>
            <a:r>
              <a:rPr lang="en-US" dirty="0"/>
              <a:t>Relatively stable and upward compatible</a:t>
            </a:r>
          </a:p>
          <a:p>
            <a:pPr lvl="1"/>
            <a:r>
              <a:rPr lang="en-US" dirty="0"/>
              <a:t>Language evolves to match current programming style and issues</a:t>
            </a:r>
          </a:p>
          <a:p>
            <a:pPr lvl="2"/>
            <a:r>
              <a:rPr lang="en-US" dirty="0"/>
              <a:t>Can be good or bad – language can get too complex</a:t>
            </a:r>
          </a:p>
          <a:p>
            <a:pPr lvl="1"/>
            <a:r>
              <a:rPr lang="en-US" dirty="0"/>
              <a:t>Libraries and other components are rich, stable,  and supported</a:t>
            </a:r>
          </a:p>
          <a:p>
            <a:pPr lvl="1"/>
            <a:r>
              <a:rPr lang="en-US" dirty="0"/>
              <a:t>IDEs and debugging are well-supported</a:t>
            </a:r>
          </a:p>
          <a:p>
            <a:pPr lvl="2"/>
            <a:r>
              <a:rPr lang="en-US" dirty="0"/>
              <a:t>Coding, navigating, discovery, debugging, compiler feedback</a:t>
            </a:r>
          </a:p>
          <a:p>
            <a:pPr lvl="1"/>
            <a:r>
              <a:rPr lang="en-US" dirty="0"/>
              <a:t>Avoid extensions, especially non-standard ones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Language must be compiled (catch bugs early)</a:t>
            </a:r>
          </a:p>
          <a:p>
            <a:pPr lvl="1"/>
            <a:r>
              <a:rPr lang="en-US" dirty="0"/>
              <a:t>With immediate error feedback from the IDE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Language must be strongly typed </a:t>
            </a:r>
          </a:p>
          <a:p>
            <a:pPr lvl="1"/>
            <a:r>
              <a:rPr lang="en-US" dirty="0"/>
              <a:t>Types are a form of documentation and checking</a:t>
            </a:r>
          </a:p>
          <a:p>
            <a:pPr lvl="1"/>
            <a:r>
              <a:rPr lang="en-US" dirty="0"/>
              <a:t>Types ensure interfaces are used correctly</a:t>
            </a:r>
          </a:p>
          <a:p>
            <a:pPr lvl="1"/>
            <a:r>
              <a:rPr lang="en-US" dirty="0"/>
              <a:t>Typing moves error to compile time rather than run time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Language must be modular (avoid name conflicts)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Language must support objects, classes, and interfaces</a:t>
            </a:r>
          </a:p>
          <a:p>
            <a:pPr lvl="1"/>
            <a:r>
              <a:rPr lang="en-US" dirty="0"/>
              <a:t>Object-oriented design supports the needed abstractions</a:t>
            </a:r>
          </a:p>
          <a:p>
            <a:pPr lvl="1"/>
            <a:r>
              <a:rPr lang="en-US" dirty="0"/>
              <a:t>Objects provide information hiding</a:t>
            </a:r>
          </a:p>
          <a:p>
            <a:pPr lvl="1"/>
            <a:r>
              <a:rPr lang="en-US" dirty="0"/>
              <a:t>Large systems are best modeled in an object-oriented fashion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8EB9F-4528-E440-BABF-AA40F70E7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8867D-FAE6-8147-BFDE-4B26BBEF2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84D57-CF55-604C-84FB-57FFE085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8" name="Picture 4" descr="What are the major differences between Java and .Net (2019)? - Near Coding">
            <a:extLst>
              <a:ext uri="{FF2B5EF4-FFF2-40B4-BE49-F238E27FC236}">
                <a16:creationId xmlns:a16="http://schemas.microsoft.com/office/drawing/2014/main" id="{CD8A8ADB-BBB2-3E49-A9F0-0ADD2C0D8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024" y="2138934"/>
            <a:ext cx="3457723" cy="163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665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24E9-9DFB-2A7F-4AAC-3D5A6599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Large-Scale PL Requirements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32067-37A8-0401-65CF-34BAF41EE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Language should be easy to read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Language must support information hiding</a:t>
            </a:r>
          </a:p>
          <a:p>
            <a:pPr lvl="1"/>
            <a:r>
              <a:rPr lang="en-US" dirty="0"/>
              <a:t>Private or local data &amp; code</a:t>
            </a:r>
          </a:p>
          <a:p>
            <a:pPr lvl="1"/>
            <a:r>
              <a:rPr lang="en-US" dirty="0"/>
              <a:t>Individual modules with import/export</a:t>
            </a:r>
          </a:p>
          <a:p>
            <a:pPr lvl="1"/>
            <a:r>
              <a:rPr lang="en-US" dirty="0"/>
              <a:t>Different levels of access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Language should support concurrency</a:t>
            </a:r>
          </a:p>
          <a:p>
            <a:pPr lvl="1"/>
            <a:r>
              <a:rPr lang="en-US" dirty="0"/>
              <a:t>Explicitly or implicitly</a:t>
            </a:r>
          </a:p>
          <a:p>
            <a:pPr lvl="1"/>
            <a:r>
              <a:rPr lang="en-US" dirty="0"/>
              <a:t>Preferably in the language, not in a library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Language should support documentation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Language should be compatible with external libraries and systems</a:t>
            </a:r>
          </a:p>
          <a:p>
            <a:pPr lvl="1"/>
            <a:r>
              <a:rPr lang="en-US" dirty="0"/>
              <a:t>That you will or might need for your application </a:t>
            </a:r>
          </a:p>
          <a:p>
            <a:pPr lvl="1"/>
            <a:r>
              <a:rPr lang="en-US" dirty="0"/>
              <a:t>Most common libraries have APIs for a variety of languages, but not all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Language must support your system</a:t>
            </a:r>
            <a:endParaRPr lang="en-US" dirty="0"/>
          </a:p>
          <a:p>
            <a:pPr lvl="1"/>
            <a:r>
              <a:rPr lang="en-US" dirty="0"/>
              <a:t>Messaging</a:t>
            </a:r>
          </a:p>
          <a:p>
            <a:pPr lvl="1"/>
            <a:r>
              <a:rPr lang="en-US" dirty="0"/>
              <a:t>Where it can run (bare hardware, browser, OS, mobile platforms, …)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F8454-040E-8941-9598-EA8201A04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CB2E2-1B2A-A94B-83F4-2B63DD52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925F7-7E8F-F305-0CDE-9B8AE2D4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22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24E9-9DFB-2A7F-4AAC-3D5A6599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Large-Scale PL Requirements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32067-37A8-0401-65CF-34BAF41EE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Language should be one your team is comfortable with</a:t>
            </a:r>
          </a:p>
          <a:p>
            <a:pPr lvl="1"/>
            <a:r>
              <a:rPr lang="en-US" dirty="0"/>
              <a:t>Learning to use a language effectively can take from 1 month to a year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Language should make it easy to write safe programs</a:t>
            </a:r>
          </a:p>
          <a:p>
            <a:pPr lvl="1"/>
            <a:r>
              <a:rPr lang="en-US" dirty="0"/>
              <a:t>Safe memory [garbage collection] (Java, C#)</a:t>
            </a:r>
          </a:p>
          <a:p>
            <a:pPr lvl="1"/>
            <a:r>
              <a:rPr lang="en-US" dirty="0"/>
              <a:t>Help check for null pointers (dart)</a:t>
            </a:r>
          </a:p>
          <a:p>
            <a:pPr lvl="1"/>
            <a:r>
              <a:rPr lang="en-US" dirty="0"/>
              <a:t>Help check for memory ownership (rust)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What doesn’t matter</a:t>
            </a:r>
          </a:p>
          <a:p>
            <a:pPr lvl="1"/>
            <a:r>
              <a:rPr lang="en-US" dirty="0"/>
              <a:t>Brevity (this can get in the way of readability)</a:t>
            </a:r>
          </a:p>
          <a:p>
            <a:pPr lvl="1"/>
            <a:r>
              <a:rPr lang="en-US" dirty="0"/>
              <a:t>Ease of writing initial code</a:t>
            </a:r>
          </a:p>
          <a:p>
            <a:pPr lvl="1"/>
            <a:r>
              <a:rPr lang="en-US" dirty="0"/>
              <a:t>Efficiency of implementation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What language should you use on your project???</a:t>
            </a:r>
          </a:p>
          <a:p>
            <a:pPr lvl="1"/>
            <a:r>
              <a:rPr lang="en-US" dirty="0"/>
              <a:t>It should meet these constraints</a:t>
            </a:r>
          </a:p>
          <a:p>
            <a:pPr lvl="2"/>
            <a:r>
              <a:rPr lang="en-US" dirty="0"/>
              <a:t>Choice of language is important in long-lived, large systems</a:t>
            </a:r>
          </a:p>
          <a:p>
            <a:pPr lvl="1"/>
            <a:r>
              <a:rPr lang="en-US" dirty="0"/>
              <a:t>Put the decision off as long as possible to better understand your needs</a:t>
            </a:r>
          </a:p>
          <a:p>
            <a:pPr lvl="1"/>
            <a:r>
              <a:rPr lang="en-US" dirty="0"/>
              <a:t>Different languages might be used in different components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F8454-040E-8941-9598-EA8201A04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CB2E2-1B2A-A94B-83F4-2B63DD52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925F7-7E8F-F305-0CDE-9B8AE2D4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65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8C65-000F-8043-840E-67821C099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Multilingual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51A4-ABF3-0C49-9B25-9B0FB1A70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Common for large software systems today</a:t>
            </a:r>
          </a:p>
          <a:p>
            <a:pPr lvl="1"/>
            <a:r>
              <a:rPr lang="en-US" dirty="0"/>
              <a:t>Each process can be in its own language</a:t>
            </a:r>
          </a:p>
          <a:p>
            <a:pPr lvl="2"/>
            <a:r>
              <a:rPr lang="en-US" dirty="0"/>
              <a:t>Message systems usually support multiple languages</a:t>
            </a:r>
          </a:p>
          <a:p>
            <a:pPr lvl="2"/>
            <a:r>
              <a:rPr lang="en-US" dirty="0"/>
              <a:t>HTTP messaging works everywhere</a:t>
            </a:r>
          </a:p>
          <a:p>
            <a:pPr lvl="1"/>
            <a:r>
              <a:rPr lang="en-US" dirty="0"/>
              <a:t>Can mix multiple languages within a process</a:t>
            </a:r>
          </a:p>
          <a:p>
            <a:pPr lvl="2"/>
            <a:r>
              <a:rPr lang="en-US" dirty="0"/>
              <a:t>Trickier, not recommended, but can be done</a:t>
            </a:r>
          </a:p>
          <a:p>
            <a:pPr lvl="1"/>
            <a:r>
              <a:rPr lang="en-US" dirty="0"/>
              <a:t>Web applications generally imply different languages</a:t>
            </a:r>
          </a:p>
          <a:p>
            <a:pPr lvl="2"/>
            <a:r>
              <a:rPr lang="en-US" dirty="0"/>
              <a:t>Front end versus back end</a:t>
            </a:r>
          </a:p>
          <a:p>
            <a:pPr lvl="1"/>
            <a:r>
              <a:rPr lang="en-US" dirty="0"/>
              <a:t>Native phone apps generally imply different languages</a:t>
            </a:r>
          </a:p>
          <a:p>
            <a:pPr lvl="2"/>
            <a:r>
              <a:rPr lang="en-US" dirty="0"/>
              <a:t>Different operating systems; front end versus back end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Choose most appropriate language for each component</a:t>
            </a:r>
          </a:p>
          <a:p>
            <a:pPr lvl="1"/>
            <a:r>
              <a:rPr lang="en-US" dirty="0"/>
              <a:t>But try to be consistent</a:t>
            </a:r>
          </a:p>
          <a:p>
            <a:pPr lvl="1"/>
            <a:r>
              <a:rPr lang="en-US" dirty="0"/>
              <a:t>Mixing has costs and risks</a:t>
            </a:r>
          </a:p>
          <a:p>
            <a:pPr lvl="1"/>
            <a:r>
              <a:rPr lang="en-US" dirty="0"/>
              <a:t>Develop consistent naming conventions across the project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3295E-2109-C64F-BC6B-37B04909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756C6-E801-4F4D-930C-9BA995E9612D}" type="datetime1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1B4A6-39AC-CA4A-AB60-30A6EA43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ED373-3AA0-1E48-95E9-B10F743C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482" name="Picture 2" descr="How to Build Organic Traffic in Multiple Languages Using Translation and  Localization - RankWatch Blog">
            <a:extLst>
              <a:ext uri="{FF2B5EF4-FFF2-40B4-BE49-F238E27FC236}">
                <a16:creationId xmlns:a16="http://schemas.microsoft.com/office/drawing/2014/main" id="{F3364168-FA2E-9D43-8675-03B514DBA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237" y="136525"/>
            <a:ext cx="3543300" cy="197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020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C2E9-88EF-D44F-BB93-443B74D2F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"/>
            <a:ext cx="10515600" cy="1325563"/>
          </a:xfrm>
        </p:spPr>
        <p:txBody>
          <a:bodyPr/>
          <a:lstStyle/>
          <a:p>
            <a:r>
              <a:rPr lang="en-US" dirty="0"/>
              <a:t>Designing Around What Exists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72FC7-E6B7-E449-95DF-D2B8B58D9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Don’t build everything from scratch</a:t>
            </a:r>
          </a:p>
          <a:p>
            <a:pPr lvl="1"/>
            <a:r>
              <a:rPr lang="en-US" dirty="0"/>
              <a:t>Too much work, room for error, maintenance, risk</a:t>
            </a:r>
          </a:p>
          <a:p>
            <a:pPr lvl="1"/>
            <a:r>
              <a:rPr lang="en-US" dirty="0"/>
              <a:t>Keep things simple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Reuse the work of others where practical</a:t>
            </a:r>
          </a:p>
          <a:p>
            <a:pPr lvl="1"/>
            <a:r>
              <a:rPr lang="en-US" dirty="0"/>
              <a:t>Where it simplifies your efforts</a:t>
            </a:r>
          </a:p>
          <a:p>
            <a:pPr lvl="2"/>
            <a:r>
              <a:rPr lang="en-US" dirty="0"/>
              <a:t>Now and in the future</a:t>
            </a:r>
          </a:p>
          <a:p>
            <a:pPr lvl="1"/>
            <a:r>
              <a:rPr lang="en-US" dirty="0"/>
              <a:t>Where the benefits outweigh the costs and risks</a:t>
            </a:r>
          </a:p>
          <a:p>
            <a:pPr lvl="2"/>
            <a:r>
              <a:rPr lang="en-US" dirty="0"/>
              <a:t>There are always costs</a:t>
            </a:r>
          </a:p>
          <a:p>
            <a:pPr lvl="2"/>
            <a:r>
              <a:rPr lang="en-US" dirty="0"/>
              <a:t>There are always risks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516EB-C8E4-C847-8B64-5F19CF75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06A9-A96F-3247-88C2-80F06B1BBA4F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1F6D8-CA13-4248-8507-A0248AFB7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5AA48-3289-014A-8632-D37A57F49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074" name="Picture 2" descr="Image result for extending existing gable roof continuously to outside  gable patio | Porch design, Building a deck, Roof design">
            <a:extLst>
              <a:ext uri="{FF2B5EF4-FFF2-40B4-BE49-F238E27FC236}">
                <a16:creationId xmlns:a16="http://schemas.microsoft.com/office/drawing/2014/main" id="{A879C349-B03B-9B45-AC37-43E3662E6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920" y="2768578"/>
            <a:ext cx="2955053" cy="340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32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D7DEC-5ABB-4142-BE2E-8E27B8193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Standardized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07B7D-F268-D746-9FD1-720A9947C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Lots of “standardized” code exists</a:t>
            </a:r>
          </a:p>
          <a:p>
            <a:pPr lvl="1"/>
            <a:r>
              <a:rPr lang="en-US" dirty="0"/>
              <a:t>Libraries that have evolved over time</a:t>
            </a:r>
          </a:p>
          <a:p>
            <a:pPr lvl="1"/>
            <a:r>
              <a:rPr lang="en-US" dirty="0"/>
              <a:t>Common subsystems that are widely used</a:t>
            </a:r>
          </a:p>
          <a:p>
            <a:pPr lvl="1"/>
            <a:r>
              <a:rPr lang="en-US" dirty="0"/>
              <a:t>Subsystems and libraries that are actively maintained</a:t>
            </a:r>
          </a:p>
          <a:p>
            <a:pPr lvl="1"/>
            <a:r>
              <a:rPr lang="en-US" dirty="0"/>
              <a:t>Interfaces to existing frameworks </a:t>
            </a:r>
          </a:p>
          <a:p>
            <a:pPr lvl="2"/>
            <a:r>
              <a:rPr lang="en-US" dirty="0"/>
              <a:t>OpenCV, SmartThings, ChatGPT, MongoDB, SQL, …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These are typically (but not always)</a:t>
            </a:r>
          </a:p>
          <a:p>
            <a:pPr lvl="1"/>
            <a:r>
              <a:rPr lang="en-US" dirty="0"/>
              <a:t>Well-debugged and tested</a:t>
            </a:r>
          </a:p>
          <a:p>
            <a:pPr lvl="1"/>
            <a:r>
              <a:rPr lang="en-US" dirty="0"/>
              <a:t>Documented</a:t>
            </a:r>
          </a:p>
          <a:p>
            <a:pPr lvl="1"/>
            <a:r>
              <a:rPr lang="en-US" dirty="0"/>
              <a:t>Maintained by others (less work for you)</a:t>
            </a:r>
          </a:p>
          <a:p>
            <a:pPr lvl="1"/>
            <a:r>
              <a:rPr lang="en-US" dirty="0"/>
              <a:t>Generally, with a well-thought-out interface (API)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5258-2E39-6F4D-8852-A39FFFD2B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16B4-FC40-324D-A475-60D7581827F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AFF48-D07F-DF4B-8327-7CFEF338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73968-E986-A548-9B0F-C179F01B9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098" name="Picture 2" descr="Open Source Software in Libraries – Westchester Library System Blogs">
            <a:extLst>
              <a:ext uri="{FF2B5EF4-FFF2-40B4-BE49-F238E27FC236}">
                <a16:creationId xmlns:a16="http://schemas.microsoft.com/office/drawing/2014/main" id="{8381019A-160D-8647-8A22-7F2D8F8D5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309" y="326013"/>
            <a:ext cx="4245803" cy="24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920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B55C8-C923-E640-B715-E96F6BDC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6CBCC-8912-434F-9B9D-610B84123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76" y="1825625"/>
            <a:ext cx="10901624" cy="4351338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Some aspects of programming occur over and over</a:t>
            </a:r>
          </a:p>
          <a:p>
            <a:pPr lvl="1"/>
            <a:r>
              <a:rPr lang="en-US" dirty="0"/>
              <a:t>Low level: Data structures, Algorithms, Properties</a:t>
            </a:r>
          </a:p>
          <a:p>
            <a:pPr lvl="1"/>
            <a:r>
              <a:rPr lang="en-US" dirty="0"/>
              <a:t>High level: Databases, Machine learning</a:t>
            </a:r>
          </a:p>
          <a:p>
            <a:pPr lvl="1"/>
            <a:r>
              <a:rPr lang="en-US" dirty="0"/>
              <a:t>Lots of others that aren’t as common, but still exist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 these domains, it is generally better to use existing code</a:t>
            </a:r>
          </a:p>
          <a:p>
            <a:pPr lvl="1"/>
            <a:r>
              <a:rPr lang="en-US" dirty="0"/>
              <a:t>Complex, tricky implementations</a:t>
            </a:r>
          </a:p>
          <a:p>
            <a:pPr lvl="1"/>
            <a:r>
              <a:rPr lang="en-US" dirty="0"/>
              <a:t>Existing tools allow for evolution, increasing complexity</a:t>
            </a:r>
          </a:p>
          <a:p>
            <a:pPr lvl="1"/>
            <a:r>
              <a:rPr lang="en-US" dirty="0"/>
              <a:t>Well-understood</a:t>
            </a:r>
          </a:p>
          <a:p>
            <a:pPr lvl="1"/>
            <a:r>
              <a:rPr lang="en-US" dirty="0"/>
              <a:t>Standard interfaces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5AC63-3136-7E40-9788-A93D1375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BFF41-FBD6-1D40-B72E-2E4699C8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26721-C111-8044-AE91-A79A27E02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8674" name="Picture 2" descr="Domain Analysis - ScienceDirect">
            <a:extLst>
              <a:ext uri="{FF2B5EF4-FFF2-40B4-BE49-F238E27FC236}">
                <a16:creationId xmlns:a16="http://schemas.microsoft.com/office/drawing/2014/main" id="{A2148675-F4D6-C945-B82A-EC6C35B66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136525"/>
            <a:ext cx="2743200" cy="207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047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1EE4C-379F-A04A-8437-FD903875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BA749-4C00-A44A-82E9-E92820A4F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Anytime you need reliable, permanent data storage</a:t>
            </a:r>
          </a:p>
          <a:p>
            <a:pPr lvl="1"/>
            <a:r>
              <a:rPr lang="en-US" dirty="0"/>
              <a:t>Long or short term, simple or complex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Use a database system</a:t>
            </a:r>
          </a:p>
          <a:p>
            <a:pPr lvl="1"/>
            <a:r>
              <a:rPr lang="en-US" dirty="0"/>
              <a:t>Difficult to corrupt</a:t>
            </a:r>
          </a:p>
          <a:p>
            <a:pPr lvl="1"/>
            <a:r>
              <a:rPr lang="en-US" dirty="0"/>
              <a:t>Might need to be shared or distributed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Not difficult to use</a:t>
            </a:r>
          </a:p>
          <a:p>
            <a:pPr lvl="1"/>
            <a:r>
              <a:rPr lang="en-US" dirty="0"/>
              <a:t>After you’ve done it once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Not slower than doing something specific for your system</a:t>
            </a:r>
          </a:p>
          <a:p>
            <a:pPr lvl="1"/>
            <a:r>
              <a:rPr lang="en-US" dirty="0"/>
              <a:t>Separate process, optimized, good error checking and handling</a:t>
            </a:r>
          </a:p>
          <a:p>
            <a:pPr lvl="1"/>
            <a:r>
              <a:rPr lang="en-US" dirty="0"/>
              <a:t>Extensible to handle evolution, maintenance</a:t>
            </a:r>
          </a:p>
          <a:p>
            <a:pPr lvl="1"/>
            <a:r>
              <a:rPr lang="en-US" dirty="0"/>
              <a:t>Writing to socket as fast or faster than writing to disk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Easy to migrate to more robust solutions as needed</a:t>
            </a:r>
          </a:p>
          <a:p>
            <a:pPr lvl="1"/>
            <a:r>
              <a:rPr lang="en-US" dirty="0"/>
              <a:t>[SQLite] =&gt; MySQL =&gt; Commercial system (Oracle, DB2, SQL Server)</a:t>
            </a:r>
          </a:p>
          <a:p>
            <a:pPr lvl="1"/>
            <a:r>
              <a:rPr lang="en-US" dirty="0"/>
              <a:t>MongoDB =&gt; Distributed MongoDB</a:t>
            </a:r>
          </a:p>
          <a:p>
            <a:r>
              <a:rPr lang="en-US" dirty="0">
                <a:solidFill>
                  <a:srgbClr val="7030A0"/>
                </a:solidFill>
              </a:rPr>
              <a:t>But</a:t>
            </a:r>
          </a:p>
          <a:p>
            <a:pPr lvl="1"/>
            <a:r>
              <a:rPr lang="en-US" dirty="0"/>
              <a:t>Another point of failure, porting, and distributing software,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87021-93F1-8C41-AB23-959408685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897A-D9E6-634E-88EB-126FB261D274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55417-425A-7440-94AE-BBD61D1D0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EECDA-2753-024E-B71B-488A18C8F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122" name="Picture 2" descr="Top 10 Free and Open-Source Database Management Software Solutions">
            <a:extLst>
              <a:ext uri="{FF2B5EF4-FFF2-40B4-BE49-F238E27FC236}">
                <a16:creationId xmlns:a16="http://schemas.microsoft.com/office/drawing/2014/main" id="{85E1CA10-B2F7-FD45-A6BD-A3F5B5774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545166"/>
            <a:ext cx="3387341" cy="193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B3E42-D124-2340-9C07-0DCFC234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883FD-6703-0449-9143-144CE7716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Search capabilities</a:t>
            </a:r>
          </a:p>
          <a:p>
            <a:pPr lvl="1"/>
            <a:r>
              <a:rPr lang="en-US" dirty="0"/>
              <a:t>Search over multiple documents</a:t>
            </a:r>
          </a:p>
          <a:p>
            <a:pPr lvl="2"/>
            <a:r>
              <a:rPr lang="en-US" dirty="0"/>
              <a:t>Indexed by keyword or other features (e.g., code patterns)</a:t>
            </a:r>
          </a:p>
          <a:p>
            <a:pPr lvl="2"/>
            <a:r>
              <a:rPr lang="en-US" dirty="0"/>
              <a:t>Intelligent handling of multiple keywords, occurrences, logic, …</a:t>
            </a:r>
          </a:p>
          <a:p>
            <a:pPr lvl="1"/>
            <a:r>
              <a:rPr lang="en-US" dirty="0"/>
              <a:t>Building and maintaining an index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Libraries exist for this purpose</a:t>
            </a:r>
          </a:p>
          <a:p>
            <a:pPr lvl="1"/>
            <a:r>
              <a:rPr lang="en-US" dirty="0"/>
              <a:t>Lucene as a general (open-source, extensible) library</a:t>
            </a:r>
          </a:p>
          <a:p>
            <a:pPr lvl="1"/>
            <a:r>
              <a:rPr lang="en-US" dirty="0"/>
              <a:t>Google search licensed for a particular domain or application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38A92-83F7-4640-9C9C-2D7053F44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28E3-813E-AA4D-86EA-3E28D2E33978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769FB-1999-1A43-8955-8FB73B6AE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56482-DBE5-604A-AF2F-251DB9B2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218" name="Picture 2" descr="Full Text Search using Apache Lucene (Part-II) - KNS Technologies PVT LTD">
            <a:extLst>
              <a:ext uri="{FF2B5EF4-FFF2-40B4-BE49-F238E27FC236}">
                <a16:creationId xmlns:a16="http://schemas.microsoft.com/office/drawing/2014/main" id="{B9A17558-5752-2646-9D76-701593D52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09689"/>
            <a:ext cx="3358801" cy="2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016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DE3D9-26EF-6D43-937A-B1FE374E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FB5A3-C907-AE47-A852-5B81FB9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Lots of machine learning algorithms</a:t>
            </a:r>
          </a:p>
          <a:p>
            <a:pPr lvl="1"/>
            <a:r>
              <a:rPr lang="en-US" dirty="0"/>
              <a:t>Different domains require different approaches</a:t>
            </a:r>
          </a:p>
          <a:p>
            <a:pPr lvl="1"/>
            <a:r>
              <a:rPr lang="en-US" dirty="0"/>
              <a:t>Standard, tested implementations available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Use a standard ML library if your application uses ML</a:t>
            </a:r>
          </a:p>
          <a:p>
            <a:pPr lvl="1"/>
            <a:r>
              <a:rPr lang="en-US" dirty="0"/>
              <a:t>Unless you are researching ML</a:t>
            </a:r>
          </a:p>
          <a:p>
            <a:pPr lvl="1"/>
            <a:r>
              <a:rPr lang="en-US" dirty="0"/>
              <a:t>WEKA, SPARK, and others</a:t>
            </a:r>
          </a:p>
          <a:p>
            <a:pPr lvl="1"/>
            <a:r>
              <a:rPr lang="en-US" dirty="0"/>
              <a:t>Often want to run this as a separate process</a:t>
            </a:r>
          </a:p>
          <a:p>
            <a:pPr lvl="1"/>
            <a:r>
              <a:rPr lang="en-US" dirty="0"/>
              <a:t>API interfaces to LLMs (ChatGPT, Bard, …)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Similar domains</a:t>
            </a:r>
          </a:p>
          <a:p>
            <a:pPr lvl="1"/>
            <a:r>
              <a:rPr lang="en-US" dirty="0"/>
              <a:t>Computer Vision (OpenCV)</a:t>
            </a:r>
          </a:p>
          <a:p>
            <a:pPr lvl="1"/>
            <a:r>
              <a:rPr lang="en-US" dirty="0"/>
              <a:t>Speech Generation and Recognition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E7E52-50C6-8348-B125-8B297945B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D6C5-440F-D044-B7C4-81653164C5F7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C10B2-BB43-D445-B216-F5A758B93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E2F2B-2A22-2744-B6FE-700BB6AF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0242" name="Picture 2" descr="Top 11 Machine Learning Software - Learn before you regret! - DataFlair">
            <a:extLst>
              <a:ext uri="{FF2B5EF4-FFF2-40B4-BE49-F238E27FC236}">
                <a16:creationId xmlns:a16="http://schemas.microsoft.com/office/drawing/2014/main" id="{5B805049-E7A0-4545-AC8E-4900EEC6A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406" y="4039298"/>
            <a:ext cx="4339588" cy="227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028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7D96B-7434-7A4E-ADBC-22EA15AB1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Common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160F5-7089-0849-B0A7-A0FAC2876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Math Packages</a:t>
            </a:r>
          </a:p>
          <a:p>
            <a:pPr lvl="1"/>
            <a:r>
              <a:rPr lang="en-US" dirty="0" err="1"/>
              <a:t>LinPack</a:t>
            </a:r>
            <a:r>
              <a:rPr lang="en-US" dirty="0"/>
              <a:t>, Array manipulation, Differential Equations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Cryptography</a:t>
            </a:r>
          </a:p>
          <a:p>
            <a:pPr lvl="1"/>
            <a:r>
              <a:rPr lang="en-US" dirty="0"/>
              <a:t>Very hard to write safe code here – let someone else do it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Web Scraping</a:t>
            </a:r>
          </a:p>
          <a:p>
            <a:pPr lvl="1"/>
            <a:r>
              <a:rPr lang="en-US" dirty="0"/>
              <a:t>Jsoup, Beautiful soup, …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Java Editor framework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Node packages (express,…)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Html plugins (jQuery,…)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202FD-90F7-6842-ACB6-72B9D701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8882-C51B-E74D-BA9C-431757141536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53A2F-D8F5-0947-BC94-4DD7B525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045F7-C1D4-9C44-BEF7-56866C37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1266" name="Picture 2" descr="Cryptographic Implementations: Hardware vs. Software | Electronic Design">
            <a:extLst>
              <a:ext uri="{FF2B5EF4-FFF2-40B4-BE49-F238E27FC236}">
                <a16:creationId xmlns:a16="http://schemas.microsoft.com/office/drawing/2014/main" id="{31F812AF-6BD2-4948-AC71-174B77877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295" y="3888505"/>
            <a:ext cx="4233705" cy="237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11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C3F9F-BF91-0045-87F8-D8CE38ADA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0889-C7AB-5742-9F7D-D9CE1E5E5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Reuse as much as possible</a:t>
            </a:r>
          </a:p>
          <a:p>
            <a:pPr lvl="1"/>
            <a:r>
              <a:rPr lang="en-US" dirty="0"/>
              <a:t>Within a company, often reuse frameworks, libraries, code</a:t>
            </a:r>
          </a:p>
          <a:p>
            <a:pPr lvl="1"/>
            <a:r>
              <a:rPr lang="en-US" dirty="0"/>
              <a:t>Develop an internal library (Ivy)</a:t>
            </a:r>
          </a:p>
          <a:p>
            <a:pPr lvl="1"/>
            <a:r>
              <a:rPr lang="en-US" dirty="0"/>
              <a:t>But balance benefits, costs, and risks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Benefits</a:t>
            </a:r>
          </a:p>
          <a:p>
            <a:pPr lvl="1"/>
            <a:r>
              <a:rPr lang="en-US" dirty="0"/>
              <a:t>Cost to implement yourself</a:t>
            </a:r>
          </a:p>
          <a:p>
            <a:pPr lvl="1"/>
            <a:r>
              <a:rPr lang="en-US" dirty="0"/>
              <a:t>Cost to maintain and evolve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Costs</a:t>
            </a:r>
          </a:p>
          <a:p>
            <a:pPr lvl="1"/>
            <a:r>
              <a:rPr lang="en-US" dirty="0"/>
              <a:t>Cost to learn (which can be high)</a:t>
            </a:r>
          </a:p>
          <a:p>
            <a:pPr lvl="1"/>
            <a:r>
              <a:rPr lang="en-US" dirty="0"/>
              <a:t>Cost to adapt the external code to your code</a:t>
            </a:r>
          </a:p>
          <a:p>
            <a:pPr lvl="1"/>
            <a:r>
              <a:rPr lang="en-US" dirty="0"/>
              <a:t>Cost to distribute (different licensing models)</a:t>
            </a:r>
          </a:p>
          <a:p>
            <a:pPr lvl="1"/>
            <a:r>
              <a:rPr lang="en-US" dirty="0"/>
              <a:t>Cost to license</a:t>
            </a:r>
          </a:p>
          <a:p>
            <a:pPr lvl="1"/>
            <a:r>
              <a:rPr lang="en-US" dirty="0"/>
              <a:t>Might skew or disrupt an otherwise clean design</a:t>
            </a:r>
          </a:p>
          <a:p>
            <a:pPr lvl="2"/>
            <a:r>
              <a:rPr lang="en-US" dirty="0"/>
              <a:t>Might not fit into your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5BAE3-F8FE-6B49-8450-D356D08E9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3BCCA-557A-AD43-9C39-1F02362215B0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A7F2E-C18E-4C49-8BEF-A419776C8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B2BE3-44F4-224E-9E71-88B107540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2290" name="Picture 2" descr="Reusability in Software Development | by Võ Hải Biên | Dwarves Foundation |  Sep, 2020 | Medium">
            <a:extLst>
              <a:ext uri="{FF2B5EF4-FFF2-40B4-BE49-F238E27FC236}">
                <a16:creationId xmlns:a16="http://schemas.microsoft.com/office/drawing/2014/main" id="{26342572-CDF2-824F-A6F1-462C7D2B9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2879725"/>
            <a:ext cx="39751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648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A14B3-A560-D341-B7FD-02401A254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Risks with External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66727-2E99-FA4D-896E-40EB5FB39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Might need to commit the whole application</a:t>
            </a:r>
          </a:p>
          <a:p>
            <a:pPr lvl="1"/>
            <a:r>
              <a:rPr lang="en-US" dirty="0"/>
              <a:t>Apache collections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Might have other dependencies</a:t>
            </a:r>
          </a:p>
          <a:p>
            <a:pPr lvl="1"/>
            <a:r>
              <a:rPr lang="en-US" dirty="0"/>
              <a:t>Use Apache logger</a:t>
            </a:r>
          </a:p>
          <a:p>
            <a:pPr lvl="1"/>
            <a:r>
              <a:rPr lang="en-US" dirty="0"/>
              <a:t>Lots of other libraries might be pulled in</a:t>
            </a:r>
          </a:p>
          <a:p>
            <a:pPr lvl="1"/>
            <a:r>
              <a:rPr lang="en-US" dirty="0"/>
              <a:t>Different versions of other libraries, Java, JUnit, …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Might evolve in a way incompatible with your application</a:t>
            </a:r>
          </a:p>
          <a:p>
            <a:r>
              <a:rPr lang="en-US" dirty="0">
                <a:solidFill>
                  <a:srgbClr val="7030A0"/>
                </a:solidFill>
              </a:rPr>
              <a:t>Might have bugs or security flaws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Might not be maintained (lose support)</a:t>
            </a:r>
          </a:p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Might not be well documented (difficult to use) [this is typical]</a:t>
            </a:r>
          </a:p>
          <a:p>
            <a:r>
              <a:rPr lang="en-US" dirty="0">
                <a:solidFill>
                  <a:srgbClr val="7030A0"/>
                </a:solidFill>
              </a:rPr>
              <a:t>Might not be a good fit for your needs</a:t>
            </a:r>
          </a:p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IP rights might become problematic</a:t>
            </a:r>
          </a:p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Might make distribution (both source and binary) difficult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CCCD6-CAC3-BB4C-B9EF-7457A9E27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48942-76B0-C14B-ABF8-ECAAF235C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1B49B-8A77-1040-9017-08E057141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27650" name="Picture 2" descr="Open Source for the Enterprise: Managing Risks, Reaping Rewards: Woods,  Dan, Guliani, Gautam: 9780596101190: Amazon.com: Books">
            <a:extLst>
              <a:ext uri="{FF2B5EF4-FFF2-40B4-BE49-F238E27FC236}">
                <a16:creationId xmlns:a16="http://schemas.microsoft.com/office/drawing/2014/main" id="{4AFAC7E4-D2D9-C74F-ADFD-064321441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850" y="136525"/>
            <a:ext cx="2653964" cy="351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992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969B-AD1A-224F-8C75-95D6C35F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for Concurrency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59D6C-C4EB-3244-A01F-E819C516D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Goals</a:t>
            </a:r>
          </a:p>
          <a:p>
            <a:pPr lvl="1"/>
            <a:r>
              <a:rPr lang="en-US" dirty="0"/>
              <a:t>Make best use of today’s hardware</a:t>
            </a:r>
          </a:p>
          <a:p>
            <a:pPr lvl="2"/>
            <a:r>
              <a:rPr lang="en-US" dirty="0"/>
              <a:t>Multiple cores</a:t>
            </a:r>
          </a:p>
          <a:p>
            <a:pPr lvl="2"/>
            <a:r>
              <a:rPr lang="en-US" dirty="0"/>
              <a:t>Networks of computers (cloud)</a:t>
            </a:r>
          </a:p>
          <a:p>
            <a:pPr lvl="1"/>
            <a:r>
              <a:rPr lang="en-US" dirty="0"/>
              <a:t>Covering idle time</a:t>
            </a:r>
          </a:p>
          <a:p>
            <a:pPr lvl="2"/>
            <a:r>
              <a:rPr lang="en-US" dirty="0"/>
              <a:t>Most time is spent waiting (UI, I/O operations)</a:t>
            </a:r>
          </a:p>
          <a:p>
            <a:pPr lvl="1"/>
            <a:r>
              <a:rPr lang="en-US" dirty="0"/>
              <a:t>Simplicity</a:t>
            </a:r>
          </a:p>
          <a:p>
            <a:pPr lvl="2"/>
            <a:r>
              <a:rPr lang="en-US" dirty="0"/>
              <a:t>Independent things can be independent: processes, sockets</a:t>
            </a:r>
          </a:p>
          <a:p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 lot of this is implementation and comes later</a:t>
            </a:r>
          </a:p>
          <a:p>
            <a:pPr lvl="1"/>
            <a:r>
              <a:rPr lang="en-US" dirty="0"/>
              <a:t>But several factors affect high-level design as well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BEA07-D621-7D44-ABB0-BBF39DBF6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A831-8DBB-A241-B66A-3A92F1C7A364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B8340-EBE6-734A-8A34-9D999503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C11BF-18E1-BA45-9758-CF1D343D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3314" name="Picture 2" descr="Confusing terms in system design: concurrency vs parallelism, performance  vs scalability, proxy vs reverse proxy. | by Tuan Nhu Dinh | The Startup |  Medium">
            <a:extLst>
              <a:ext uri="{FF2B5EF4-FFF2-40B4-BE49-F238E27FC236}">
                <a16:creationId xmlns:a16="http://schemas.microsoft.com/office/drawing/2014/main" id="{1A788667-5D74-3B4B-BCA9-B9C33635E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958" y="830404"/>
            <a:ext cx="3972483" cy="259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449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DC5D-996A-5245-8522-67717F0C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Concurrency: Multiple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DE3E5-0FD9-7B4A-B2AA-2EC939C43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Independent processes that communicate</a:t>
            </a:r>
          </a:p>
          <a:p>
            <a:pPr lvl="1"/>
            <a:r>
              <a:rPr lang="en-US" dirty="0"/>
              <a:t>Might run and read the result</a:t>
            </a:r>
          </a:p>
          <a:p>
            <a:pPr lvl="1"/>
            <a:r>
              <a:rPr lang="en-US" dirty="0"/>
              <a:t>Might be message send and response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This is the easiest to design and code</a:t>
            </a:r>
            <a:endParaRPr lang="en-US" dirty="0"/>
          </a:p>
          <a:p>
            <a:pPr lvl="1"/>
            <a:r>
              <a:rPr lang="en-US" dirty="0"/>
              <a:t>Each process is self contained</a:t>
            </a:r>
          </a:p>
          <a:p>
            <a:pPr lvl="1"/>
            <a:r>
              <a:rPr lang="en-US" dirty="0"/>
              <a:t>Limited interaction =&gt; limited chance for concurrency problems</a:t>
            </a:r>
          </a:p>
          <a:p>
            <a:pPr lvl="2"/>
            <a:r>
              <a:rPr lang="en-US" dirty="0"/>
              <a:t>But not non-zero (all the problems still exist)</a:t>
            </a:r>
          </a:p>
          <a:p>
            <a:pPr lvl="1"/>
            <a:r>
              <a:rPr lang="en-US" dirty="0"/>
              <a:t>Well-defined interactions</a:t>
            </a:r>
          </a:p>
          <a:p>
            <a:pPr lvl="1"/>
            <a:r>
              <a:rPr lang="en-US" dirty="0" err="1"/>
              <a:t>cpp</a:t>
            </a:r>
            <a:r>
              <a:rPr lang="en-US" dirty="0"/>
              <a:t>, </a:t>
            </a:r>
            <a:r>
              <a:rPr lang="en-US" dirty="0" err="1"/>
              <a:t>asm</a:t>
            </a:r>
            <a:r>
              <a:rPr lang="en-US" dirty="0"/>
              <a:t> and the C compiler, Code Bubbles, </a:t>
            </a:r>
            <a:r>
              <a:rPr lang="en-US" dirty="0" err="1"/>
              <a:t>weka</a:t>
            </a:r>
            <a:r>
              <a:rPr lang="en-US" dirty="0"/>
              <a:t> in hump, sort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04824-D312-7B43-B3EC-EABBB99D0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AB7D8-E357-2844-9A21-EEB8F28D58E5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A0DD4-3D66-5D4D-9939-9048EB27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317A-4416-374A-8955-6913D8E86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4338" name="Picture 2" descr="SKIRT 9: Using SKIRT with multiple processes">
            <a:extLst>
              <a:ext uri="{FF2B5EF4-FFF2-40B4-BE49-F238E27FC236}">
                <a16:creationId xmlns:a16="http://schemas.microsoft.com/office/drawing/2014/main" id="{BE997BE6-6DE7-8F4B-A84B-2F9F3970E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375" y="2293953"/>
            <a:ext cx="4266363" cy="179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972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FF01-BCFF-F044-9BFD-602C99A1D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Concurrency: Background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96497-CE20-5045-BB76-E5155B845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 threads to support long-term work</a:t>
            </a:r>
          </a:p>
          <a:p>
            <a:pPr lvl="1"/>
            <a:r>
              <a:rPr lang="en-US" dirty="0"/>
              <a:t>Don’t access the result until it is ready (futures)</a:t>
            </a:r>
          </a:p>
          <a:p>
            <a:pPr lvl="1"/>
            <a:r>
              <a:rPr lang="en-US" dirty="0"/>
              <a:t>Threads are independent</a:t>
            </a:r>
          </a:p>
          <a:p>
            <a:pPr lvl="1"/>
            <a:r>
              <a:rPr lang="en-US" dirty="0"/>
              <a:t>Use </a:t>
            </a:r>
            <a:r>
              <a:rPr lang="en-US" b="1" dirty="0"/>
              <a:t>futures</a:t>
            </a:r>
            <a:r>
              <a:rPr lang="en-US" dirty="0"/>
              <a:t> if they are available and work well in the language</a:t>
            </a:r>
          </a:p>
          <a:p>
            <a:pPr lvl="1"/>
            <a:r>
              <a:rPr lang="en-US" dirty="0"/>
              <a:t>Use </a:t>
            </a:r>
            <a:r>
              <a:rPr lang="en-US" b="1" dirty="0"/>
              <a:t>thread pools </a:t>
            </a:r>
            <a:r>
              <a:rPr lang="en-US" dirty="0"/>
              <a:t>to handle disparate work within a system; not separate threads</a:t>
            </a:r>
          </a:p>
          <a:p>
            <a:pPr lvl="1"/>
            <a:r>
              <a:rPr lang="en-US" dirty="0"/>
              <a:t>Examples: eclipse indexing; bubbles syntax fixing, search, …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Use threads to support long-term I/O</a:t>
            </a:r>
          </a:p>
          <a:p>
            <a:pPr lvl="1"/>
            <a:r>
              <a:rPr lang="en-US" dirty="0"/>
              <a:t>Sockets: </a:t>
            </a:r>
          </a:p>
          <a:p>
            <a:pPr lvl="2"/>
            <a:r>
              <a:rPr lang="en-US" dirty="0"/>
              <a:t>Thread to monitor server socket</a:t>
            </a:r>
          </a:p>
          <a:p>
            <a:pPr lvl="2"/>
            <a:r>
              <a:rPr lang="en-US" dirty="0"/>
              <a:t>Thread to monitor each client socket</a:t>
            </a:r>
          </a:p>
          <a:p>
            <a:pPr lvl="1"/>
            <a:r>
              <a:rPr lang="en-US" dirty="0"/>
              <a:t>Other I/O (COSE search, crawler)</a:t>
            </a:r>
          </a:p>
          <a:p>
            <a:r>
              <a:rPr lang="en-US" dirty="0">
                <a:solidFill>
                  <a:srgbClr val="7030A0"/>
                </a:solidFill>
              </a:rPr>
              <a:t>Most of this is in the implementation, not the design</a:t>
            </a:r>
          </a:p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Non-threaded models (e.g., JavaScript, Dart)</a:t>
            </a:r>
          </a:p>
          <a:p>
            <a:pPr lvl="1"/>
            <a:r>
              <a:rPr lang="en-US" dirty="0"/>
              <a:t>Hide the threads &amp; pools with asynchronous calls &amp; futures</a:t>
            </a:r>
          </a:p>
          <a:p>
            <a:pPr lvl="1"/>
            <a:r>
              <a:rPr lang="en-US" dirty="0"/>
              <a:t>But they are still there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67AA3-96EA-0D43-B06C-4C7288073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E887B-87BD-FB48-BA9C-BF934F696FC9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5A4F4-68E1-9E4B-A15D-06EA3329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79B0F-B586-9645-8D8B-71A587DE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5362" name="Picture 2" descr="Developing UWP Apps: 9 Background Tasks">
            <a:extLst>
              <a:ext uri="{FF2B5EF4-FFF2-40B4-BE49-F238E27FC236}">
                <a16:creationId xmlns:a16="http://schemas.microsoft.com/office/drawing/2014/main" id="{F5E5472E-3EAC-F64C-B233-9A8BCEE42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91" y="4001294"/>
            <a:ext cx="4107744" cy="231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946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3602F-7A2F-BF4E-94F4-B9F143A7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Concurrency: User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8C151-6121-894F-AD28-429BCF0FD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Swing/AWT thread handles all the UI issues (implementation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Same for most UI packages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Most of a user-centric program is reactive</a:t>
            </a:r>
          </a:p>
          <a:p>
            <a:pPr lvl="1"/>
            <a:r>
              <a:rPr lang="en-US" dirty="0"/>
              <a:t>User interface callbacks invoked in UI thread</a:t>
            </a:r>
          </a:p>
          <a:p>
            <a:pPr lvl="1"/>
            <a:r>
              <a:rPr lang="en-US" dirty="0"/>
              <a:t>But your callback code then will delay the UI thread</a:t>
            </a:r>
          </a:p>
          <a:p>
            <a:pPr lvl="1"/>
            <a:r>
              <a:rPr lang="en-US" dirty="0"/>
              <a:t>Don’t want to do anything complex in response to the user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View non-trivial actions as background tasks</a:t>
            </a:r>
          </a:p>
          <a:p>
            <a:pPr lvl="1"/>
            <a:r>
              <a:rPr lang="en-US" dirty="0"/>
              <a:t>Start up a new task for each action</a:t>
            </a:r>
          </a:p>
          <a:p>
            <a:pPr lvl="1"/>
            <a:r>
              <a:rPr lang="en-US" dirty="0"/>
              <a:t>Actions should be independent</a:t>
            </a:r>
          </a:p>
          <a:p>
            <a:pPr lvl="1"/>
            <a:r>
              <a:rPr lang="en-US" dirty="0"/>
              <a:t>Using thread pools or futures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Actions affecting the UI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Should be done in the UI thread</a:t>
            </a:r>
          </a:p>
          <a:p>
            <a:pPr lvl="1"/>
            <a:r>
              <a:rPr lang="en-US" dirty="0"/>
              <a:t>Need to forward the actions to that thread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025FE-4396-CA4D-9638-61DCE6831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AD22-18E0-4741-B230-085FA1B5CB02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16466-3175-DF45-AAA6-A0F15595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5E179-2070-2448-8D2E-16ECDEF15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6386" name="Picture 2" descr="Java GUI Programming">
            <a:extLst>
              <a:ext uri="{FF2B5EF4-FFF2-40B4-BE49-F238E27FC236}">
                <a16:creationId xmlns:a16="http://schemas.microsoft.com/office/drawing/2014/main" id="{64013A39-C4F2-6946-B725-87D75DF67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904" y="4001294"/>
            <a:ext cx="4629150" cy="183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1720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CA3F0-0D50-3145-9A8D-57306CA96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Concurrency: Algorithmic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108F8-0231-784F-ABA9-C55478226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039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Concurrent Algorithms &amp; Data Structures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When a particular task is expensive</a:t>
            </a:r>
          </a:p>
          <a:p>
            <a:pPr lvl="1"/>
            <a:r>
              <a:rPr lang="en-US" dirty="0"/>
              <a:t>And the algorithm can be made concurrent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Split a task into separate threads</a:t>
            </a:r>
          </a:p>
          <a:p>
            <a:pPr lvl="1"/>
            <a:r>
              <a:rPr lang="en-US" dirty="0"/>
              <a:t>Run those concurrently</a:t>
            </a:r>
          </a:p>
          <a:p>
            <a:pPr lvl="1"/>
            <a:r>
              <a:rPr lang="en-US" dirty="0"/>
              <a:t>Generally, need synchronization and sharing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Think of this as implementation, not design</a:t>
            </a:r>
          </a:p>
          <a:p>
            <a:pPr lvl="1"/>
            <a:r>
              <a:rPr lang="en-US" dirty="0"/>
              <a:t>For design: if the task requires significant sharing</a:t>
            </a:r>
          </a:p>
          <a:p>
            <a:pPr lvl="2"/>
            <a:r>
              <a:rPr lang="en-US" dirty="0"/>
              <a:t>Think of it as one thread or process</a:t>
            </a:r>
          </a:p>
          <a:p>
            <a:pPr lvl="1"/>
            <a:r>
              <a:rPr lang="en-US" dirty="0"/>
              <a:t>Data structures provided by standard libraries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3CF2E-5C6C-3348-9135-E8BD63C09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281-A190-AF43-B630-409F14059CEC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75466-A232-C448-BB4E-BBA73BD4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CA1D0-81A1-AC4F-BFA6-76A4BFE9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7410" name="Picture 2" descr="Scalable Parallel Algorithms">
            <a:extLst>
              <a:ext uri="{FF2B5EF4-FFF2-40B4-BE49-F238E27FC236}">
                <a16:creationId xmlns:a16="http://schemas.microsoft.com/office/drawing/2014/main" id="{BD4EF52B-2E0B-6645-B80D-906812F6E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389" y="189295"/>
            <a:ext cx="4603299" cy="163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870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8518-BE36-E04F-9F6C-4622F8DF8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in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11712-EADC-794E-A8E8-ABE7C8AAA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Start with a synchronous design</a:t>
            </a:r>
          </a:p>
          <a:p>
            <a:pPr lvl="1"/>
            <a:r>
              <a:rPr lang="en-US" dirty="0"/>
              <a:t>Easier to reason about, design at a high level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Identify opportunities &amp; needs for concurrency</a:t>
            </a:r>
          </a:p>
          <a:p>
            <a:pPr lvl="1"/>
            <a:r>
              <a:rPr lang="en-US" dirty="0"/>
              <a:t>What level of concurrency is appropriate</a:t>
            </a:r>
          </a:p>
          <a:p>
            <a:pPr lvl="1"/>
            <a:r>
              <a:rPr lang="en-US" dirty="0"/>
              <a:t>Concentrate first on separating processes</a:t>
            </a:r>
          </a:p>
          <a:p>
            <a:pPr lvl="2"/>
            <a:r>
              <a:rPr lang="en-US" dirty="0"/>
              <a:t>Other decisions are really implementation details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Identify shared data structures</a:t>
            </a:r>
          </a:p>
          <a:p>
            <a:pPr lvl="1"/>
            <a:r>
              <a:rPr lang="en-US" dirty="0"/>
              <a:t>These complicate concurrency coding</a:t>
            </a:r>
          </a:p>
          <a:p>
            <a:pPr lvl="1"/>
            <a:r>
              <a:rPr lang="en-US" dirty="0"/>
              <a:t>Much easier to code if known in advance than to retrofit</a:t>
            </a:r>
          </a:p>
          <a:p>
            <a:pPr lvl="1"/>
            <a:r>
              <a:rPr lang="en-US" dirty="0"/>
              <a:t>Identify interfaces/classes that might be shared</a:t>
            </a:r>
          </a:p>
          <a:p>
            <a:pPr lvl="2"/>
            <a:r>
              <a:rPr lang="en-US" dirty="0"/>
              <a:t>Document these as thread safe or not thread safe</a:t>
            </a:r>
          </a:p>
          <a:p>
            <a:pPr lvl="1"/>
            <a:r>
              <a:rPr lang="en-US" dirty="0"/>
              <a:t>Isolate these in their own component</a:t>
            </a:r>
          </a:p>
          <a:p>
            <a:pPr lvl="1"/>
            <a:r>
              <a:rPr lang="en-US" dirty="0"/>
              <a:t>Identify other commonalities: database relations, etc.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E5E95-52AE-DC4E-BD92-B27B210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636A8-354C-E742-AC85-F4A20E310571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AE7FB-5797-2046-BEFF-0326CD8EC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F3B50-8D00-A449-8160-29F75E9D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8436" name="Picture 4" descr="What every programmer should know about Synchronous vs. Asynchronous Code |  Adrian Mejia Blog">
            <a:extLst>
              <a:ext uri="{FF2B5EF4-FFF2-40B4-BE49-F238E27FC236}">
                <a16:creationId xmlns:a16="http://schemas.microsoft.com/office/drawing/2014/main" id="{B06B2F97-A12F-2D48-AD02-1F0DAB5AC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985" y="2687796"/>
            <a:ext cx="2997758" cy="148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426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7040-F801-BBBC-4317-406E37317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51E5-82D0-D9AF-B6B5-09AA31693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Consider how you would modify your program to:</a:t>
            </a:r>
          </a:p>
          <a:p>
            <a:pPr lvl="1"/>
            <a:r>
              <a:rPr lang="en-US" dirty="0"/>
              <a:t>Rather that having properties on the screen determined either randomly or by user input, tie them to process properties.</a:t>
            </a:r>
          </a:p>
          <a:p>
            <a:pPr lvl="2"/>
            <a:r>
              <a:rPr lang="en-US" dirty="0"/>
              <a:t>On Linux you can look at /proc</a:t>
            </a:r>
          </a:p>
          <a:p>
            <a:pPr lvl="2"/>
            <a:r>
              <a:rPr lang="en-US" dirty="0"/>
              <a:t>On mac or Linux you can run </a:t>
            </a:r>
            <a:r>
              <a:rPr lang="en-US" dirty="0" err="1"/>
              <a:t>ps</a:t>
            </a:r>
            <a:r>
              <a:rPr lang="en-US" dirty="0"/>
              <a:t> and parse the input</a:t>
            </a:r>
          </a:p>
          <a:p>
            <a:pPr lvl="2"/>
            <a:r>
              <a:rPr lang="en-US" dirty="0"/>
              <a:t>On windows you can run </a:t>
            </a:r>
            <a:r>
              <a:rPr lang="en-US" dirty="0" err="1"/>
              <a:t>tasklist</a:t>
            </a:r>
            <a:endParaRPr lang="en-US" dirty="0"/>
          </a:p>
          <a:p>
            <a:pPr lvl="1"/>
            <a:r>
              <a:rPr lang="en-US" dirty="0"/>
              <a:t>Examples of what can be done:</a:t>
            </a:r>
          </a:p>
          <a:p>
            <a:pPr lvl="2"/>
            <a:r>
              <a:rPr lang="en-US" dirty="0"/>
              <a:t>Ball size relates to log(memory size); Ball speed relates to CPU usage; Ball color relates to # files</a:t>
            </a:r>
          </a:p>
          <a:p>
            <a:pPr lvl="2"/>
            <a:r>
              <a:rPr lang="en-US" dirty="0"/>
              <a:t>Update every 1-10 seconds, adding/removing balls as needed</a:t>
            </a:r>
          </a:p>
          <a:p>
            <a:pPr lvl="1"/>
            <a:r>
              <a:rPr lang="en-US" dirty="0"/>
              <a:t>Issues</a:t>
            </a:r>
          </a:p>
          <a:p>
            <a:pPr lvl="2"/>
            <a:r>
              <a:rPr lang="en-US" dirty="0"/>
              <a:t>Number of balls (400-900 processes); asynchronous running of </a:t>
            </a:r>
            <a:r>
              <a:rPr lang="en-US" dirty="0" err="1"/>
              <a:t>ps</a:t>
            </a:r>
            <a:endParaRPr lang="en-US" dirty="0"/>
          </a:p>
          <a:p>
            <a:r>
              <a:rPr lang="en-US" dirty="0"/>
              <a:t>Consider also how to modify your program so that:</a:t>
            </a:r>
          </a:p>
          <a:p>
            <a:pPr lvl="1"/>
            <a:r>
              <a:rPr lang="en-US" dirty="0"/>
              <a:t>It runs in a circular window rather than a rectangular one</a:t>
            </a:r>
          </a:p>
          <a:p>
            <a:r>
              <a:rPr lang="en-US" dirty="0"/>
              <a:t>Consider also how to modify your program to use multiple threads</a:t>
            </a:r>
          </a:p>
          <a:p>
            <a:pPr lvl="1"/>
            <a:r>
              <a:rPr lang="en-US" dirty="0"/>
              <a:t>Compute each ball’s next position separately</a:t>
            </a:r>
          </a:p>
          <a:p>
            <a:r>
              <a:rPr lang="en-US" dirty="0"/>
              <a:t>Write and submit a description of what would be changed for these cases</a:t>
            </a:r>
          </a:p>
          <a:p>
            <a:pPr lvl="1"/>
            <a:r>
              <a:rPr lang="en-US" dirty="0"/>
              <a:t>Don’t do the changes – just describe what you would have to do to your current application</a:t>
            </a:r>
          </a:p>
          <a:p>
            <a:pPr lvl="1"/>
            <a:r>
              <a:rPr lang="en-US" dirty="0"/>
              <a:t>How modular was your original design</a:t>
            </a:r>
          </a:p>
          <a:p>
            <a:pPr lvl="1"/>
            <a:r>
              <a:rPr lang="en-US" dirty="0"/>
              <a:t>How much could you reuse</a:t>
            </a:r>
          </a:p>
          <a:p>
            <a:r>
              <a:rPr lang="en-US" dirty="0"/>
              <a:t>Due Thursday (canvas hand-in)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2D0FC-444B-EC96-93F1-2E8691713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F682C-1430-7294-EF23-F4A10553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72278-438D-CFFE-1D70-D59AF3D58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525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3A461-37B8-194B-8384-2A4609554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A5931-4843-2F49-96FD-D34D0F20E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Work on the high-level design</a:t>
            </a:r>
          </a:p>
          <a:p>
            <a:pPr lvl="1"/>
            <a:r>
              <a:rPr lang="en-US" dirty="0"/>
              <a:t>Choose appropriate target language(s) (based on criteria in lecture)</a:t>
            </a:r>
          </a:p>
          <a:p>
            <a:pPr lvl="1"/>
            <a:r>
              <a:rPr lang="en-US" dirty="0"/>
              <a:t>Think about interfaces in those languages</a:t>
            </a:r>
          </a:p>
          <a:p>
            <a:r>
              <a:rPr lang="en-US" dirty="0"/>
              <a:t>Initial high-level design due Tuesday 10/8</a:t>
            </a:r>
          </a:p>
          <a:p>
            <a:pPr lvl="1"/>
            <a:r>
              <a:rPr lang="en-US" dirty="0"/>
              <a:t>Something that can be reviewed</a:t>
            </a:r>
          </a:p>
          <a:p>
            <a:pPr lvl="2"/>
            <a:r>
              <a:rPr lang="en-US" dirty="0"/>
              <a:t>Can be just a set of components</a:t>
            </a:r>
          </a:p>
          <a:p>
            <a:pPr lvl="1"/>
            <a:r>
              <a:rPr lang="en-US" dirty="0"/>
              <a:t>Hand in through canvas (one per team)</a:t>
            </a:r>
          </a:p>
          <a:p>
            <a:pPr lvl="1"/>
            <a:r>
              <a:rPr lang="en-US" dirty="0"/>
              <a:t>Not a final design</a:t>
            </a:r>
          </a:p>
          <a:p>
            <a:r>
              <a:rPr lang="en-US" b="1" dirty="0">
                <a:highlight>
                  <a:srgbClr val="FF0000"/>
                </a:highlight>
              </a:rPr>
              <a:t>Next Tuesday 10/8 we’ll have initial project presentations</a:t>
            </a:r>
          </a:p>
          <a:p>
            <a:pPr lvl="1"/>
            <a:r>
              <a:rPr lang="en-US" dirty="0"/>
              <a:t>Describe what you are building</a:t>
            </a:r>
          </a:p>
          <a:p>
            <a:pPr lvl="1"/>
            <a:r>
              <a:rPr lang="en-US" dirty="0"/>
              <a:t>Describe the high-level design</a:t>
            </a:r>
          </a:p>
          <a:p>
            <a:pPr lvl="1"/>
            <a:r>
              <a:rPr lang="en-US" dirty="0"/>
              <a:t>10 minutes (7 + 3 for questions)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CDBF6-C253-6249-9C27-6421DB67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B84B-41A5-DC4C-A7CA-C3ED8F556D9C}" type="datetime1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8EA9A-8C91-2848-A5A1-452E2656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CSCI2340 -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86218-0092-7046-BA0B-E0FE88CA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11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D3604-BCDA-593C-9C9C-7E657E3A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in High-Level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EA3A2-F186-2701-69D6-6E1730872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high-level designs using LLMs or code 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6201E-0CB3-03A7-316C-6049A4A31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62DB3-CF7E-324F-B4E3-8AD8EF9E1F77}" type="datetime1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00AD9-7838-5330-C49A-26990E288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CSCI2340 - Lecture 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883C0-7799-55E9-1203-714FC7A2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9D28-175B-924B-8AFB-6F5FA3319B5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575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383024F-3BF6-FD4C-AD1F-07A087CD1115}" vid="{DB1C44C7-EF57-E94B-AA0A-0C9AC4A0B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47624</TotalTime>
  <Words>3412</Words>
  <Application>Microsoft Macintosh PowerPoint</Application>
  <PresentationFormat>Widescreen</PresentationFormat>
  <Paragraphs>575</Paragraphs>
  <Slides>37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Century Schoolbook</vt:lpstr>
      <vt:lpstr>Theme1</vt:lpstr>
      <vt:lpstr>High-Level Design Issues</vt:lpstr>
      <vt:lpstr>High-Level Design</vt:lpstr>
      <vt:lpstr>Language-Based Interface-Based Design</vt:lpstr>
      <vt:lpstr>Interface-Based Design for SHORE</vt:lpstr>
      <vt:lpstr>Interface-Based Design for SHORE</vt:lpstr>
      <vt:lpstr>Advantages of Interface-Based Design</vt:lpstr>
      <vt:lpstr>Disadvantages of Interface-Based Design</vt:lpstr>
      <vt:lpstr>Façade-Based Design</vt:lpstr>
      <vt:lpstr>Façade-Based Design for SHORE</vt:lpstr>
      <vt:lpstr>Advantages of Façade-Based Design</vt:lpstr>
      <vt:lpstr>Disadvantages of Façade-Based Design</vt:lpstr>
      <vt:lpstr>Message-Based Interfaces</vt:lpstr>
      <vt:lpstr>Message Interface in SHORE</vt:lpstr>
      <vt:lpstr>Pros and Cons of Message Interfaces</vt:lpstr>
      <vt:lpstr>Languages for Large Systems</vt:lpstr>
      <vt:lpstr>Large-Scale PL Requirements</vt:lpstr>
      <vt:lpstr>Large-Scale PL Requirements Continued</vt:lpstr>
      <vt:lpstr>Large-Scale PL Requirements Continued</vt:lpstr>
      <vt:lpstr>Multilingual Systems</vt:lpstr>
      <vt:lpstr>Designing Around What Exists</vt:lpstr>
      <vt:lpstr>Standardized Code</vt:lpstr>
      <vt:lpstr>Common Domains</vt:lpstr>
      <vt:lpstr>Databases</vt:lpstr>
      <vt:lpstr>Search Tools</vt:lpstr>
      <vt:lpstr>Machine Learning</vt:lpstr>
      <vt:lpstr>Other Common Applications</vt:lpstr>
      <vt:lpstr>High-Level Design</vt:lpstr>
      <vt:lpstr>Risks with External Code</vt:lpstr>
      <vt:lpstr>Designing for Concurrency</vt:lpstr>
      <vt:lpstr>Concurrency: Multiple Processes</vt:lpstr>
      <vt:lpstr>Concurrency: Background Tasks</vt:lpstr>
      <vt:lpstr>Concurrency: User Interface</vt:lpstr>
      <vt:lpstr>Concurrency: Algorithmic</vt:lpstr>
      <vt:lpstr>Concurrency in High-Level Design</vt:lpstr>
      <vt:lpstr>Programming Homework</vt:lpstr>
      <vt:lpstr>PROJECT Homework</vt:lpstr>
      <vt:lpstr>Research in High-Level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High-Level Design Issues</dc:title>
  <dc:creator>Steven Reiss</dc:creator>
  <cp:lastModifiedBy>Steven Reiss</cp:lastModifiedBy>
  <cp:revision>49</cp:revision>
  <dcterms:created xsi:type="dcterms:W3CDTF">2020-09-21T15:29:27Z</dcterms:created>
  <dcterms:modified xsi:type="dcterms:W3CDTF">2024-10-01T12:36:47Z</dcterms:modified>
</cp:coreProperties>
</file>