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sldIdLst>
    <p:sldId id="256" r:id="rId2"/>
    <p:sldId id="284" r:id="rId3"/>
    <p:sldId id="392" r:id="rId4"/>
    <p:sldId id="285" r:id="rId5"/>
    <p:sldId id="257" r:id="rId6"/>
    <p:sldId id="258" r:id="rId7"/>
    <p:sldId id="259" r:id="rId8"/>
    <p:sldId id="260" r:id="rId9"/>
    <p:sldId id="261" r:id="rId10"/>
    <p:sldId id="287" r:id="rId11"/>
    <p:sldId id="262" r:id="rId12"/>
    <p:sldId id="263" r:id="rId13"/>
    <p:sldId id="264" r:id="rId14"/>
    <p:sldId id="286" r:id="rId15"/>
    <p:sldId id="265" r:id="rId16"/>
    <p:sldId id="267" r:id="rId17"/>
    <p:sldId id="282" r:id="rId18"/>
    <p:sldId id="268" r:id="rId19"/>
    <p:sldId id="393" r:id="rId20"/>
    <p:sldId id="281" r:id="rId21"/>
    <p:sldId id="390" r:id="rId22"/>
    <p:sldId id="391" r:id="rId23"/>
    <p:sldId id="283" r:id="rId24"/>
    <p:sldId id="269" r:id="rId25"/>
    <p:sldId id="270" r:id="rId26"/>
    <p:sldId id="271" r:id="rId27"/>
    <p:sldId id="280" r:id="rId28"/>
    <p:sldId id="272" r:id="rId29"/>
    <p:sldId id="273" r:id="rId30"/>
    <p:sldId id="274" r:id="rId31"/>
    <p:sldId id="275" r:id="rId32"/>
    <p:sldId id="276" r:id="rId33"/>
    <p:sldId id="277" r:id="rId34"/>
    <p:sldId id="389" r:id="rId35"/>
    <p:sldId id="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60"/>
    <p:restoredTop sz="76052"/>
  </p:normalViewPr>
  <p:slideViewPr>
    <p:cSldViewPr snapToGrid="0" snapToObjects="1">
      <p:cViewPr varScale="1">
        <p:scale>
          <a:sx n="152" d="100"/>
          <a:sy n="152" d="100"/>
        </p:scale>
        <p:origin x="2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70565-30AB-6749-A2C2-D73A7FF41951}" type="datetimeFigureOut">
              <a:rPr lang="en-US" smtClean="0"/>
              <a:t>9/19/24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5C14A-06A7-0747-957B-6CBF84D10C87}" type="slidenum">
              <a:rPr lang="en-US" smtClean="0"/>
              <a:t>‹#›</a:t>
            </a:fld>
            <a:endParaRPr lang="en-US"/>
          </a:p>
        </p:txBody>
      </p:sp>
    </p:spTree>
    <p:extLst>
      <p:ext uri="{BB962C8B-B14F-4D97-AF65-F5344CB8AC3E}">
        <p14:creationId xmlns:p14="http://schemas.microsoft.com/office/powerpoint/2010/main" val="264829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lecture needs better organization to make it more appealing.</a:t>
            </a:r>
          </a:p>
          <a:p>
            <a:endParaRPr lang="en-US" dirty="0"/>
          </a:p>
          <a:p>
            <a:r>
              <a:rPr lang="en-US" dirty="0"/>
              <a:t>One possibility is to look at the 3 ways of developing an interface (first, as a driver, last) as the focus.  Then for each, indicate what types of interfaces it is relevant to what types of design and design methodologies work in the case.  The slides that do not address these concerns can then be dropped (callbacks, …).  Other slides are integrated with </a:t>
            </a:r>
            <a:r>
              <a:rPr lang="en-US"/>
              <a:t>the appropriate type.</a:t>
            </a:r>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a:t>
            </a:fld>
            <a:endParaRPr lang="en-US"/>
          </a:p>
        </p:txBody>
      </p:sp>
    </p:spTree>
    <p:extLst>
      <p:ext uri="{BB962C8B-B14F-4D97-AF65-F5344CB8AC3E}">
        <p14:creationId xmlns:p14="http://schemas.microsoft.com/office/powerpoint/2010/main" val="149648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15C14A-06A7-0747-957B-6CBF84D10C87}" type="slidenum">
              <a:rPr lang="en-US" smtClean="0"/>
              <a:t>18</a:t>
            </a:fld>
            <a:endParaRPr lang="en-US"/>
          </a:p>
        </p:txBody>
      </p:sp>
    </p:spTree>
    <p:extLst>
      <p:ext uri="{BB962C8B-B14F-4D97-AF65-F5344CB8AC3E}">
        <p14:creationId xmlns:p14="http://schemas.microsoft.com/office/powerpoint/2010/main" val="879859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for CATRE</a:t>
            </a:r>
          </a:p>
        </p:txBody>
      </p:sp>
      <p:sp>
        <p:nvSpPr>
          <p:cNvPr id="4" name="Slide Number Placeholder 3"/>
          <p:cNvSpPr>
            <a:spLocks noGrp="1"/>
          </p:cNvSpPr>
          <p:nvPr>
            <p:ph type="sldNum" sz="quarter" idx="5"/>
          </p:nvPr>
        </p:nvSpPr>
        <p:spPr/>
        <p:txBody>
          <a:bodyPr/>
          <a:lstStyle/>
          <a:p>
            <a:fld id="{3015C14A-06A7-0747-957B-6CBF84D10C87}" type="slidenum">
              <a:rPr lang="en-US" smtClean="0"/>
              <a:t>20</a:t>
            </a:fld>
            <a:endParaRPr lang="en-US"/>
          </a:p>
        </p:txBody>
      </p:sp>
    </p:spTree>
    <p:extLst>
      <p:ext uri="{BB962C8B-B14F-4D97-AF65-F5344CB8AC3E}">
        <p14:creationId xmlns:p14="http://schemas.microsoft.com/office/powerpoint/2010/main" val="2812330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 this slide</a:t>
            </a:r>
          </a:p>
        </p:txBody>
      </p:sp>
      <p:sp>
        <p:nvSpPr>
          <p:cNvPr id="4" name="Slide Number Placeholder 3"/>
          <p:cNvSpPr>
            <a:spLocks noGrp="1"/>
          </p:cNvSpPr>
          <p:nvPr>
            <p:ph type="sldNum" sz="quarter" idx="5"/>
          </p:nvPr>
        </p:nvSpPr>
        <p:spPr/>
        <p:txBody>
          <a:bodyPr/>
          <a:lstStyle/>
          <a:p>
            <a:fld id="{3015C14A-06A7-0747-957B-6CBF84D10C87}" type="slidenum">
              <a:rPr lang="en-US" smtClean="0"/>
              <a:t>26</a:t>
            </a:fld>
            <a:endParaRPr lang="en-US"/>
          </a:p>
        </p:txBody>
      </p:sp>
    </p:spTree>
    <p:extLst>
      <p:ext uri="{BB962C8B-B14F-4D97-AF65-F5344CB8AC3E}">
        <p14:creationId xmlns:p14="http://schemas.microsoft.com/office/powerpoint/2010/main" val="1757252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9768-6A09-CD48-9166-D94914442A23}"/>
              </a:ext>
            </a:extLst>
          </p:cNvPr>
          <p:cNvSpPr>
            <a:spLocks noGrp="1"/>
          </p:cNvSpPr>
          <p:nvPr>
            <p:ph type="ctrTitle"/>
          </p:nvPr>
        </p:nvSpPr>
        <p:spPr>
          <a:xfrm>
            <a:off x="1524000" y="1122363"/>
            <a:ext cx="9144000" cy="2387600"/>
          </a:xfrm>
        </p:spPr>
        <p:txBody>
          <a:bodyPr anchor="b"/>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719C42F-FC2C-F340-86D2-B3EB1A0D91F3}"/>
              </a:ext>
            </a:extLst>
          </p:cNvPr>
          <p:cNvSpPr>
            <a:spLocks noGrp="1"/>
          </p:cNvSpPr>
          <p:nvPr>
            <p:ph type="subTitle" idx="1"/>
          </p:nvPr>
        </p:nvSpPr>
        <p:spPr>
          <a:xfrm>
            <a:off x="1524000" y="3602038"/>
            <a:ext cx="9144000" cy="1655762"/>
          </a:xfrm>
        </p:spPr>
        <p:txBody>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8AF5D-CCF2-0543-A1BD-56D1639F82AA}"/>
              </a:ext>
            </a:extLst>
          </p:cNvPr>
          <p:cNvSpPr>
            <a:spLocks noGrp="1"/>
          </p:cNvSpPr>
          <p:nvPr>
            <p:ph type="dt" sz="half" idx="10"/>
          </p:nvPr>
        </p:nvSpPr>
        <p:spPr/>
        <p:txBody>
          <a:bodyPr/>
          <a:lstStyle>
            <a:lvl1pPr>
              <a:defRPr sz="1600"/>
            </a:lvl1pPr>
          </a:lstStyle>
          <a:p>
            <a:fld id="{2B78B7D7-5F21-B244-8BF9-9C9E7A1B2875}" type="datetime1">
              <a:rPr lang="en-US" smtClean="0"/>
              <a:t>9/19/24</a:t>
            </a:fld>
            <a:endParaRPr lang="en-US"/>
          </a:p>
        </p:txBody>
      </p:sp>
      <p:sp>
        <p:nvSpPr>
          <p:cNvPr id="5" name="Footer Placeholder 4">
            <a:extLst>
              <a:ext uri="{FF2B5EF4-FFF2-40B4-BE49-F238E27FC236}">
                <a16:creationId xmlns:a16="http://schemas.microsoft.com/office/drawing/2014/main" id="{F25BC1A0-3D23-FD4A-A7AA-71D5EA533416}"/>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6" name="Slide Number Placeholder 5">
            <a:extLst>
              <a:ext uri="{FF2B5EF4-FFF2-40B4-BE49-F238E27FC236}">
                <a16:creationId xmlns:a16="http://schemas.microsoft.com/office/drawing/2014/main" id="{DAE47230-DB60-FF4F-A307-AC51AB7F2914}"/>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21648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54418-83E6-8741-A518-03E976937877}"/>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F81602-C83A-3443-875D-1B817D5F14CF}"/>
              </a:ext>
            </a:extLst>
          </p:cNvPr>
          <p:cNvSpPr>
            <a:spLocks noGrp="1"/>
          </p:cNvSpPr>
          <p:nvPr>
            <p:ph idx="1"/>
          </p:nvPr>
        </p:nvSpPr>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01D2771-BA38-714D-BB2D-3877CA1181AA}"/>
              </a:ext>
            </a:extLst>
          </p:cNvPr>
          <p:cNvSpPr>
            <a:spLocks noGrp="1"/>
          </p:cNvSpPr>
          <p:nvPr>
            <p:ph type="dt" sz="half" idx="10"/>
          </p:nvPr>
        </p:nvSpPr>
        <p:spPr/>
        <p:txBody>
          <a:bodyPr/>
          <a:lstStyle>
            <a:lvl1pPr>
              <a:defRPr sz="1400"/>
            </a:lvl1p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0774B3A7-CD31-5849-9490-59027C6D1DB8}"/>
              </a:ext>
            </a:extLst>
          </p:cNvPr>
          <p:cNvSpPr>
            <a:spLocks noGrp="1"/>
          </p:cNvSpPr>
          <p:nvPr>
            <p:ph type="ftr" sz="quarter" idx="11"/>
          </p:nvPr>
        </p:nvSpPr>
        <p:spPr/>
        <p:txBody>
          <a:bodyPr/>
          <a:lstStyle>
            <a:lvl1pPr>
              <a:defRPr sz="1400"/>
            </a:lvl1pPr>
          </a:lstStyle>
          <a:p>
            <a:r>
              <a:rPr lang="en-US"/>
              <a:t>CSCI2340 - Lecture 9</a:t>
            </a:r>
            <a:endParaRPr lang="en-US" dirty="0"/>
          </a:p>
        </p:txBody>
      </p:sp>
      <p:sp>
        <p:nvSpPr>
          <p:cNvPr id="6" name="Slide Number Placeholder 5">
            <a:extLst>
              <a:ext uri="{FF2B5EF4-FFF2-40B4-BE49-F238E27FC236}">
                <a16:creationId xmlns:a16="http://schemas.microsoft.com/office/drawing/2014/main" id="{8B9359A4-FB2C-AC45-BB6B-B0A36956C59C}"/>
              </a:ext>
            </a:extLst>
          </p:cNvPr>
          <p:cNvSpPr>
            <a:spLocks noGrp="1"/>
          </p:cNvSpPr>
          <p:nvPr>
            <p:ph type="sldNum" sz="quarter" idx="12"/>
          </p:nvPr>
        </p:nvSpPr>
        <p:spPr/>
        <p:txBody>
          <a:bodyPr/>
          <a:lstStyle>
            <a:lvl1pPr>
              <a:defRPr sz="14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59920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FB39-5217-884B-A753-EBC99CED6629}"/>
              </a:ext>
            </a:extLst>
          </p:cNvPr>
          <p:cNvSpPr>
            <a:spLocks noGrp="1"/>
          </p:cNvSpPr>
          <p:nvPr>
            <p:ph type="title"/>
          </p:nvPr>
        </p:nvSpPr>
        <p:spPr>
          <a:xfrm>
            <a:off x="831850" y="1709738"/>
            <a:ext cx="10515600" cy="2852737"/>
          </a:xfrm>
        </p:spPr>
        <p:txBody>
          <a:bodyPr anchor="b"/>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7A90812F-AA74-0F47-8F09-7AFAEB2F6F6E}"/>
              </a:ext>
            </a:extLst>
          </p:cNvPr>
          <p:cNvSpPr>
            <a:spLocks noGrp="1"/>
          </p:cNvSpPr>
          <p:nvPr>
            <p:ph type="body" idx="1"/>
          </p:nvPr>
        </p:nvSpPr>
        <p:spPr>
          <a:xfrm>
            <a:off x="831850" y="4589463"/>
            <a:ext cx="10515600" cy="1500187"/>
          </a:xfrm>
        </p:spPr>
        <p:txBody>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4BF20B-9E3C-D942-B269-C05D018F4FDC}"/>
              </a:ext>
            </a:extLst>
          </p:cNvPr>
          <p:cNvSpPr>
            <a:spLocks noGrp="1"/>
          </p:cNvSpPr>
          <p:nvPr>
            <p:ph type="dt" sz="half" idx="10"/>
          </p:nvPr>
        </p:nvSpPr>
        <p:spPr/>
        <p:txBody>
          <a:bodyPr/>
          <a:lstStyle>
            <a:lvl1pPr>
              <a:defRPr sz="1600"/>
            </a:lvl1pPr>
          </a:lstStyle>
          <a:p>
            <a:fld id="{1FF58275-FCC4-2648-925C-3AA1CFC923B6}" type="datetime1">
              <a:rPr lang="en-US" smtClean="0"/>
              <a:t>9/19/24</a:t>
            </a:fld>
            <a:endParaRPr lang="en-US"/>
          </a:p>
        </p:txBody>
      </p:sp>
      <p:sp>
        <p:nvSpPr>
          <p:cNvPr id="5" name="Footer Placeholder 4">
            <a:extLst>
              <a:ext uri="{FF2B5EF4-FFF2-40B4-BE49-F238E27FC236}">
                <a16:creationId xmlns:a16="http://schemas.microsoft.com/office/drawing/2014/main" id="{6140F9BC-1149-F346-8A71-54B1B8E77B01}"/>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6" name="Slide Number Placeholder 5">
            <a:extLst>
              <a:ext uri="{FF2B5EF4-FFF2-40B4-BE49-F238E27FC236}">
                <a16:creationId xmlns:a16="http://schemas.microsoft.com/office/drawing/2014/main" id="{5E629824-8D32-E445-9405-D2D92722860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2892888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BF9DC-6C04-0742-B6AD-7D6518468D99}"/>
              </a:ext>
            </a:extLst>
          </p:cNvPr>
          <p:cNvSpPr>
            <a:spLocks noGrp="1"/>
          </p:cNvSpPr>
          <p:nvPr>
            <p:ph type="title"/>
          </p:nvPr>
        </p:nvSpPr>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2E7F5E50-7B60-0447-BDFD-302DD91C3348}"/>
              </a:ext>
            </a:extLst>
          </p:cNvPr>
          <p:cNvSpPr>
            <a:spLocks noGrp="1"/>
          </p:cNvSpPr>
          <p:nvPr>
            <p:ph sz="half" idx="1"/>
          </p:nvPr>
        </p:nvSpPr>
        <p:spPr>
          <a:xfrm>
            <a:off x="838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DDF4B8-417A-F04B-9334-353B32DEF456}"/>
              </a:ext>
            </a:extLst>
          </p:cNvPr>
          <p:cNvSpPr>
            <a:spLocks noGrp="1"/>
          </p:cNvSpPr>
          <p:nvPr>
            <p:ph sz="half" idx="2"/>
          </p:nvPr>
        </p:nvSpPr>
        <p:spPr>
          <a:xfrm>
            <a:off x="6172200" y="1825625"/>
            <a:ext cx="5181600" cy="435133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5AF841-5700-3D42-AFE1-903C9C2FD762}"/>
              </a:ext>
            </a:extLst>
          </p:cNvPr>
          <p:cNvSpPr>
            <a:spLocks noGrp="1"/>
          </p:cNvSpPr>
          <p:nvPr>
            <p:ph type="dt" sz="half" idx="10"/>
          </p:nvPr>
        </p:nvSpPr>
        <p:spPr/>
        <p:txBody>
          <a:bodyPr/>
          <a:lstStyle>
            <a:lvl1pPr>
              <a:defRPr sz="1600"/>
            </a:lvl1pPr>
          </a:lstStyle>
          <a:p>
            <a:fld id="{E11D80D9-E1FF-E244-A920-A8B3298E4FEB}" type="datetime1">
              <a:rPr lang="en-US" smtClean="0"/>
              <a:t>9/19/24</a:t>
            </a:fld>
            <a:endParaRPr lang="en-US"/>
          </a:p>
        </p:txBody>
      </p:sp>
      <p:sp>
        <p:nvSpPr>
          <p:cNvPr id="6" name="Footer Placeholder 5">
            <a:extLst>
              <a:ext uri="{FF2B5EF4-FFF2-40B4-BE49-F238E27FC236}">
                <a16:creationId xmlns:a16="http://schemas.microsoft.com/office/drawing/2014/main" id="{7084747B-C6C6-584B-B126-64FDCE25870D}"/>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7" name="Slide Number Placeholder 6">
            <a:extLst>
              <a:ext uri="{FF2B5EF4-FFF2-40B4-BE49-F238E27FC236}">
                <a16:creationId xmlns:a16="http://schemas.microsoft.com/office/drawing/2014/main" id="{1500F15F-1E7B-6543-84A8-F4C85C4134D0}"/>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124632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4756-E1E5-754C-87A6-B6851F115E8F}"/>
              </a:ext>
            </a:extLst>
          </p:cNvPr>
          <p:cNvSpPr>
            <a:spLocks noGrp="1"/>
          </p:cNvSpPr>
          <p:nvPr>
            <p:ph type="title"/>
          </p:nvPr>
        </p:nvSpPr>
        <p:spPr>
          <a:xfrm>
            <a:off x="839788" y="365125"/>
            <a:ext cx="10515600" cy="1325563"/>
          </a:xfrm>
        </p:spPr>
        <p:txBody>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86F4BA77-F17B-E947-99AA-E04533F07609}"/>
              </a:ext>
            </a:extLst>
          </p:cNvPr>
          <p:cNvSpPr>
            <a:spLocks noGrp="1"/>
          </p:cNvSpPr>
          <p:nvPr>
            <p:ph type="body" idx="1"/>
          </p:nvPr>
        </p:nvSpPr>
        <p:spPr>
          <a:xfrm>
            <a:off x="839788" y="1681163"/>
            <a:ext cx="515778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3F7A5D-5F90-9946-AD51-71CCC19556F4}"/>
              </a:ext>
            </a:extLst>
          </p:cNvPr>
          <p:cNvSpPr>
            <a:spLocks noGrp="1"/>
          </p:cNvSpPr>
          <p:nvPr>
            <p:ph sz="half" idx="2"/>
          </p:nvPr>
        </p:nvSpPr>
        <p:spPr>
          <a:xfrm>
            <a:off x="839788" y="2505075"/>
            <a:ext cx="5157787"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17858-256F-BA44-A1EA-965BC5A1FF79}"/>
              </a:ext>
            </a:extLst>
          </p:cNvPr>
          <p:cNvSpPr>
            <a:spLocks noGrp="1"/>
          </p:cNvSpPr>
          <p:nvPr>
            <p:ph type="body" sz="quarter" idx="3"/>
          </p:nvPr>
        </p:nvSpPr>
        <p:spPr>
          <a:xfrm>
            <a:off x="6172200" y="1681163"/>
            <a:ext cx="51831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D14B7A-FC74-7640-B07F-14730ED76D81}"/>
              </a:ext>
            </a:extLst>
          </p:cNvPr>
          <p:cNvSpPr>
            <a:spLocks noGrp="1"/>
          </p:cNvSpPr>
          <p:nvPr>
            <p:ph sz="quarter" idx="4"/>
          </p:nvPr>
        </p:nvSpPr>
        <p:spPr>
          <a:xfrm>
            <a:off x="6172200" y="2505075"/>
            <a:ext cx="5183188" cy="3684588"/>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AF7AD3-CD39-1D43-9B89-324A86E26967}"/>
              </a:ext>
            </a:extLst>
          </p:cNvPr>
          <p:cNvSpPr>
            <a:spLocks noGrp="1"/>
          </p:cNvSpPr>
          <p:nvPr>
            <p:ph type="dt" sz="half" idx="10"/>
          </p:nvPr>
        </p:nvSpPr>
        <p:spPr/>
        <p:txBody>
          <a:bodyPr/>
          <a:lstStyle>
            <a:lvl1pPr>
              <a:defRPr sz="1600"/>
            </a:lvl1pPr>
          </a:lstStyle>
          <a:p>
            <a:fld id="{28464881-1998-8F4E-A4C4-FD66A70BDB88}" type="datetime1">
              <a:rPr lang="en-US" smtClean="0"/>
              <a:t>9/19/24</a:t>
            </a:fld>
            <a:endParaRPr lang="en-US"/>
          </a:p>
        </p:txBody>
      </p:sp>
      <p:sp>
        <p:nvSpPr>
          <p:cNvPr id="8" name="Footer Placeholder 7">
            <a:extLst>
              <a:ext uri="{FF2B5EF4-FFF2-40B4-BE49-F238E27FC236}">
                <a16:creationId xmlns:a16="http://schemas.microsoft.com/office/drawing/2014/main" id="{DBC35014-6F1A-8849-A55E-80262F1B9168}"/>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9" name="Slide Number Placeholder 8">
            <a:extLst>
              <a:ext uri="{FF2B5EF4-FFF2-40B4-BE49-F238E27FC236}">
                <a16:creationId xmlns:a16="http://schemas.microsoft.com/office/drawing/2014/main" id="{5481B2BD-693A-C04A-AD65-7AE5DAAD50E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45890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7BCA-DA6B-5E48-8B86-9EEA14FDFDC0}"/>
              </a:ext>
            </a:extLst>
          </p:cNvPr>
          <p:cNvSpPr>
            <a:spLocks noGrp="1"/>
          </p:cNvSpPr>
          <p:nvPr>
            <p:ph type="title"/>
          </p:nvPr>
        </p:nvSpPr>
        <p:spPr/>
        <p:txBody>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852B21C0-ABCC-1E46-9ACA-77BCEE68C699}"/>
              </a:ext>
            </a:extLst>
          </p:cNvPr>
          <p:cNvSpPr>
            <a:spLocks noGrp="1"/>
          </p:cNvSpPr>
          <p:nvPr>
            <p:ph type="dt" sz="half" idx="10"/>
          </p:nvPr>
        </p:nvSpPr>
        <p:spPr/>
        <p:txBody>
          <a:bodyPr/>
          <a:lstStyle>
            <a:lvl1pPr>
              <a:defRPr sz="1600"/>
            </a:lvl1pPr>
          </a:lstStyle>
          <a:p>
            <a:fld id="{8E30260F-E74F-574F-BC25-1A064BECE60E}" type="datetime1">
              <a:rPr lang="en-US" smtClean="0"/>
              <a:t>9/19/24</a:t>
            </a:fld>
            <a:endParaRPr lang="en-US"/>
          </a:p>
        </p:txBody>
      </p:sp>
      <p:sp>
        <p:nvSpPr>
          <p:cNvPr id="4" name="Footer Placeholder 3">
            <a:extLst>
              <a:ext uri="{FF2B5EF4-FFF2-40B4-BE49-F238E27FC236}">
                <a16:creationId xmlns:a16="http://schemas.microsoft.com/office/drawing/2014/main" id="{74104957-25F7-F448-B8EF-27B57CF53BF6}"/>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5" name="Slide Number Placeholder 4">
            <a:extLst>
              <a:ext uri="{FF2B5EF4-FFF2-40B4-BE49-F238E27FC236}">
                <a16:creationId xmlns:a16="http://schemas.microsoft.com/office/drawing/2014/main" id="{1CB1C5FF-847E-DB49-BC53-4A12326406D7}"/>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77155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124459-4546-6242-98C8-5A24329C44D8}"/>
              </a:ext>
            </a:extLst>
          </p:cNvPr>
          <p:cNvSpPr>
            <a:spLocks noGrp="1"/>
          </p:cNvSpPr>
          <p:nvPr>
            <p:ph type="dt" sz="half" idx="10"/>
          </p:nvPr>
        </p:nvSpPr>
        <p:spPr/>
        <p:txBody>
          <a:bodyPr/>
          <a:lstStyle/>
          <a:p>
            <a:fld id="{056EB176-D96B-9642-8094-9F16C95FB76F}" type="datetime1">
              <a:rPr lang="en-US" smtClean="0"/>
              <a:t>9/19/24</a:t>
            </a:fld>
            <a:endParaRPr lang="en-US"/>
          </a:p>
        </p:txBody>
      </p:sp>
      <p:sp>
        <p:nvSpPr>
          <p:cNvPr id="3" name="Footer Placeholder 2">
            <a:extLst>
              <a:ext uri="{FF2B5EF4-FFF2-40B4-BE49-F238E27FC236}">
                <a16:creationId xmlns:a16="http://schemas.microsoft.com/office/drawing/2014/main" id="{4E0A5753-50F4-934E-B921-7CAEE212ACCE}"/>
              </a:ext>
            </a:extLst>
          </p:cNvPr>
          <p:cNvSpPr>
            <a:spLocks noGrp="1"/>
          </p:cNvSpPr>
          <p:nvPr>
            <p:ph type="ftr" sz="quarter" idx="11"/>
          </p:nvPr>
        </p:nvSpPr>
        <p:spPr/>
        <p:txBody>
          <a:bodyPr/>
          <a:lstStyle/>
          <a:p>
            <a:r>
              <a:rPr lang="en-US"/>
              <a:t>CSCI2340 - Lecture 9</a:t>
            </a:r>
            <a:endParaRPr lang="en-US" dirty="0"/>
          </a:p>
        </p:txBody>
      </p:sp>
      <p:sp>
        <p:nvSpPr>
          <p:cNvPr id="4" name="Slide Number Placeholder 3">
            <a:extLst>
              <a:ext uri="{FF2B5EF4-FFF2-40B4-BE49-F238E27FC236}">
                <a16:creationId xmlns:a16="http://schemas.microsoft.com/office/drawing/2014/main" id="{C4B3E2F6-E3C5-0144-A5C7-1A2E9B6CB317}"/>
              </a:ext>
            </a:extLst>
          </p:cNvPr>
          <p:cNvSpPr>
            <a:spLocks noGrp="1"/>
          </p:cNvSpPr>
          <p:nvPr>
            <p:ph type="sldNum" sz="quarter" idx="12"/>
          </p:nvPr>
        </p:nvSpPr>
        <p:spPr/>
        <p:txBody>
          <a:bodyPr/>
          <a:lstStyle/>
          <a:p>
            <a:fld id="{E4AA9D28-175B-924B-8AFB-6F5FA3319B55}" type="slidenum">
              <a:rPr lang="en-US" smtClean="0"/>
              <a:t>‹#›</a:t>
            </a:fld>
            <a:endParaRPr lang="en-US"/>
          </a:p>
        </p:txBody>
      </p:sp>
    </p:spTree>
    <p:extLst>
      <p:ext uri="{BB962C8B-B14F-4D97-AF65-F5344CB8AC3E}">
        <p14:creationId xmlns:p14="http://schemas.microsoft.com/office/powerpoint/2010/main" val="1866806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3ABF5-9E9B-7049-9F63-B328D97A39B7}"/>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9B1DCB58-34F7-924A-BB49-990563EBB193}"/>
              </a:ext>
            </a:extLst>
          </p:cNvPr>
          <p:cNvSpPr>
            <a:spLocks noGrp="1"/>
          </p:cNvSpPr>
          <p:nvPr>
            <p:ph idx="1"/>
          </p:nvPr>
        </p:nvSpPr>
        <p:spPr>
          <a:xfrm>
            <a:off x="5183188" y="987425"/>
            <a:ext cx="6172200" cy="4873625"/>
          </a:xfrm>
        </p:spPr>
        <p:txBody>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A0D5F-EA5A-604D-9D89-CB18B0BCF18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4E6103-6501-8F47-967C-AED93CA406C1}"/>
              </a:ext>
            </a:extLst>
          </p:cNvPr>
          <p:cNvSpPr>
            <a:spLocks noGrp="1"/>
          </p:cNvSpPr>
          <p:nvPr>
            <p:ph type="dt" sz="half" idx="10"/>
          </p:nvPr>
        </p:nvSpPr>
        <p:spPr/>
        <p:txBody>
          <a:bodyPr/>
          <a:lstStyle>
            <a:lvl1pPr>
              <a:defRPr sz="1600"/>
            </a:lvl1pPr>
          </a:lstStyle>
          <a:p>
            <a:fld id="{37216CDA-3075-AE49-A130-7ED6EA503E37}" type="datetime1">
              <a:rPr lang="en-US" smtClean="0"/>
              <a:t>9/19/24</a:t>
            </a:fld>
            <a:endParaRPr lang="en-US"/>
          </a:p>
        </p:txBody>
      </p:sp>
      <p:sp>
        <p:nvSpPr>
          <p:cNvPr id="6" name="Footer Placeholder 5">
            <a:extLst>
              <a:ext uri="{FF2B5EF4-FFF2-40B4-BE49-F238E27FC236}">
                <a16:creationId xmlns:a16="http://schemas.microsoft.com/office/drawing/2014/main" id="{3BA77F69-1A05-E444-94AE-E3D09E55BEB1}"/>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7" name="Slide Number Placeholder 6">
            <a:extLst>
              <a:ext uri="{FF2B5EF4-FFF2-40B4-BE49-F238E27FC236}">
                <a16:creationId xmlns:a16="http://schemas.microsoft.com/office/drawing/2014/main" id="{DA05D97C-F4DD-8D49-9C3B-0C2129C0FDF5}"/>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9791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83F1-F291-F648-861C-D1816789E07B}"/>
              </a:ext>
            </a:extLst>
          </p:cNvPr>
          <p:cNvSpPr>
            <a:spLocks noGrp="1"/>
          </p:cNvSpPr>
          <p:nvPr>
            <p:ph type="title"/>
          </p:nvPr>
        </p:nvSpPr>
        <p:spPr>
          <a:xfrm>
            <a:off x="839788" y="457200"/>
            <a:ext cx="3932237" cy="1600200"/>
          </a:xfrm>
        </p:spPr>
        <p:txBody>
          <a:bodyPr anchor="b"/>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D1764F6A-B1DC-9643-BCAA-75DB92FDC01D}"/>
              </a:ext>
            </a:extLst>
          </p:cNvPr>
          <p:cNvSpPr>
            <a:spLocks noGrp="1"/>
          </p:cNvSpPr>
          <p:nvPr>
            <p:ph type="pic" idx="1"/>
          </p:nvPr>
        </p:nvSpPr>
        <p:spPr>
          <a:xfrm>
            <a:off x="5183188" y="987425"/>
            <a:ext cx="6172200" cy="4873625"/>
          </a:xfrm>
        </p:spPr>
        <p:txBody>
          <a:bodyPr/>
          <a:lstStyle>
            <a:lvl1pPr marL="0" indent="0">
              <a:buNone/>
              <a:defRPr sz="3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09D0501-3A9E-864F-931D-D06F2187D4E5}"/>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604C0-5E5C-2E44-93F5-6B8F0AA3CE36}"/>
              </a:ext>
            </a:extLst>
          </p:cNvPr>
          <p:cNvSpPr>
            <a:spLocks noGrp="1"/>
          </p:cNvSpPr>
          <p:nvPr>
            <p:ph type="dt" sz="half" idx="10"/>
          </p:nvPr>
        </p:nvSpPr>
        <p:spPr/>
        <p:txBody>
          <a:bodyPr/>
          <a:lstStyle>
            <a:lvl1pPr>
              <a:defRPr sz="1600"/>
            </a:lvl1pPr>
          </a:lstStyle>
          <a:p>
            <a:fld id="{1402B3E5-2C9E-8E4F-8C02-B52B99877943}" type="datetime1">
              <a:rPr lang="en-US" smtClean="0"/>
              <a:t>9/19/24</a:t>
            </a:fld>
            <a:endParaRPr lang="en-US"/>
          </a:p>
        </p:txBody>
      </p:sp>
      <p:sp>
        <p:nvSpPr>
          <p:cNvPr id="6" name="Footer Placeholder 5">
            <a:extLst>
              <a:ext uri="{FF2B5EF4-FFF2-40B4-BE49-F238E27FC236}">
                <a16:creationId xmlns:a16="http://schemas.microsoft.com/office/drawing/2014/main" id="{803A69EC-4E11-AD48-8442-6C66A8F0EDFD}"/>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7" name="Slide Number Placeholder 6">
            <a:extLst>
              <a:ext uri="{FF2B5EF4-FFF2-40B4-BE49-F238E27FC236}">
                <a16:creationId xmlns:a16="http://schemas.microsoft.com/office/drawing/2014/main" id="{D84F54C4-80C6-F64C-B7F1-C234BC757CA3}"/>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51284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5306-F5C3-294D-84C2-3086F6FB2C35}"/>
              </a:ext>
            </a:extLst>
          </p:cNvPr>
          <p:cNvSpPr>
            <a:spLocks noGrp="1"/>
          </p:cNvSpPr>
          <p:nvPr>
            <p:ph type="title"/>
          </p:nvPr>
        </p:nvSpPr>
        <p:spPr/>
        <p:txBody>
          <a:bodyPr/>
          <a:lstStyle>
            <a:lvl1pPr>
              <a:defRPr sz="4400"/>
            </a:lvl1pPr>
          </a:lstStyle>
          <a:p>
            <a:r>
              <a:rPr lang="en-US"/>
              <a:t>Click to edit Master title style</a:t>
            </a:r>
          </a:p>
        </p:txBody>
      </p:sp>
      <p:sp>
        <p:nvSpPr>
          <p:cNvPr id="3" name="Vertical Text Placeholder 2">
            <a:extLst>
              <a:ext uri="{FF2B5EF4-FFF2-40B4-BE49-F238E27FC236}">
                <a16:creationId xmlns:a16="http://schemas.microsoft.com/office/drawing/2014/main" id="{A313B09B-B67E-A04E-B2A3-8EF2C489DDEC}"/>
              </a:ext>
            </a:extLst>
          </p:cNvPr>
          <p:cNvSpPr>
            <a:spLocks noGrp="1"/>
          </p:cNvSpPr>
          <p:nvPr>
            <p:ph type="body" orient="vert" idx="1"/>
          </p:nvPr>
        </p:nvSpPr>
        <p:spPr/>
        <p:txBody>
          <a:bodyPr vert="eaVert"/>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2FE46-5B24-D24D-9C60-8FB0182C8898}"/>
              </a:ext>
            </a:extLst>
          </p:cNvPr>
          <p:cNvSpPr>
            <a:spLocks noGrp="1"/>
          </p:cNvSpPr>
          <p:nvPr>
            <p:ph type="dt" sz="half" idx="10"/>
          </p:nvPr>
        </p:nvSpPr>
        <p:spPr/>
        <p:txBody>
          <a:bodyPr/>
          <a:lstStyle>
            <a:lvl1pPr>
              <a:defRPr sz="1200"/>
            </a:lvl1pPr>
          </a:lstStyle>
          <a:p>
            <a:fld id="{FBC7FE8C-83A2-5F4F-BCD0-BA12F0EE0AC5}" type="datetime1">
              <a:rPr lang="en-US" smtClean="0"/>
              <a:t>9/19/24</a:t>
            </a:fld>
            <a:endParaRPr lang="en-US"/>
          </a:p>
        </p:txBody>
      </p:sp>
      <p:sp>
        <p:nvSpPr>
          <p:cNvPr id="5" name="Footer Placeholder 4">
            <a:extLst>
              <a:ext uri="{FF2B5EF4-FFF2-40B4-BE49-F238E27FC236}">
                <a16:creationId xmlns:a16="http://schemas.microsoft.com/office/drawing/2014/main" id="{2DA08115-5973-654B-9A00-9D06581326EC}"/>
              </a:ext>
            </a:extLst>
          </p:cNvPr>
          <p:cNvSpPr>
            <a:spLocks noGrp="1"/>
          </p:cNvSpPr>
          <p:nvPr>
            <p:ph type="ftr" sz="quarter" idx="11"/>
          </p:nvPr>
        </p:nvSpPr>
        <p:spPr/>
        <p:txBody>
          <a:bodyPr/>
          <a:lstStyle>
            <a:lvl1pPr>
              <a:defRPr sz="1200"/>
            </a:lvl1pPr>
          </a:lstStyle>
          <a:p>
            <a:r>
              <a:rPr lang="en-US"/>
              <a:t>CSCI2340 - Lecture 9</a:t>
            </a:r>
            <a:endParaRPr lang="en-US" dirty="0"/>
          </a:p>
        </p:txBody>
      </p:sp>
      <p:sp>
        <p:nvSpPr>
          <p:cNvPr id="6" name="Slide Number Placeholder 5">
            <a:extLst>
              <a:ext uri="{FF2B5EF4-FFF2-40B4-BE49-F238E27FC236}">
                <a16:creationId xmlns:a16="http://schemas.microsoft.com/office/drawing/2014/main" id="{40406779-E6CB-A447-8CBA-2EF6EFB1E265}"/>
              </a:ext>
            </a:extLst>
          </p:cNvPr>
          <p:cNvSpPr>
            <a:spLocks noGrp="1"/>
          </p:cNvSpPr>
          <p:nvPr>
            <p:ph type="sldNum" sz="quarter" idx="12"/>
          </p:nvPr>
        </p:nvSpPr>
        <p:spPr/>
        <p:txBody>
          <a:bodyPr/>
          <a:lstStyle>
            <a:lvl1pPr>
              <a:defRPr sz="12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167562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A7DD1-D75A-2847-B885-94F57889F6BB}"/>
              </a:ext>
            </a:extLst>
          </p:cNvPr>
          <p:cNvSpPr>
            <a:spLocks noGrp="1"/>
          </p:cNvSpPr>
          <p:nvPr>
            <p:ph type="title" orient="vert"/>
          </p:nvPr>
        </p:nvSpPr>
        <p:spPr>
          <a:xfrm>
            <a:off x="8724900" y="365125"/>
            <a:ext cx="2628900" cy="5811838"/>
          </a:xfrm>
        </p:spPr>
        <p:txBody>
          <a:bodyPr vert="eaVert"/>
          <a:lstStyle>
            <a:lvl1pPr>
              <a:defRPr sz="5400"/>
            </a:lvl1pPr>
          </a:lstStyle>
          <a:p>
            <a:r>
              <a:rPr lang="en-US"/>
              <a:t>Click to edit Master title style</a:t>
            </a:r>
          </a:p>
        </p:txBody>
      </p:sp>
      <p:sp>
        <p:nvSpPr>
          <p:cNvPr id="3" name="Vertical Text Placeholder 2">
            <a:extLst>
              <a:ext uri="{FF2B5EF4-FFF2-40B4-BE49-F238E27FC236}">
                <a16:creationId xmlns:a16="http://schemas.microsoft.com/office/drawing/2014/main" id="{B8D88E1D-B89A-8240-B19C-735DA34A5DF5}"/>
              </a:ext>
            </a:extLst>
          </p:cNvPr>
          <p:cNvSpPr>
            <a:spLocks noGrp="1"/>
          </p:cNvSpPr>
          <p:nvPr>
            <p:ph type="body" orient="vert" idx="1"/>
          </p:nvPr>
        </p:nvSpPr>
        <p:spPr>
          <a:xfrm>
            <a:off x="838200" y="365125"/>
            <a:ext cx="7734300" cy="5811838"/>
          </a:xfrm>
        </p:spPr>
        <p:txBody>
          <a:bodyPr vert="eaVert"/>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388EB-2D74-C147-8FF8-0CFCF95BE81F}"/>
              </a:ext>
            </a:extLst>
          </p:cNvPr>
          <p:cNvSpPr>
            <a:spLocks noGrp="1"/>
          </p:cNvSpPr>
          <p:nvPr>
            <p:ph type="dt" sz="half" idx="10"/>
          </p:nvPr>
        </p:nvSpPr>
        <p:spPr/>
        <p:txBody>
          <a:bodyPr/>
          <a:lstStyle>
            <a:lvl1pPr>
              <a:defRPr sz="1600"/>
            </a:lvl1pPr>
          </a:lstStyle>
          <a:p>
            <a:fld id="{D47E14AD-150E-5348-BB24-E3C4D89CE650}" type="datetime1">
              <a:rPr lang="en-US" smtClean="0"/>
              <a:t>9/19/24</a:t>
            </a:fld>
            <a:endParaRPr lang="en-US"/>
          </a:p>
        </p:txBody>
      </p:sp>
      <p:sp>
        <p:nvSpPr>
          <p:cNvPr id="5" name="Footer Placeholder 4">
            <a:extLst>
              <a:ext uri="{FF2B5EF4-FFF2-40B4-BE49-F238E27FC236}">
                <a16:creationId xmlns:a16="http://schemas.microsoft.com/office/drawing/2014/main" id="{94D2AC12-8B34-0843-AFD7-0F057CF2C42B}"/>
              </a:ext>
            </a:extLst>
          </p:cNvPr>
          <p:cNvSpPr>
            <a:spLocks noGrp="1"/>
          </p:cNvSpPr>
          <p:nvPr>
            <p:ph type="ftr" sz="quarter" idx="11"/>
          </p:nvPr>
        </p:nvSpPr>
        <p:spPr/>
        <p:txBody>
          <a:bodyPr/>
          <a:lstStyle>
            <a:lvl1pPr>
              <a:defRPr sz="1600"/>
            </a:lvl1pPr>
          </a:lstStyle>
          <a:p>
            <a:r>
              <a:rPr lang="en-US"/>
              <a:t>CSCI2340 - Lecture 9</a:t>
            </a:r>
            <a:endParaRPr lang="en-US" dirty="0"/>
          </a:p>
        </p:txBody>
      </p:sp>
      <p:sp>
        <p:nvSpPr>
          <p:cNvPr id="6" name="Slide Number Placeholder 5">
            <a:extLst>
              <a:ext uri="{FF2B5EF4-FFF2-40B4-BE49-F238E27FC236}">
                <a16:creationId xmlns:a16="http://schemas.microsoft.com/office/drawing/2014/main" id="{4276FE19-427B-6A4A-9451-42DDB124F146}"/>
              </a:ext>
            </a:extLst>
          </p:cNvPr>
          <p:cNvSpPr>
            <a:spLocks noGrp="1"/>
          </p:cNvSpPr>
          <p:nvPr>
            <p:ph type="sldNum" sz="quarter" idx="12"/>
          </p:nvPr>
        </p:nvSpPr>
        <p:spPr/>
        <p:txBody>
          <a:bodyPr/>
          <a:lstStyle>
            <a:lvl1pPr>
              <a:defRPr sz="1600"/>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3839740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8000">
              <a:schemeClr val="accent5">
                <a:lumMod val="75000"/>
              </a:schemeClr>
            </a:gs>
            <a:gs pos="79000">
              <a:schemeClr val="accent5">
                <a:lumMod val="75000"/>
              </a:schemeClr>
            </a:gs>
            <a:gs pos="100000">
              <a:schemeClr val="tx2">
                <a:lumMod val="60000"/>
                <a:lumOff val="40000"/>
              </a:schemeClr>
            </a:gs>
          </a:gsLst>
          <a:lin ang="36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E34EF-14C8-1748-99AA-824198C3EF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7943E3-84FC-764E-8114-59F297CC0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2D9395-312B-9F4E-B6E1-87B6A840F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400">
                <a:solidFill>
                  <a:schemeClr val="tx1">
                    <a:tint val="75000"/>
                  </a:schemeClr>
                </a:solidFill>
              </a:defRPr>
            </a:lvl1pPr>
          </a:lstStyle>
          <a:p>
            <a:fld id="{EF7798FF-8769-E849-B510-3054B9C00ECF}" type="datetime1">
              <a:rPr lang="en-US" smtClean="0"/>
              <a:t>9/19/24</a:t>
            </a:fld>
            <a:endParaRPr lang="en-US"/>
          </a:p>
        </p:txBody>
      </p:sp>
      <p:sp>
        <p:nvSpPr>
          <p:cNvPr id="5" name="Footer Placeholder 4">
            <a:extLst>
              <a:ext uri="{FF2B5EF4-FFF2-40B4-BE49-F238E27FC236}">
                <a16:creationId xmlns:a16="http://schemas.microsoft.com/office/drawing/2014/main" id="{0675FB4C-D3DB-354B-9BAB-8A268CF6E4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r>
              <a:rPr lang="en-US"/>
              <a:t>CSCI2340 - Lecture 9</a:t>
            </a:r>
            <a:endParaRPr lang="en-US" dirty="0"/>
          </a:p>
        </p:txBody>
      </p:sp>
      <p:sp>
        <p:nvSpPr>
          <p:cNvPr id="6" name="Slide Number Placeholder 5">
            <a:extLst>
              <a:ext uri="{FF2B5EF4-FFF2-40B4-BE49-F238E27FC236}">
                <a16:creationId xmlns:a16="http://schemas.microsoft.com/office/drawing/2014/main" id="{0CDAF426-C211-2243-A156-9DB0ED9F62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E4AA9D28-175B-924B-8AFB-6F5FA3319B55}" type="slidenum">
              <a:rPr lang="en-US" smtClean="0"/>
              <a:pPr/>
              <a:t>‹#›</a:t>
            </a:fld>
            <a:endParaRPr lang="en-US"/>
          </a:p>
        </p:txBody>
      </p:sp>
    </p:spTree>
    <p:extLst>
      <p:ext uri="{BB962C8B-B14F-4D97-AF65-F5344CB8AC3E}">
        <p14:creationId xmlns:p14="http://schemas.microsoft.com/office/powerpoint/2010/main" val="1265391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23327-1051-9C49-9201-CF7A82C275A2}"/>
              </a:ext>
            </a:extLst>
          </p:cNvPr>
          <p:cNvSpPr>
            <a:spLocks noGrp="1"/>
          </p:cNvSpPr>
          <p:nvPr>
            <p:ph type="ctrTitle"/>
          </p:nvPr>
        </p:nvSpPr>
        <p:spPr>
          <a:xfrm>
            <a:off x="0" y="2312988"/>
            <a:ext cx="9144000" cy="2387600"/>
          </a:xfrm>
        </p:spPr>
        <p:txBody>
          <a:bodyPr>
            <a:normAutofit/>
          </a:bodyPr>
          <a:lstStyle/>
          <a:p>
            <a:pPr algn="l"/>
            <a:r>
              <a:rPr lang="en-US" sz="7200" dirty="0">
                <a:solidFill>
                  <a:srgbClr val="0070C0"/>
                </a:solidFill>
                <a:latin typeface="Century Schoolbook" panose="02040604050505020304" pitchFamily="18" charset="0"/>
              </a:rPr>
              <a:t>Design and the User Interface</a:t>
            </a:r>
          </a:p>
        </p:txBody>
      </p:sp>
      <p:sp>
        <p:nvSpPr>
          <p:cNvPr id="5" name="Subtitle 4">
            <a:extLst>
              <a:ext uri="{FF2B5EF4-FFF2-40B4-BE49-F238E27FC236}">
                <a16:creationId xmlns:a16="http://schemas.microsoft.com/office/drawing/2014/main" id="{BE46512F-126A-8648-8FE8-249A1CE7B3CC}"/>
              </a:ext>
            </a:extLst>
          </p:cNvPr>
          <p:cNvSpPr>
            <a:spLocks noGrp="1"/>
          </p:cNvSpPr>
          <p:nvPr>
            <p:ph type="subTitle" idx="1"/>
          </p:nvPr>
        </p:nvSpPr>
        <p:spPr>
          <a:xfrm>
            <a:off x="0" y="4700588"/>
            <a:ext cx="7564582" cy="1229157"/>
          </a:xfrm>
        </p:spPr>
        <p:txBody>
          <a:bodyPr/>
          <a:lstStyle/>
          <a:p>
            <a:r>
              <a:rPr lang="en-US" dirty="0"/>
              <a:t>CSCI2340: Software Engineering of Large Systems</a:t>
            </a:r>
          </a:p>
          <a:p>
            <a:r>
              <a:rPr lang="en-US" dirty="0"/>
              <a:t>Steven P. Reiss</a:t>
            </a:r>
          </a:p>
          <a:p>
            <a:endParaRPr lang="en-US" dirty="0"/>
          </a:p>
        </p:txBody>
      </p:sp>
      <p:sp>
        <p:nvSpPr>
          <p:cNvPr id="8" name="Date Placeholder 7">
            <a:extLst>
              <a:ext uri="{FF2B5EF4-FFF2-40B4-BE49-F238E27FC236}">
                <a16:creationId xmlns:a16="http://schemas.microsoft.com/office/drawing/2014/main" id="{2CC6377C-E52C-5D41-841A-CFAF97AFEFFE}"/>
              </a:ext>
            </a:extLst>
          </p:cNvPr>
          <p:cNvSpPr>
            <a:spLocks noGrp="1"/>
          </p:cNvSpPr>
          <p:nvPr>
            <p:ph type="dt" sz="half" idx="10"/>
          </p:nvPr>
        </p:nvSpPr>
        <p:spPr/>
        <p:txBody>
          <a:bodyPr/>
          <a:lstStyle/>
          <a:p>
            <a:fld id="{F351F475-E73B-6943-A601-AA77F70CB2C9}" type="datetime1">
              <a:rPr lang="en-US" smtClean="0"/>
              <a:t>9/19/24</a:t>
            </a:fld>
            <a:endParaRPr lang="en-US"/>
          </a:p>
        </p:txBody>
      </p:sp>
      <p:sp>
        <p:nvSpPr>
          <p:cNvPr id="9" name="Footer Placeholder 8">
            <a:extLst>
              <a:ext uri="{FF2B5EF4-FFF2-40B4-BE49-F238E27FC236}">
                <a16:creationId xmlns:a16="http://schemas.microsoft.com/office/drawing/2014/main" id="{67F3AA51-9EB9-8D49-B5AD-BBC7D146B31D}"/>
              </a:ext>
            </a:extLst>
          </p:cNvPr>
          <p:cNvSpPr>
            <a:spLocks noGrp="1"/>
          </p:cNvSpPr>
          <p:nvPr>
            <p:ph type="ftr" sz="quarter" idx="11"/>
          </p:nvPr>
        </p:nvSpPr>
        <p:spPr/>
        <p:txBody>
          <a:bodyPr/>
          <a:lstStyle/>
          <a:p>
            <a:r>
              <a:rPr lang="en-US" dirty="0"/>
              <a:t>CSCI2340 - Lecture 9</a:t>
            </a:r>
          </a:p>
        </p:txBody>
      </p:sp>
      <p:sp>
        <p:nvSpPr>
          <p:cNvPr id="10" name="Slide Number Placeholder 9">
            <a:extLst>
              <a:ext uri="{FF2B5EF4-FFF2-40B4-BE49-F238E27FC236}">
                <a16:creationId xmlns:a16="http://schemas.microsoft.com/office/drawing/2014/main" id="{41D29AA0-0DB2-E24E-B7D5-560FA46E70D8}"/>
              </a:ext>
            </a:extLst>
          </p:cNvPr>
          <p:cNvSpPr>
            <a:spLocks noGrp="1"/>
          </p:cNvSpPr>
          <p:nvPr>
            <p:ph type="sldNum" sz="quarter" idx="12"/>
          </p:nvPr>
        </p:nvSpPr>
        <p:spPr/>
        <p:txBody>
          <a:bodyPr/>
          <a:lstStyle/>
          <a:p>
            <a:fld id="{E4AA9D28-175B-924B-8AFB-6F5FA3319B55}" type="slidenum">
              <a:rPr lang="en-US" smtClean="0"/>
              <a:pPr/>
              <a:t>1</a:t>
            </a:fld>
            <a:endParaRPr lang="en-US"/>
          </a:p>
        </p:txBody>
      </p:sp>
      <p:pic>
        <p:nvPicPr>
          <p:cNvPr id="2050" name="Picture 2" descr="20 Best UX Comics images | user experience, comics, understanding">
            <a:extLst>
              <a:ext uri="{FF2B5EF4-FFF2-40B4-BE49-F238E27FC236}">
                <a16:creationId xmlns:a16="http://schemas.microsoft.com/office/drawing/2014/main" id="{A507EC8C-FED8-9342-8B2D-A5D780CDE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0199" y="3865418"/>
            <a:ext cx="3252292" cy="26734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 Guide to Component Driven Development (CDD) | by Jonathan Saring | ITNEXT">
            <a:extLst>
              <a:ext uri="{FF2B5EF4-FFF2-40B4-BE49-F238E27FC236}">
                <a16:creationId xmlns:a16="http://schemas.microsoft.com/office/drawing/2014/main" id="{F88C8D5D-8DD1-554C-B517-B2EAC58AB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5581" y="0"/>
            <a:ext cx="2976419" cy="369698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ad User Interface - Dilbert Comic Strip on 2018-05-02 | Dilbert by Scott  Adams | User interface, Dilbert comics, Interface">
            <a:extLst>
              <a:ext uri="{FF2B5EF4-FFF2-40B4-BE49-F238E27FC236}">
                <a16:creationId xmlns:a16="http://schemas.microsoft.com/office/drawing/2014/main" id="{2C3B4617-1E2E-F44C-A4CE-D8D850C430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885" y="136525"/>
            <a:ext cx="7674429" cy="23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44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7C17-D92D-F74C-BF72-776CD3F96B43}"/>
              </a:ext>
            </a:extLst>
          </p:cNvPr>
          <p:cNvSpPr>
            <a:spLocks noGrp="1"/>
          </p:cNvSpPr>
          <p:nvPr>
            <p:ph type="title"/>
          </p:nvPr>
        </p:nvSpPr>
        <p:spPr/>
        <p:txBody>
          <a:bodyPr/>
          <a:lstStyle/>
          <a:p>
            <a:r>
              <a:rPr lang="en-US" dirty="0"/>
              <a:t>User Interfaces</a:t>
            </a:r>
          </a:p>
        </p:txBody>
      </p:sp>
      <p:sp>
        <p:nvSpPr>
          <p:cNvPr id="3" name="Content Placeholder 2">
            <a:extLst>
              <a:ext uri="{FF2B5EF4-FFF2-40B4-BE49-F238E27FC236}">
                <a16:creationId xmlns:a16="http://schemas.microsoft.com/office/drawing/2014/main" id="{2BD0B4FA-7751-4B4B-935F-16094006F79E}"/>
              </a:ext>
            </a:extLst>
          </p:cNvPr>
          <p:cNvSpPr>
            <a:spLocks noGrp="1"/>
          </p:cNvSpPr>
          <p:nvPr>
            <p:ph idx="1"/>
          </p:nvPr>
        </p:nvSpPr>
        <p:spPr>
          <a:xfrm>
            <a:off x="838200" y="1847850"/>
            <a:ext cx="10515600" cy="4351338"/>
          </a:xfrm>
        </p:spPr>
        <p:txBody>
          <a:bodyPr>
            <a:normAutofit lnSpcReduction="10000"/>
          </a:bodyPr>
          <a:lstStyle/>
          <a:p>
            <a:r>
              <a:rPr lang="en-US" dirty="0">
                <a:solidFill>
                  <a:schemeClr val="accent6">
                    <a:lumMod val="75000"/>
                  </a:schemeClr>
                </a:solidFill>
              </a:rPr>
              <a:t>Are an essential part of modern applications</a:t>
            </a:r>
          </a:p>
          <a:p>
            <a:r>
              <a:rPr lang="en-US" dirty="0">
                <a:solidFill>
                  <a:schemeClr val="accent5">
                    <a:lumMod val="75000"/>
                  </a:schemeClr>
                </a:solidFill>
              </a:rPr>
              <a:t>Can make or break the application</a:t>
            </a:r>
          </a:p>
          <a:p>
            <a:r>
              <a:rPr lang="en-US" dirty="0">
                <a:solidFill>
                  <a:schemeClr val="accent4">
                    <a:lumMod val="50000"/>
                  </a:schemeClr>
                </a:solidFill>
              </a:rPr>
              <a:t>HCI is its own field of study</a:t>
            </a:r>
          </a:p>
          <a:p>
            <a:pPr lvl="1"/>
            <a:r>
              <a:rPr lang="en-US" dirty="0"/>
              <a:t>Understanding how people interact with computers</a:t>
            </a:r>
          </a:p>
          <a:p>
            <a:pPr lvl="1"/>
            <a:r>
              <a:rPr lang="en-US" dirty="0"/>
              <a:t>Understanding how to evaluate and assess interfaces</a:t>
            </a:r>
          </a:p>
          <a:p>
            <a:pPr lvl="1"/>
            <a:r>
              <a:rPr lang="en-US" dirty="0"/>
              <a:t>Understanding what works, what people like</a:t>
            </a:r>
          </a:p>
          <a:p>
            <a:pPr lvl="1"/>
            <a:r>
              <a:rPr lang="en-US" dirty="0"/>
              <a:t>Visual design </a:t>
            </a:r>
          </a:p>
          <a:p>
            <a:r>
              <a:rPr lang="en-US" dirty="0">
                <a:solidFill>
                  <a:schemeClr val="accent2">
                    <a:lumMod val="50000"/>
                  </a:schemeClr>
                </a:solidFill>
              </a:rPr>
              <a:t>Having a design background helps</a:t>
            </a:r>
          </a:p>
          <a:p>
            <a:pPr lvl="1"/>
            <a:r>
              <a:rPr lang="en-US" b="1" dirty="0"/>
              <a:t>Computer scientists typically design poor user interfaces</a:t>
            </a:r>
          </a:p>
        </p:txBody>
      </p:sp>
      <p:sp>
        <p:nvSpPr>
          <p:cNvPr id="4" name="Date Placeholder 3">
            <a:extLst>
              <a:ext uri="{FF2B5EF4-FFF2-40B4-BE49-F238E27FC236}">
                <a16:creationId xmlns:a16="http://schemas.microsoft.com/office/drawing/2014/main" id="{945749BA-977D-0749-BED0-B8188C088AF4}"/>
              </a:ext>
            </a:extLst>
          </p:cNvPr>
          <p:cNvSpPr>
            <a:spLocks noGrp="1"/>
          </p:cNvSpPr>
          <p:nvPr>
            <p:ph type="dt" sz="half" idx="10"/>
          </p:nvPr>
        </p:nvSpPr>
        <p:spPr/>
        <p:txBody>
          <a:bodyPr/>
          <a:lstStyle/>
          <a:p>
            <a:fld id="{887C606E-8BE9-CD4D-9F26-AC56B762B1F7}" type="datetime1">
              <a:rPr lang="en-US" smtClean="0"/>
              <a:t>9/19/24</a:t>
            </a:fld>
            <a:endParaRPr lang="en-US"/>
          </a:p>
        </p:txBody>
      </p:sp>
      <p:sp>
        <p:nvSpPr>
          <p:cNvPr id="5" name="Footer Placeholder 4">
            <a:extLst>
              <a:ext uri="{FF2B5EF4-FFF2-40B4-BE49-F238E27FC236}">
                <a16:creationId xmlns:a16="http://schemas.microsoft.com/office/drawing/2014/main" id="{72FD1D29-C9F0-AD40-BC76-C25C19E6B460}"/>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44E8A95B-A6AA-3545-A671-E9548E6D8521}"/>
              </a:ext>
            </a:extLst>
          </p:cNvPr>
          <p:cNvSpPr>
            <a:spLocks noGrp="1"/>
          </p:cNvSpPr>
          <p:nvPr>
            <p:ph type="sldNum" sz="quarter" idx="12"/>
          </p:nvPr>
        </p:nvSpPr>
        <p:spPr/>
        <p:txBody>
          <a:bodyPr/>
          <a:lstStyle/>
          <a:p>
            <a:fld id="{E4AA9D28-175B-924B-8AFB-6F5FA3319B55}" type="slidenum">
              <a:rPr lang="en-US" smtClean="0"/>
              <a:pPr/>
              <a:t>2</a:t>
            </a:fld>
            <a:endParaRPr lang="en-US"/>
          </a:p>
        </p:txBody>
      </p:sp>
      <p:pic>
        <p:nvPicPr>
          <p:cNvPr id="2056" name="Picture 8" descr="How to Design Voice User Interfaces with Personality | by Team SoundHound |  SoundHound Inc.">
            <a:extLst>
              <a:ext uri="{FF2B5EF4-FFF2-40B4-BE49-F238E27FC236}">
                <a16:creationId xmlns:a16="http://schemas.microsoft.com/office/drawing/2014/main" id="{43B57F1A-8361-A443-B524-A77B84334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2113" y="231112"/>
            <a:ext cx="3349451" cy="18840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www.toonpool.com/user/997/files/dungeons_user_friendly_king_278585.jpg">
            <a:extLst>
              <a:ext uri="{FF2B5EF4-FFF2-40B4-BE49-F238E27FC236}">
                <a16:creationId xmlns:a16="http://schemas.microsoft.com/office/drawing/2014/main" id="{D208320A-2CDD-ADE4-B719-90D8192A90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5382" y="2383782"/>
            <a:ext cx="2597750" cy="1854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852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7A82-153B-42D8-C739-6B1A13852BCC}"/>
              </a:ext>
            </a:extLst>
          </p:cNvPr>
          <p:cNvSpPr>
            <a:spLocks noGrp="1"/>
          </p:cNvSpPr>
          <p:nvPr>
            <p:ph type="title"/>
          </p:nvPr>
        </p:nvSpPr>
        <p:spPr/>
        <p:txBody>
          <a:bodyPr/>
          <a:lstStyle/>
          <a:p>
            <a:r>
              <a:rPr lang="en-US" dirty="0"/>
              <a:t>Homework Discussion</a:t>
            </a:r>
          </a:p>
        </p:txBody>
      </p:sp>
      <p:sp>
        <p:nvSpPr>
          <p:cNvPr id="3" name="Content Placeholder 2">
            <a:extLst>
              <a:ext uri="{FF2B5EF4-FFF2-40B4-BE49-F238E27FC236}">
                <a16:creationId xmlns:a16="http://schemas.microsoft.com/office/drawing/2014/main" id="{66E2C84E-2E62-C851-77A6-766E355CB4A9}"/>
              </a:ext>
            </a:extLst>
          </p:cNvPr>
          <p:cNvSpPr>
            <a:spLocks noGrp="1"/>
          </p:cNvSpPr>
          <p:nvPr>
            <p:ph idx="1"/>
          </p:nvPr>
        </p:nvSpPr>
        <p:spPr/>
        <p:txBody>
          <a:bodyPr/>
          <a:lstStyle/>
          <a:p>
            <a:r>
              <a:rPr lang="en-US" dirty="0"/>
              <a:t>I gave you 3 possible features to be added to bouncing balls</a:t>
            </a:r>
          </a:p>
          <a:p>
            <a:pPr lvl="1"/>
            <a:r>
              <a:rPr lang="en-US" dirty="0"/>
              <a:t>Were any of them easy with your current design?</a:t>
            </a:r>
          </a:p>
          <a:p>
            <a:pPr lvl="1"/>
            <a:r>
              <a:rPr lang="en-US" dirty="0"/>
              <a:t>Were any of them impossible with your current design?</a:t>
            </a:r>
          </a:p>
          <a:p>
            <a:pPr lvl="1"/>
            <a:r>
              <a:rPr lang="en-US" dirty="0"/>
              <a:t>What approach do you think you would take for each?</a:t>
            </a:r>
          </a:p>
          <a:p>
            <a:r>
              <a:rPr lang="en-US" dirty="0"/>
              <a:t>Let’s see what happened</a:t>
            </a:r>
          </a:p>
        </p:txBody>
      </p:sp>
      <p:sp>
        <p:nvSpPr>
          <p:cNvPr id="4" name="Date Placeholder 3">
            <a:extLst>
              <a:ext uri="{FF2B5EF4-FFF2-40B4-BE49-F238E27FC236}">
                <a16:creationId xmlns:a16="http://schemas.microsoft.com/office/drawing/2014/main" id="{84A98A33-4E67-BD2E-4726-89AE714EF121}"/>
              </a:ext>
            </a:extLst>
          </p:cNvPr>
          <p:cNvSpPr>
            <a:spLocks noGrp="1"/>
          </p:cNvSpPr>
          <p:nvPr>
            <p:ph type="dt" sz="half" idx="10"/>
          </p:nvPr>
        </p:nvSpPr>
        <p:spPr/>
        <p:txBody>
          <a:bodyPr/>
          <a:lstStyle/>
          <a:p>
            <a:fld id="{CAE9822B-7C44-2C40-8900-05B7E9D85DB9}" type="datetime1">
              <a:rPr lang="en-US" smtClean="0"/>
              <a:t>10/1/24</a:t>
            </a:fld>
            <a:endParaRPr lang="en-US"/>
          </a:p>
        </p:txBody>
      </p:sp>
      <p:sp>
        <p:nvSpPr>
          <p:cNvPr id="5" name="Footer Placeholder 4">
            <a:extLst>
              <a:ext uri="{FF2B5EF4-FFF2-40B4-BE49-F238E27FC236}">
                <a16:creationId xmlns:a16="http://schemas.microsoft.com/office/drawing/2014/main" id="{FAA99DBB-A6A8-831D-88EF-B7C502332267}"/>
              </a:ext>
            </a:extLst>
          </p:cNvPr>
          <p:cNvSpPr>
            <a:spLocks noGrp="1"/>
          </p:cNvSpPr>
          <p:nvPr>
            <p:ph type="ftr" sz="quarter" idx="11"/>
          </p:nvPr>
        </p:nvSpPr>
        <p:spPr/>
        <p:txBody>
          <a:bodyPr/>
          <a:lstStyle/>
          <a:p>
            <a:r>
              <a:rPr lang="en-US"/>
              <a:t>CSCI2340 - Lecture 9</a:t>
            </a:r>
            <a:endParaRPr lang="en-US" dirty="0"/>
          </a:p>
        </p:txBody>
      </p:sp>
      <p:sp>
        <p:nvSpPr>
          <p:cNvPr id="6" name="Slide Number Placeholder 5">
            <a:extLst>
              <a:ext uri="{FF2B5EF4-FFF2-40B4-BE49-F238E27FC236}">
                <a16:creationId xmlns:a16="http://schemas.microsoft.com/office/drawing/2014/main" id="{C3DBC2B2-496D-23DA-2AA7-C2E39363FC48}"/>
              </a:ext>
            </a:extLst>
          </p:cNvPr>
          <p:cNvSpPr>
            <a:spLocks noGrp="1"/>
          </p:cNvSpPr>
          <p:nvPr>
            <p:ph type="sldNum" sz="quarter" idx="12"/>
          </p:nvPr>
        </p:nvSpPr>
        <p:spPr/>
        <p:txBody>
          <a:bodyPr/>
          <a:lstStyle/>
          <a:p>
            <a:fld id="{E4AA9D28-175B-924B-8AFB-6F5FA3319B55}" type="slidenum">
              <a:rPr lang="en-US" smtClean="0"/>
              <a:pPr/>
              <a:t>3</a:t>
            </a:fld>
            <a:endParaRPr lang="en-US"/>
          </a:p>
        </p:txBody>
      </p:sp>
    </p:spTree>
    <p:extLst>
      <p:ext uri="{BB962C8B-B14F-4D97-AF65-F5344CB8AC3E}">
        <p14:creationId xmlns:p14="http://schemas.microsoft.com/office/powerpoint/2010/main" val="2009465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D0D8-4335-D94A-9289-3801A15399F6}"/>
              </a:ext>
            </a:extLst>
          </p:cNvPr>
          <p:cNvSpPr>
            <a:spLocks noGrp="1"/>
          </p:cNvSpPr>
          <p:nvPr>
            <p:ph type="title"/>
          </p:nvPr>
        </p:nvSpPr>
        <p:spPr/>
        <p:txBody>
          <a:bodyPr/>
          <a:lstStyle/>
          <a:p>
            <a:r>
              <a:rPr lang="en-US" dirty="0"/>
              <a:t>User Interface Types</a:t>
            </a:r>
          </a:p>
        </p:txBody>
      </p:sp>
      <p:sp>
        <p:nvSpPr>
          <p:cNvPr id="3" name="Content Placeholder 2">
            <a:extLst>
              <a:ext uri="{FF2B5EF4-FFF2-40B4-BE49-F238E27FC236}">
                <a16:creationId xmlns:a16="http://schemas.microsoft.com/office/drawing/2014/main" id="{D9309F61-83C4-B944-9C19-FEED58B893C8}"/>
              </a:ext>
            </a:extLst>
          </p:cNvPr>
          <p:cNvSpPr>
            <a:spLocks noGrp="1"/>
          </p:cNvSpPr>
          <p:nvPr>
            <p:ph idx="1"/>
          </p:nvPr>
        </p:nvSpPr>
        <p:spPr/>
        <p:txBody>
          <a:bodyPr>
            <a:normAutofit fontScale="85000" lnSpcReduction="20000"/>
          </a:bodyPr>
          <a:lstStyle/>
          <a:p>
            <a:r>
              <a:rPr lang="en-US" dirty="0">
                <a:solidFill>
                  <a:schemeClr val="accent4">
                    <a:lumMod val="50000"/>
                  </a:schemeClr>
                </a:solidFill>
              </a:rPr>
              <a:t>Command-line interfaces</a:t>
            </a:r>
          </a:p>
          <a:p>
            <a:pPr lvl="1"/>
            <a:r>
              <a:rPr lang="en-US" dirty="0"/>
              <a:t>Relatively easy to deal with, but limited (git, …)</a:t>
            </a:r>
          </a:p>
          <a:p>
            <a:r>
              <a:rPr lang="en-US" dirty="0">
                <a:solidFill>
                  <a:schemeClr val="accent6">
                    <a:lumMod val="50000"/>
                  </a:schemeClr>
                </a:solidFill>
              </a:rPr>
              <a:t>GUIs: Workstation &amp; phone interfaces</a:t>
            </a:r>
          </a:p>
          <a:p>
            <a:pPr lvl="1"/>
            <a:r>
              <a:rPr lang="en-US" dirty="0"/>
              <a:t>Widget-based, callback-based interaction, direct manipulation</a:t>
            </a:r>
          </a:p>
          <a:p>
            <a:pPr lvl="1"/>
            <a:r>
              <a:rPr lang="en-US" dirty="0"/>
              <a:t>AWT/Swing, JavaFX, Motif, Qt, WPF, Android, Swift, Dart, …</a:t>
            </a:r>
          </a:p>
          <a:p>
            <a:r>
              <a:rPr lang="en-US" dirty="0">
                <a:solidFill>
                  <a:schemeClr val="accent1">
                    <a:lumMod val="75000"/>
                  </a:schemeClr>
                </a:solidFill>
              </a:rPr>
              <a:t>Web interfaces</a:t>
            </a:r>
          </a:p>
          <a:p>
            <a:pPr lvl="1"/>
            <a:r>
              <a:rPr lang="en-US" dirty="0"/>
              <a:t>Original model: Reload a new page each time</a:t>
            </a:r>
          </a:p>
          <a:p>
            <a:pPr lvl="1"/>
            <a:r>
              <a:rPr lang="en-US" dirty="0"/>
              <a:t>Today: Update page in browser; RESTful connection to server</a:t>
            </a:r>
          </a:p>
          <a:p>
            <a:r>
              <a:rPr lang="en-US" dirty="0">
                <a:solidFill>
                  <a:schemeClr val="accent3">
                    <a:lumMod val="50000"/>
                  </a:schemeClr>
                </a:solidFill>
              </a:rPr>
              <a:t>Natural Language Interfaces</a:t>
            </a:r>
          </a:p>
          <a:p>
            <a:pPr lvl="1"/>
            <a:r>
              <a:rPr lang="en-US" dirty="0"/>
              <a:t>Search, ChatGPT, phone bots</a:t>
            </a:r>
          </a:p>
          <a:p>
            <a:r>
              <a:rPr lang="en-US" dirty="0">
                <a:solidFill>
                  <a:schemeClr val="accent1">
                    <a:lumMod val="50000"/>
                  </a:schemeClr>
                </a:solidFill>
              </a:rPr>
              <a:t>VR interfaces</a:t>
            </a:r>
          </a:p>
          <a:p>
            <a:pPr lvl="1"/>
            <a:r>
              <a:rPr lang="en-US" dirty="0"/>
              <a:t>OpenGL (WebGL), augmented reality, 3D headsets</a:t>
            </a:r>
          </a:p>
          <a:p>
            <a:pPr lvl="1"/>
            <a:endParaRPr lang="en-US" dirty="0"/>
          </a:p>
        </p:txBody>
      </p:sp>
      <p:sp>
        <p:nvSpPr>
          <p:cNvPr id="4" name="Date Placeholder 3">
            <a:extLst>
              <a:ext uri="{FF2B5EF4-FFF2-40B4-BE49-F238E27FC236}">
                <a16:creationId xmlns:a16="http://schemas.microsoft.com/office/drawing/2014/main" id="{BAB243EA-E6C5-3047-A14E-31F6D65F24B8}"/>
              </a:ext>
            </a:extLst>
          </p:cNvPr>
          <p:cNvSpPr>
            <a:spLocks noGrp="1"/>
          </p:cNvSpPr>
          <p:nvPr>
            <p:ph type="dt" sz="half" idx="10"/>
          </p:nvPr>
        </p:nvSpPr>
        <p:spPr/>
        <p:txBody>
          <a:bodyPr/>
          <a:lstStyle/>
          <a:p>
            <a:fld id="{0B4C3B98-52E4-4643-951B-D39ECB90D2D0}" type="datetime1">
              <a:rPr lang="en-US" smtClean="0"/>
              <a:t>9/19/24</a:t>
            </a:fld>
            <a:endParaRPr lang="en-US"/>
          </a:p>
        </p:txBody>
      </p:sp>
      <p:sp>
        <p:nvSpPr>
          <p:cNvPr id="5" name="Footer Placeholder 4">
            <a:extLst>
              <a:ext uri="{FF2B5EF4-FFF2-40B4-BE49-F238E27FC236}">
                <a16:creationId xmlns:a16="http://schemas.microsoft.com/office/drawing/2014/main" id="{0FBA9576-98D0-AC4F-8DB6-978300ECBB7F}"/>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A055AE01-4DC0-CB42-8FC5-9184D562DC2B}"/>
              </a:ext>
            </a:extLst>
          </p:cNvPr>
          <p:cNvSpPr>
            <a:spLocks noGrp="1"/>
          </p:cNvSpPr>
          <p:nvPr>
            <p:ph type="sldNum" sz="quarter" idx="12"/>
          </p:nvPr>
        </p:nvSpPr>
        <p:spPr/>
        <p:txBody>
          <a:bodyPr/>
          <a:lstStyle/>
          <a:p>
            <a:fld id="{E4AA9D28-175B-924B-8AFB-6F5FA3319B55}" type="slidenum">
              <a:rPr lang="en-US" smtClean="0"/>
              <a:pPr/>
              <a:t>4</a:t>
            </a:fld>
            <a:endParaRPr lang="en-US"/>
          </a:p>
        </p:txBody>
      </p:sp>
      <p:pic>
        <p:nvPicPr>
          <p:cNvPr id="3074" name="Picture 2" descr="Pin on User Interfaces">
            <a:extLst>
              <a:ext uri="{FF2B5EF4-FFF2-40B4-BE49-F238E27FC236}">
                <a16:creationId xmlns:a16="http://schemas.microsoft.com/office/drawing/2014/main" id="{F99DDE38-975E-5D4B-812E-30B7C48876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2598" y="136525"/>
            <a:ext cx="3129015" cy="241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505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18AB-407A-9F46-B584-A4F549B9B04D}"/>
              </a:ext>
            </a:extLst>
          </p:cNvPr>
          <p:cNvSpPr>
            <a:spLocks noGrp="1"/>
          </p:cNvSpPr>
          <p:nvPr>
            <p:ph type="title"/>
          </p:nvPr>
        </p:nvSpPr>
        <p:spPr/>
        <p:txBody>
          <a:bodyPr/>
          <a:lstStyle/>
          <a:p>
            <a:r>
              <a:rPr lang="en-US" dirty="0"/>
              <a:t>User Interfaces</a:t>
            </a:r>
          </a:p>
        </p:txBody>
      </p:sp>
      <p:sp>
        <p:nvSpPr>
          <p:cNvPr id="3" name="Content Placeholder 2">
            <a:extLst>
              <a:ext uri="{FF2B5EF4-FFF2-40B4-BE49-F238E27FC236}">
                <a16:creationId xmlns:a16="http://schemas.microsoft.com/office/drawing/2014/main" id="{BF2E207D-87CC-BF40-82BB-49E2BB985520}"/>
              </a:ext>
            </a:extLst>
          </p:cNvPr>
          <p:cNvSpPr>
            <a:spLocks noGrp="1"/>
          </p:cNvSpPr>
          <p:nvPr>
            <p:ph idx="1"/>
          </p:nvPr>
        </p:nvSpPr>
        <p:spPr/>
        <p:txBody>
          <a:bodyPr>
            <a:normAutofit fontScale="92500" lnSpcReduction="10000"/>
          </a:bodyPr>
          <a:lstStyle/>
          <a:p>
            <a:r>
              <a:rPr lang="en-US" dirty="0">
                <a:solidFill>
                  <a:schemeClr val="accent5">
                    <a:lumMod val="50000"/>
                  </a:schemeClr>
                </a:solidFill>
              </a:rPr>
              <a:t>The user interface is often critical to success</a:t>
            </a:r>
          </a:p>
          <a:p>
            <a:pPr lvl="1"/>
            <a:r>
              <a:rPr lang="en-US" dirty="0"/>
              <a:t>Difficult to get right a priori</a:t>
            </a:r>
          </a:p>
          <a:p>
            <a:pPr lvl="1"/>
            <a:r>
              <a:rPr lang="en-US" dirty="0"/>
              <a:t>Often needs a prototype</a:t>
            </a:r>
          </a:p>
          <a:p>
            <a:pPr lvl="1"/>
            <a:r>
              <a:rPr lang="en-US" dirty="0"/>
              <a:t>Often needs multiple prototypes</a:t>
            </a:r>
          </a:p>
          <a:p>
            <a:r>
              <a:rPr lang="en-US" dirty="0">
                <a:solidFill>
                  <a:schemeClr val="accent2">
                    <a:lumMod val="50000"/>
                  </a:schemeClr>
                </a:solidFill>
              </a:rPr>
              <a:t>The interface affects the rest of the application</a:t>
            </a:r>
          </a:p>
          <a:p>
            <a:pPr lvl="1"/>
            <a:r>
              <a:rPr lang="en-US" dirty="0"/>
              <a:t>How it works, what it needs to do, </a:t>
            </a:r>
          </a:p>
          <a:p>
            <a:pPr lvl="1"/>
            <a:r>
              <a:rPr lang="en-US" dirty="0"/>
              <a:t>What data it needs, what the user can do</a:t>
            </a:r>
          </a:p>
          <a:p>
            <a:pPr lvl="1"/>
            <a:r>
              <a:rPr lang="en-US" dirty="0"/>
              <a:t>Often at the design level</a:t>
            </a:r>
          </a:p>
          <a:p>
            <a:r>
              <a:rPr lang="en-US" dirty="0">
                <a:solidFill>
                  <a:schemeClr val="accent6">
                    <a:lumMod val="50000"/>
                  </a:schemeClr>
                </a:solidFill>
              </a:rPr>
              <a:t>The user interface is a risk to the system and to the design</a:t>
            </a:r>
          </a:p>
          <a:p>
            <a:pPr lvl="1"/>
            <a:r>
              <a:rPr lang="en-US" dirty="0"/>
              <a:t>We’ve discussed how to handle risk</a:t>
            </a:r>
          </a:p>
        </p:txBody>
      </p:sp>
      <p:sp>
        <p:nvSpPr>
          <p:cNvPr id="4" name="Date Placeholder 3">
            <a:extLst>
              <a:ext uri="{FF2B5EF4-FFF2-40B4-BE49-F238E27FC236}">
                <a16:creationId xmlns:a16="http://schemas.microsoft.com/office/drawing/2014/main" id="{2DF98EAC-E81F-7B4B-996C-400450CC8F41}"/>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885EE459-7DC6-3246-8074-5E1BA70B870E}"/>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71B72825-269B-3D41-84F7-A8D4745BD47A}"/>
              </a:ext>
            </a:extLst>
          </p:cNvPr>
          <p:cNvSpPr>
            <a:spLocks noGrp="1"/>
          </p:cNvSpPr>
          <p:nvPr>
            <p:ph type="sldNum" sz="quarter" idx="12"/>
          </p:nvPr>
        </p:nvSpPr>
        <p:spPr/>
        <p:txBody>
          <a:bodyPr/>
          <a:lstStyle/>
          <a:p>
            <a:fld id="{E4AA9D28-175B-924B-8AFB-6F5FA3319B55}" type="slidenum">
              <a:rPr lang="en-US" smtClean="0"/>
              <a:pPr/>
              <a:t>5</a:t>
            </a:fld>
            <a:endParaRPr lang="en-US"/>
          </a:p>
        </p:txBody>
      </p:sp>
      <p:pic>
        <p:nvPicPr>
          <p:cNvPr id="3074" name="Picture 2" descr="Usability Honeycomb | Human centered design, Usability, Design">
            <a:extLst>
              <a:ext uri="{FF2B5EF4-FFF2-40B4-BE49-F238E27FC236}">
                <a16:creationId xmlns:a16="http://schemas.microsoft.com/office/drawing/2014/main" id="{7F8DB600-B67E-A64D-A03D-2203BBC8A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1490" y="136525"/>
            <a:ext cx="3098851" cy="3629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837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9106-3EC9-C44F-B3CC-C5B5893C6D32}"/>
              </a:ext>
            </a:extLst>
          </p:cNvPr>
          <p:cNvSpPr>
            <a:spLocks noGrp="1"/>
          </p:cNvSpPr>
          <p:nvPr>
            <p:ph type="title"/>
          </p:nvPr>
        </p:nvSpPr>
        <p:spPr/>
        <p:txBody>
          <a:bodyPr/>
          <a:lstStyle/>
          <a:p>
            <a:r>
              <a:rPr lang="en-US" dirty="0"/>
              <a:t>User Interface and High-Level Design</a:t>
            </a:r>
          </a:p>
        </p:txBody>
      </p:sp>
      <p:sp>
        <p:nvSpPr>
          <p:cNvPr id="3" name="Content Placeholder 2">
            <a:extLst>
              <a:ext uri="{FF2B5EF4-FFF2-40B4-BE49-F238E27FC236}">
                <a16:creationId xmlns:a16="http://schemas.microsoft.com/office/drawing/2014/main" id="{419581DE-B2F6-7949-A3D3-865B76235203}"/>
              </a:ext>
            </a:extLst>
          </p:cNvPr>
          <p:cNvSpPr>
            <a:spLocks noGrp="1"/>
          </p:cNvSpPr>
          <p:nvPr>
            <p:ph idx="1"/>
          </p:nvPr>
        </p:nvSpPr>
        <p:spPr>
          <a:xfrm>
            <a:off x="418833" y="1703604"/>
            <a:ext cx="11145982" cy="4351338"/>
          </a:xfrm>
        </p:spPr>
        <p:txBody>
          <a:bodyPr>
            <a:normAutofit fontScale="77500" lnSpcReduction="20000"/>
          </a:bodyPr>
          <a:lstStyle/>
          <a:p>
            <a:r>
              <a:rPr lang="en-US" dirty="0">
                <a:solidFill>
                  <a:schemeClr val="accent1">
                    <a:lumMod val="75000"/>
                  </a:schemeClr>
                </a:solidFill>
              </a:rPr>
              <a:t>How these interact varies with the application</a:t>
            </a:r>
          </a:p>
          <a:p>
            <a:r>
              <a:rPr lang="en-US" dirty="0">
                <a:solidFill>
                  <a:schemeClr val="accent6">
                    <a:lumMod val="75000"/>
                  </a:schemeClr>
                </a:solidFill>
              </a:rPr>
              <a:t>Where does the UI fit into the design</a:t>
            </a:r>
          </a:p>
          <a:p>
            <a:pPr lvl="1"/>
            <a:r>
              <a:rPr lang="en-US" dirty="0"/>
              <a:t>Can be done later (treat as low-level design)</a:t>
            </a:r>
          </a:p>
          <a:p>
            <a:pPr lvl="1"/>
            <a:r>
              <a:rPr lang="en-US" dirty="0"/>
              <a:t>Can be the driving factor for the design</a:t>
            </a:r>
          </a:p>
          <a:p>
            <a:pPr lvl="1"/>
            <a:r>
              <a:rPr lang="en-US" dirty="0"/>
              <a:t>Can be in between</a:t>
            </a:r>
          </a:p>
          <a:p>
            <a:r>
              <a:rPr lang="en-US" dirty="0">
                <a:solidFill>
                  <a:schemeClr val="accent2">
                    <a:lumMod val="50000"/>
                  </a:schemeClr>
                </a:solidFill>
              </a:rPr>
              <a:t>It depends</a:t>
            </a:r>
          </a:p>
          <a:p>
            <a:pPr lvl="1"/>
            <a:r>
              <a:rPr lang="en-US" dirty="0"/>
              <a:t>How critical the user interface is to the application</a:t>
            </a:r>
          </a:p>
          <a:p>
            <a:pPr lvl="2"/>
            <a:r>
              <a:rPr lang="en-US" dirty="0"/>
              <a:t>How much the design of the UI affects the design of the application</a:t>
            </a:r>
          </a:p>
          <a:p>
            <a:pPr lvl="2"/>
            <a:r>
              <a:rPr lang="en-US" dirty="0"/>
              <a:t>With a completely different interface, how much of the application would persist</a:t>
            </a:r>
          </a:p>
          <a:p>
            <a:pPr lvl="1"/>
            <a:r>
              <a:rPr lang="en-US" dirty="0"/>
              <a:t>How well defined the user interface is from specifications</a:t>
            </a:r>
          </a:p>
          <a:p>
            <a:pPr lvl="2"/>
            <a:r>
              <a:rPr lang="en-US" dirty="0"/>
              <a:t>How sure are you of that interface</a:t>
            </a:r>
          </a:p>
          <a:p>
            <a:pPr lvl="1"/>
            <a:r>
              <a:rPr lang="en-US" dirty="0"/>
              <a:t>How separable is the user interface from the rest of the system</a:t>
            </a:r>
          </a:p>
          <a:p>
            <a:r>
              <a:rPr lang="en-US" dirty="0">
                <a:solidFill>
                  <a:schemeClr val="accent4">
                    <a:lumMod val="50000"/>
                  </a:schemeClr>
                </a:solidFill>
              </a:rPr>
              <a:t>Different approaches are used</a:t>
            </a:r>
          </a:p>
        </p:txBody>
      </p:sp>
      <p:sp>
        <p:nvSpPr>
          <p:cNvPr id="4" name="Date Placeholder 3">
            <a:extLst>
              <a:ext uri="{FF2B5EF4-FFF2-40B4-BE49-F238E27FC236}">
                <a16:creationId xmlns:a16="http://schemas.microsoft.com/office/drawing/2014/main" id="{69A7E0CA-B686-FD45-BBE6-0DFAFDB0918A}"/>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499DA950-1019-284B-9DFE-4E9E4F08F835}"/>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3249A6BD-723D-E64D-A328-DC758BC0B391}"/>
              </a:ext>
            </a:extLst>
          </p:cNvPr>
          <p:cNvSpPr>
            <a:spLocks noGrp="1"/>
          </p:cNvSpPr>
          <p:nvPr>
            <p:ph type="sldNum" sz="quarter" idx="12"/>
          </p:nvPr>
        </p:nvSpPr>
        <p:spPr/>
        <p:txBody>
          <a:bodyPr/>
          <a:lstStyle/>
          <a:p>
            <a:fld id="{E4AA9D28-175B-924B-8AFB-6F5FA3319B55}" type="slidenum">
              <a:rPr lang="en-US" smtClean="0"/>
              <a:pPr/>
              <a:t>6</a:t>
            </a:fld>
            <a:endParaRPr lang="en-US"/>
          </a:p>
        </p:txBody>
      </p:sp>
      <p:pic>
        <p:nvPicPr>
          <p:cNvPr id="4098" name="Picture 2" descr="10 Commandments of UI Design | DesignMantic: The Design Shop">
            <a:extLst>
              <a:ext uri="{FF2B5EF4-FFF2-40B4-BE49-F238E27FC236}">
                <a16:creationId xmlns:a16="http://schemas.microsoft.com/office/drawing/2014/main" id="{14131FC5-EFD3-2148-B4AC-69CDBC1A35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4154" y="1402196"/>
            <a:ext cx="3847204" cy="2314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876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C591-792A-CA41-9CD0-1E5CCE22A11E}"/>
              </a:ext>
            </a:extLst>
          </p:cNvPr>
          <p:cNvSpPr>
            <a:spLocks noGrp="1"/>
          </p:cNvSpPr>
          <p:nvPr>
            <p:ph type="title"/>
          </p:nvPr>
        </p:nvSpPr>
        <p:spPr/>
        <p:txBody>
          <a:bodyPr>
            <a:normAutofit/>
          </a:bodyPr>
          <a:lstStyle/>
          <a:p>
            <a:r>
              <a:rPr lang="en-US" dirty="0"/>
              <a:t>Deferred User Interface Design</a:t>
            </a:r>
          </a:p>
        </p:txBody>
      </p:sp>
      <p:sp>
        <p:nvSpPr>
          <p:cNvPr id="3" name="Content Placeholder 2">
            <a:extLst>
              <a:ext uri="{FF2B5EF4-FFF2-40B4-BE49-F238E27FC236}">
                <a16:creationId xmlns:a16="http://schemas.microsoft.com/office/drawing/2014/main" id="{777D64BD-6BCA-D54E-A37F-69D5263BCEB7}"/>
              </a:ext>
            </a:extLst>
          </p:cNvPr>
          <p:cNvSpPr>
            <a:spLocks noGrp="1"/>
          </p:cNvSpPr>
          <p:nvPr>
            <p:ph idx="1"/>
          </p:nvPr>
        </p:nvSpPr>
        <p:spPr>
          <a:xfrm>
            <a:off x="548640" y="1751941"/>
            <a:ext cx="10354994" cy="4351338"/>
          </a:xfrm>
        </p:spPr>
        <p:txBody>
          <a:bodyPr>
            <a:normAutofit fontScale="85000" lnSpcReduction="20000"/>
          </a:bodyPr>
          <a:lstStyle/>
          <a:p>
            <a:r>
              <a:rPr lang="en-US" dirty="0">
                <a:solidFill>
                  <a:schemeClr val="accent4">
                    <a:lumMod val="50000"/>
                  </a:schemeClr>
                </a:solidFill>
              </a:rPr>
              <a:t>The UI might be important, but not central to the design</a:t>
            </a:r>
          </a:p>
          <a:p>
            <a:pPr lvl="1"/>
            <a:r>
              <a:rPr lang="en-US" dirty="0"/>
              <a:t>Then the user interface is not critical at this stage</a:t>
            </a:r>
          </a:p>
          <a:p>
            <a:pPr lvl="1"/>
            <a:r>
              <a:rPr lang="en-US" dirty="0"/>
              <a:t>A variety of interfaces will probably work</a:t>
            </a:r>
          </a:p>
          <a:p>
            <a:pPr lvl="1"/>
            <a:r>
              <a:rPr lang="en-US" dirty="0"/>
              <a:t>You don’t need to know the best from the start</a:t>
            </a:r>
          </a:p>
          <a:p>
            <a:pPr lvl="2"/>
            <a:r>
              <a:rPr lang="en-US" dirty="0"/>
              <a:t>Can prototype different interfaces later on</a:t>
            </a:r>
          </a:p>
          <a:p>
            <a:r>
              <a:rPr lang="en-US" dirty="0">
                <a:solidFill>
                  <a:schemeClr val="accent6">
                    <a:lumMod val="50000"/>
                  </a:schemeClr>
                </a:solidFill>
              </a:rPr>
              <a:t>Isolate the UI from the rest of the design</a:t>
            </a:r>
          </a:p>
          <a:p>
            <a:pPr lvl="1"/>
            <a:r>
              <a:rPr lang="en-US" dirty="0"/>
              <a:t>Determine what information might be needed by the UI</a:t>
            </a:r>
          </a:p>
          <a:p>
            <a:pPr lvl="1"/>
            <a:r>
              <a:rPr lang="en-US" dirty="0"/>
              <a:t>Determine what commands are needed by the system</a:t>
            </a:r>
          </a:p>
          <a:p>
            <a:pPr lvl="1"/>
            <a:r>
              <a:rPr lang="en-US" dirty="0"/>
              <a:t>Create a component with an interface or façade for the UI</a:t>
            </a:r>
          </a:p>
          <a:p>
            <a:pPr lvl="1"/>
            <a:r>
              <a:rPr lang="en-US" dirty="0"/>
              <a:t>Design of the UI is now a lower-level design problem</a:t>
            </a:r>
          </a:p>
          <a:p>
            <a:pPr lvl="1"/>
            <a:r>
              <a:rPr lang="en-US" dirty="0"/>
              <a:t>Don’t even need to build a full UI initially </a:t>
            </a:r>
          </a:p>
          <a:p>
            <a:r>
              <a:rPr lang="en-US" dirty="0">
                <a:solidFill>
                  <a:schemeClr val="accent5">
                    <a:lumMod val="50000"/>
                  </a:schemeClr>
                </a:solidFill>
              </a:rPr>
              <a:t>Examples: SHORE, UPOD/Sherpa, S</a:t>
            </a:r>
            <a:r>
              <a:rPr lang="en-US" baseline="30000" dirty="0">
                <a:solidFill>
                  <a:schemeClr val="accent5">
                    <a:lumMod val="50000"/>
                  </a:schemeClr>
                </a:solidFill>
              </a:rPr>
              <a:t>6</a:t>
            </a:r>
            <a:r>
              <a:rPr lang="en-US" dirty="0">
                <a:solidFill>
                  <a:schemeClr val="accent5">
                    <a:lumMod val="50000"/>
                  </a:schemeClr>
                </a:solidFill>
              </a:rPr>
              <a:t>, FAIT</a:t>
            </a:r>
            <a:endParaRPr lang="en-US" baseline="30000" dirty="0">
              <a:solidFill>
                <a:schemeClr val="accent5">
                  <a:lumMod val="50000"/>
                </a:schemeClr>
              </a:solidFill>
            </a:endParaRPr>
          </a:p>
        </p:txBody>
      </p:sp>
      <p:sp>
        <p:nvSpPr>
          <p:cNvPr id="4" name="Date Placeholder 3">
            <a:extLst>
              <a:ext uri="{FF2B5EF4-FFF2-40B4-BE49-F238E27FC236}">
                <a16:creationId xmlns:a16="http://schemas.microsoft.com/office/drawing/2014/main" id="{6D81EE7C-5836-F64A-B321-995BADC6E2F6}"/>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ECA0A162-F819-194C-8698-B104EDA6CE77}"/>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8A3A6412-F36D-584B-837D-79403F24967D}"/>
              </a:ext>
            </a:extLst>
          </p:cNvPr>
          <p:cNvSpPr>
            <a:spLocks noGrp="1"/>
          </p:cNvSpPr>
          <p:nvPr>
            <p:ph type="sldNum" sz="quarter" idx="12"/>
          </p:nvPr>
        </p:nvSpPr>
        <p:spPr/>
        <p:txBody>
          <a:bodyPr/>
          <a:lstStyle/>
          <a:p>
            <a:fld id="{E4AA9D28-175B-924B-8AFB-6F5FA3319B55}" type="slidenum">
              <a:rPr lang="en-US" smtClean="0"/>
              <a:pPr/>
              <a:t>7</a:t>
            </a:fld>
            <a:endParaRPr lang="en-US"/>
          </a:p>
        </p:txBody>
      </p:sp>
      <p:pic>
        <p:nvPicPr>
          <p:cNvPr id="5122" name="Picture 2" descr="Deferred Compensation Plans | Nonqualified &amp; Qualified Plans">
            <a:extLst>
              <a:ext uri="{FF2B5EF4-FFF2-40B4-BE49-F238E27FC236}">
                <a16:creationId xmlns:a16="http://schemas.microsoft.com/office/drawing/2014/main" id="{AFC17FF2-A607-F349-85CC-0978B6A91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8578" y="2393444"/>
            <a:ext cx="2568753" cy="2071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546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35BC-0173-8542-AB78-1ECA658DBC00}"/>
              </a:ext>
            </a:extLst>
          </p:cNvPr>
          <p:cNvSpPr>
            <a:spLocks noGrp="1"/>
          </p:cNvSpPr>
          <p:nvPr>
            <p:ph type="title"/>
          </p:nvPr>
        </p:nvSpPr>
        <p:spPr/>
        <p:txBody>
          <a:bodyPr/>
          <a:lstStyle/>
          <a:p>
            <a:r>
              <a:rPr lang="en-US" dirty="0"/>
              <a:t>UI-Centric Design</a:t>
            </a:r>
          </a:p>
        </p:txBody>
      </p:sp>
      <p:sp>
        <p:nvSpPr>
          <p:cNvPr id="3" name="Content Placeholder 2">
            <a:extLst>
              <a:ext uri="{FF2B5EF4-FFF2-40B4-BE49-F238E27FC236}">
                <a16:creationId xmlns:a16="http://schemas.microsoft.com/office/drawing/2014/main" id="{C443398F-351D-DB47-95F1-A3E3B41B5ECE}"/>
              </a:ext>
            </a:extLst>
          </p:cNvPr>
          <p:cNvSpPr>
            <a:spLocks noGrp="1"/>
          </p:cNvSpPr>
          <p:nvPr>
            <p:ph idx="1"/>
          </p:nvPr>
        </p:nvSpPr>
        <p:spPr/>
        <p:txBody>
          <a:bodyPr>
            <a:normAutofit fontScale="85000" lnSpcReduction="20000"/>
          </a:bodyPr>
          <a:lstStyle/>
          <a:p>
            <a:r>
              <a:rPr lang="en-US" dirty="0">
                <a:solidFill>
                  <a:schemeClr val="accent6">
                    <a:lumMod val="75000"/>
                  </a:schemeClr>
                </a:solidFill>
              </a:rPr>
              <a:t>Sometimes the UI drives the application</a:t>
            </a:r>
          </a:p>
          <a:p>
            <a:pPr lvl="1"/>
            <a:r>
              <a:rPr lang="en-US" dirty="0"/>
              <a:t>Then the user interface is more important</a:t>
            </a:r>
          </a:p>
          <a:p>
            <a:pPr lvl="1"/>
            <a:r>
              <a:rPr lang="en-US" dirty="0"/>
              <a:t>The system should exist to support the interface</a:t>
            </a:r>
          </a:p>
          <a:p>
            <a:r>
              <a:rPr lang="en-US" dirty="0">
                <a:solidFill>
                  <a:schemeClr val="accent5">
                    <a:lumMod val="75000"/>
                  </a:schemeClr>
                </a:solidFill>
              </a:rPr>
              <a:t>Specifications</a:t>
            </a:r>
          </a:p>
          <a:p>
            <a:pPr lvl="1"/>
            <a:r>
              <a:rPr lang="en-US" dirty="0"/>
              <a:t>Give a sketch of the user interface</a:t>
            </a:r>
          </a:p>
          <a:p>
            <a:pPr lvl="1"/>
            <a:r>
              <a:rPr lang="en-US" dirty="0"/>
              <a:t>Identify the commands and operations needed</a:t>
            </a:r>
          </a:p>
          <a:p>
            <a:r>
              <a:rPr lang="en-US" dirty="0">
                <a:solidFill>
                  <a:schemeClr val="accent2">
                    <a:lumMod val="50000"/>
                  </a:schemeClr>
                </a:solidFill>
              </a:rPr>
              <a:t>Build the user interface first</a:t>
            </a:r>
          </a:p>
          <a:p>
            <a:pPr lvl="1"/>
            <a:r>
              <a:rPr lang="en-US" dirty="0"/>
              <a:t>Rebuild it until you get it right</a:t>
            </a:r>
          </a:p>
          <a:p>
            <a:pPr lvl="1"/>
            <a:r>
              <a:rPr lang="en-US" dirty="0"/>
              <a:t>Fill in the rest of the system as needed</a:t>
            </a:r>
          </a:p>
          <a:p>
            <a:pPr lvl="1"/>
            <a:r>
              <a:rPr lang="en-US" dirty="0"/>
              <a:t>Even if the rest of the system is complex</a:t>
            </a:r>
          </a:p>
          <a:p>
            <a:r>
              <a:rPr lang="en-US" dirty="0">
                <a:solidFill>
                  <a:srgbClr val="7030A0"/>
                </a:solidFill>
              </a:rPr>
              <a:t>Often combined with UI-first implementation </a:t>
            </a:r>
          </a:p>
          <a:p>
            <a:r>
              <a:rPr lang="en-US" dirty="0">
                <a:solidFill>
                  <a:schemeClr val="accent4">
                    <a:lumMod val="50000"/>
                  </a:schemeClr>
                </a:solidFill>
              </a:rPr>
              <a:t>Examples: ROSE, DYMON</a:t>
            </a:r>
          </a:p>
        </p:txBody>
      </p:sp>
      <p:sp>
        <p:nvSpPr>
          <p:cNvPr id="4" name="Date Placeholder 3">
            <a:extLst>
              <a:ext uri="{FF2B5EF4-FFF2-40B4-BE49-F238E27FC236}">
                <a16:creationId xmlns:a16="http://schemas.microsoft.com/office/drawing/2014/main" id="{C2E5F057-1FCA-C54E-8E80-4281F558D9EF}"/>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8425389E-D1D1-AF4A-BC5C-F9BC03B4E801}"/>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4B028A99-9F55-7945-9C01-417876BCD32C}"/>
              </a:ext>
            </a:extLst>
          </p:cNvPr>
          <p:cNvSpPr>
            <a:spLocks noGrp="1"/>
          </p:cNvSpPr>
          <p:nvPr>
            <p:ph type="sldNum" sz="quarter" idx="12"/>
          </p:nvPr>
        </p:nvSpPr>
        <p:spPr/>
        <p:txBody>
          <a:bodyPr/>
          <a:lstStyle/>
          <a:p>
            <a:fld id="{E4AA9D28-175B-924B-8AFB-6F5FA3319B55}" type="slidenum">
              <a:rPr lang="en-US" smtClean="0"/>
              <a:pPr/>
              <a:t>8</a:t>
            </a:fld>
            <a:endParaRPr lang="en-US"/>
          </a:p>
        </p:txBody>
      </p:sp>
      <p:pic>
        <p:nvPicPr>
          <p:cNvPr id="6146" name="Picture 2" descr="User-Centric Designs | UI Design | Interface Design | User Centered Design  | User Design">
            <a:extLst>
              <a:ext uri="{FF2B5EF4-FFF2-40B4-BE49-F238E27FC236}">
                <a16:creationId xmlns:a16="http://schemas.microsoft.com/office/drawing/2014/main" id="{D2613A97-0B5F-834D-A989-8A78E25464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591849"/>
            <a:ext cx="3326239" cy="255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78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39DFF-B006-E644-8FB0-902C930183FE}"/>
              </a:ext>
            </a:extLst>
          </p:cNvPr>
          <p:cNvSpPr>
            <a:spLocks noGrp="1"/>
          </p:cNvSpPr>
          <p:nvPr>
            <p:ph type="title"/>
          </p:nvPr>
        </p:nvSpPr>
        <p:spPr/>
        <p:txBody>
          <a:bodyPr/>
          <a:lstStyle/>
          <a:p>
            <a:r>
              <a:rPr lang="en-US" dirty="0"/>
              <a:t>UI-Pervasive Design</a:t>
            </a:r>
          </a:p>
        </p:txBody>
      </p:sp>
      <p:sp>
        <p:nvSpPr>
          <p:cNvPr id="3" name="Content Placeholder 2">
            <a:extLst>
              <a:ext uri="{FF2B5EF4-FFF2-40B4-BE49-F238E27FC236}">
                <a16:creationId xmlns:a16="http://schemas.microsoft.com/office/drawing/2014/main" id="{3A8862A3-4E3E-5F45-9813-96CFED5E481B}"/>
              </a:ext>
            </a:extLst>
          </p:cNvPr>
          <p:cNvSpPr>
            <a:spLocks noGrp="1"/>
          </p:cNvSpPr>
          <p:nvPr>
            <p:ph idx="1"/>
          </p:nvPr>
        </p:nvSpPr>
        <p:spPr/>
        <p:txBody>
          <a:bodyPr>
            <a:normAutofit fontScale="92500" lnSpcReduction="20000"/>
          </a:bodyPr>
          <a:lstStyle/>
          <a:p>
            <a:r>
              <a:rPr lang="en-US" dirty="0">
                <a:solidFill>
                  <a:schemeClr val="accent4">
                    <a:lumMod val="50000"/>
                  </a:schemeClr>
                </a:solidFill>
              </a:rPr>
              <a:t>Sometimes the user interface is the application</a:t>
            </a:r>
          </a:p>
          <a:p>
            <a:pPr lvl="1"/>
            <a:r>
              <a:rPr lang="en-US" dirty="0"/>
              <a:t>Makes it more difficult to change</a:t>
            </a:r>
          </a:p>
          <a:p>
            <a:pPr lvl="1"/>
            <a:r>
              <a:rPr lang="en-US" dirty="0"/>
              <a:t>UI tightly coupled with the rest of the code</a:t>
            </a:r>
          </a:p>
          <a:p>
            <a:r>
              <a:rPr lang="en-US" dirty="0">
                <a:solidFill>
                  <a:schemeClr val="accent2">
                    <a:lumMod val="50000"/>
                  </a:schemeClr>
                </a:solidFill>
              </a:rPr>
              <a:t>Designing the user interface is designing the application</a:t>
            </a:r>
          </a:p>
          <a:p>
            <a:pPr lvl="1"/>
            <a:r>
              <a:rPr lang="en-US" dirty="0"/>
              <a:t>The rest of the application is secondary</a:t>
            </a:r>
          </a:p>
          <a:p>
            <a:pPr lvl="1"/>
            <a:r>
              <a:rPr lang="en-US" dirty="0"/>
              <a:t>Most system components interact directly with the UI</a:t>
            </a:r>
          </a:p>
          <a:p>
            <a:pPr lvl="1"/>
            <a:r>
              <a:rPr lang="en-US" dirty="0"/>
              <a:t>The rest of the application fits into the UI rather than vice versa</a:t>
            </a:r>
          </a:p>
          <a:p>
            <a:r>
              <a:rPr lang="en-US" dirty="0">
                <a:solidFill>
                  <a:schemeClr val="accent1">
                    <a:lumMod val="75000"/>
                  </a:schemeClr>
                </a:solidFill>
              </a:rPr>
              <a:t>Prototype ideas to get the overall UI structure correct</a:t>
            </a:r>
          </a:p>
          <a:p>
            <a:pPr lvl="1"/>
            <a:r>
              <a:rPr lang="en-US" dirty="0"/>
              <a:t>Then implement a real UI and fill in the details as needed</a:t>
            </a:r>
          </a:p>
          <a:p>
            <a:pPr lvl="1"/>
            <a:r>
              <a:rPr lang="en-US" dirty="0"/>
              <a:t>Still try to keep many changes local</a:t>
            </a:r>
          </a:p>
          <a:p>
            <a:r>
              <a:rPr lang="en-US" dirty="0">
                <a:solidFill>
                  <a:schemeClr val="accent6">
                    <a:lumMod val="50000"/>
                  </a:schemeClr>
                </a:solidFill>
              </a:rPr>
              <a:t>Examples: Code Bubbles, FREDIT</a:t>
            </a:r>
          </a:p>
        </p:txBody>
      </p:sp>
      <p:sp>
        <p:nvSpPr>
          <p:cNvPr id="4" name="Date Placeholder 3">
            <a:extLst>
              <a:ext uri="{FF2B5EF4-FFF2-40B4-BE49-F238E27FC236}">
                <a16:creationId xmlns:a16="http://schemas.microsoft.com/office/drawing/2014/main" id="{44601F4C-0011-F545-AAB7-125CEF4D2C61}"/>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F40FEDA9-6E5C-9541-86E5-47FF86A3249C}"/>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5979F1D6-66F4-0E45-B60B-2E03FE29A5D8}"/>
              </a:ext>
            </a:extLst>
          </p:cNvPr>
          <p:cNvSpPr>
            <a:spLocks noGrp="1"/>
          </p:cNvSpPr>
          <p:nvPr>
            <p:ph type="sldNum" sz="quarter" idx="12"/>
          </p:nvPr>
        </p:nvSpPr>
        <p:spPr/>
        <p:txBody>
          <a:bodyPr/>
          <a:lstStyle/>
          <a:p>
            <a:fld id="{E4AA9D28-175B-924B-8AFB-6F5FA3319B55}" type="slidenum">
              <a:rPr lang="en-US" smtClean="0"/>
              <a:pPr/>
              <a:t>9</a:t>
            </a:fld>
            <a:endParaRPr lang="en-US"/>
          </a:p>
        </p:txBody>
      </p:sp>
      <p:pic>
        <p:nvPicPr>
          <p:cNvPr id="7170" name="Picture 2" descr="Ubiquitous Computing, Imagining the Future | User Experience Blog |  Thoughts on Interface Design, Usability &amp; all things Web">
            <a:extLst>
              <a:ext uri="{FF2B5EF4-FFF2-40B4-BE49-F238E27FC236}">
                <a16:creationId xmlns:a16="http://schemas.microsoft.com/office/drawing/2014/main" id="{59F07F61-1C05-E647-8C62-CCD5650B9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8930" y="136525"/>
            <a:ext cx="2888029" cy="288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585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B4ECB-2E6F-0F6A-AE04-DBF9455B8D82}"/>
              </a:ext>
            </a:extLst>
          </p:cNvPr>
          <p:cNvSpPr>
            <a:spLocks noGrp="1"/>
          </p:cNvSpPr>
          <p:nvPr>
            <p:ph type="title"/>
          </p:nvPr>
        </p:nvSpPr>
        <p:spPr/>
        <p:txBody>
          <a:bodyPr>
            <a:normAutofit/>
          </a:bodyPr>
          <a:lstStyle/>
          <a:p>
            <a:r>
              <a:rPr lang="en-US" dirty="0"/>
              <a:t>Interactive Interfaces Use Callbacks</a:t>
            </a:r>
          </a:p>
        </p:txBody>
      </p:sp>
      <p:sp>
        <p:nvSpPr>
          <p:cNvPr id="3" name="Content Placeholder 2">
            <a:extLst>
              <a:ext uri="{FF2B5EF4-FFF2-40B4-BE49-F238E27FC236}">
                <a16:creationId xmlns:a16="http://schemas.microsoft.com/office/drawing/2014/main" id="{6AE58954-B11F-8654-3676-8A9E1B47A9A7}"/>
              </a:ext>
            </a:extLst>
          </p:cNvPr>
          <p:cNvSpPr>
            <a:spLocks noGrp="1"/>
          </p:cNvSpPr>
          <p:nvPr>
            <p:ph idx="1"/>
          </p:nvPr>
        </p:nvSpPr>
        <p:spPr>
          <a:xfrm>
            <a:off x="365760" y="1825625"/>
            <a:ext cx="10988040" cy="4351338"/>
          </a:xfrm>
        </p:spPr>
        <p:txBody>
          <a:bodyPr>
            <a:normAutofit fontScale="62500" lnSpcReduction="20000"/>
          </a:bodyPr>
          <a:lstStyle/>
          <a:p>
            <a:r>
              <a:rPr lang="en-US" dirty="0">
                <a:solidFill>
                  <a:schemeClr val="accent4">
                    <a:lumMod val="50000"/>
                  </a:schemeClr>
                </a:solidFill>
              </a:rPr>
              <a:t>A callback is a routine/object registered with a component</a:t>
            </a:r>
          </a:p>
          <a:p>
            <a:pPr lvl="1"/>
            <a:r>
              <a:rPr lang="en-US" dirty="0"/>
              <a:t>Invoked when something changes</a:t>
            </a:r>
          </a:p>
          <a:p>
            <a:pPr lvl="1"/>
            <a:r>
              <a:rPr lang="en-US" dirty="0"/>
              <a:t>Example: UI buttons, drag and drop, file monitors</a:t>
            </a:r>
          </a:p>
          <a:p>
            <a:pPr lvl="1"/>
            <a:r>
              <a:rPr lang="en-US" dirty="0"/>
              <a:t>Example: Debugging events in Code Bubbles</a:t>
            </a:r>
          </a:p>
          <a:p>
            <a:r>
              <a:rPr lang="en-US" dirty="0">
                <a:solidFill>
                  <a:schemeClr val="accent5">
                    <a:lumMod val="50000"/>
                  </a:schemeClr>
                </a:solidFill>
              </a:rPr>
              <a:t>Useful for monitoring data structures that can change</a:t>
            </a:r>
          </a:p>
          <a:p>
            <a:pPr lvl="1"/>
            <a:r>
              <a:rPr lang="en-US" dirty="0"/>
              <a:t>UI registers callbacks with from the non-UI part of the application</a:t>
            </a:r>
          </a:p>
          <a:p>
            <a:pPr lvl="1"/>
            <a:r>
              <a:rPr lang="en-US" dirty="0"/>
              <a:t>SHORE: monitoring state of HO trains, sensors, etc.</a:t>
            </a:r>
          </a:p>
          <a:p>
            <a:pPr lvl="2"/>
            <a:r>
              <a:rPr lang="en-US" dirty="0"/>
              <a:t>In the UI to update the display when anything changes</a:t>
            </a:r>
          </a:p>
          <a:p>
            <a:pPr lvl="2"/>
            <a:r>
              <a:rPr lang="en-US" dirty="0"/>
              <a:t>Internally to continually checking safety</a:t>
            </a:r>
          </a:p>
          <a:p>
            <a:pPr lvl="2"/>
            <a:r>
              <a:rPr lang="en-US" dirty="0"/>
              <a:t>Updating the planning process when that happens</a:t>
            </a:r>
          </a:p>
          <a:p>
            <a:r>
              <a:rPr lang="en-US" dirty="0">
                <a:solidFill>
                  <a:schemeClr val="accent6">
                    <a:lumMod val="50000"/>
                  </a:schemeClr>
                </a:solidFill>
              </a:rPr>
              <a:t>Widely used in interactive UIs</a:t>
            </a:r>
          </a:p>
          <a:p>
            <a:pPr lvl="1"/>
            <a:r>
              <a:rPr lang="en-US" dirty="0"/>
              <a:t>Register callbacks with the view to handle user interactions</a:t>
            </a:r>
          </a:p>
          <a:p>
            <a:pPr lvl="1"/>
            <a:r>
              <a:rPr lang="en-US" dirty="0"/>
              <a:t>Done with widgets, HTML/JavaScript, …</a:t>
            </a:r>
          </a:p>
          <a:p>
            <a:pPr lvl="1"/>
            <a:r>
              <a:rPr lang="en-US" dirty="0"/>
              <a:t>Most modern applications are reactive: driven by these callbacks</a:t>
            </a:r>
          </a:p>
          <a:p>
            <a:r>
              <a:rPr lang="en-US" dirty="0">
                <a:solidFill>
                  <a:schemeClr val="accent1">
                    <a:lumMod val="50000"/>
                  </a:schemeClr>
                </a:solidFill>
              </a:rPr>
              <a:t>Need to add appropriate callback interfaces and methods to the design</a:t>
            </a:r>
          </a:p>
        </p:txBody>
      </p:sp>
      <p:sp>
        <p:nvSpPr>
          <p:cNvPr id="4" name="Date Placeholder 3">
            <a:extLst>
              <a:ext uri="{FF2B5EF4-FFF2-40B4-BE49-F238E27FC236}">
                <a16:creationId xmlns:a16="http://schemas.microsoft.com/office/drawing/2014/main" id="{F5811235-169C-BB63-84D6-3BB194777CAA}"/>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080546D1-8538-51FC-6C90-A840E63FAF28}"/>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CBC6BD82-950B-170A-4B7F-F71F91764EE9}"/>
              </a:ext>
            </a:extLst>
          </p:cNvPr>
          <p:cNvSpPr>
            <a:spLocks noGrp="1"/>
          </p:cNvSpPr>
          <p:nvPr>
            <p:ph type="sldNum" sz="quarter" idx="12"/>
          </p:nvPr>
        </p:nvSpPr>
        <p:spPr/>
        <p:txBody>
          <a:bodyPr/>
          <a:lstStyle/>
          <a:p>
            <a:fld id="{E4AA9D28-175B-924B-8AFB-6F5FA3319B55}" type="slidenum">
              <a:rPr lang="en-US" smtClean="0"/>
              <a:pPr/>
              <a:t>10</a:t>
            </a:fld>
            <a:endParaRPr lang="en-US"/>
          </a:p>
        </p:txBody>
      </p:sp>
      <p:pic>
        <p:nvPicPr>
          <p:cNvPr id="1026" name="Picture 2" descr="Using Callbacks to Notify Clients of Events">
            <a:extLst>
              <a:ext uri="{FF2B5EF4-FFF2-40B4-BE49-F238E27FC236}">
                <a16:creationId xmlns:a16="http://schemas.microsoft.com/office/drawing/2014/main" id="{D52BAD41-737F-3F6B-5233-0E9E5ED0F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94" y="2542148"/>
            <a:ext cx="3851294" cy="2015784"/>
          </a:xfrm>
          <a:prstGeom prst="rect">
            <a:avLst/>
          </a:prstGeom>
          <a:solidFill>
            <a:srgbClr val="FFFF00"/>
          </a:solidFill>
        </p:spPr>
      </p:pic>
    </p:spTree>
    <p:extLst>
      <p:ext uri="{BB962C8B-B14F-4D97-AF65-F5344CB8AC3E}">
        <p14:creationId xmlns:p14="http://schemas.microsoft.com/office/powerpoint/2010/main" val="2869766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26C0E-FB0A-FA48-9DA3-07A9D5F24A34}"/>
              </a:ext>
            </a:extLst>
          </p:cNvPr>
          <p:cNvSpPr>
            <a:spLocks noGrp="1"/>
          </p:cNvSpPr>
          <p:nvPr>
            <p:ph type="title"/>
          </p:nvPr>
        </p:nvSpPr>
        <p:spPr/>
        <p:txBody>
          <a:bodyPr>
            <a:normAutofit/>
          </a:bodyPr>
          <a:lstStyle/>
          <a:p>
            <a:r>
              <a:rPr lang="en-US" dirty="0"/>
              <a:t>User Interface Design Goals</a:t>
            </a:r>
          </a:p>
        </p:txBody>
      </p:sp>
      <p:sp>
        <p:nvSpPr>
          <p:cNvPr id="3" name="Content Placeholder 2">
            <a:extLst>
              <a:ext uri="{FF2B5EF4-FFF2-40B4-BE49-F238E27FC236}">
                <a16:creationId xmlns:a16="http://schemas.microsoft.com/office/drawing/2014/main" id="{47234DC7-7834-874B-983B-5115FA4B0929}"/>
              </a:ext>
            </a:extLst>
          </p:cNvPr>
          <p:cNvSpPr>
            <a:spLocks noGrp="1"/>
          </p:cNvSpPr>
          <p:nvPr>
            <p:ph idx="1"/>
          </p:nvPr>
        </p:nvSpPr>
        <p:spPr/>
        <p:txBody>
          <a:bodyPr>
            <a:normAutofit fontScale="77500" lnSpcReduction="20000"/>
          </a:bodyPr>
          <a:lstStyle/>
          <a:p>
            <a:r>
              <a:rPr lang="en-US" dirty="0">
                <a:solidFill>
                  <a:schemeClr val="accent2">
                    <a:lumMod val="50000"/>
                  </a:schemeClr>
                </a:solidFill>
              </a:rPr>
              <a:t>Separate the user interface from the rest of the application</a:t>
            </a:r>
          </a:p>
          <a:p>
            <a:pPr lvl="1"/>
            <a:r>
              <a:rPr lang="en-US" dirty="0"/>
              <a:t>UI will change (a lot)</a:t>
            </a:r>
          </a:p>
          <a:p>
            <a:pPr lvl="1"/>
            <a:r>
              <a:rPr lang="en-US" dirty="0"/>
              <a:t>Want to minimize the changes on the rest of the system</a:t>
            </a:r>
          </a:p>
          <a:p>
            <a:pPr lvl="1"/>
            <a:r>
              <a:rPr lang="en-US" dirty="0"/>
              <a:t>At least isolate what might change</a:t>
            </a:r>
          </a:p>
          <a:p>
            <a:pPr lvl="1"/>
            <a:r>
              <a:rPr lang="en-US" dirty="0"/>
              <a:t>Even if the user interface is the application</a:t>
            </a:r>
          </a:p>
          <a:p>
            <a:pPr lvl="2"/>
            <a:r>
              <a:rPr lang="en-US" dirty="0"/>
              <a:t>Freezing a bubble to rearrange the screen</a:t>
            </a:r>
          </a:p>
          <a:p>
            <a:r>
              <a:rPr lang="en-US" dirty="0">
                <a:solidFill>
                  <a:schemeClr val="accent5">
                    <a:lumMod val="50000"/>
                  </a:schemeClr>
                </a:solidFill>
              </a:rPr>
              <a:t>Allow experimentation with the user interface</a:t>
            </a:r>
          </a:p>
          <a:p>
            <a:pPr lvl="1"/>
            <a:r>
              <a:rPr lang="en-US" dirty="0"/>
              <a:t>Prototyping in whole or in part</a:t>
            </a:r>
          </a:p>
          <a:p>
            <a:pPr lvl="1"/>
            <a:r>
              <a:rPr lang="en-US" dirty="0"/>
              <a:t>Before, during and after implementation</a:t>
            </a:r>
          </a:p>
          <a:p>
            <a:r>
              <a:rPr lang="en-US" dirty="0">
                <a:solidFill>
                  <a:schemeClr val="accent4">
                    <a:lumMod val="50000"/>
                  </a:schemeClr>
                </a:solidFill>
              </a:rPr>
              <a:t>Allow for future expansion and changes</a:t>
            </a:r>
          </a:p>
          <a:p>
            <a:pPr lvl="1"/>
            <a:r>
              <a:rPr lang="en-US" dirty="0"/>
              <a:t>In the system and the user interface</a:t>
            </a:r>
          </a:p>
          <a:p>
            <a:r>
              <a:rPr lang="en-US" dirty="0">
                <a:solidFill>
                  <a:schemeClr val="accent6">
                    <a:lumMod val="50000"/>
                  </a:schemeClr>
                </a:solidFill>
              </a:rPr>
              <a:t>Different strategies for UI integration</a:t>
            </a:r>
          </a:p>
          <a:p>
            <a:pPr lvl="1"/>
            <a:r>
              <a:rPr lang="en-US" dirty="0"/>
              <a:t>But all can be viewed as Model-View-Controller (MVC)</a:t>
            </a:r>
          </a:p>
        </p:txBody>
      </p:sp>
      <p:sp>
        <p:nvSpPr>
          <p:cNvPr id="4" name="Date Placeholder 3">
            <a:extLst>
              <a:ext uri="{FF2B5EF4-FFF2-40B4-BE49-F238E27FC236}">
                <a16:creationId xmlns:a16="http://schemas.microsoft.com/office/drawing/2014/main" id="{A8428DBE-0119-424B-AC54-16714956C1B8}"/>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1712C601-1127-6448-923B-1D8289071B03}"/>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3ECE03A9-71DF-1D4D-B282-8759C8B46821}"/>
              </a:ext>
            </a:extLst>
          </p:cNvPr>
          <p:cNvSpPr>
            <a:spLocks noGrp="1"/>
          </p:cNvSpPr>
          <p:nvPr>
            <p:ph type="sldNum" sz="quarter" idx="12"/>
          </p:nvPr>
        </p:nvSpPr>
        <p:spPr/>
        <p:txBody>
          <a:bodyPr/>
          <a:lstStyle/>
          <a:p>
            <a:fld id="{E4AA9D28-175B-924B-8AFB-6F5FA3319B55}" type="slidenum">
              <a:rPr lang="en-US" smtClean="0"/>
              <a:pPr/>
              <a:t>11</a:t>
            </a:fld>
            <a:endParaRPr lang="en-US"/>
          </a:p>
        </p:txBody>
      </p:sp>
      <p:pic>
        <p:nvPicPr>
          <p:cNvPr id="8194" name="Picture 2" descr="Business Goals vs. User Goals. Disclaimer — For this article I'll be… | by  Brett Marshall | .dsgnrs. | Medium">
            <a:extLst>
              <a:ext uri="{FF2B5EF4-FFF2-40B4-BE49-F238E27FC236}">
                <a16:creationId xmlns:a16="http://schemas.microsoft.com/office/drawing/2014/main" id="{AA241110-9916-EB46-A390-2C23A6EA56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2308" y="3057108"/>
            <a:ext cx="3295673" cy="2336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294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C0A0-74D1-4A47-AEA9-8CA9442B1D5F}"/>
              </a:ext>
            </a:extLst>
          </p:cNvPr>
          <p:cNvSpPr>
            <a:spLocks noGrp="1"/>
          </p:cNvSpPr>
          <p:nvPr>
            <p:ph type="title"/>
          </p:nvPr>
        </p:nvSpPr>
        <p:spPr/>
        <p:txBody>
          <a:bodyPr>
            <a:normAutofit/>
          </a:bodyPr>
          <a:lstStyle/>
          <a:p>
            <a:r>
              <a:rPr lang="en-US" dirty="0"/>
              <a:t>Model-View-Controller Architecture</a:t>
            </a:r>
          </a:p>
        </p:txBody>
      </p:sp>
      <p:sp>
        <p:nvSpPr>
          <p:cNvPr id="4" name="Date Placeholder 3">
            <a:extLst>
              <a:ext uri="{FF2B5EF4-FFF2-40B4-BE49-F238E27FC236}">
                <a16:creationId xmlns:a16="http://schemas.microsoft.com/office/drawing/2014/main" id="{4F250D04-74A6-574C-8141-28227D935A4F}"/>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B2F56287-2FD2-664E-B883-B7AC7129D026}"/>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2BBE8E55-60F0-AB4E-81D2-D36BF5CFD3DE}"/>
              </a:ext>
            </a:extLst>
          </p:cNvPr>
          <p:cNvSpPr>
            <a:spLocks noGrp="1"/>
          </p:cNvSpPr>
          <p:nvPr>
            <p:ph type="sldNum" sz="quarter" idx="12"/>
          </p:nvPr>
        </p:nvSpPr>
        <p:spPr/>
        <p:txBody>
          <a:bodyPr/>
          <a:lstStyle/>
          <a:p>
            <a:fld id="{E4AA9D28-175B-924B-8AFB-6F5FA3319B55}" type="slidenum">
              <a:rPr lang="en-US" smtClean="0"/>
              <a:pPr/>
              <a:t>12</a:t>
            </a:fld>
            <a:endParaRPr lang="en-US"/>
          </a:p>
        </p:txBody>
      </p:sp>
      <p:pic>
        <p:nvPicPr>
          <p:cNvPr id="1026" name="Picture 2" descr="MVC - MDN Web Docs Glossary: Definitions of Web-related terms | MDN">
            <a:extLst>
              <a:ext uri="{FF2B5EF4-FFF2-40B4-BE49-F238E27FC236}">
                <a16:creationId xmlns:a16="http://schemas.microsoft.com/office/drawing/2014/main" id="{5895EB2B-6B9A-394B-811D-4B9F60416F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21" y="1721696"/>
            <a:ext cx="6138195" cy="460364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Mastering the MVC Pattern: A Comprehensive Guide">
            <a:extLst>
              <a:ext uri="{FF2B5EF4-FFF2-40B4-BE49-F238E27FC236}">
                <a16:creationId xmlns:a16="http://schemas.microsoft.com/office/drawing/2014/main" id="{468FF5EE-1C07-A665-E11F-B8926E180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708" y="2231471"/>
            <a:ext cx="3818092" cy="3024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579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D440C-C29F-0249-AAD2-58E1FEC1DA0A}"/>
              </a:ext>
            </a:extLst>
          </p:cNvPr>
          <p:cNvSpPr>
            <a:spLocks noGrp="1"/>
          </p:cNvSpPr>
          <p:nvPr>
            <p:ph type="title"/>
          </p:nvPr>
        </p:nvSpPr>
        <p:spPr/>
        <p:txBody>
          <a:bodyPr/>
          <a:lstStyle/>
          <a:p>
            <a:r>
              <a:rPr lang="en-US" dirty="0"/>
              <a:t>MVC Can Mean Almost Anything</a:t>
            </a:r>
          </a:p>
        </p:txBody>
      </p:sp>
      <p:sp>
        <p:nvSpPr>
          <p:cNvPr id="3" name="Content Placeholder 2">
            <a:extLst>
              <a:ext uri="{FF2B5EF4-FFF2-40B4-BE49-F238E27FC236}">
                <a16:creationId xmlns:a16="http://schemas.microsoft.com/office/drawing/2014/main" id="{08012811-7ABD-BC4C-B4C1-CB06EA1B387C}"/>
              </a:ext>
            </a:extLst>
          </p:cNvPr>
          <p:cNvSpPr>
            <a:spLocks noGrp="1"/>
          </p:cNvSpPr>
          <p:nvPr>
            <p:ph idx="1"/>
          </p:nvPr>
        </p:nvSpPr>
        <p:spPr/>
        <p:txBody>
          <a:bodyPr>
            <a:normAutofit fontScale="92500" lnSpcReduction="10000"/>
          </a:bodyPr>
          <a:lstStyle/>
          <a:p>
            <a:r>
              <a:rPr lang="en-US" dirty="0">
                <a:solidFill>
                  <a:schemeClr val="accent4">
                    <a:lumMod val="50000"/>
                  </a:schemeClr>
                </a:solidFill>
              </a:rPr>
              <a:t>Many ways to implement MVC</a:t>
            </a:r>
          </a:p>
          <a:p>
            <a:pPr lvl="1"/>
            <a:r>
              <a:rPr lang="en-US" dirty="0"/>
              <a:t>Many very different implementations call themselves MVC designs</a:t>
            </a:r>
          </a:p>
          <a:p>
            <a:pPr lvl="1"/>
            <a:r>
              <a:rPr lang="en-US" dirty="0"/>
              <a:t>Varying degrees of independence of model, view, and controller</a:t>
            </a:r>
          </a:p>
          <a:p>
            <a:pPr lvl="1"/>
            <a:r>
              <a:rPr lang="en-US" dirty="0"/>
              <a:t>Varying degrees of communication between model, view, and controller</a:t>
            </a:r>
          </a:p>
          <a:p>
            <a:pPr lvl="1"/>
            <a:r>
              <a:rPr lang="en-US" dirty="0"/>
              <a:t>Varying size and complexity of view, model, and controller</a:t>
            </a:r>
          </a:p>
          <a:p>
            <a:r>
              <a:rPr lang="en-US" dirty="0">
                <a:solidFill>
                  <a:schemeClr val="accent6">
                    <a:lumMod val="50000"/>
                  </a:schemeClr>
                </a:solidFill>
              </a:rPr>
              <a:t>MVC means different things to different people</a:t>
            </a:r>
          </a:p>
          <a:p>
            <a:r>
              <a:rPr lang="en-US" dirty="0">
                <a:solidFill>
                  <a:schemeClr val="accent2">
                    <a:lumMod val="50000"/>
                  </a:schemeClr>
                </a:solidFill>
              </a:rPr>
              <a:t>The components are often entangled</a:t>
            </a:r>
          </a:p>
          <a:p>
            <a:pPr lvl="1"/>
            <a:r>
              <a:rPr lang="en-US" dirty="0"/>
              <a:t>Model includes Controller</a:t>
            </a:r>
          </a:p>
          <a:p>
            <a:pPr lvl="1"/>
            <a:r>
              <a:rPr lang="en-US" dirty="0"/>
              <a:t>View includes Controller</a:t>
            </a:r>
          </a:p>
          <a:p>
            <a:pPr lvl="1"/>
            <a:r>
              <a:rPr lang="en-US" dirty="0"/>
              <a:t>Model includes View</a:t>
            </a:r>
          </a:p>
        </p:txBody>
      </p:sp>
      <p:sp>
        <p:nvSpPr>
          <p:cNvPr id="4" name="Date Placeholder 3">
            <a:extLst>
              <a:ext uri="{FF2B5EF4-FFF2-40B4-BE49-F238E27FC236}">
                <a16:creationId xmlns:a16="http://schemas.microsoft.com/office/drawing/2014/main" id="{24548F0F-762D-BE4E-AD55-C2108F78962A}"/>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31BD2288-FA83-B64A-8D58-CF8AAE786CD5}"/>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303B27CA-D49E-AE47-8BCC-E6531066E1C1}"/>
              </a:ext>
            </a:extLst>
          </p:cNvPr>
          <p:cNvSpPr>
            <a:spLocks noGrp="1"/>
          </p:cNvSpPr>
          <p:nvPr>
            <p:ph type="sldNum" sz="quarter" idx="12"/>
          </p:nvPr>
        </p:nvSpPr>
        <p:spPr/>
        <p:txBody>
          <a:bodyPr/>
          <a:lstStyle/>
          <a:p>
            <a:fld id="{E4AA9D28-175B-924B-8AFB-6F5FA3319B55}" type="slidenum">
              <a:rPr lang="en-US" smtClean="0"/>
              <a:pPr/>
              <a:t>13</a:t>
            </a:fld>
            <a:endParaRPr lang="en-US"/>
          </a:p>
        </p:txBody>
      </p:sp>
      <p:pic>
        <p:nvPicPr>
          <p:cNvPr id="9218" name="Picture 2" descr="Model–view–controller (MVC) is an architectural pattern commonly used for  developing user interfaces th… | Web design basics, Mvc architecture,  Instructional design">
            <a:extLst>
              <a:ext uri="{FF2B5EF4-FFF2-40B4-BE49-F238E27FC236}">
                <a16:creationId xmlns:a16="http://schemas.microsoft.com/office/drawing/2014/main" id="{E13A7787-8BF6-0D48-A2E5-AEA645584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4650" y="136525"/>
            <a:ext cx="3024397" cy="193733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e Model-View-Controller(MVC) Pattern with C#/WinForms - CodeProject">
            <a:extLst>
              <a:ext uri="{FF2B5EF4-FFF2-40B4-BE49-F238E27FC236}">
                <a16:creationId xmlns:a16="http://schemas.microsoft.com/office/drawing/2014/main" id="{3A88196F-F3FA-B949-88D1-C8868457A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4650" y="4082361"/>
            <a:ext cx="2833386" cy="2059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250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E3EAA-D027-45AE-AF72-1A2AD8AEFF29}"/>
              </a:ext>
            </a:extLst>
          </p:cNvPr>
          <p:cNvSpPr>
            <a:spLocks noGrp="1"/>
          </p:cNvSpPr>
          <p:nvPr>
            <p:ph type="title"/>
          </p:nvPr>
        </p:nvSpPr>
        <p:spPr/>
        <p:txBody>
          <a:bodyPr/>
          <a:lstStyle/>
          <a:p>
            <a:r>
              <a:rPr lang="en-US" dirty="0"/>
              <a:t>MVC Issues: Size of Components</a:t>
            </a:r>
          </a:p>
        </p:txBody>
      </p:sp>
      <p:sp>
        <p:nvSpPr>
          <p:cNvPr id="3" name="Content Placeholder 2">
            <a:extLst>
              <a:ext uri="{FF2B5EF4-FFF2-40B4-BE49-F238E27FC236}">
                <a16:creationId xmlns:a16="http://schemas.microsoft.com/office/drawing/2014/main" id="{7DA95AC1-C691-6D99-32CB-3DBDD38DFC38}"/>
              </a:ext>
            </a:extLst>
          </p:cNvPr>
          <p:cNvSpPr>
            <a:spLocks noGrp="1"/>
          </p:cNvSpPr>
          <p:nvPr>
            <p:ph idx="1"/>
          </p:nvPr>
        </p:nvSpPr>
        <p:spPr/>
        <p:txBody>
          <a:bodyPr>
            <a:normAutofit fontScale="77500" lnSpcReduction="20000"/>
          </a:bodyPr>
          <a:lstStyle/>
          <a:p>
            <a:r>
              <a:rPr lang="en-US" b="1" dirty="0">
                <a:solidFill>
                  <a:schemeClr val="accent4">
                    <a:lumMod val="50000"/>
                  </a:schemeClr>
                </a:solidFill>
              </a:rPr>
              <a:t>Model</a:t>
            </a:r>
            <a:r>
              <a:rPr lang="en-US" dirty="0">
                <a:solidFill>
                  <a:schemeClr val="accent4">
                    <a:lumMod val="50000"/>
                  </a:schemeClr>
                </a:solidFill>
              </a:rPr>
              <a:t> can be a complex component or can be trivial</a:t>
            </a:r>
          </a:p>
          <a:p>
            <a:pPr lvl="1"/>
            <a:r>
              <a:rPr lang="en-US" dirty="0"/>
              <a:t>Complex: SEEDE, SHERPA, DYMON </a:t>
            </a:r>
          </a:p>
          <a:p>
            <a:pPr lvl="1"/>
            <a:r>
              <a:rPr lang="en-US" dirty="0"/>
              <a:t>Trivial: ROSE (all commands, very little retained)</a:t>
            </a:r>
          </a:p>
          <a:p>
            <a:pPr lvl="1"/>
            <a:r>
              <a:rPr lang="en-US" dirty="0"/>
              <a:t>In Between: SHORE, TWITTER DISPLAY, FREDIT, Code Bubbles Editor</a:t>
            </a:r>
          </a:p>
          <a:p>
            <a:r>
              <a:rPr lang="en-US" b="1" dirty="0">
                <a:solidFill>
                  <a:schemeClr val="accent2">
                    <a:lumMod val="50000"/>
                  </a:schemeClr>
                </a:solidFill>
              </a:rPr>
              <a:t>Controller</a:t>
            </a:r>
            <a:r>
              <a:rPr lang="en-US" dirty="0">
                <a:solidFill>
                  <a:schemeClr val="accent2">
                    <a:lumMod val="50000"/>
                  </a:schemeClr>
                </a:solidFill>
              </a:rPr>
              <a:t> can be a complex component or combined</a:t>
            </a:r>
          </a:p>
          <a:p>
            <a:pPr lvl="1"/>
            <a:r>
              <a:rPr lang="en-US" dirty="0"/>
              <a:t>Complex: TWITTER DISPLAY</a:t>
            </a:r>
          </a:p>
          <a:p>
            <a:pPr lvl="1"/>
            <a:r>
              <a:rPr lang="en-US" dirty="0"/>
              <a:t>Part of view: RESTful interfaces to microservices</a:t>
            </a:r>
          </a:p>
          <a:p>
            <a:pPr lvl="1"/>
            <a:r>
              <a:rPr lang="en-US" dirty="0"/>
              <a:t>Part of Model: Code Bubbles</a:t>
            </a:r>
          </a:p>
          <a:p>
            <a:r>
              <a:rPr lang="en-US" b="1" dirty="0">
                <a:solidFill>
                  <a:schemeClr val="accent6">
                    <a:lumMod val="50000"/>
                  </a:schemeClr>
                </a:solidFill>
              </a:rPr>
              <a:t>View</a:t>
            </a:r>
            <a:r>
              <a:rPr lang="en-US" dirty="0">
                <a:solidFill>
                  <a:schemeClr val="accent6">
                    <a:lumMod val="50000"/>
                  </a:schemeClr>
                </a:solidFill>
              </a:rPr>
              <a:t> depends on user interface</a:t>
            </a:r>
          </a:p>
          <a:p>
            <a:pPr lvl="1"/>
            <a:r>
              <a:rPr lang="en-US" dirty="0"/>
              <a:t>Simple set of commands (git)</a:t>
            </a:r>
          </a:p>
          <a:p>
            <a:pPr lvl="1"/>
            <a:r>
              <a:rPr lang="en-US" dirty="0"/>
              <a:t>Complex interactions (TWITTER DISPLAY)</a:t>
            </a:r>
          </a:p>
          <a:p>
            <a:pPr lvl="1"/>
            <a:r>
              <a:rPr lang="en-US" dirty="0"/>
              <a:t>Complex graphics (DYMON)</a:t>
            </a:r>
          </a:p>
          <a:p>
            <a:pPr lvl="1"/>
            <a:r>
              <a:rPr lang="en-US" dirty="0"/>
              <a:t>VR model of the world</a:t>
            </a:r>
          </a:p>
        </p:txBody>
      </p:sp>
      <p:sp>
        <p:nvSpPr>
          <p:cNvPr id="4" name="Date Placeholder 3">
            <a:extLst>
              <a:ext uri="{FF2B5EF4-FFF2-40B4-BE49-F238E27FC236}">
                <a16:creationId xmlns:a16="http://schemas.microsoft.com/office/drawing/2014/main" id="{B84CA563-2066-36C3-9F84-CA0763C1CC23}"/>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B961FA36-EE78-387F-4747-AFF1494BC93E}"/>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9F20C689-6996-8131-5DBD-11B3268C26A6}"/>
              </a:ext>
            </a:extLst>
          </p:cNvPr>
          <p:cNvSpPr>
            <a:spLocks noGrp="1"/>
          </p:cNvSpPr>
          <p:nvPr>
            <p:ph type="sldNum" sz="quarter" idx="12"/>
          </p:nvPr>
        </p:nvSpPr>
        <p:spPr/>
        <p:txBody>
          <a:bodyPr/>
          <a:lstStyle/>
          <a:p>
            <a:fld id="{E4AA9D28-175B-924B-8AFB-6F5FA3319B55}" type="slidenum">
              <a:rPr lang="en-US" smtClean="0"/>
              <a:pPr/>
              <a:t>14</a:t>
            </a:fld>
            <a:endParaRPr lang="en-US"/>
          </a:p>
        </p:txBody>
      </p:sp>
      <p:pic>
        <p:nvPicPr>
          <p:cNvPr id="1026" name="Picture 2" descr="MVC Architecture - System Design - GeeksforGeeks">
            <a:extLst>
              <a:ext uri="{FF2B5EF4-FFF2-40B4-BE49-F238E27FC236}">
                <a16:creationId xmlns:a16="http://schemas.microsoft.com/office/drawing/2014/main" id="{DA893053-97C7-F466-A0ED-C0BCB850D9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399" y="3658513"/>
            <a:ext cx="3790755" cy="271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92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AFEAE-D953-4941-804A-D3B2BC8C2F78}"/>
              </a:ext>
            </a:extLst>
          </p:cNvPr>
          <p:cNvSpPr>
            <a:spLocks noGrp="1"/>
          </p:cNvSpPr>
          <p:nvPr>
            <p:ph type="title"/>
          </p:nvPr>
        </p:nvSpPr>
        <p:spPr/>
        <p:txBody>
          <a:bodyPr/>
          <a:lstStyle/>
          <a:p>
            <a:r>
              <a:rPr lang="en-US" dirty="0"/>
              <a:t>MVC Issues : Who Talks to Whom</a:t>
            </a:r>
          </a:p>
        </p:txBody>
      </p:sp>
      <p:sp>
        <p:nvSpPr>
          <p:cNvPr id="3" name="Content Placeholder 2">
            <a:extLst>
              <a:ext uri="{FF2B5EF4-FFF2-40B4-BE49-F238E27FC236}">
                <a16:creationId xmlns:a16="http://schemas.microsoft.com/office/drawing/2014/main" id="{3BDC5AED-D377-BA4E-9EF4-2A582AABBE1C}"/>
              </a:ext>
            </a:extLst>
          </p:cNvPr>
          <p:cNvSpPr>
            <a:spLocks noGrp="1"/>
          </p:cNvSpPr>
          <p:nvPr>
            <p:ph idx="1"/>
          </p:nvPr>
        </p:nvSpPr>
        <p:spPr>
          <a:xfrm>
            <a:off x="318655" y="1690688"/>
            <a:ext cx="11035145" cy="4386261"/>
          </a:xfrm>
        </p:spPr>
        <p:txBody>
          <a:bodyPr>
            <a:normAutofit fontScale="92500" lnSpcReduction="10000"/>
          </a:bodyPr>
          <a:lstStyle/>
          <a:p>
            <a:r>
              <a:rPr lang="en-US" dirty="0">
                <a:solidFill>
                  <a:schemeClr val="accent1">
                    <a:lumMod val="75000"/>
                  </a:schemeClr>
                </a:solidFill>
              </a:rPr>
              <a:t>Communication patterns in MVC also vary</a:t>
            </a:r>
          </a:p>
          <a:p>
            <a:r>
              <a:rPr lang="en-US" dirty="0">
                <a:solidFill>
                  <a:schemeClr val="accent6">
                    <a:lumMod val="50000"/>
                  </a:schemeClr>
                </a:solidFill>
              </a:rPr>
              <a:t>Can </a:t>
            </a:r>
            <a:r>
              <a:rPr lang="en-US" b="1" dirty="0">
                <a:solidFill>
                  <a:schemeClr val="accent6">
                    <a:lumMod val="50000"/>
                  </a:schemeClr>
                </a:solidFill>
              </a:rPr>
              <a:t>model</a:t>
            </a:r>
            <a:r>
              <a:rPr lang="en-US" dirty="0">
                <a:solidFill>
                  <a:schemeClr val="accent6">
                    <a:lumMod val="50000"/>
                  </a:schemeClr>
                </a:solidFill>
              </a:rPr>
              <a:t> communicate directly with </a:t>
            </a:r>
            <a:r>
              <a:rPr lang="en-US" b="1" dirty="0">
                <a:solidFill>
                  <a:schemeClr val="accent6">
                    <a:lumMod val="50000"/>
                  </a:schemeClr>
                </a:solidFill>
              </a:rPr>
              <a:t>view</a:t>
            </a:r>
            <a:r>
              <a:rPr lang="en-US" dirty="0">
                <a:solidFill>
                  <a:schemeClr val="accent6">
                    <a:lumMod val="50000"/>
                  </a:schemeClr>
                </a:solidFill>
              </a:rPr>
              <a:t> and vice versa</a:t>
            </a:r>
          </a:p>
          <a:p>
            <a:pPr lvl="1"/>
            <a:r>
              <a:rPr lang="en-US" b="1" dirty="0"/>
              <a:t>View</a:t>
            </a:r>
            <a:r>
              <a:rPr lang="en-US" dirty="0"/>
              <a:t> can generate model update commands directly</a:t>
            </a:r>
          </a:p>
          <a:p>
            <a:pPr lvl="2"/>
            <a:r>
              <a:rPr lang="en-US" dirty="0"/>
              <a:t>RESTful applications changing the database directly</a:t>
            </a:r>
          </a:p>
          <a:p>
            <a:pPr lvl="1"/>
            <a:r>
              <a:rPr lang="en-US" b="1" dirty="0"/>
              <a:t>Model</a:t>
            </a:r>
            <a:r>
              <a:rPr lang="en-US" dirty="0"/>
              <a:t> generates view updates directly</a:t>
            </a:r>
          </a:p>
          <a:p>
            <a:pPr lvl="2"/>
            <a:r>
              <a:rPr lang="en-US" dirty="0"/>
              <a:t>Callbacks, live data</a:t>
            </a:r>
          </a:p>
          <a:p>
            <a:r>
              <a:rPr lang="en-US" dirty="0">
                <a:solidFill>
                  <a:schemeClr val="accent2">
                    <a:lumMod val="50000"/>
                  </a:schemeClr>
                </a:solidFill>
              </a:rPr>
              <a:t>Or must all communication go thru the </a:t>
            </a:r>
            <a:r>
              <a:rPr lang="en-US" b="1" dirty="0">
                <a:solidFill>
                  <a:schemeClr val="accent2">
                    <a:lumMod val="50000"/>
                  </a:schemeClr>
                </a:solidFill>
              </a:rPr>
              <a:t>controller</a:t>
            </a:r>
          </a:p>
          <a:p>
            <a:pPr lvl="1"/>
            <a:r>
              <a:rPr lang="en-US" b="1" dirty="0"/>
              <a:t>View</a:t>
            </a:r>
            <a:r>
              <a:rPr lang="en-US" dirty="0"/>
              <a:t> generates commands</a:t>
            </a:r>
          </a:p>
          <a:p>
            <a:pPr lvl="2"/>
            <a:r>
              <a:rPr lang="en-US" dirty="0"/>
              <a:t>Controller translates these into model updates</a:t>
            </a:r>
          </a:p>
          <a:p>
            <a:pPr lvl="1"/>
            <a:r>
              <a:rPr lang="en-US" b="1" dirty="0"/>
              <a:t>Model</a:t>
            </a:r>
            <a:r>
              <a:rPr lang="en-US" dirty="0"/>
              <a:t> tells the controller what has changed</a:t>
            </a:r>
          </a:p>
          <a:p>
            <a:pPr lvl="2"/>
            <a:r>
              <a:rPr lang="en-US" dirty="0"/>
              <a:t>Controller translates these into view updates</a:t>
            </a:r>
          </a:p>
          <a:p>
            <a:endParaRPr lang="en-US" dirty="0"/>
          </a:p>
        </p:txBody>
      </p:sp>
      <p:sp>
        <p:nvSpPr>
          <p:cNvPr id="4" name="Date Placeholder 3">
            <a:extLst>
              <a:ext uri="{FF2B5EF4-FFF2-40B4-BE49-F238E27FC236}">
                <a16:creationId xmlns:a16="http://schemas.microsoft.com/office/drawing/2014/main" id="{59CF3123-AE0E-A644-B2FE-A2B484FA6C72}"/>
              </a:ext>
            </a:extLst>
          </p:cNvPr>
          <p:cNvSpPr>
            <a:spLocks noGrp="1"/>
          </p:cNvSpPr>
          <p:nvPr>
            <p:ph type="dt" sz="half" idx="10"/>
          </p:nvPr>
        </p:nvSpPr>
        <p:spPr/>
        <p:txBody>
          <a:bodyPr/>
          <a:lstStyle/>
          <a:p>
            <a:fld id="{CAE9822B-7C44-2C40-8900-05B7E9D85DB9}" type="datetime1">
              <a:rPr lang="en-US" smtClean="0"/>
              <a:t>10/3/24</a:t>
            </a:fld>
            <a:endParaRPr lang="en-US"/>
          </a:p>
        </p:txBody>
      </p:sp>
      <p:sp>
        <p:nvSpPr>
          <p:cNvPr id="5" name="Footer Placeholder 4">
            <a:extLst>
              <a:ext uri="{FF2B5EF4-FFF2-40B4-BE49-F238E27FC236}">
                <a16:creationId xmlns:a16="http://schemas.microsoft.com/office/drawing/2014/main" id="{8614A299-C1D7-DB43-90EE-095ADC75AE91}"/>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9CF64A1E-A483-0846-80D5-7CDCEF2B4773}"/>
              </a:ext>
            </a:extLst>
          </p:cNvPr>
          <p:cNvSpPr>
            <a:spLocks noGrp="1"/>
          </p:cNvSpPr>
          <p:nvPr>
            <p:ph type="sldNum" sz="quarter" idx="12"/>
          </p:nvPr>
        </p:nvSpPr>
        <p:spPr/>
        <p:txBody>
          <a:bodyPr/>
          <a:lstStyle/>
          <a:p>
            <a:fld id="{E4AA9D28-175B-924B-8AFB-6F5FA3319B55}" type="slidenum">
              <a:rPr lang="en-US" smtClean="0"/>
              <a:pPr/>
              <a:t>15</a:t>
            </a:fld>
            <a:endParaRPr lang="en-US"/>
          </a:p>
        </p:txBody>
      </p:sp>
      <p:pic>
        <p:nvPicPr>
          <p:cNvPr id="10242" name="Picture 2" descr="Java SE Application Design With MVC">
            <a:extLst>
              <a:ext uri="{FF2B5EF4-FFF2-40B4-BE49-F238E27FC236}">
                <a16:creationId xmlns:a16="http://schemas.microsoft.com/office/drawing/2014/main" id="{3A0DA3D6-0D88-D14C-9AB9-42A95D255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3674423"/>
            <a:ext cx="3435991" cy="24051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Model–view–controller (MVC) is an architectural pattern commonly used for  developing user interfaces th… | Web design basics, Mvc architecture,  Instructional design">
            <a:extLst>
              <a:ext uri="{FF2B5EF4-FFF2-40B4-BE49-F238E27FC236}">
                <a16:creationId xmlns:a16="http://schemas.microsoft.com/office/drawing/2014/main" id="{B9DD8A5E-9080-0D41-9D71-6958CF221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072" y="241110"/>
            <a:ext cx="2609519" cy="167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720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57B30-D27C-CC42-BFE2-02E37A14AC9C}"/>
              </a:ext>
            </a:extLst>
          </p:cNvPr>
          <p:cNvSpPr>
            <a:spLocks noGrp="1"/>
          </p:cNvSpPr>
          <p:nvPr>
            <p:ph type="title"/>
          </p:nvPr>
        </p:nvSpPr>
        <p:spPr/>
        <p:txBody>
          <a:bodyPr/>
          <a:lstStyle/>
          <a:p>
            <a:r>
              <a:rPr lang="en-US" dirty="0"/>
              <a:t>MVC Issues: Representation</a:t>
            </a:r>
          </a:p>
        </p:txBody>
      </p:sp>
      <p:sp>
        <p:nvSpPr>
          <p:cNvPr id="3" name="Content Placeholder 2">
            <a:extLst>
              <a:ext uri="{FF2B5EF4-FFF2-40B4-BE49-F238E27FC236}">
                <a16:creationId xmlns:a16="http://schemas.microsoft.com/office/drawing/2014/main" id="{C5B031A5-71A7-DC4A-B999-349EB4E2BDD3}"/>
              </a:ext>
            </a:extLst>
          </p:cNvPr>
          <p:cNvSpPr>
            <a:spLocks noGrp="1"/>
          </p:cNvSpPr>
          <p:nvPr>
            <p:ph idx="1"/>
          </p:nvPr>
        </p:nvSpPr>
        <p:spPr>
          <a:xfrm>
            <a:off x="484909" y="1572407"/>
            <a:ext cx="10868891" cy="4351338"/>
          </a:xfrm>
        </p:spPr>
        <p:txBody>
          <a:bodyPr>
            <a:normAutofit fontScale="85000" lnSpcReduction="20000"/>
          </a:bodyPr>
          <a:lstStyle/>
          <a:p>
            <a:r>
              <a:rPr lang="en-US" dirty="0">
                <a:solidFill>
                  <a:schemeClr val="accent6">
                    <a:lumMod val="75000"/>
                  </a:schemeClr>
                </a:solidFill>
              </a:rPr>
              <a:t>The view needs to understand the model in the abstract</a:t>
            </a:r>
          </a:p>
          <a:p>
            <a:pPr lvl="1"/>
            <a:r>
              <a:rPr lang="en-US" dirty="0"/>
              <a:t>View shouldn’t know the (implementation) details of the model</a:t>
            </a:r>
          </a:p>
          <a:p>
            <a:pPr lvl="1"/>
            <a:r>
              <a:rPr lang="en-US" dirty="0"/>
              <a:t>But needs to know what the contents are enough to display them</a:t>
            </a:r>
          </a:p>
          <a:p>
            <a:pPr lvl="1"/>
            <a:r>
              <a:rPr lang="en-US" dirty="0"/>
              <a:t>Also needs to know enough to query or update</a:t>
            </a:r>
          </a:p>
          <a:p>
            <a:pPr lvl="1"/>
            <a:r>
              <a:rPr lang="en-US" dirty="0"/>
              <a:t>Don’t want to duplicate the model implementation in the view</a:t>
            </a:r>
          </a:p>
          <a:p>
            <a:pPr lvl="2"/>
            <a:r>
              <a:rPr lang="en-US" dirty="0"/>
              <a:t>Especially with a separate front end (web/mobile applications)</a:t>
            </a:r>
          </a:p>
          <a:p>
            <a:pPr lvl="2"/>
            <a:r>
              <a:rPr lang="en-US" dirty="0"/>
              <a:t>Don’t want the view to depend on model implementation</a:t>
            </a:r>
          </a:p>
          <a:p>
            <a:pPr lvl="2"/>
            <a:r>
              <a:rPr lang="en-US" dirty="0"/>
              <a:t>But this is sometimes done</a:t>
            </a:r>
          </a:p>
          <a:p>
            <a:r>
              <a:rPr lang="en-US" dirty="0">
                <a:solidFill>
                  <a:schemeClr val="accent5">
                    <a:lumMod val="50000"/>
                  </a:schemeClr>
                </a:solidFill>
              </a:rPr>
              <a:t>Representing the view in the abstract can be tricky</a:t>
            </a:r>
          </a:p>
          <a:p>
            <a:pPr lvl="1"/>
            <a:r>
              <a:rPr lang="en-US" dirty="0"/>
              <a:t>What commands are allowed or implied?</a:t>
            </a:r>
          </a:p>
          <a:p>
            <a:pPr lvl="1"/>
            <a:r>
              <a:rPr lang="en-US" dirty="0"/>
              <a:t>What does direct manipulation mean?	</a:t>
            </a:r>
          </a:p>
          <a:p>
            <a:pPr lvl="1"/>
            <a:r>
              <a:rPr lang="en-US" dirty="0"/>
              <a:t>How much does the controller need to know</a:t>
            </a:r>
          </a:p>
          <a:p>
            <a:pPr lvl="1"/>
            <a:r>
              <a:rPr lang="en-US" dirty="0"/>
              <a:t>Does the controller need a view of the model?</a:t>
            </a:r>
          </a:p>
        </p:txBody>
      </p:sp>
      <p:sp>
        <p:nvSpPr>
          <p:cNvPr id="4" name="Date Placeholder 3">
            <a:extLst>
              <a:ext uri="{FF2B5EF4-FFF2-40B4-BE49-F238E27FC236}">
                <a16:creationId xmlns:a16="http://schemas.microsoft.com/office/drawing/2014/main" id="{53ADD5D6-83AC-8040-9C15-91B678330D88}"/>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F7BF12F1-0326-634B-9ED0-8B3121AD865C}"/>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2C86A7CD-24E1-B942-A513-9DE539147F5C}"/>
              </a:ext>
            </a:extLst>
          </p:cNvPr>
          <p:cNvSpPr>
            <a:spLocks noGrp="1"/>
          </p:cNvSpPr>
          <p:nvPr>
            <p:ph type="sldNum" sz="quarter" idx="12"/>
          </p:nvPr>
        </p:nvSpPr>
        <p:spPr/>
        <p:txBody>
          <a:bodyPr/>
          <a:lstStyle/>
          <a:p>
            <a:fld id="{E4AA9D28-175B-924B-8AFB-6F5FA3319B55}" type="slidenum">
              <a:rPr lang="en-US" smtClean="0"/>
              <a:pPr/>
              <a:t>16</a:t>
            </a:fld>
            <a:endParaRPr lang="en-US"/>
          </a:p>
        </p:txBody>
      </p:sp>
      <p:pic>
        <p:nvPicPr>
          <p:cNvPr id="12290" name="Picture 2" descr="Imran Javed Zia: ASP.NET Core 1.0 MVC Model">
            <a:extLst>
              <a:ext uri="{FF2B5EF4-FFF2-40B4-BE49-F238E27FC236}">
                <a16:creationId xmlns:a16="http://schemas.microsoft.com/office/drawing/2014/main" id="{2718F56B-F852-4542-AA8A-35863A8BA6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4985" y="3429000"/>
            <a:ext cx="2921819" cy="2388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540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0578B-E8EB-EC46-A09E-7BBF77A535E0}"/>
              </a:ext>
            </a:extLst>
          </p:cNvPr>
          <p:cNvSpPr>
            <a:spLocks noGrp="1"/>
          </p:cNvSpPr>
          <p:nvPr>
            <p:ph type="title"/>
          </p:nvPr>
        </p:nvSpPr>
        <p:spPr/>
        <p:txBody>
          <a:bodyPr/>
          <a:lstStyle/>
          <a:p>
            <a:r>
              <a:rPr lang="en-US" dirty="0"/>
              <a:t>MVC Issues: Duplication</a:t>
            </a:r>
          </a:p>
        </p:txBody>
      </p:sp>
      <p:sp>
        <p:nvSpPr>
          <p:cNvPr id="3" name="Content Placeholder 2">
            <a:extLst>
              <a:ext uri="{FF2B5EF4-FFF2-40B4-BE49-F238E27FC236}">
                <a16:creationId xmlns:a16="http://schemas.microsoft.com/office/drawing/2014/main" id="{DEA017B4-6D77-4645-AE15-75490C5DBC1C}"/>
              </a:ext>
            </a:extLst>
          </p:cNvPr>
          <p:cNvSpPr>
            <a:spLocks noGrp="1"/>
          </p:cNvSpPr>
          <p:nvPr>
            <p:ph idx="1"/>
          </p:nvPr>
        </p:nvSpPr>
        <p:spPr/>
        <p:txBody>
          <a:bodyPr>
            <a:normAutofit fontScale="92500" lnSpcReduction="20000"/>
          </a:bodyPr>
          <a:lstStyle/>
          <a:p>
            <a:r>
              <a:rPr lang="en-US" dirty="0">
                <a:solidFill>
                  <a:schemeClr val="accent5">
                    <a:lumMod val="50000"/>
                  </a:schemeClr>
                </a:solidFill>
              </a:rPr>
              <a:t>The model might be duplicated</a:t>
            </a:r>
          </a:p>
          <a:p>
            <a:pPr lvl="1"/>
            <a:r>
              <a:rPr lang="en-US" dirty="0"/>
              <a:t>Actual model data structures in memory</a:t>
            </a:r>
          </a:p>
          <a:p>
            <a:pPr lvl="1"/>
            <a:r>
              <a:rPr lang="en-US" dirty="0"/>
              <a:t>View concept of the model (for display &amp; editing)</a:t>
            </a:r>
          </a:p>
          <a:p>
            <a:pPr lvl="1"/>
            <a:r>
              <a:rPr lang="en-US" dirty="0"/>
              <a:t>Database concept of the model (for permanent storage)</a:t>
            </a:r>
          </a:p>
          <a:p>
            <a:pPr lvl="1"/>
            <a:r>
              <a:rPr lang="en-US" dirty="0"/>
              <a:t>Controller concept of the model (for update commands)</a:t>
            </a:r>
          </a:p>
          <a:p>
            <a:pPr lvl="1"/>
            <a:r>
              <a:rPr lang="en-US" dirty="0"/>
              <a:t>SHERPA: user’s universe as JSON, data structures</a:t>
            </a:r>
          </a:p>
          <a:p>
            <a:r>
              <a:rPr lang="en-US" dirty="0">
                <a:solidFill>
                  <a:schemeClr val="accent2">
                    <a:lumMod val="50000"/>
                  </a:schemeClr>
                </a:solidFill>
              </a:rPr>
              <a:t>This means that evolving the model can be complex</a:t>
            </a:r>
          </a:p>
          <a:p>
            <a:pPr lvl="1"/>
            <a:r>
              <a:rPr lang="en-US" dirty="0"/>
              <a:t>Changes required in several places of the program</a:t>
            </a:r>
          </a:p>
          <a:p>
            <a:pPr lvl="1"/>
            <a:r>
              <a:rPr lang="en-US" dirty="0"/>
              <a:t>Leads to more code, errors, complexity, inefficiency</a:t>
            </a:r>
          </a:p>
          <a:p>
            <a:r>
              <a:rPr lang="en-US" dirty="0">
                <a:solidFill>
                  <a:schemeClr val="accent6">
                    <a:lumMod val="50000"/>
                  </a:schemeClr>
                </a:solidFill>
              </a:rPr>
              <a:t>This has led to various alternate solutions</a:t>
            </a:r>
          </a:p>
          <a:p>
            <a:pPr lvl="1"/>
            <a:r>
              <a:rPr lang="en-US" dirty="0"/>
              <a:t>Accessible (public) model, ORM, embed controller in model, …</a:t>
            </a:r>
          </a:p>
          <a:p>
            <a:endParaRPr lang="en-US" dirty="0"/>
          </a:p>
        </p:txBody>
      </p:sp>
      <p:sp>
        <p:nvSpPr>
          <p:cNvPr id="4" name="Date Placeholder 3">
            <a:extLst>
              <a:ext uri="{FF2B5EF4-FFF2-40B4-BE49-F238E27FC236}">
                <a16:creationId xmlns:a16="http://schemas.microsoft.com/office/drawing/2014/main" id="{54B844E9-99A7-C249-9926-AE59C3C69D3B}"/>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06D88146-05FC-C140-A457-D123934BD8EA}"/>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F7574DE2-B56C-5149-9D19-E5AAE10B6148}"/>
              </a:ext>
            </a:extLst>
          </p:cNvPr>
          <p:cNvSpPr>
            <a:spLocks noGrp="1"/>
          </p:cNvSpPr>
          <p:nvPr>
            <p:ph type="sldNum" sz="quarter" idx="12"/>
          </p:nvPr>
        </p:nvSpPr>
        <p:spPr/>
        <p:txBody>
          <a:bodyPr/>
          <a:lstStyle/>
          <a:p>
            <a:fld id="{E4AA9D28-175B-924B-8AFB-6F5FA3319B55}" type="slidenum">
              <a:rPr lang="en-US" smtClean="0"/>
              <a:pPr/>
              <a:t>17</a:t>
            </a:fld>
            <a:endParaRPr lang="en-US"/>
          </a:p>
        </p:txBody>
      </p:sp>
      <p:pic>
        <p:nvPicPr>
          <p:cNvPr id="3074" name="Picture 2" descr="Programming Terms: DRY (Don't Repeat Yourself) - YouTube">
            <a:extLst>
              <a:ext uri="{FF2B5EF4-FFF2-40B4-BE49-F238E27FC236}">
                <a16:creationId xmlns:a16="http://schemas.microsoft.com/office/drawing/2014/main" id="{08B05391-DDB2-AA4A-A776-708B7BE2B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365125"/>
            <a:ext cx="3810000" cy="214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466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882D8-9A67-074A-8BDF-C556A233E511}"/>
              </a:ext>
            </a:extLst>
          </p:cNvPr>
          <p:cNvSpPr>
            <a:spLocks noGrp="1"/>
          </p:cNvSpPr>
          <p:nvPr>
            <p:ph type="title"/>
          </p:nvPr>
        </p:nvSpPr>
        <p:spPr>
          <a:xfrm>
            <a:off x="839788" y="457201"/>
            <a:ext cx="10514012" cy="1112838"/>
          </a:xfrm>
        </p:spPr>
        <p:txBody>
          <a:bodyPr>
            <a:normAutofit/>
          </a:bodyPr>
          <a:lstStyle/>
          <a:p>
            <a:r>
              <a:rPr lang="en-US" sz="4800" dirty="0"/>
              <a:t>MVVM Architectures</a:t>
            </a:r>
          </a:p>
        </p:txBody>
      </p:sp>
      <p:pic>
        <p:nvPicPr>
          <p:cNvPr id="7" name="Picture 4" descr="Image result for mvvm vue">
            <a:extLst>
              <a:ext uri="{FF2B5EF4-FFF2-40B4-BE49-F238E27FC236}">
                <a16:creationId xmlns:a16="http://schemas.microsoft.com/office/drawing/2014/main" id="{527AEFBA-B185-0145-A5D5-76F1C24B0530}"/>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5731828" y="1789509"/>
            <a:ext cx="6172200" cy="3278981"/>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5E08348C-1E5C-3BE8-F6F2-A281192302C9}"/>
              </a:ext>
            </a:extLst>
          </p:cNvPr>
          <p:cNvSpPr>
            <a:spLocks noGrp="1"/>
          </p:cNvSpPr>
          <p:nvPr>
            <p:ph type="body" sz="half" idx="2"/>
          </p:nvPr>
        </p:nvSpPr>
        <p:spPr>
          <a:xfrm>
            <a:off x="839788" y="2057400"/>
            <a:ext cx="4449664" cy="3811588"/>
          </a:xfrm>
        </p:spPr>
        <p:txBody>
          <a:bodyPr>
            <a:normAutofit/>
          </a:bodyPr>
          <a:lstStyle/>
          <a:p>
            <a:pPr marL="285750" indent="-285750">
              <a:buFont typeface="Arial" panose="020B0604020202020204" pitchFamily="34" charset="0"/>
              <a:buChar char="•"/>
            </a:pPr>
            <a:r>
              <a:rPr lang="en-US" sz="3200" dirty="0" err="1"/>
              <a:t>ViewModel</a:t>
            </a:r>
            <a:r>
              <a:rPr lang="en-US" sz="3200" dirty="0"/>
              <a:t> translates between view and model</a:t>
            </a:r>
          </a:p>
          <a:p>
            <a:pPr marL="742950" lvl="1" indent="-285750">
              <a:buFont typeface="Arial" panose="020B0604020202020204" pitchFamily="34" charset="0"/>
              <a:buChar char="•"/>
            </a:pPr>
            <a:r>
              <a:rPr lang="en-US" sz="2400" dirty="0"/>
              <a:t>Acts as simple controller</a:t>
            </a:r>
          </a:p>
          <a:p>
            <a:pPr marL="742950" lvl="1" indent="-285750">
              <a:buFont typeface="Arial" panose="020B0604020202020204" pitchFamily="34" charset="0"/>
              <a:buChar char="•"/>
            </a:pPr>
            <a:r>
              <a:rPr lang="en-US" sz="2400" dirty="0"/>
              <a:t>Makes model objects easy to manage and present</a:t>
            </a:r>
          </a:p>
          <a:p>
            <a:pPr marL="742950" lvl="1" indent="-285750">
              <a:buFont typeface="Arial" panose="020B0604020202020204" pitchFamily="34" charset="0"/>
              <a:buChar char="•"/>
            </a:pPr>
            <a:r>
              <a:rPr lang="en-US" sz="2400" dirty="0"/>
              <a:t>Handles most of views display logic</a:t>
            </a:r>
          </a:p>
          <a:p>
            <a:pPr marL="742950" lvl="1" indent="-285750">
              <a:buFont typeface="Arial" panose="020B0604020202020204" pitchFamily="34" charset="0"/>
              <a:buChar char="•"/>
            </a:pPr>
            <a:r>
              <a:rPr lang="en-US" sz="2400" dirty="0"/>
              <a:t>VUE</a:t>
            </a:r>
          </a:p>
        </p:txBody>
      </p:sp>
      <p:sp>
        <p:nvSpPr>
          <p:cNvPr id="4" name="Date Placeholder 3">
            <a:extLst>
              <a:ext uri="{FF2B5EF4-FFF2-40B4-BE49-F238E27FC236}">
                <a16:creationId xmlns:a16="http://schemas.microsoft.com/office/drawing/2014/main" id="{DBD8142F-230B-244F-A8C8-08857C65627F}"/>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BF9ED072-323C-E448-A7DD-01A90204D0DE}"/>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8015DD32-EDE9-9F49-9960-3CC62B37A65D}"/>
              </a:ext>
            </a:extLst>
          </p:cNvPr>
          <p:cNvSpPr>
            <a:spLocks noGrp="1"/>
          </p:cNvSpPr>
          <p:nvPr>
            <p:ph type="sldNum" sz="quarter" idx="12"/>
          </p:nvPr>
        </p:nvSpPr>
        <p:spPr/>
        <p:txBody>
          <a:bodyPr/>
          <a:lstStyle/>
          <a:p>
            <a:fld id="{E4AA9D28-175B-924B-8AFB-6F5FA3319B55}" type="slidenum">
              <a:rPr lang="en-US" smtClean="0"/>
              <a:pPr/>
              <a:t>18</a:t>
            </a:fld>
            <a:endParaRPr lang="en-US"/>
          </a:p>
        </p:txBody>
      </p:sp>
    </p:spTree>
    <p:extLst>
      <p:ext uri="{BB962C8B-B14F-4D97-AF65-F5344CB8AC3E}">
        <p14:creationId xmlns:p14="http://schemas.microsoft.com/office/powerpoint/2010/main" val="2333779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534C8B6-85BD-2934-B166-AD83D591C256}"/>
              </a:ext>
            </a:extLst>
          </p:cNvPr>
          <p:cNvSpPr/>
          <p:nvPr/>
        </p:nvSpPr>
        <p:spPr>
          <a:xfrm>
            <a:off x="5687736" y="2340529"/>
            <a:ext cx="3443333" cy="24747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dirty="0"/>
              <a:t>Controller</a:t>
            </a:r>
          </a:p>
        </p:txBody>
      </p:sp>
      <p:sp>
        <p:nvSpPr>
          <p:cNvPr id="2" name="Title 1">
            <a:extLst>
              <a:ext uri="{FF2B5EF4-FFF2-40B4-BE49-F238E27FC236}">
                <a16:creationId xmlns:a16="http://schemas.microsoft.com/office/drawing/2014/main" id="{7D3AB9F7-C211-AC21-D341-34B1EF372D52}"/>
              </a:ext>
            </a:extLst>
          </p:cNvPr>
          <p:cNvSpPr>
            <a:spLocks noGrp="1"/>
          </p:cNvSpPr>
          <p:nvPr>
            <p:ph type="title"/>
          </p:nvPr>
        </p:nvSpPr>
        <p:spPr/>
        <p:txBody>
          <a:bodyPr/>
          <a:lstStyle/>
          <a:p>
            <a:r>
              <a:rPr lang="en-US" dirty="0"/>
              <a:t>MVC Design Example: SHORE</a:t>
            </a:r>
          </a:p>
        </p:txBody>
      </p:sp>
      <p:sp>
        <p:nvSpPr>
          <p:cNvPr id="4" name="Date Placeholder 3">
            <a:extLst>
              <a:ext uri="{FF2B5EF4-FFF2-40B4-BE49-F238E27FC236}">
                <a16:creationId xmlns:a16="http://schemas.microsoft.com/office/drawing/2014/main" id="{9299E66C-526F-0FDA-7BEE-FE1998149240}"/>
              </a:ext>
            </a:extLst>
          </p:cNvPr>
          <p:cNvSpPr>
            <a:spLocks noGrp="1"/>
          </p:cNvSpPr>
          <p:nvPr>
            <p:ph type="dt" sz="half" idx="10"/>
          </p:nvPr>
        </p:nvSpPr>
        <p:spPr/>
        <p:txBody>
          <a:bodyPr/>
          <a:lstStyle/>
          <a:p>
            <a:fld id="{CAE9822B-7C44-2C40-8900-05B7E9D85DB9}" type="datetime1">
              <a:rPr lang="en-US" smtClean="0"/>
              <a:t>10/1/24</a:t>
            </a:fld>
            <a:endParaRPr lang="en-US"/>
          </a:p>
        </p:txBody>
      </p:sp>
      <p:sp>
        <p:nvSpPr>
          <p:cNvPr id="5" name="Footer Placeholder 4">
            <a:extLst>
              <a:ext uri="{FF2B5EF4-FFF2-40B4-BE49-F238E27FC236}">
                <a16:creationId xmlns:a16="http://schemas.microsoft.com/office/drawing/2014/main" id="{87776C2B-0EEC-645A-2306-55D7C4F5475E}"/>
              </a:ext>
            </a:extLst>
          </p:cNvPr>
          <p:cNvSpPr>
            <a:spLocks noGrp="1"/>
          </p:cNvSpPr>
          <p:nvPr>
            <p:ph type="ftr" sz="quarter" idx="11"/>
          </p:nvPr>
        </p:nvSpPr>
        <p:spPr/>
        <p:txBody>
          <a:bodyPr/>
          <a:lstStyle/>
          <a:p>
            <a:r>
              <a:rPr lang="en-US"/>
              <a:t>CSCI2340 - Lecture 9</a:t>
            </a:r>
            <a:endParaRPr lang="en-US" dirty="0"/>
          </a:p>
        </p:txBody>
      </p:sp>
      <p:sp>
        <p:nvSpPr>
          <p:cNvPr id="6" name="Slide Number Placeholder 5">
            <a:extLst>
              <a:ext uri="{FF2B5EF4-FFF2-40B4-BE49-F238E27FC236}">
                <a16:creationId xmlns:a16="http://schemas.microsoft.com/office/drawing/2014/main" id="{6C966DCF-BD9E-E169-2E36-FCC892909759}"/>
              </a:ext>
            </a:extLst>
          </p:cNvPr>
          <p:cNvSpPr>
            <a:spLocks noGrp="1"/>
          </p:cNvSpPr>
          <p:nvPr>
            <p:ph type="sldNum" sz="quarter" idx="12"/>
          </p:nvPr>
        </p:nvSpPr>
        <p:spPr/>
        <p:txBody>
          <a:bodyPr/>
          <a:lstStyle/>
          <a:p>
            <a:fld id="{E4AA9D28-175B-924B-8AFB-6F5FA3319B55}" type="slidenum">
              <a:rPr lang="en-US" smtClean="0"/>
              <a:pPr/>
              <a:t>19</a:t>
            </a:fld>
            <a:endParaRPr lang="en-US"/>
          </a:p>
        </p:txBody>
      </p:sp>
      <p:sp>
        <p:nvSpPr>
          <p:cNvPr id="7" name="Rectangle 6">
            <a:extLst>
              <a:ext uri="{FF2B5EF4-FFF2-40B4-BE49-F238E27FC236}">
                <a16:creationId xmlns:a16="http://schemas.microsoft.com/office/drawing/2014/main" id="{606F8179-149B-5154-3157-4EFBAE290723}"/>
              </a:ext>
            </a:extLst>
          </p:cNvPr>
          <p:cNvSpPr/>
          <p:nvPr/>
        </p:nvSpPr>
        <p:spPr>
          <a:xfrm>
            <a:off x="2952925" y="2114026"/>
            <a:ext cx="1770077" cy="57045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accent1">
                    <a:lumMod val="50000"/>
                  </a:schemeClr>
                </a:solidFill>
              </a:rPr>
              <a:t>View</a:t>
            </a:r>
          </a:p>
        </p:txBody>
      </p:sp>
      <p:sp>
        <p:nvSpPr>
          <p:cNvPr id="8" name="Rectangle 7">
            <a:extLst>
              <a:ext uri="{FF2B5EF4-FFF2-40B4-BE49-F238E27FC236}">
                <a16:creationId xmlns:a16="http://schemas.microsoft.com/office/drawing/2014/main" id="{B3872F58-B762-B9C9-24D4-629E4F077E32}"/>
              </a:ext>
            </a:extLst>
          </p:cNvPr>
          <p:cNvSpPr/>
          <p:nvPr/>
        </p:nvSpPr>
        <p:spPr>
          <a:xfrm>
            <a:off x="5942901" y="2894202"/>
            <a:ext cx="1853268" cy="4949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Safety</a:t>
            </a:r>
          </a:p>
        </p:txBody>
      </p:sp>
      <p:sp>
        <p:nvSpPr>
          <p:cNvPr id="9" name="Rectangle 8">
            <a:extLst>
              <a:ext uri="{FF2B5EF4-FFF2-40B4-BE49-F238E27FC236}">
                <a16:creationId xmlns:a16="http://schemas.microsoft.com/office/drawing/2014/main" id="{4A5206B9-C46B-2604-F884-E105ED47CCFC}"/>
              </a:ext>
            </a:extLst>
          </p:cNvPr>
          <p:cNvSpPr/>
          <p:nvPr/>
        </p:nvSpPr>
        <p:spPr>
          <a:xfrm>
            <a:off x="5942901" y="3897683"/>
            <a:ext cx="1853268" cy="465589"/>
          </a:xfrm>
          <a:prstGeom prst="rect">
            <a:avLst/>
          </a:prstGeom>
          <a:solidFill>
            <a:schemeClr val="accent4">
              <a:lumMod val="5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dirty="0">
                <a:solidFill>
                  <a:schemeClr val="bg1"/>
                </a:solidFill>
              </a:rPr>
              <a:t>Network</a:t>
            </a:r>
          </a:p>
        </p:txBody>
      </p:sp>
      <p:sp>
        <p:nvSpPr>
          <p:cNvPr id="10" name="Rectangle 9">
            <a:extLst>
              <a:ext uri="{FF2B5EF4-FFF2-40B4-BE49-F238E27FC236}">
                <a16:creationId xmlns:a16="http://schemas.microsoft.com/office/drawing/2014/main" id="{84ACD21E-5045-BD6D-464B-14B16F160796}"/>
              </a:ext>
            </a:extLst>
          </p:cNvPr>
          <p:cNvSpPr/>
          <p:nvPr/>
        </p:nvSpPr>
        <p:spPr>
          <a:xfrm>
            <a:off x="3053593" y="4815281"/>
            <a:ext cx="1669409" cy="494950"/>
          </a:xfrm>
          <a:prstGeom prst="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Model</a:t>
            </a:r>
          </a:p>
        </p:txBody>
      </p:sp>
      <p:cxnSp>
        <p:nvCxnSpPr>
          <p:cNvPr id="12" name="Straight Arrow Connector 11">
            <a:extLst>
              <a:ext uri="{FF2B5EF4-FFF2-40B4-BE49-F238E27FC236}">
                <a16:creationId xmlns:a16="http://schemas.microsoft.com/office/drawing/2014/main" id="{70E499D4-8A7B-4AD8-1463-801145C44CB5}"/>
              </a:ext>
            </a:extLst>
          </p:cNvPr>
          <p:cNvCxnSpPr>
            <a:stCxn id="7" idx="3"/>
            <a:endCxn id="8" idx="0"/>
          </p:cNvCxnSpPr>
          <p:nvPr/>
        </p:nvCxnSpPr>
        <p:spPr>
          <a:xfrm>
            <a:off x="4723002" y="2399252"/>
            <a:ext cx="2146533" cy="49495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C08DC3AB-6A16-17AE-694C-C3BB96C5D0E0}"/>
              </a:ext>
            </a:extLst>
          </p:cNvPr>
          <p:cNvCxnSpPr>
            <a:stCxn id="8" idx="2"/>
            <a:endCxn id="9" idx="0"/>
          </p:cNvCxnSpPr>
          <p:nvPr/>
        </p:nvCxnSpPr>
        <p:spPr>
          <a:xfrm>
            <a:off x="6869535" y="3389152"/>
            <a:ext cx="0" cy="50853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2B69B10D-4A46-77E4-ED64-AD37A800C67E}"/>
              </a:ext>
            </a:extLst>
          </p:cNvPr>
          <p:cNvCxnSpPr>
            <a:stCxn id="9" idx="2"/>
            <a:endCxn id="10" idx="3"/>
          </p:cNvCxnSpPr>
          <p:nvPr/>
        </p:nvCxnSpPr>
        <p:spPr>
          <a:xfrm flipH="1">
            <a:off x="4723002" y="4363272"/>
            <a:ext cx="2146533" cy="699484"/>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5F1E9798-4210-A888-5980-8F9DEA012190}"/>
              </a:ext>
            </a:extLst>
          </p:cNvPr>
          <p:cNvCxnSpPr>
            <a:stCxn id="10" idx="0"/>
            <a:endCxn id="8" idx="1"/>
          </p:cNvCxnSpPr>
          <p:nvPr/>
        </p:nvCxnSpPr>
        <p:spPr>
          <a:xfrm flipV="1">
            <a:off x="3888298" y="3141677"/>
            <a:ext cx="2054603" cy="1673604"/>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5198DE36-4B40-47B0-95C1-62BBACF73D71}"/>
              </a:ext>
            </a:extLst>
          </p:cNvPr>
          <p:cNvCxnSpPr>
            <a:stCxn id="10" idx="0"/>
            <a:endCxn id="7" idx="2"/>
          </p:cNvCxnSpPr>
          <p:nvPr/>
        </p:nvCxnSpPr>
        <p:spPr>
          <a:xfrm flipH="1" flipV="1">
            <a:off x="3837964" y="2684477"/>
            <a:ext cx="50334" cy="2130804"/>
          </a:xfrm>
          <a:prstGeom prst="straightConnector1">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48284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0E683-524E-1745-BD72-EE9DA0238BF7}"/>
              </a:ext>
            </a:extLst>
          </p:cNvPr>
          <p:cNvSpPr>
            <a:spLocks noGrp="1"/>
          </p:cNvSpPr>
          <p:nvPr>
            <p:ph type="title"/>
          </p:nvPr>
        </p:nvSpPr>
        <p:spPr/>
        <p:txBody>
          <a:bodyPr/>
          <a:lstStyle/>
          <a:p>
            <a:r>
              <a:rPr lang="en-US" dirty="0"/>
              <a:t>MVC Architecture Example: SHERPA</a:t>
            </a:r>
          </a:p>
        </p:txBody>
      </p:sp>
      <p:sp>
        <p:nvSpPr>
          <p:cNvPr id="4" name="Date Placeholder 3">
            <a:extLst>
              <a:ext uri="{FF2B5EF4-FFF2-40B4-BE49-F238E27FC236}">
                <a16:creationId xmlns:a16="http://schemas.microsoft.com/office/drawing/2014/main" id="{4D0FB30A-353B-D744-957D-67CE1324DC9B}"/>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CC628CA3-3D4E-DD4E-BA36-4619408EA5B5}"/>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46A48704-E9A3-C749-A390-19A0F4EA80DC}"/>
              </a:ext>
            </a:extLst>
          </p:cNvPr>
          <p:cNvSpPr>
            <a:spLocks noGrp="1"/>
          </p:cNvSpPr>
          <p:nvPr>
            <p:ph type="sldNum" sz="quarter" idx="12"/>
          </p:nvPr>
        </p:nvSpPr>
        <p:spPr/>
        <p:txBody>
          <a:bodyPr/>
          <a:lstStyle/>
          <a:p>
            <a:fld id="{E4AA9D28-175B-924B-8AFB-6F5FA3319B55}" type="slidenum">
              <a:rPr lang="en-US" smtClean="0"/>
              <a:pPr/>
              <a:t>20</a:t>
            </a:fld>
            <a:endParaRPr lang="en-US"/>
          </a:p>
        </p:txBody>
      </p:sp>
      <p:grpSp>
        <p:nvGrpSpPr>
          <p:cNvPr id="42" name="Group 41">
            <a:extLst>
              <a:ext uri="{FF2B5EF4-FFF2-40B4-BE49-F238E27FC236}">
                <a16:creationId xmlns:a16="http://schemas.microsoft.com/office/drawing/2014/main" id="{68AE1036-9458-6543-B6F1-B9639B4AC25F}"/>
              </a:ext>
            </a:extLst>
          </p:cNvPr>
          <p:cNvGrpSpPr/>
          <p:nvPr/>
        </p:nvGrpSpPr>
        <p:grpSpPr>
          <a:xfrm>
            <a:off x="223572" y="1834087"/>
            <a:ext cx="3117272" cy="3820968"/>
            <a:chOff x="193964" y="2535382"/>
            <a:chExt cx="3117272" cy="3820968"/>
          </a:xfrm>
        </p:grpSpPr>
        <p:sp>
          <p:nvSpPr>
            <p:cNvPr id="12" name="Rectangle 11">
              <a:extLst>
                <a:ext uri="{FF2B5EF4-FFF2-40B4-BE49-F238E27FC236}">
                  <a16:creationId xmlns:a16="http://schemas.microsoft.com/office/drawing/2014/main" id="{2A0966A7-D330-1041-A1C3-91DAB53D39E2}"/>
                </a:ext>
              </a:extLst>
            </p:cNvPr>
            <p:cNvSpPr/>
            <p:nvPr/>
          </p:nvSpPr>
          <p:spPr>
            <a:xfrm>
              <a:off x="193964" y="2535382"/>
              <a:ext cx="3117272" cy="38209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4B9D90F-7E91-544D-A3D1-0ADFAB59F904}"/>
                </a:ext>
              </a:extLst>
            </p:cNvPr>
            <p:cNvSpPr/>
            <p:nvPr/>
          </p:nvSpPr>
          <p:spPr>
            <a:xfrm>
              <a:off x="408710" y="2892136"/>
              <a:ext cx="2632364" cy="1073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DART User Interface</a:t>
              </a:r>
            </a:p>
          </p:txBody>
        </p:sp>
        <p:sp>
          <p:nvSpPr>
            <p:cNvPr id="8" name="Rounded Rectangle 7">
              <a:extLst>
                <a:ext uri="{FF2B5EF4-FFF2-40B4-BE49-F238E27FC236}">
                  <a16:creationId xmlns:a16="http://schemas.microsoft.com/office/drawing/2014/main" id="{870C50F1-2D3D-7C45-8422-999CF3AFB3A8}"/>
                </a:ext>
              </a:extLst>
            </p:cNvPr>
            <p:cNvSpPr/>
            <p:nvPr/>
          </p:nvSpPr>
          <p:spPr>
            <a:xfrm>
              <a:off x="595745" y="4447309"/>
              <a:ext cx="2092035" cy="6373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Model Universe</a:t>
              </a:r>
            </a:p>
          </p:txBody>
        </p:sp>
      </p:grpSp>
      <p:sp>
        <p:nvSpPr>
          <p:cNvPr id="14" name="Oval 13">
            <a:extLst>
              <a:ext uri="{FF2B5EF4-FFF2-40B4-BE49-F238E27FC236}">
                <a16:creationId xmlns:a16="http://schemas.microsoft.com/office/drawing/2014/main" id="{933DAD38-50FC-9A42-8B7A-0AE00720474C}"/>
              </a:ext>
            </a:extLst>
          </p:cNvPr>
          <p:cNvSpPr/>
          <p:nvPr/>
        </p:nvSpPr>
        <p:spPr>
          <a:xfrm>
            <a:off x="5010317" y="2128422"/>
            <a:ext cx="1842654" cy="1731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Embedded Web Server Commands</a:t>
            </a:r>
          </a:p>
        </p:txBody>
      </p:sp>
      <p:cxnSp>
        <p:nvCxnSpPr>
          <p:cNvPr id="16" name="Straight Arrow Connector 15">
            <a:extLst>
              <a:ext uri="{FF2B5EF4-FFF2-40B4-BE49-F238E27FC236}">
                <a16:creationId xmlns:a16="http://schemas.microsoft.com/office/drawing/2014/main" id="{89F3AD1F-307C-7249-AA29-C2FEEA3EE872}"/>
              </a:ext>
            </a:extLst>
          </p:cNvPr>
          <p:cNvCxnSpPr>
            <a:cxnSpLocks/>
            <a:stCxn id="12" idx="3"/>
            <a:endCxn id="14" idx="2"/>
          </p:cNvCxnSpPr>
          <p:nvPr/>
        </p:nvCxnSpPr>
        <p:spPr>
          <a:xfrm flipV="1">
            <a:off x="3340844" y="2994331"/>
            <a:ext cx="1669473" cy="75024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5D9E5B9-CF17-974D-A281-BC80A417E203}"/>
              </a:ext>
            </a:extLst>
          </p:cNvPr>
          <p:cNvSpPr txBox="1"/>
          <p:nvPr/>
        </p:nvSpPr>
        <p:spPr>
          <a:xfrm>
            <a:off x="3610058" y="2850932"/>
            <a:ext cx="881332" cy="369332"/>
          </a:xfrm>
          <a:prstGeom prst="rect">
            <a:avLst/>
          </a:prstGeom>
          <a:noFill/>
        </p:spPr>
        <p:txBody>
          <a:bodyPr wrap="none" rtlCol="0">
            <a:spAutoFit/>
          </a:bodyPr>
          <a:lstStyle/>
          <a:p>
            <a:r>
              <a:rPr lang="en-US" dirty="0"/>
              <a:t>RESTful</a:t>
            </a:r>
          </a:p>
        </p:txBody>
      </p:sp>
      <p:grpSp>
        <p:nvGrpSpPr>
          <p:cNvPr id="37" name="Group 36">
            <a:extLst>
              <a:ext uri="{FF2B5EF4-FFF2-40B4-BE49-F238E27FC236}">
                <a16:creationId xmlns:a16="http://schemas.microsoft.com/office/drawing/2014/main" id="{8C5D1B62-F2FD-9C43-8B0F-0E8E468C890F}"/>
              </a:ext>
            </a:extLst>
          </p:cNvPr>
          <p:cNvGrpSpPr/>
          <p:nvPr/>
        </p:nvGrpSpPr>
        <p:grpSpPr>
          <a:xfrm>
            <a:off x="8264501" y="1350164"/>
            <a:ext cx="3415145" cy="3213492"/>
            <a:chOff x="8209084" y="512669"/>
            <a:chExt cx="3415145" cy="3213492"/>
          </a:xfrm>
        </p:grpSpPr>
        <p:sp>
          <p:nvSpPr>
            <p:cNvPr id="18" name="Rectangle 17">
              <a:extLst>
                <a:ext uri="{FF2B5EF4-FFF2-40B4-BE49-F238E27FC236}">
                  <a16:creationId xmlns:a16="http://schemas.microsoft.com/office/drawing/2014/main" id="{6FBDE203-A9BD-C243-B598-D5F1EA9BEE2E}"/>
                </a:ext>
              </a:extLst>
            </p:cNvPr>
            <p:cNvSpPr/>
            <p:nvPr/>
          </p:nvSpPr>
          <p:spPr>
            <a:xfrm>
              <a:off x="8209084" y="512669"/>
              <a:ext cx="3415145" cy="3213492"/>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D7E4562-FABB-4B46-B114-294BC9FB7FBA}"/>
                </a:ext>
              </a:extLst>
            </p:cNvPr>
            <p:cNvSpPr/>
            <p:nvPr/>
          </p:nvSpPr>
          <p:spPr>
            <a:xfrm>
              <a:off x="8451273" y="1302327"/>
              <a:ext cx="1288472" cy="5264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Programs</a:t>
              </a:r>
            </a:p>
          </p:txBody>
        </p:sp>
        <p:sp>
          <p:nvSpPr>
            <p:cNvPr id="20" name="Rectangle 19">
              <a:extLst>
                <a:ext uri="{FF2B5EF4-FFF2-40B4-BE49-F238E27FC236}">
                  <a16:creationId xmlns:a16="http://schemas.microsoft.com/office/drawing/2014/main" id="{1886D65D-280E-B74E-82FC-1D4ADC0658CF}"/>
                </a:ext>
              </a:extLst>
            </p:cNvPr>
            <p:cNvSpPr/>
            <p:nvPr/>
          </p:nvSpPr>
          <p:spPr>
            <a:xfrm>
              <a:off x="10165772" y="1330469"/>
              <a:ext cx="1288473" cy="498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Devices</a:t>
              </a:r>
            </a:p>
          </p:txBody>
        </p:sp>
        <p:sp>
          <p:nvSpPr>
            <p:cNvPr id="21" name="Rectangle 20">
              <a:extLst>
                <a:ext uri="{FF2B5EF4-FFF2-40B4-BE49-F238E27FC236}">
                  <a16:creationId xmlns:a16="http://schemas.microsoft.com/office/drawing/2014/main" id="{D5BF942F-AF3E-9447-8681-20B6832D940A}"/>
                </a:ext>
              </a:extLst>
            </p:cNvPr>
            <p:cNvSpPr/>
            <p:nvPr/>
          </p:nvSpPr>
          <p:spPr>
            <a:xfrm>
              <a:off x="10165772" y="2119415"/>
              <a:ext cx="1288472" cy="5264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Sensors</a:t>
              </a:r>
            </a:p>
          </p:txBody>
        </p:sp>
        <p:sp>
          <p:nvSpPr>
            <p:cNvPr id="22" name="Rectangle 21">
              <a:extLst>
                <a:ext uri="{FF2B5EF4-FFF2-40B4-BE49-F238E27FC236}">
                  <a16:creationId xmlns:a16="http://schemas.microsoft.com/office/drawing/2014/main" id="{13389F2D-3C3A-AE48-9501-A3595BE7B044}"/>
                </a:ext>
              </a:extLst>
            </p:cNvPr>
            <p:cNvSpPr/>
            <p:nvPr/>
          </p:nvSpPr>
          <p:spPr>
            <a:xfrm>
              <a:off x="8440882" y="2156836"/>
              <a:ext cx="1288472" cy="5264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Conditions</a:t>
              </a:r>
            </a:p>
          </p:txBody>
        </p:sp>
        <p:sp>
          <p:nvSpPr>
            <p:cNvPr id="24" name="TextBox 23">
              <a:extLst>
                <a:ext uri="{FF2B5EF4-FFF2-40B4-BE49-F238E27FC236}">
                  <a16:creationId xmlns:a16="http://schemas.microsoft.com/office/drawing/2014/main" id="{344D66C5-6C4C-F741-8E23-A8FDB2D46095}"/>
                </a:ext>
              </a:extLst>
            </p:cNvPr>
            <p:cNvSpPr txBox="1"/>
            <p:nvPr/>
          </p:nvSpPr>
          <p:spPr>
            <a:xfrm>
              <a:off x="8735611" y="700122"/>
              <a:ext cx="2382344" cy="369332"/>
            </a:xfrm>
            <a:prstGeom prst="rect">
              <a:avLst/>
            </a:prstGeom>
            <a:noFill/>
          </p:spPr>
          <p:txBody>
            <a:bodyPr wrap="square" rtlCol="0">
              <a:spAutoFit/>
            </a:bodyPr>
            <a:lstStyle/>
            <a:p>
              <a:pPr algn="ctr"/>
              <a:r>
                <a:rPr lang="en-US" dirty="0"/>
                <a:t>Universe Storage</a:t>
              </a:r>
            </a:p>
          </p:txBody>
        </p:sp>
      </p:grpSp>
      <p:cxnSp>
        <p:nvCxnSpPr>
          <p:cNvPr id="26" name="Straight Arrow Connector 25">
            <a:extLst>
              <a:ext uri="{FF2B5EF4-FFF2-40B4-BE49-F238E27FC236}">
                <a16:creationId xmlns:a16="http://schemas.microsoft.com/office/drawing/2014/main" id="{80121D0D-D6C6-E94B-B33E-C7ACB92BC664}"/>
              </a:ext>
            </a:extLst>
          </p:cNvPr>
          <p:cNvCxnSpPr>
            <a:cxnSpLocks/>
            <a:stCxn id="14" idx="6"/>
            <a:endCxn id="18" idx="1"/>
          </p:cNvCxnSpPr>
          <p:nvPr/>
        </p:nvCxnSpPr>
        <p:spPr>
          <a:xfrm flipV="1">
            <a:off x="6852971" y="2956910"/>
            <a:ext cx="1411530" cy="37421"/>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E1F6A10-8703-B748-9002-B0CBC844779B}"/>
              </a:ext>
            </a:extLst>
          </p:cNvPr>
          <p:cNvSpPr/>
          <p:nvPr/>
        </p:nvSpPr>
        <p:spPr>
          <a:xfrm>
            <a:off x="7210021" y="4992523"/>
            <a:ext cx="3442855" cy="1262836"/>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Execution Engine</a:t>
            </a:r>
          </a:p>
        </p:txBody>
      </p:sp>
      <p:cxnSp>
        <p:nvCxnSpPr>
          <p:cNvPr id="30" name="Straight Arrow Connector 29">
            <a:extLst>
              <a:ext uri="{FF2B5EF4-FFF2-40B4-BE49-F238E27FC236}">
                <a16:creationId xmlns:a16="http://schemas.microsoft.com/office/drawing/2014/main" id="{10A17707-50B2-D941-96C0-23532B23EADE}"/>
              </a:ext>
            </a:extLst>
          </p:cNvPr>
          <p:cNvCxnSpPr>
            <a:cxnSpLocks/>
            <a:stCxn id="18" idx="2"/>
            <a:endCxn id="28" idx="0"/>
          </p:cNvCxnSpPr>
          <p:nvPr/>
        </p:nvCxnSpPr>
        <p:spPr>
          <a:xfrm flipH="1">
            <a:off x="8931449" y="4563656"/>
            <a:ext cx="1040625" cy="428867"/>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8" name="Teardrop 47">
            <a:extLst>
              <a:ext uri="{FF2B5EF4-FFF2-40B4-BE49-F238E27FC236}">
                <a16:creationId xmlns:a16="http://schemas.microsoft.com/office/drawing/2014/main" id="{4F033E58-793B-F74D-B4FF-B37568EFF653}"/>
              </a:ext>
            </a:extLst>
          </p:cNvPr>
          <p:cNvSpPr/>
          <p:nvPr/>
        </p:nvSpPr>
        <p:spPr>
          <a:xfrm>
            <a:off x="4733516" y="5160211"/>
            <a:ext cx="2114116" cy="1053978"/>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MONGODB</a:t>
            </a:r>
          </a:p>
        </p:txBody>
      </p:sp>
      <p:cxnSp>
        <p:nvCxnSpPr>
          <p:cNvPr id="50" name="Straight Arrow Connector 49">
            <a:extLst>
              <a:ext uri="{FF2B5EF4-FFF2-40B4-BE49-F238E27FC236}">
                <a16:creationId xmlns:a16="http://schemas.microsoft.com/office/drawing/2014/main" id="{5BD5062B-923D-4645-B423-65030D77D956}"/>
              </a:ext>
            </a:extLst>
          </p:cNvPr>
          <p:cNvCxnSpPr>
            <a:cxnSpLocks/>
            <a:stCxn id="48" idx="7"/>
            <a:endCxn id="18" idx="1"/>
          </p:cNvCxnSpPr>
          <p:nvPr/>
        </p:nvCxnSpPr>
        <p:spPr>
          <a:xfrm flipV="1">
            <a:off x="6847632" y="2956910"/>
            <a:ext cx="1416869" cy="2203301"/>
          </a:xfrm>
          <a:prstGeom prst="straightConnector1">
            <a:avLst/>
          </a:prstGeom>
          <a:ln w="25400">
            <a:solidFill>
              <a:srgbClr val="FFFF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84CFA74-2C2A-9229-5667-C09352282F40}"/>
              </a:ext>
            </a:extLst>
          </p:cNvPr>
          <p:cNvCxnSpPr>
            <a:cxnSpLocks/>
            <a:stCxn id="14" idx="5"/>
          </p:cNvCxnSpPr>
          <p:nvPr/>
        </p:nvCxnSpPr>
        <p:spPr>
          <a:xfrm>
            <a:off x="6583121" y="3606621"/>
            <a:ext cx="626900" cy="184273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467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158A6-0165-F23F-F00C-8B99CDD4B736}"/>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DE0D3ACE-0E9F-1384-B555-84368FBCDFCC}"/>
              </a:ext>
            </a:extLst>
          </p:cNvPr>
          <p:cNvSpPr>
            <a:spLocks noGrp="1"/>
          </p:cNvSpPr>
          <p:nvPr>
            <p:ph idx="1"/>
          </p:nvPr>
        </p:nvSpPr>
        <p:spPr/>
        <p:txBody>
          <a:bodyPr>
            <a:normAutofit fontScale="92500" lnSpcReduction="10000"/>
          </a:bodyPr>
          <a:lstStyle/>
          <a:p>
            <a:r>
              <a:rPr lang="en-US" dirty="0"/>
              <a:t>How does your programming assignment fit MVC</a:t>
            </a:r>
          </a:p>
          <a:p>
            <a:pPr lvl="1"/>
            <a:r>
              <a:rPr lang="en-US" dirty="0"/>
              <a:t>All these versions of MVC; which (or none) is yours?</a:t>
            </a:r>
          </a:p>
          <a:p>
            <a:pPr lvl="1"/>
            <a:r>
              <a:rPr lang="en-US" dirty="0"/>
              <a:t>Breakout into small groups</a:t>
            </a:r>
          </a:p>
          <a:p>
            <a:pPr lvl="1"/>
            <a:r>
              <a:rPr lang="en-US" dirty="0"/>
              <a:t>Say hello</a:t>
            </a:r>
          </a:p>
          <a:p>
            <a:pPr lvl="1"/>
            <a:r>
              <a:rPr lang="en-US" dirty="0"/>
              <a:t>Sketch out your MVC model quickly</a:t>
            </a:r>
          </a:p>
          <a:p>
            <a:pPr lvl="1"/>
            <a:r>
              <a:rPr lang="en-US" dirty="0"/>
              <a:t>Discuss how your programming assignment fits the MVC model</a:t>
            </a:r>
          </a:p>
          <a:p>
            <a:pPr lvl="2"/>
            <a:r>
              <a:rPr lang="en-US" dirty="0"/>
              <a:t>Do you have a model?</a:t>
            </a:r>
          </a:p>
          <a:p>
            <a:pPr lvl="2"/>
            <a:r>
              <a:rPr lang="en-US" dirty="0"/>
              <a:t>Do you have a controller?</a:t>
            </a:r>
          </a:p>
          <a:p>
            <a:pPr lvl="2"/>
            <a:r>
              <a:rPr lang="en-US" dirty="0"/>
              <a:t>Do you have a separate view?</a:t>
            </a:r>
          </a:p>
          <a:p>
            <a:pPr lvl="2"/>
            <a:r>
              <a:rPr lang="en-US" dirty="0"/>
              <a:t>How do these interact?</a:t>
            </a:r>
          </a:p>
          <a:p>
            <a:r>
              <a:rPr lang="en-US" dirty="0"/>
              <a:t>5-10 minutes</a:t>
            </a:r>
          </a:p>
        </p:txBody>
      </p:sp>
      <p:sp>
        <p:nvSpPr>
          <p:cNvPr id="4" name="Date Placeholder 3">
            <a:extLst>
              <a:ext uri="{FF2B5EF4-FFF2-40B4-BE49-F238E27FC236}">
                <a16:creationId xmlns:a16="http://schemas.microsoft.com/office/drawing/2014/main" id="{19734173-AED9-676B-E916-365CAF39D1B0}"/>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CF066AFB-D4EF-62BB-2D62-4A05365DDF95}"/>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933A62C9-0277-FA16-97FC-9EDF0A6E5174}"/>
              </a:ext>
            </a:extLst>
          </p:cNvPr>
          <p:cNvSpPr>
            <a:spLocks noGrp="1"/>
          </p:cNvSpPr>
          <p:nvPr>
            <p:ph type="sldNum" sz="quarter" idx="12"/>
          </p:nvPr>
        </p:nvSpPr>
        <p:spPr/>
        <p:txBody>
          <a:bodyPr/>
          <a:lstStyle/>
          <a:p>
            <a:fld id="{E4AA9D28-175B-924B-8AFB-6F5FA3319B55}" type="slidenum">
              <a:rPr lang="en-US" smtClean="0"/>
              <a:pPr/>
              <a:t>21</a:t>
            </a:fld>
            <a:endParaRPr lang="en-US"/>
          </a:p>
        </p:txBody>
      </p:sp>
    </p:spTree>
    <p:extLst>
      <p:ext uri="{BB962C8B-B14F-4D97-AF65-F5344CB8AC3E}">
        <p14:creationId xmlns:p14="http://schemas.microsoft.com/office/powerpoint/2010/main" val="3120221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0899-B757-E735-5B15-F7EB23BAF579}"/>
              </a:ext>
            </a:extLst>
          </p:cNvPr>
          <p:cNvSpPr>
            <a:spLocks noGrp="1"/>
          </p:cNvSpPr>
          <p:nvPr>
            <p:ph type="title"/>
          </p:nvPr>
        </p:nvSpPr>
        <p:spPr/>
        <p:txBody>
          <a:bodyPr/>
          <a:lstStyle/>
          <a:p>
            <a:r>
              <a:rPr lang="en-US" dirty="0"/>
              <a:t>User Interface and High-Level Design</a:t>
            </a:r>
          </a:p>
        </p:txBody>
      </p:sp>
      <p:sp>
        <p:nvSpPr>
          <p:cNvPr id="3" name="Content Placeholder 2">
            <a:extLst>
              <a:ext uri="{FF2B5EF4-FFF2-40B4-BE49-F238E27FC236}">
                <a16:creationId xmlns:a16="http://schemas.microsoft.com/office/drawing/2014/main" id="{4FE5D336-B5EC-8CE3-1784-6A95EE10E746}"/>
              </a:ext>
            </a:extLst>
          </p:cNvPr>
          <p:cNvSpPr>
            <a:spLocks noGrp="1"/>
          </p:cNvSpPr>
          <p:nvPr>
            <p:ph idx="1"/>
          </p:nvPr>
        </p:nvSpPr>
        <p:spPr/>
        <p:txBody>
          <a:bodyPr>
            <a:normAutofit fontScale="92500" lnSpcReduction="20000"/>
          </a:bodyPr>
          <a:lstStyle/>
          <a:p>
            <a:r>
              <a:rPr lang="en-US" dirty="0">
                <a:solidFill>
                  <a:schemeClr val="accent6">
                    <a:lumMod val="50000"/>
                  </a:schemeClr>
                </a:solidFill>
              </a:rPr>
              <a:t>Determine what MVC approach is appropriate</a:t>
            </a:r>
          </a:p>
          <a:p>
            <a:pPr lvl="1"/>
            <a:r>
              <a:rPr lang="en-US" dirty="0"/>
              <a:t>Based on complexity of model, control, user interface</a:t>
            </a:r>
          </a:p>
          <a:p>
            <a:pPr lvl="1"/>
            <a:r>
              <a:rPr lang="en-US" dirty="0"/>
              <a:t>Based on software architecture &amp; specifications</a:t>
            </a:r>
          </a:p>
          <a:p>
            <a:pPr lvl="1"/>
            <a:r>
              <a:rPr lang="en-US" dirty="0"/>
              <a:t>Based on whether UI is separate process or not</a:t>
            </a:r>
          </a:p>
          <a:p>
            <a:pPr lvl="1"/>
            <a:r>
              <a:rPr lang="en-US" dirty="0"/>
              <a:t>Based on the needs of the system (importance of UI)</a:t>
            </a:r>
          </a:p>
          <a:p>
            <a:pPr lvl="1"/>
            <a:r>
              <a:rPr lang="en-US" dirty="0"/>
              <a:t>Determine responsible design components</a:t>
            </a:r>
          </a:p>
          <a:p>
            <a:r>
              <a:rPr lang="en-US" dirty="0">
                <a:solidFill>
                  <a:schemeClr val="accent4">
                    <a:lumMod val="50000"/>
                  </a:schemeClr>
                </a:solidFill>
              </a:rPr>
              <a:t>Separate the different MVC components</a:t>
            </a:r>
          </a:p>
          <a:p>
            <a:pPr lvl="1"/>
            <a:r>
              <a:rPr lang="en-US" dirty="0"/>
              <a:t>As much as possible and practical</a:t>
            </a:r>
          </a:p>
          <a:p>
            <a:r>
              <a:rPr lang="en-US" dirty="0">
                <a:solidFill>
                  <a:schemeClr val="accent2">
                    <a:lumMod val="50000"/>
                  </a:schemeClr>
                </a:solidFill>
              </a:rPr>
              <a:t>Avoid duplication</a:t>
            </a:r>
          </a:p>
          <a:p>
            <a:pPr lvl="1"/>
            <a:r>
              <a:rPr lang="en-US" dirty="0"/>
              <a:t>Avoid implementation dependencies</a:t>
            </a:r>
          </a:p>
          <a:p>
            <a:r>
              <a:rPr lang="en-US" dirty="0">
                <a:solidFill>
                  <a:schemeClr val="accent6">
                    <a:lumMod val="50000"/>
                  </a:schemeClr>
                </a:solidFill>
              </a:rPr>
              <a:t>Ensure high level design reflects your approach</a:t>
            </a:r>
          </a:p>
        </p:txBody>
      </p:sp>
      <p:sp>
        <p:nvSpPr>
          <p:cNvPr id="4" name="Date Placeholder 3">
            <a:extLst>
              <a:ext uri="{FF2B5EF4-FFF2-40B4-BE49-F238E27FC236}">
                <a16:creationId xmlns:a16="http://schemas.microsoft.com/office/drawing/2014/main" id="{20D9511A-72E4-3BBA-D6D5-B76D7F5F627F}"/>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E30FD5A1-9923-84B9-CB09-16BB690F847B}"/>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1E047ABB-0F53-23EC-5B22-DDDF230225DF}"/>
              </a:ext>
            </a:extLst>
          </p:cNvPr>
          <p:cNvSpPr>
            <a:spLocks noGrp="1"/>
          </p:cNvSpPr>
          <p:nvPr>
            <p:ph type="sldNum" sz="quarter" idx="12"/>
          </p:nvPr>
        </p:nvSpPr>
        <p:spPr/>
        <p:txBody>
          <a:bodyPr/>
          <a:lstStyle/>
          <a:p>
            <a:fld id="{E4AA9D28-175B-924B-8AFB-6F5FA3319B55}" type="slidenum">
              <a:rPr lang="en-US" smtClean="0"/>
              <a:pPr/>
              <a:t>22</a:t>
            </a:fld>
            <a:endParaRPr lang="en-US"/>
          </a:p>
        </p:txBody>
      </p:sp>
      <p:pic>
        <p:nvPicPr>
          <p:cNvPr id="2050" name="Picture 2" descr="Introduction to Model-Based User Interfaces">
            <a:extLst>
              <a:ext uri="{FF2B5EF4-FFF2-40B4-BE49-F238E27FC236}">
                <a16:creationId xmlns:a16="http://schemas.microsoft.com/office/drawing/2014/main" id="{48B1CF67-EB1A-3A86-952E-8F6A2FFFDA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401" y="3504501"/>
            <a:ext cx="3049319" cy="2023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33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295FD-4ADE-4B4F-88AA-7917E8BDBBC3}"/>
              </a:ext>
            </a:extLst>
          </p:cNvPr>
          <p:cNvSpPr>
            <a:spLocks noGrp="1"/>
          </p:cNvSpPr>
          <p:nvPr>
            <p:ph type="title"/>
          </p:nvPr>
        </p:nvSpPr>
        <p:spPr/>
        <p:txBody>
          <a:bodyPr/>
          <a:lstStyle/>
          <a:p>
            <a:r>
              <a:rPr lang="en-US" dirty="0"/>
              <a:t>UI-Development Alternatives</a:t>
            </a:r>
          </a:p>
        </p:txBody>
      </p:sp>
      <p:sp>
        <p:nvSpPr>
          <p:cNvPr id="3" name="Content Placeholder 2">
            <a:extLst>
              <a:ext uri="{FF2B5EF4-FFF2-40B4-BE49-F238E27FC236}">
                <a16:creationId xmlns:a16="http://schemas.microsoft.com/office/drawing/2014/main" id="{D336708F-0170-5043-9650-9D160C4512A1}"/>
              </a:ext>
            </a:extLst>
          </p:cNvPr>
          <p:cNvSpPr>
            <a:spLocks noGrp="1"/>
          </p:cNvSpPr>
          <p:nvPr>
            <p:ph idx="1"/>
          </p:nvPr>
        </p:nvSpPr>
        <p:spPr/>
        <p:txBody>
          <a:bodyPr/>
          <a:lstStyle/>
          <a:p>
            <a:r>
              <a:rPr lang="en-US" dirty="0">
                <a:solidFill>
                  <a:schemeClr val="accent2">
                    <a:lumMod val="50000"/>
                  </a:schemeClr>
                </a:solidFill>
              </a:rPr>
              <a:t>How the UI fits into the application affects development</a:t>
            </a:r>
          </a:p>
          <a:p>
            <a:pPr lvl="1"/>
            <a:r>
              <a:rPr lang="en-US" dirty="0"/>
              <a:t>It affects how one designs the application</a:t>
            </a:r>
          </a:p>
          <a:p>
            <a:pPr lvl="1"/>
            <a:r>
              <a:rPr lang="en-US" dirty="0"/>
              <a:t>It affects how one designs the user interface</a:t>
            </a:r>
          </a:p>
          <a:p>
            <a:pPr lvl="1"/>
            <a:r>
              <a:rPr lang="en-US" dirty="0"/>
              <a:t>It affects how one approaches the implementation as well</a:t>
            </a:r>
          </a:p>
          <a:p>
            <a:r>
              <a:rPr lang="en-US" dirty="0">
                <a:solidFill>
                  <a:schemeClr val="accent6">
                    <a:lumMod val="75000"/>
                  </a:schemeClr>
                </a:solidFill>
              </a:rPr>
              <a:t>Alternatives</a:t>
            </a:r>
          </a:p>
          <a:p>
            <a:pPr lvl="1"/>
            <a:r>
              <a:rPr lang="en-US" dirty="0"/>
              <a:t>UI-First development</a:t>
            </a:r>
          </a:p>
          <a:p>
            <a:pPr lvl="1"/>
            <a:r>
              <a:rPr lang="en-US" dirty="0"/>
              <a:t>UI-Centric development</a:t>
            </a:r>
          </a:p>
          <a:p>
            <a:pPr lvl="1"/>
            <a:r>
              <a:rPr lang="en-US" dirty="0"/>
              <a:t>UI-Last development</a:t>
            </a:r>
          </a:p>
        </p:txBody>
      </p:sp>
      <p:sp>
        <p:nvSpPr>
          <p:cNvPr id="4" name="Date Placeholder 3">
            <a:extLst>
              <a:ext uri="{FF2B5EF4-FFF2-40B4-BE49-F238E27FC236}">
                <a16:creationId xmlns:a16="http://schemas.microsoft.com/office/drawing/2014/main" id="{9614501A-9EAC-384E-AD14-6FDEA2EB68CF}"/>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82642E84-4E20-FB47-942B-0AE3AD23A403}"/>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63037AF7-BCCF-7A46-8950-DA0A10D8FEED}"/>
              </a:ext>
            </a:extLst>
          </p:cNvPr>
          <p:cNvSpPr>
            <a:spLocks noGrp="1"/>
          </p:cNvSpPr>
          <p:nvPr>
            <p:ph type="sldNum" sz="quarter" idx="12"/>
          </p:nvPr>
        </p:nvSpPr>
        <p:spPr/>
        <p:txBody>
          <a:bodyPr/>
          <a:lstStyle/>
          <a:p>
            <a:fld id="{E4AA9D28-175B-924B-8AFB-6F5FA3319B55}" type="slidenum">
              <a:rPr lang="en-US" smtClean="0"/>
              <a:pPr/>
              <a:t>23</a:t>
            </a:fld>
            <a:endParaRPr lang="en-US"/>
          </a:p>
        </p:txBody>
      </p:sp>
      <p:pic>
        <p:nvPicPr>
          <p:cNvPr id="4098" name="Picture 2" descr="Alternative Spaces Blog | Estimating a Mobile App Design Price - Alternative  Spaces Blog">
            <a:extLst>
              <a:ext uri="{FF2B5EF4-FFF2-40B4-BE49-F238E27FC236}">
                <a16:creationId xmlns:a16="http://schemas.microsoft.com/office/drawing/2014/main" id="{065934F2-DA48-EE4D-B5C9-9E50BFFE1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0283" y="4001294"/>
            <a:ext cx="4038600" cy="196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35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7894C-D61F-AC44-85D2-CED4F379E842}"/>
              </a:ext>
            </a:extLst>
          </p:cNvPr>
          <p:cNvSpPr>
            <a:spLocks noGrp="1"/>
          </p:cNvSpPr>
          <p:nvPr>
            <p:ph type="title"/>
          </p:nvPr>
        </p:nvSpPr>
        <p:spPr/>
        <p:txBody>
          <a:bodyPr/>
          <a:lstStyle/>
          <a:p>
            <a:r>
              <a:rPr lang="en-US" dirty="0"/>
              <a:t>UI-First Development</a:t>
            </a:r>
          </a:p>
        </p:txBody>
      </p:sp>
      <p:sp>
        <p:nvSpPr>
          <p:cNvPr id="3" name="Content Placeholder 2">
            <a:extLst>
              <a:ext uri="{FF2B5EF4-FFF2-40B4-BE49-F238E27FC236}">
                <a16:creationId xmlns:a16="http://schemas.microsoft.com/office/drawing/2014/main" id="{1C862362-1937-5044-AB1A-1555E8658571}"/>
              </a:ext>
            </a:extLst>
          </p:cNvPr>
          <p:cNvSpPr>
            <a:spLocks noGrp="1"/>
          </p:cNvSpPr>
          <p:nvPr>
            <p:ph idx="1"/>
          </p:nvPr>
        </p:nvSpPr>
        <p:spPr/>
        <p:txBody>
          <a:bodyPr>
            <a:normAutofit fontScale="85000" lnSpcReduction="20000"/>
          </a:bodyPr>
          <a:lstStyle/>
          <a:p>
            <a:r>
              <a:rPr lang="en-US" dirty="0">
                <a:solidFill>
                  <a:schemeClr val="accent6">
                    <a:lumMod val="75000"/>
                  </a:schemeClr>
                </a:solidFill>
              </a:rPr>
              <a:t>Build and test a user interface first</a:t>
            </a:r>
          </a:p>
          <a:p>
            <a:pPr lvl="1"/>
            <a:r>
              <a:rPr lang="en-US" dirty="0"/>
              <a:t>Prototype </a:t>
            </a:r>
          </a:p>
          <a:p>
            <a:pPr lvl="1"/>
            <a:r>
              <a:rPr lang="en-US" dirty="0"/>
              <a:t>Multiple prototypes if needed</a:t>
            </a:r>
          </a:p>
          <a:p>
            <a:pPr lvl="1"/>
            <a:r>
              <a:rPr lang="en-US" dirty="0"/>
              <a:t>Relatively complete user interface</a:t>
            </a:r>
          </a:p>
          <a:p>
            <a:r>
              <a:rPr lang="en-US" dirty="0">
                <a:solidFill>
                  <a:schemeClr val="accent4">
                    <a:lumMod val="50000"/>
                  </a:schemeClr>
                </a:solidFill>
              </a:rPr>
              <a:t>Design the rest of the application around it</a:t>
            </a:r>
          </a:p>
          <a:p>
            <a:pPr lvl="1"/>
            <a:r>
              <a:rPr lang="en-US" dirty="0"/>
              <a:t>Implement UI commands one at a time</a:t>
            </a:r>
          </a:p>
          <a:p>
            <a:pPr lvl="2"/>
            <a:r>
              <a:rPr lang="en-US" dirty="0"/>
              <a:t>As needed for your scenarios</a:t>
            </a:r>
          </a:p>
          <a:p>
            <a:pPr lvl="1"/>
            <a:r>
              <a:rPr lang="en-US" dirty="0"/>
              <a:t>Continually test the interface</a:t>
            </a:r>
          </a:p>
          <a:p>
            <a:pPr lvl="2"/>
            <a:r>
              <a:rPr lang="en-US" dirty="0"/>
              <a:t>Executing commands</a:t>
            </a:r>
          </a:p>
          <a:p>
            <a:pPr lvl="1"/>
            <a:r>
              <a:rPr lang="en-US" dirty="0"/>
              <a:t>Can build the essential pieces in parallel</a:t>
            </a:r>
          </a:p>
          <a:p>
            <a:pPr lvl="2"/>
            <a:r>
              <a:rPr lang="en-US" dirty="0"/>
              <a:t>But might need to revise their interfaces to accommodate the UI</a:t>
            </a:r>
          </a:p>
          <a:p>
            <a:r>
              <a:rPr lang="en-US" dirty="0">
                <a:solidFill>
                  <a:schemeClr val="accent1">
                    <a:lumMod val="50000"/>
                  </a:schemeClr>
                </a:solidFill>
              </a:rPr>
              <a:t>Web apps (</a:t>
            </a:r>
            <a:r>
              <a:rPr lang="en-US" dirty="0" err="1">
                <a:solidFill>
                  <a:schemeClr val="accent1">
                    <a:lumMod val="50000"/>
                  </a:schemeClr>
                </a:solidFill>
              </a:rPr>
              <a:t>SphereE</a:t>
            </a:r>
            <a:r>
              <a:rPr lang="en-US" dirty="0">
                <a:solidFill>
                  <a:schemeClr val="accent1">
                    <a:lumMod val="50000"/>
                  </a:schemeClr>
                </a:solidFill>
              </a:rPr>
              <a:t>, Twitter Data), Code Bubbles</a:t>
            </a:r>
          </a:p>
        </p:txBody>
      </p:sp>
      <p:sp>
        <p:nvSpPr>
          <p:cNvPr id="4" name="Date Placeholder 3">
            <a:extLst>
              <a:ext uri="{FF2B5EF4-FFF2-40B4-BE49-F238E27FC236}">
                <a16:creationId xmlns:a16="http://schemas.microsoft.com/office/drawing/2014/main" id="{C532A787-EDC6-EE40-BC31-17ACA3BC0DCB}"/>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F924D947-7681-4A45-AA29-F70D7ADB882F}"/>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A94685B7-E6C8-D642-97CD-80D8F98CF72F}"/>
              </a:ext>
            </a:extLst>
          </p:cNvPr>
          <p:cNvSpPr>
            <a:spLocks noGrp="1"/>
          </p:cNvSpPr>
          <p:nvPr>
            <p:ph type="sldNum" sz="quarter" idx="12"/>
          </p:nvPr>
        </p:nvSpPr>
        <p:spPr/>
        <p:txBody>
          <a:bodyPr/>
          <a:lstStyle/>
          <a:p>
            <a:fld id="{E4AA9D28-175B-924B-8AFB-6F5FA3319B55}" type="slidenum">
              <a:rPr lang="en-US" smtClean="0"/>
              <a:pPr/>
              <a:t>24</a:t>
            </a:fld>
            <a:endParaRPr lang="en-US"/>
          </a:p>
        </p:txBody>
      </p:sp>
      <p:pic>
        <p:nvPicPr>
          <p:cNvPr id="13314" name="Picture 2" descr="Python and PyQt: Building a GUI Desktop Calculator – Real Python">
            <a:extLst>
              <a:ext uri="{FF2B5EF4-FFF2-40B4-BE49-F238E27FC236}">
                <a16:creationId xmlns:a16="http://schemas.microsoft.com/office/drawing/2014/main" id="{95F59576-6509-D54A-B9DA-82B9DF8309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7156" y="136525"/>
            <a:ext cx="4391891" cy="2470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776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A6804-9D38-6D4D-A884-A064A6146184}"/>
              </a:ext>
            </a:extLst>
          </p:cNvPr>
          <p:cNvSpPr>
            <a:spLocks noGrp="1"/>
          </p:cNvSpPr>
          <p:nvPr>
            <p:ph type="title"/>
          </p:nvPr>
        </p:nvSpPr>
        <p:spPr/>
        <p:txBody>
          <a:bodyPr/>
          <a:lstStyle/>
          <a:p>
            <a:r>
              <a:rPr lang="en-US" dirty="0"/>
              <a:t>UI-First Development Pros and Cons</a:t>
            </a:r>
          </a:p>
        </p:txBody>
      </p:sp>
      <p:sp>
        <p:nvSpPr>
          <p:cNvPr id="3" name="Content Placeholder 2">
            <a:extLst>
              <a:ext uri="{FF2B5EF4-FFF2-40B4-BE49-F238E27FC236}">
                <a16:creationId xmlns:a16="http://schemas.microsoft.com/office/drawing/2014/main" id="{79DD0A2A-A11B-AE49-A68F-2BC03CFD8589}"/>
              </a:ext>
            </a:extLst>
          </p:cNvPr>
          <p:cNvSpPr>
            <a:spLocks noGrp="1"/>
          </p:cNvSpPr>
          <p:nvPr>
            <p:ph idx="1"/>
          </p:nvPr>
        </p:nvSpPr>
        <p:spPr>
          <a:xfrm>
            <a:off x="838200" y="1470530"/>
            <a:ext cx="10515600" cy="4351338"/>
          </a:xfrm>
        </p:spPr>
        <p:txBody>
          <a:bodyPr>
            <a:normAutofit lnSpcReduction="10000"/>
          </a:bodyPr>
          <a:lstStyle/>
          <a:p>
            <a:r>
              <a:rPr lang="en-US" dirty="0">
                <a:solidFill>
                  <a:schemeClr val="accent4">
                    <a:lumMod val="50000"/>
                  </a:schemeClr>
                </a:solidFill>
              </a:rPr>
              <a:t>Good chance of getting the interface right</a:t>
            </a:r>
          </a:p>
          <a:p>
            <a:pPr lvl="1"/>
            <a:r>
              <a:rPr lang="en-US" dirty="0"/>
              <a:t>Multiple prototypes</a:t>
            </a:r>
          </a:p>
          <a:p>
            <a:pPr lvl="1"/>
            <a:r>
              <a:rPr lang="en-US" dirty="0"/>
              <a:t>Lots of experience using the interface</a:t>
            </a:r>
          </a:p>
          <a:p>
            <a:r>
              <a:rPr lang="en-US" dirty="0">
                <a:solidFill>
                  <a:schemeClr val="accent6">
                    <a:lumMod val="50000"/>
                  </a:schemeClr>
                </a:solidFill>
              </a:rPr>
              <a:t>Provides a framework for the application</a:t>
            </a:r>
          </a:p>
          <a:p>
            <a:r>
              <a:rPr lang="en-US" dirty="0">
                <a:solidFill>
                  <a:schemeClr val="accent2">
                    <a:lumMod val="50000"/>
                  </a:schemeClr>
                </a:solidFill>
              </a:rPr>
              <a:t>Provides criteria for measuring performance, usability, etc.</a:t>
            </a:r>
          </a:p>
          <a:p>
            <a:r>
              <a:rPr lang="en-US" dirty="0">
                <a:solidFill>
                  <a:schemeClr val="accent1">
                    <a:lumMod val="75000"/>
                  </a:schemeClr>
                </a:solidFill>
              </a:rPr>
              <a:t>Slows down application development</a:t>
            </a:r>
          </a:p>
          <a:p>
            <a:r>
              <a:rPr lang="en-US" dirty="0">
                <a:solidFill>
                  <a:schemeClr val="accent5">
                    <a:lumMod val="50000"/>
                  </a:schemeClr>
                </a:solidFill>
              </a:rPr>
              <a:t>More difficult for multiple-person teams</a:t>
            </a:r>
          </a:p>
          <a:p>
            <a:r>
              <a:rPr lang="en-US" dirty="0">
                <a:solidFill>
                  <a:schemeClr val="accent3">
                    <a:lumMod val="50000"/>
                  </a:schemeClr>
                </a:solidFill>
              </a:rPr>
              <a:t>Akin to test cases first</a:t>
            </a:r>
          </a:p>
          <a:p>
            <a:pPr lvl="1"/>
            <a:r>
              <a:rPr lang="en-US" dirty="0"/>
              <a:t>User interface acts as the test framework</a:t>
            </a:r>
          </a:p>
        </p:txBody>
      </p:sp>
      <p:sp>
        <p:nvSpPr>
          <p:cNvPr id="4" name="Date Placeholder 3">
            <a:extLst>
              <a:ext uri="{FF2B5EF4-FFF2-40B4-BE49-F238E27FC236}">
                <a16:creationId xmlns:a16="http://schemas.microsoft.com/office/drawing/2014/main" id="{40EA64EB-B670-0643-90D5-4F81BFFC32B0}"/>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74A5CE33-9CBE-4F42-B51F-B2822060C916}"/>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A82364B1-9F27-1749-950D-4CE6727461F5}"/>
              </a:ext>
            </a:extLst>
          </p:cNvPr>
          <p:cNvSpPr>
            <a:spLocks noGrp="1"/>
          </p:cNvSpPr>
          <p:nvPr>
            <p:ph type="sldNum" sz="quarter" idx="12"/>
          </p:nvPr>
        </p:nvSpPr>
        <p:spPr/>
        <p:txBody>
          <a:bodyPr/>
          <a:lstStyle/>
          <a:p>
            <a:fld id="{E4AA9D28-175B-924B-8AFB-6F5FA3319B55}" type="slidenum">
              <a:rPr lang="en-US" smtClean="0"/>
              <a:pPr/>
              <a:t>25</a:t>
            </a:fld>
            <a:endParaRPr lang="en-US"/>
          </a:p>
        </p:txBody>
      </p:sp>
      <p:pic>
        <p:nvPicPr>
          <p:cNvPr id="14338" name="Picture 2" descr="Build a Recommendation Engine With Collaborative Filtering – Real Python">
            <a:extLst>
              <a:ext uri="{FF2B5EF4-FFF2-40B4-BE49-F238E27FC236}">
                <a16:creationId xmlns:a16="http://schemas.microsoft.com/office/drawing/2014/main" id="{AE129EFC-825C-6E42-A708-0CD6FB9EA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8133" y="4400839"/>
            <a:ext cx="3719175" cy="2092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870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9AC1-273C-B645-933C-9DA1F2C43991}"/>
              </a:ext>
            </a:extLst>
          </p:cNvPr>
          <p:cNvSpPr>
            <a:spLocks noGrp="1"/>
          </p:cNvSpPr>
          <p:nvPr>
            <p:ph type="title"/>
          </p:nvPr>
        </p:nvSpPr>
        <p:spPr/>
        <p:txBody>
          <a:bodyPr/>
          <a:lstStyle/>
          <a:p>
            <a:r>
              <a:rPr lang="en-US" dirty="0"/>
              <a:t>UI-Centric Development</a:t>
            </a:r>
          </a:p>
        </p:txBody>
      </p:sp>
      <p:sp>
        <p:nvSpPr>
          <p:cNvPr id="3" name="Content Placeholder 2">
            <a:extLst>
              <a:ext uri="{FF2B5EF4-FFF2-40B4-BE49-F238E27FC236}">
                <a16:creationId xmlns:a16="http://schemas.microsoft.com/office/drawing/2014/main" id="{AD41F978-5F53-AE43-BA98-D75FBC64BA7B}"/>
              </a:ext>
            </a:extLst>
          </p:cNvPr>
          <p:cNvSpPr>
            <a:spLocks noGrp="1"/>
          </p:cNvSpPr>
          <p:nvPr>
            <p:ph idx="1"/>
          </p:nvPr>
        </p:nvSpPr>
        <p:spPr/>
        <p:txBody>
          <a:bodyPr>
            <a:normAutofit fontScale="77500" lnSpcReduction="20000"/>
          </a:bodyPr>
          <a:lstStyle/>
          <a:p>
            <a:r>
              <a:rPr lang="en-US" dirty="0">
                <a:solidFill>
                  <a:schemeClr val="accent3">
                    <a:lumMod val="50000"/>
                  </a:schemeClr>
                </a:solidFill>
              </a:rPr>
              <a:t>Many features are tied to the UI</a:t>
            </a:r>
          </a:p>
          <a:p>
            <a:r>
              <a:rPr lang="en-US" dirty="0">
                <a:solidFill>
                  <a:schemeClr val="accent2">
                    <a:lumMod val="50000"/>
                  </a:schemeClr>
                </a:solidFill>
              </a:rPr>
              <a:t>Build the application based on features</a:t>
            </a:r>
          </a:p>
          <a:p>
            <a:r>
              <a:rPr lang="en-US" dirty="0">
                <a:solidFill>
                  <a:schemeClr val="accent6">
                    <a:lumMod val="75000"/>
                  </a:schemeClr>
                </a:solidFill>
              </a:rPr>
              <a:t>Start with a very simple user interface</a:t>
            </a:r>
          </a:p>
          <a:p>
            <a:r>
              <a:rPr lang="en-US" dirty="0">
                <a:solidFill>
                  <a:schemeClr val="accent5">
                    <a:lumMod val="50000"/>
                  </a:schemeClr>
                </a:solidFill>
              </a:rPr>
              <a:t>Add the UI buttons and interactive capabilities one by one</a:t>
            </a:r>
          </a:p>
          <a:p>
            <a:pPr lvl="1"/>
            <a:r>
              <a:rPr lang="en-US" dirty="0"/>
              <a:t>Then add the implementations</a:t>
            </a:r>
          </a:p>
          <a:p>
            <a:pPr lvl="1"/>
            <a:r>
              <a:rPr lang="en-US" dirty="0"/>
              <a:t>Add the UI for the button, then add callback, then the implementation</a:t>
            </a:r>
          </a:p>
          <a:p>
            <a:pPr lvl="1"/>
            <a:r>
              <a:rPr lang="en-US" dirty="0"/>
              <a:t>Do this for each button/capability/dialog/panel/… </a:t>
            </a:r>
          </a:p>
          <a:p>
            <a:pPr lvl="1"/>
            <a:r>
              <a:rPr lang="en-US" dirty="0"/>
              <a:t>Can rearrange or modify the interface once buttons work</a:t>
            </a:r>
          </a:p>
          <a:p>
            <a:r>
              <a:rPr lang="en-US" dirty="0">
                <a:solidFill>
                  <a:schemeClr val="accent6">
                    <a:lumMod val="50000"/>
                  </a:schemeClr>
                </a:solidFill>
              </a:rPr>
              <a:t>Choose important parts of the applications based on UI &amp; scenarios</a:t>
            </a:r>
          </a:p>
          <a:p>
            <a:r>
              <a:rPr lang="en-US" dirty="0">
                <a:solidFill>
                  <a:schemeClr val="accent4">
                    <a:lumMod val="50000"/>
                  </a:schemeClr>
                </a:solidFill>
              </a:rPr>
              <a:t>Can develop much of back end in parallel</a:t>
            </a:r>
          </a:p>
          <a:p>
            <a:r>
              <a:rPr lang="en-US" dirty="0">
                <a:solidFill>
                  <a:srgbClr val="7030A0"/>
                </a:solidFill>
              </a:rPr>
              <a:t>Fits in with agile development</a:t>
            </a:r>
          </a:p>
          <a:p>
            <a:r>
              <a:rPr lang="en-US" dirty="0">
                <a:solidFill>
                  <a:schemeClr val="accent5">
                    <a:lumMod val="50000"/>
                  </a:schemeClr>
                </a:solidFill>
              </a:rPr>
              <a:t>Examples: DYMON, SEEDE</a:t>
            </a:r>
          </a:p>
        </p:txBody>
      </p:sp>
      <p:sp>
        <p:nvSpPr>
          <p:cNvPr id="4" name="Date Placeholder 3">
            <a:extLst>
              <a:ext uri="{FF2B5EF4-FFF2-40B4-BE49-F238E27FC236}">
                <a16:creationId xmlns:a16="http://schemas.microsoft.com/office/drawing/2014/main" id="{10B88672-F25A-4045-AA78-0B7474472986}"/>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DBFBBD2C-E0CD-104D-A107-C366B25D9354}"/>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9774D2E7-CE2B-D147-AD70-591507A4E727}"/>
              </a:ext>
            </a:extLst>
          </p:cNvPr>
          <p:cNvSpPr>
            <a:spLocks noGrp="1"/>
          </p:cNvSpPr>
          <p:nvPr>
            <p:ph type="sldNum" sz="quarter" idx="12"/>
          </p:nvPr>
        </p:nvSpPr>
        <p:spPr/>
        <p:txBody>
          <a:bodyPr/>
          <a:lstStyle/>
          <a:p>
            <a:fld id="{E4AA9D28-175B-924B-8AFB-6F5FA3319B55}" type="slidenum">
              <a:rPr lang="en-US" smtClean="0"/>
              <a:pPr/>
              <a:t>26</a:t>
            </a:fld>
            <a:endParaRPr lang="en-US"/>
          </a:p>
        </p:txBody>
      </p:sp>
      <p:pic>
        <p:nvPicPr>
          <p:cNvPr id="15364" name="Picture 4" descr="Enterprise Application Development: Do's and Don'ts">
            <a:extLst>
              <a:ext uri="{FF2B5EF4-FFF2-40B4-BE49-F238E27FC236}">
                <a16:creationId xmlns:a16="http://schemas.microsoft.com/office/drawing/2014/main" id="{18918FE6-4AF6-C449-A2AE-FCAC25BC57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417" y="136525"/>
            <a:ext cx="4349173" cy="244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005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152B-E0EE-8542-B030-5CFA07BE8C54}"/>
              </a:ext>
            </a:extLst>
          </p:cNvPr>
          <p:cNvSpPr>
            <a:spLocks noGrp="1"/>
          </p:cNvSpPr>
          <p:nvPr>
            <p:ph type="title"/>
          </p:nvPr>
        </p:nvSpPr>
        <p:spPr/>
        <p:txBody>
          <a:bodyPr/>
          <a:lstStyle/>
          <a:p>
            <a:r>
              <a:rPr lang="en-US" dirty="0"/>
              <a:t>UI-Last Development</a:t>
            </a:r>
          </a:p>
        </p:txBody>
      </p:sp>
      <p:sp>
        <p:nvSpPr>
          <p:cNvPr id="3" name="Content Placeholder 2">
            <a:extLst>
              <a:ext uri="{FF2B5EF4-FFF2-40B4-BE49-F238E27FC236}">
                <a16:creationId xmlns:a16="http://schemas.microsoft.com/office/drawing/2014/main" id="{5E65CC85-0C81-1247-A173-106AA749096A}"/>
              </a:ext>
            </a:extLst>
          </p:cNvPr>
          <p:cNvSpPr>
            <a:spLocks noGrp="1"/>
          </p:cNvSpPr>
          <p:nvPr>
            <p:ph idx="1"/>
          </p:nvPr>
        </p:nvSpPr>
        <p:spPr/>
        <p:txBody>
          <a:bodyPr>
            <a:normAutofit lnSpcReduction="10000"/>
          </a:bodyPr>
          <a:lstStyle/>
          <a:p>
            <a:r>
              <a:rPr lang="en-US" dirty="0">
                <a:solidFill>
                  <a:schemeClr val="accent1">
                    <a:lumMod val="50000"/>
                  </a:schemeClr>
                </a:solidFill>
              </a:rPr>
              <a:t>Get an understanding of what will be needed for the UI</a:t>
            </a:r>
          </a:p>
          <a:p>
            <a:r>
              <a:rPr lang="en-US" dirty="0">
                <a:solidFill>
                  <a:schemeClr val="accent6">
                    <a:lumMod val="50000"/>
                  </a:schemeClr>
                </a:solidFill>
              </a:rPr>
              <a:t>Create a component </a:t>
            </a:r>
            <a:r>
              <a:rPr lang="en-US" dirty="0">
                <a:solidFill>
                  <a:schemeClr val="accent6">
                    <a:lumMod val="50000"/>
                  </a:schemeClr>
                </a:solidFill>
                <a:sym typeface="Wingdings" pitchFamily="2" charset="2"/>
              </a:rPr>
              <a:t>(</a:t>
            </a:r>
            <a:r>
              <a:rPr lang="en-US" dirty="0">
                <a:solidFill>
                  <a:schemeClr val="accent6">
                    <a:lumMod val="50000"/>
                  </a:schemeClr>
                </a:solidFill>
              </a:rPr>
              <a:t>interface/façade) for the UI</a:t>
            </a:r>
          </a:p>
          <a:p>
            <a:pPr lvl="1"/>
            <a:r>
              <a:rPr lang="en-US" dirty="0"/>
              <a:t>As part of the high-level design</a:t>
            </a:r>
          </a:p>
          <a:p>
            <a:pPr lvl="1"/>
            <a:r>
              <a:rPr lang="en-US" dirty="0"/>
              <a:t>Can have a dummy implementation (or none)</a:t>
            </a:r>
          </a:p>
          <a:p>
            <a:r>
              <a:rPr lang="en-US" dirty="0">
                <a:solidFill>
                  <a:schemeClr val="accent4">
                    <a:lumMod val="50000"/>
                  </a:schemeClr>
                </a:solidFill>
              </a:rPr>
              <a:t>Get the main implementation working</a:t>
            </a:r>
          </a:p>
          <a:p>
            <a:pPr lvl="1"/>
            <a:r>
              <a:rPr lang="en-US" dirty="0"/>
              <a:t>Use the UI façade or just print statements to test it</a:t>
            </a:r>
          </a:p>
          <a:p>
            <a:r>
              <a:rPr lang="en-US" dirty="0">
                <a:solidFill>
                  <a:schemeClr val="accent2">
                    <a:lumMod val="50000"/>
                  </a:schemeClr>
                </a:solidFill>
              </a:rPr>
              <a:t>Then work on one or more user interfaces </a:t>
            </a:r>
          </a:p>
          <a:p>
            <a:pPr lvl="1"/>
            <a:r>
              <a:rPr lang="en-US" dirty="0"/>
              <a:t>Might require minor changes to the design, but not much</a:t>
            </a:r>
          </a:p>
          <a:p>
            <a:r>
              <a:rPr lang="en-US" dirty="0">
                <a:solidFill>
                  <a:schemeClr val="accent5">
                    <a:lumMod val="50000"/>
                  </a:schemeClr>
                </a:solidFill>
              </a:rPr>
              <a:t>Examples: SHORE (swing/</a:t>
            </a:r>
            <a:r>
              <a:rPr lang="en-US" dirty="0" err="1">
                <a:solidFill>
                  <a:schemeClr val="accent5">
                    <a:lumMod val="50000"/>
                  </a:schemeClr>
                </a:solidFill>
              </a:rPr>
              <a:t>javafx</a:t>
            </a:r>
            <a:r>
              <a:rPr lang="en-US" dirty="0">
                <a:solidFill>
                  <a:schemeClr val="accent5">
                    <a:lumMod val="50000"/>
                  </a:schemeClr>
                </a:solidFill>
              </a:rPr>
              <a:t>), SHERPA</a:t>
            </a:r>
          </a:p>
        </p:txBody>
      </p:sp>
      <p:sp>
        <p:nvSpPr>
          <p:cNvPr id="4" name="Date Placeholder 3">
            <a:extLst>
              <a:ext uri="{FF2B5EF4-FFF2-40B4-BE49-F238E27FC236}">
                <a16:creationId xmlns:a16="http://schemas.microsoft.com/office/drawing/2014/main" id="{EA978605-B5A1-A248-81C2-CB975602604B}"/>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446B174A-B771-F644-A6FB-049C945B26CF}"/>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97946EC2-2860-B04B-9FBA-7E7FD030010F}"/>
              </a:ext>
            </a:extLst>
          </p:cNvPr>
          <p:cNvSpPr>
            <a:spLocks noGrp="1"/>
          </p:cNvSpPr>
          <p:nvPr>
            <p:ph type="sldNum" sz="quarter" idx="12"/>
          </p:nvPr>
        </p:nvSpPr>
        <p:spPr/>
        <p:txBody>
          <a:bodyPr/>
          <a:lstStyle/>
          <a:p>
            <a:fld id="{E4AA9D28-175B-924B-8AFB-6F5FA3319B55}" type="slidenum">
              <a:rPr lang="en-US" smtClean="0"/>
              <a:pPr/>
              <a:t>27</a:t>
            </a:fld>
            <a:endParaRPr lang="en-US"/>
          </a:p>
        </p:txBody>
      </p:sp>
      <p:pic>
        <p:nvPicPr>
          <p:cNvPr id="1026" name="Picture 2" descr="Manual user interface development process on the basis of useML. | Download  Scientific Diagram">
            <a:extLst>
              <a:ext uri="{FF2B5EF4-FFF2-40B4-BE49-F238E27FC236}">
                <a16:creationId xmlns:a16="http://schemas.microsoft.com/office/drawing/2014/main" id="{482B2F45-A0D7-2248-8F6C-75D39B762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0063" y="2872397"/>
            <a:ext cx="3006436" cy="2072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295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506D8-3C33-B64F-81B9-F0D6874B764D}"/>
              </a:ext>
            </a:extLst>
          </p:cNvPr>
          <p:cNvSpPr>
            <a:spLocks noGrp="1"/>
          </p:cNvSpPr>
          <p:nvPr>
            <p:ph type="title"/>
          </p:nvPr>
        </p:nvSpPr>
        <p:spPr/>
        <p:txBody>
          <a:bodyPr/>
          <a:lstStyle/>
          <a:p>
            <a:r>
              <a:rPr lang="en-US" dirty="0"/>
              <a:t>Prototyping the User Interface</a:t>
            </a:r>
          </a:p>
        </p:txBody>
      </p:sp>
      <p:sp>
        <p:nvSpPr>
          <p:cNvPr id="3" name="Content Placeholder 2">
            <a:extLst>
              <a:ext uri="{FF2B5EF4-FFF2-40B4-BE49-F238E27FC236}">
                <a16:creationId xmlns:a16="http://schemas.microsoft.com/office/drawing/2014/main" id="{98FC456C-231D-774A-A551-FB5D021F2BB2}"/>
              </a:ext>
            </a:extLst>
          </p:cNvPr>
          <p:cNvSpPr>
            <a:spLocks noGrp="1"/>
          </p:cNvSpPr>
          <p:nvPr>
            <p:ph idx="1"/>
          </p:nvPr>
        </p:nvSpPr>
        <p:spPr>
          <a:xfrm>
            <a:off x="838200" y="1847850"/>
            <a:ext cx="10515600" cy="4351338"/>
          </a:xfrm>
        </p:spPr>
        <p:txBody>
          <a:bodyPr>
            <a:normAutofit fontScale="92500" lnSpcReduction="20000"/>
          </a:bodyPr>
          <a:lstStyle/>
          <a:p>
            <a:r>
              <a:rPr lang="en-US" dirty="0">
                <a:solidFill>
                  <a:schemeClr val="accent6">
                    <a:lumMod val="50000"/>
                  </a:schemeClr>
                </a:solidFill>
              </a:rPr>
              <a:t>Design methods suggest designing 3+ different user interfaces</a:t>
            </a:r>
          </a:p>
          <a:p>
            <a:pPr lvl="1"/>
            <a:r>
              <a:rPr lang="en-US" dirty="0"/>
              <a:t>User can choose one or create one with ideas from all 3</a:t>
            </a:r>
          </a:p>
          <a:p>
            <a:r>
              <a:rPr lang="en-US" dirty="0">
                <a:solidFill>
                  <a:schemeClr val="accent4">
                    <a:lumMod val="50000"/>
                  </a:schemeClr>
                </a:solidFill>
              </a:rPr>
              <a:t>Development methods talk about building multiple UIs</a:t>
            </a:r>
          </a:p>
          <a:p>
            <a:r>
              <a:rPr lang="en-US" dirty="0">
                <a:solidFill>
                  <a:schemeClr val="accent3">
                    <a:lumMod val="50000"/>
                  </a:schemeClr>
                </a:solidFill>
              </a:rPr>
              <a:t>Need a concrete way of evaluating the UI</a:t>
            </a:r>
          </a:p>
          <a:p>
            <a:pPr lvl="1"/>
            <a:r>
              <a:rPr lang="en-US" dirty="0"/>
              <a:t>Having the wrong UI is a risk</a:t>
            </a:r>
          </a:p>
          <a:p>
            <a:pPr lvl="1"/>
            <a:r>
              <a:rPr lang="en-US" dirty="0"/>
              <a:t>Its difficult to know what is the correct UI</a:t>
            </a:r>
          </a:p>
          <a:p>
            <a:r>
              <a:rPr lang="en-US" dirty="0">
                <a:solidFill>
                  <a:schemeClr val="accent2">
                    <a:lumMod val="50000"/>
                  </a:schemeClr>
                </a:solidFill>
              </a:rPr>
              <a:t>Building multiple examples can be helpful</a:t>
            </a:r>
          </a:p>
          <a:p>
            <a:pPr lvl="1"/>
            <a:r>
              <a:rPr lang="en-US" dirty="0"/>
              <a:t>Can be shown to user to get feedback</a:t>
            </a:r>
          </a:p>
          <a:p>
            <a:pPr lvl="1"/>
            <a:r>
              <a:rPr lang="en-US" dirty="0"/>
              <a:t>Can play with it to get experience</a:t>
            </a:r>
          </a:p>
          <a:p>
            <a:pPr lvl="2"/>
            <a:r>
              <a:rPr lang="en-US" dirty="0"/>
              <a:t>By yourself (too tolerant)</a:t>
            </a:r>
          </a:p>
          <a:p>
            <a:pPr lvl="2"/>
            <a:r>
              <a:rPr lang="en-US" dirty="0"/>
              <a:t>By others</a:t>
            </a:r>
          </a:p>
        </p:txBody>
      </p:sp>
      <p:sp>
        <p:nvSpPr>
          <p:cNvPr id="4" name="Date Placeholder 3">
            <a:extLst>
              <a:ext uri="{FF2B5EF4-FFF2-40B4-BE49-F238E27FC236}">
                <a16:creationId xmlns:a16="http://schemas.microsoft.com/office/drawing/2014/main" id="{CDA97FE7-C9EA-DC4B-A4FD-DE61E8F7EE99}"/>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3B841D4A-303C-E64D-8DC2-A8009A0FA598}"/>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3DD59C8F-9ACC-EF4D-A678-8C9C74D8B3FB}"/>
              </a:ext>
            </a:extLst>
          </p:cNvPr>
          <p:cNvSpPr>
            <a:spLocks noGrp="1"/>
          </p:cNvSpPr>
          <p:nvPr>
            <p:ph type="sldNum" sz="quarter" idx="12"/>
          </p:nvPr>
        </p:nvSpPr>
        <p:spPr/>
        <p:txBody>
          <a:bodyPr/>
          <a:lstStyle/>
          <a:p>
            <a:fld id="{E4AA9D28-175B-924B-8AFB-6F5FA3319B55}" type="slidenum">
              <a:rPr lang="en-US" smtClean="0"/>
              <a:pPr/>
              <a:t>28</a:t>
            </a:fld>
            <a:endParaRPr lang="en-US"/>
          </a:p>
        </p:txBody>
      </p:sp>
      <p:pic>
        <p:nvPicPr>
          <p:cNvPr id="16386" name="Picture 2" descr="Free prototyping tool for web &amp; mobile apps - Justinmind">
            <a:extLst>
              <a:ext uri="{FF2B5EF4-FFF2-40B4-BE49-F238E27FC236}">
                <a16:creationId xmlns:a16="http://schemas.microsoft.com/office/drawing/2014/main" id="{CEF77164-C2DB-D540-B496-79DA9E1A9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9510" y="3029663"/>
            <a:ext cx="4245379" cy="2618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597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F922F-6D39-114D-B1F9-78FA44D18AFC}"/>
              </a:ext>
            </a:extLst>
          </p:cNvPr>
          <p:cNvSpPr>
            <a:spLocks noGrp="1"/>
          </p:cNvSpPr>
          <p:nvPr>
            <p:ph type="title"/>
          </p:nvPr>
        </p:nvSpPr>
        <p:spPr/>
        <p:txBody>
          <a:bodyPr/>
          <a:lstStyle/>
          <a:p>
            <a:r>
              <a:rPr lang="en-US" dirty="0"/>
              <a:t>Types of Prototypes</a:t>
            </a:r>
          </a:p>
        </p:txBody>
      </p:sp>
      <p:sp>
        <p:nvSpPr>
          <p:cNvPr id="3" name="Content Placeholder 2">
            <a:extLst>
              <a:ext uri="{FF2B5EF4-FFF2-40B4-BE49-F238E27FC236}">
                <a16:creationId xmlns:a16="http://schemas.microsoft.com/office/drawing/2014/main" id="{9548832E-1DF8-1443-8254-1437A1CCA513}"/>
              </a:ext>
            </a:extLst>
          </p:cNvPr>
          <p:cNvSpPr>
            <a:spLocks noGrp="1"/>
          </p:cNvSpPr>
          <p:nvPr>
            <p:ph idx="1"/>
          </p:nvPr>
        </p:nvSpPr>
        <p:spPr/>
        <p:txBody>
          <a:bodyPr>
            <a:normAutofit lnSpcReduction="10000"/>
          </a:bodyPr>
          <a:lstStyle/>
          <a:p>
            <a:r>
              <a:rPr lang="en-US" dirty="0">
                <a:solidFill>
                  <a:schemeClr val="accent5">
                    <a:lumMod val="50000"/>
                  </a:schemeClr>
                </a:solidFill>
              </a:rPr>
              <a:t>Low-fidelity: paper sketches</a:t>
            </a:r>
          </a:p>
          <a:p>
            <a:pPr lvl="1"/>
            <a:r>
              <a:rPr lang="en-US" dirty="0"/>
              <a:t>Akin to what is provided with specifications</a:t>
            </a:r>
          </a:p>
          <a:p>
            <a:pPr lvl="1"/>
            <a:r>
              <a:rPr lang="en-US" dirty="0"/>
              <a:t>Simple and cheap to create </a:t>
            </a:r>
          </a:p>
          <a:p>
            <a:r>
              <a:rPr lang="en-US" dirty="0">
                <a:solidFill>
                  <a:schemeClr val="accent4">
                    <a:lumMod val="50000"/>
                  </a:schemeClr>
                </a:solidFill>
              </a:rPr>
              <a:t>Medium-fidelity: clickable prototypes</a:t>
            </a:r>
          </a:p>
          <a:p>
            <a:pPr lvl="1"/>
            <a:r>
              <a:rPr lang="en-US" dirty="0"/>
              <a:t>Something the user can play with</a:t>
            </a:r>
          </a:p>
          <a:p>
            <a:pPr lvl="1"/>
            <a:r>
              <a:rPr lang="en-US" dirty="0"/>
              <a:t>Not necessarily detailed or pretty, just give a sense of design</a:t>
            </a:r>
          </a:p>
          <a:p>
            <a:pPr lvl="1"/>
            <a:r>
              <a:rPr lang="en-US" dirty="0"/>
              <a:t>Give a sense of flow with dummy results, etc.</a:t>
            </a:r>
          </a:p>
          <a:p>
            <a:pPr lvl="1"/>
            <a:r>
              <a:rPr lang="en-US" dirty="0"/>
              <a:t>Static web pages and links for a web application</a:t>
            </a:r>
          </a:p>
          <a:p>
            <a:pPr lvl="1"/>
            <a:r>
              <a:rPr lang="en-US" dirty="0"/>
              <a:t>Front-end only mobile applications</a:t>
            </a:r>
          </a:p>
          <a:p>
            <a:pPr lvl="1"/>
            <a:r>
              <a:rPr lang="en-US" dirty="0"/>
              <a:t>InVision is an example of a tool for this</a:t>
            </a:r>
          </a:p>
          <a:p>
            <a:pPr lvl="1"/>
            <a:endParaRPr lang="en-US" dirty="0"/>
          </a:p>
        </p:txBody>
      </p:sp>
      <p:sp>
        <p:nvSpPr>
          <p:cNvPr id="4" name="Date Placeholder 3">
            <a:extLst>
              <a:ext uri="{FF2B5EF4-FFF2-40B4-BE49-F238E27FC236}">
                <a16:creationId xmlns:a16="http://schemas.microsoft.com/office/drawing/2014/main" id="{B8439138-6FEE-9146-9068-790E85DECE04}"/>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8D90F2DD-83CB-114F-98C0-89A9AB2A7B02}"/>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6F4EFD2E-E8F6-0441-AB4D-E91A7347677E}"/>
              </a:ext>
            </a:extLst>
          </p:cNvPr>
          <p:cNvSpPr>
            <a:spLocks noGrp="1"/>
          </p:cNvSpPr>
          <p:nvPr>
            <p:ph type="sldNum" sz="quarter" idx="12"/>
          </p:nvPr>
        </p:nvSpPr>
        <p:spPr/>
        <p:txBody>
          <a:bodyPr/>
          <a:lstStyle/>
          <a:p>
            <a:fld id="{E4AA9D28-175B-924B-8AFB-6F5FA3319B55}" type="slidenum">
              <a:rPr lang="en-US" smtClean="0"/>
              <a:pPr/>
              <a:t>29</a:t>
            </a:fld>
            <a:endParaRPr lang="en-US"/>
          </a:p>
        </p:txBody>
      </p:sp>
      <p:pic>
        <p:nvPicPr>
          <p:cNvPr id="17410" name="Picture 2" descr="Rapidly Move From UI Idea to Prototype with Mockplus - 1stWebDesigner">
            <a:extLst>
              <a:ext uri="{FF2B5EF4-FFF2-40B4-BE49-F238E27FC236}">
                <a16:creationId xmlns:a16="http://schemas.microsoft.com/office/drawing/2014/main" id="{A8D489AE-0F88-E743-819A-C0456FC182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1273" y="428715"/>
            <a:ext cx="3462049" cy="2435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539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284D-7EFD-714E-8B09-840540323B47}"/>
              </a:ext>
            </a:extLst>
          </p:cNvPr>
          <p:cNvSpPr>
            <a:spLocks noGrp="1"/>
          </p:cNvSpPr>
          <p:nvPr>
            <p:ph type="title"/>
          </p:nvPr>
        </p:nvSpPr>
        <p:spPr/>
        <p:txBody>
          <a:bodyPr/>
          <a:lstStyle/>
          <a:p>
            <a:r>
              <a:rPr lang="en-US" dirty="0"/>
              <a:t>High-Fidelity Prototypes</a:t>
            </a:r>
          </a:p>
        </p:txBody>
      </p:sp>
      <p:sp>
        <p:nvSpPr>
          <p:cNvPr id="3" name="Content Placeholder 2">
            <a:extLst>
              <a:ext uri="{FF2B5EF4-FFF2-40B4-BE49-F238E27FC236}">
                <a16:creationId xmlns:a16="http://schemas.microsoft.com/office/drawing/2014/main" id="{1066E36F-2E9C-CB40-89B3-EF5FFA564750}"/>
              </a:ext>
            </a:extLst>
          </p:cNvPr>
          <p:cNvSpPr>
            <a:spLocks noGrp="1"/>
          </p:cNvSpPr>
          <p:nvPr>
            <p:ph idx="1"/>
          </p:nvPr>
        </p:nvSpPr>
        <p:spPr/>
        <p:txBody>
          <a:bodyPr>
            <a:normAutofit lnSpcReduction="10000"/>
          </a:bodyPr>
          <a:lstStyle/>
          <a:p>
            <a:r>
              <a:rPr lang="en-US" dirty="0">
                <a:solidFill>
                  <a:schemeClr val="accent5">
                    <a:lumMod val="50000"/>
                  </a:schemeClr>
                </a:solidFill>
              </a:rPr>
              <a:t>What looks like a complete application</a:t>
            </a:r>
          </a:p>
          <a:p>
            <a:pPr lvl="1"/>
            <a:r>
              <a:rPr lang="en-US" dirty="0"/>
              <a:t>Includes interactions and transitions</a:t>
            </a:r>
          </a:p>
          <a:p>
            <a:pPr lvl="1"/>
            <a:r>
              <a:rPr lang="en-US" dirty="0"/>
              <a:t>Coding the user interface portion of the system</a:t>
            </a:r>
          </a:p>
          <a:p>
            <a:r>
              <a:rPr lang="en-US" dirty="0">
                <a:solidFill>
                  <a:schemeClr val="accent6">
                    <a:lumMod val="50000"/>
                  </a:schemeClr>
                </a:solidFill>
              </a:rPr>
              <a:t>Tools let you do this without the code</a:t>
            </a:r>
          </a:p>
          <a:p>
            <a:pPr lvl="1"/>
            <a:r>
              <a:rPr lang="en-US" dirty="0"/>
              <a:t>InVision, Principle, Framer, </a:t>
            </a:r>
            <a:r>
              <a:rPr lang="en-US" dirty="0" err="1"/>
              <a:t>UXPin</a:t>
            </a:r>
            <a:r>
              <a:rPr lang="en-US" dirty="0"/>
              <a:t>, Figma, HTML w/o JavaScript</a:t>
            </a:r>
          </a:p>
          <a:p>
            <a:r>
              <a:rPr lang="en-US" dirty="0">
                <a:solidFill>
                  <a:schemeClr val="accent2">
                    <a:lumMod val="50000"/>
                  </a:schemeClr>
                </a:solidFill>
              </a:rPr>
              <a:t>Mocking code to replace a real back end</a:t>
            </a:r>
          </a:p>
          <a:p>
            <a:pPr lvl="1"/>
            <a:r>
              <a:rPr lang="en-US" dirty="0"/>
              <a:t>Implement the calls with static (or almost static) data</a:t>
            </a:r>
          </a:p>
          <a:p>
            <a:pPr lvl="2"/>
            <a:r>
              <a:rPr lang="en-US" dirty="0"/>
              <a:t>Easy to do with HTML, can be done with other models</a:t>
            </a:r>
          </a:p>
          <a:p>
            <a:pPr lvl="1"/>
            <a:r>
              <a:rPr lang="en-US" dirty="0"/>
              <a:t>Usable but non-functional implementation</a:t>
            </a:r>
          </a:p>
          <a:p>
            <a:pPr lvl="1"/>
            <a:r>
              <a:rPr lang="en-US" dirty="0"/>
              <a:t>User can evaluate the interface</a:t>
            </a:r>
          </a:p>
        </p:txBody>
      </p:sp>
      <p:sp>
        <p:nvSpPr>
          <p:cNvPr id="4" name="Date Placeholder 3">
            <a:extLst>
              <a:ext uri="{FF2B5EF4-FFF2-40B4-BE49-F238E27FC236}">
                <a16:creationId xmlns:a16="http://schemas.microsoft.com/office/drawing/2014/main" id="{DD4D47DA-A972-E34D-9567-94A190E152DF}"/>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D67326A8-2871-094E-A8C3-C6DC0B299C4C}"/>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E57EF241-CB38-4B4D-BC8C-A67605A88E6A}"/>
              </a:ext>
            </a:extLst>
          </p:cNvPr>
          <p:cNvSpPr>
            <a:spLocks noGrp="1"/>
          </p:cNvSpPr>
          <p:nvPr>
            <p:ph type="sldNum" sz="quarter" idx="12"/>
          </p:nvPr>
        </p:nvSpPr>
        <p:spPr/>
        <p:txBody>
          <a:bodyPr/>
          <a:lstStyle/>
          <a:p>
            <a:fld id="{E4AA9D28-175B-924B-8AFB-6F5FA3319B55}" type="slidenum">
              <a:rPr lang="en-US" smtClean="0"/>
              <a:pPr/>
              <a:t>30</a:t>
            </a:fld>
            <a:endParaRPr lang="en-US"/>
          </a:p>
        </p:txBody>
      </p:sp>
      <p:pic>
        <p:nvPicPr>
          <p:cNvPr id="18434" name="Picture 2" descr="Create a rapid prototype in InVision Studio | Tutorial - YouTube">
            <a:extLst>
              <a:ext uri="{FF2B5EF4-FFF2-40B4-BE49-F238E27FC236}">
                <a16:creationId xmlns:a16="http://schemas.microsoft.com/office/drawing/2014/main" id="{423A727A-2DFD-3040-BBE8-C7D30A0DC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3963" y="136525"/>
            <a:ext cx="4336473" cy="2439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725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4F412-E15D-A24A-8007-CAD5E3F037AA}"/>
              </a:ext>
            </a:extLst>
          </p:cNvPr>
          <p:cNvSpPr>
            <a:spLocks noGrp="1"/>
          </p:cNvSpPr>
          <p:nvPr>
            <p:ph type="title"/>
          </p:nvPr>
        </p:nvSpPr>
        <p:spPr/>
        <p:txBody>
          <a:bodyPr/>
          <a:lstStyle/>
          <a:p>
            <a:r>
              <a:rPr lang="en-US" dirty="0"/>
              <a:t>What is a Prototype</a:t>
            </a:r>
          </a:p>
        </p:txBody>
      </p:sp>
      <p:sp>
        <p:nvSpPr>
          <p:cNvPr id="3" name="Content Placeholder 2">
            <a:extLst>
              <a:ext uri="{FF2B5EF4-FFF2-40B4-BE49-F238E27FC236}">
                <a16:creationId xmlns:a16="http://schemas.microsoft.com/office/drawing/2014/main" id="{28F4203E-4ACF-7240-85E8-E48B482F4B9D}"/>
              </a:ext>
            </a:extLst>
          </p:cNvPr>
          <p:cNvSpPr>
            <a:spLocks noGrp="1"/>
          </p:cNvSpPr>
          <p:nvPr>
            <p:ph idx="1"/>
          </p:nvPr>
        </p:nvSpPr>
        <p:spPr/>
        <p:txBody>
          <a:bodyPr/>
          <a:lstStyle/>
          <a:p>
            <a:r>
              <a:rPr lang="en-US" dirty="0">
                <a:solidFill>
                  <a:schemeClr val="accent2">
                    <a:lumMod val="50000"/>
                  </a:schemeClr>
                </a:solidFill>
              </a:rPr>
              <a:t>Quick and dirty implementation to try something out</a:t>
            </a:r>
          </a:p>
          <a:p>
            <a:r>
              <a:rPr lang="en-US" dirty="0">
                <a:solidFill>
                  <a:schemeClr val="accent6">
                    <a:lumMod val="75000"/>
                  </a:schemeClr>
                </a:solidFill>
              </a:rPr>
              <a:t>Designed to be thrown-away, not kept</a:t>
            </a:r>
          </a:p>
          <a:p>
            <a:pPr lvl="1"/>
            <a:r>
              <a:rPr lang="en-US" dirty="0"/>
              <a:t>No commitment on the developer’s part</a:t>
            </a:r>
          </a:p>
          <a:p>
            <a:pPr lvl="1"/>
            <a:r>
              <a:rPr lang="en-US" dirty="0"/>
              <a:t>Not perfect, just an approximation</a:t>
            </a:r>
          </a:p>
          <a:p>
            <a:pPr lvl="1"/>
            <a:r>
              <a:rPr lang="en-US" dirty="0"/>
              <a:t>Might not be performant, look the best, …</a:t>
            </a:r>
          </a:p>
          <a:p>
            <a:pPr lvl="1"/>
            <a:r>
              <a:rPr lang="en-US" dirty="0"/>
              <a:t>Code is not “production quality”</a:t>
            </a:r>
          </a:p>
          <a:p>
            <a:r>
              <a:rPr lang="en-US" dirty="0">
                <a:solidFill>
                  <a:schemeClr val="accent3">
                    <a:lumMod val="50000"/>
                  </a:schemeClr>
                </a:solidFill>
              </a:rPr>
              <a:t>Designed to be easy to change</a:t>
            </a:r>
          </a:p>
          <a:p>
            <a:r>
              <a:rPr lang="en-US" dirty="0">
                <a:solidFill>
                  <a:schemeClr val="accent1">
                    <a:lumMod val="50000"/>
                  </a:schemeClr>
                </a:solidFill>
              </a:rPr>
              <a:t>Designed to be reimplemented if used</a:t>
            </a:r>
          </a:p>
        </p:txBody>
      </p:sp>
      <p:sp>
        <p:nvSpPr>
          <p:cNvPr id="4" name="Date Placeholder 3">
            <a:extLst>
              <a:ext uri="{FF2B5EF4-FFF2-40B4-BE49-F238E27FC236}">
                <a16:creationId xmlns:a16="http://schemas.microsoft.com/office/drawing/2014/main" id="{C70517F8-0FF6-D24F-87CD-7EE42A382069}"/>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5E49A918-5CA7-F04E-B643-AC7946123DC4}"/>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F0345EF0-2F39-2C41-A14D-46A602AE4B0E}"/>
              </a:ext>
            </a:extLst>
          </p:cNvPr>
          <p:cNvSpPr>
            <a:spLocks noGrp="1"/>
          </p:cNvSpPr>
          <p:nvPr>
            <p:ph type="sldNum" sz="quarter" idx="12"/>
          </p:nvPr>
        </p:nvSpPr>
        <p:spPr/>
        <p:txBody>
          <a:bodyPr/>
          <a:lstStyle/>
          <a:p>
            <a:fld id="{E4AA9D28-175B-924B-8AFB-6F5FA3319B55}" type="slidenum">
              <a:rPr lang="en-US" smtClean="0"/>
              <a:pPr/>
              <a:t>31</a:t>
            </a:fld>
            <a:endParaRPr lang="en-US"/>
          </a:p>
        </p:txBody>
      </p:sp>
      <p:pic>
        <p:nvPicPr>
          <p:cNvPr id="19458" name="Picture 2" descr="Prototype your Design Sprint ideas | Daresay">
            <a:extLst>
              <a:ext uri="{FF2B5EF4-FFF2-40B4-BE49-F238E27FC236}">
                <a16:creationId xmlns:a16="http://schemas.microsoft.com/office/drawing/2014/main" id="{6CC9C0FD-C484-C340-9A19-747E1F08A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6610" y="4493924"/>
            <a:ext cx="3951317" cy="1646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500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C614-82C6-AE4A-AEF8-CC70D660EF8D}"/>
              </a:ext>
            </a:extLst>
          </p:cNvPr>
          <p:cNvSpPr>
            <a:spLocks noGrp="1"/>
          </p:cNvSpPr>
          <p:nvPr>
            <p:ph type="title"/>
          </p:nvPr>
        </p:nvSpPr>
        <p:spPr/>
        <p:txBody>
          <a:bodyPr/>
          <a:lstStyle/>
          <a:p>
            <a:r>
              <a:rPr lang="en-US" dirty="0"/>
              <a:t>Do Developers Throw Away Prototypes</a:t>
            </a:r>
          </a:p>
        </p:txBody>
      </p:sp>
      <p:sp>
        <p:nvSpPr>
          <p:cNvPr id="3" name="Content Placeholder 2">
            <a:extLst>
              <a:ext uri="{FF2B5EF4-FFF2-40B4-BE49-F238E27FC236}">
                <a16:creationId xmlns:a16="http://schemas.microsoft.com/office/drawing/2014/main" id="{AD5D4D69-EF61-C547-A638-16A648CDAD44}"/>
              </a:ext>
            </a:extLst>
          </p:cNvPr>
          <p:cNvSpPr>
            <a:spLocks noGrp="1"/>
          </p:cNvSpPr>
          <p:nvPr>
            <p:ph idx="1"/>
          </p:nvPr>
        </p:nvSpPr>
        <p:spPr>
          <a:xfrm>
            <a:off x="874542" y="1847850"/>
            <a:ext cx="10515600" cy="4351338"/>
          </a:xfrm>
        </p:spPr>
        <p:txBody>
          <a:bodyPr/>
          <a:lstStyle/>
          <a:p>
            <a:r>
              <a:rPr lang="en-US" dirty="0">
                <a:solidFill>
                  <a:schemeClr val="accent2">
                    <a:lumMod val="50000"/>
                  </a:schemeClr>
                </a:solidFill>
              </a:rPr>
              <a:t>Not really</a:t>
            </a:r>
          </a:p>
          <a:p>
            <a:pPr lvl="1"/>
            <a:r>
              <a:rPr lang="en-US" dirty="0"/>
              <a:t>They might refactor to clean them up</a:t>
            </a:r>
          </a:p>
          <a:p>
            <a:pPr lvl="1"/>
            <a:r>
              <a:rPr lang="en-US" dirty="0"/>
              <a:t>But they typically find their way into the final code</a:t>
            </a:r>
          </a:p>
          <a:p>
            <a:r>
              <a:rPr lang="en-US" dirty="0">
                <a:solidFill>
                  <a:schemeClr val="accent6">
                    <a:lumMod val="50000"/>
                  </a:schemeClr>
                </a:solidFill>
              </a:rPr>
              <a:t>What’s wrong with this</a:t>
            </a:r>
          </a:p>
          <a:p>
            <a:pPr lvl="1"/>
            <a:r>
              <a:rPr lang="en-US" dirty="0"/>
              <a:t>Care that goes into design and code not there</a:t>
            </a:r>
          </a:p>
          <a:p>
            <a:pPr lvl="1"/>
            <a:r>
              <a:rPr lang="en-US" dirty="0"/>
              <a:t>Code is messy and difficult to maintain</a:t>
            </a:r>
          </a:p>
          <a:p>
            <a:r>
              <a:rPr lang="en-US" dirty="0">
                <a:solidFill>
                  <a:schemeClr val="accent1">
                    <a:lumMod val="50000"/>
                  </a:schemeClr>
                </a:solidFill>
                <a:highlight>
                  <a:srgbClr val="FFFF00"/>
                </a:highlight>
              </a:rPr>
              <a:t>If you code a prototype, code it as if it were final</a:t>
            </a:r>
          </a:p>
          <a:p>
            <a:pPr lvl="1"/>
            <a:r>
              <a:rPr lang="en-US" dirty="0"/>
              <a:t>Or code in a different language (to force throwaway)</a:t>
            </a:r>
          </a:p>
        </p:txBody>
      </p:sp>
      <p:sp>
        <p:nvSpPr>
          <p:cNvPr id="4" name="Date Placeholder 3">
            <a:extLst>
              <a:ext uri="{FF2B5EF4-FFF2-40B4-BE49-F238E27FC236}">
                <a16:creationId xmlns:a16="http://schemas.microsoft.com/office/drawing/2014/main" id="{29853726-0A0F-FE4D-A089-F1D596131865}"/>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D2B21445-B366-6A47-9202-01E35D8D94EC}"/>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62D43ABA-3FA8-464E-AEEB-CAEE0237935D}"/>
              </a:ext>
            </a:extLst>
          </p:cNvPr>
          <p:cNvSpPr>
            <a:spLocks noGrp="1"/>
          </p:cNvSpPr>
          <p:nvPr>
            <p:ph type="sldNum" sz="quarter" idx="12"/>
          </p:nvPr>
        </p:nvSpPr>
        <p:spPr/>
        <p:txBody>
          <a:bodyPr/>
          <a:lstStyle/>
          <a:p>
            <a:fld id="{E4AA9D28-175B-924B-8AFB-6F5FA3319B55}" type="slidenum">
              <a:rPr lang="en-US" smtClean="0"/>
              <a:pPr/>
              <a:t>32</a:t>
            </a:fld>
            <a:endParaRPr lang="en-US"/>
          </a:p>
        </p:txBody>
      </p:sp>
      <p:pic>
        <p:nvPicPr>
          <p:cNvPr id="20482" name="Picture 2" descr="Chapter 8 Software Prototyping. - ppt video online download">
            <a:extLst>
              <a:ext uri="{FF2B5EF4-FFF2-40B4-BE49-F238E27FC236}">
                <a16:creationId xmlns:a16="http://schemas.microsoft.com/office/drawing/2014/main" id="{9A5E0013-9785-A24E-94B4-3FEFA6793D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7926" y="1544782"/>
            <a:ext cx="2512291" cy="1884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018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C57BB-C2CA-004A-9AC5-A3570CACDD3F}"/>
              </a:ext>
            </a:extLst>
          </p:cNvPr>
          <p:cNvSpPr>
            <a:spLocks noGrp="1"/>
          </p:cNvSpPr>
          <p:nvPr>
            <p:ph type="title"/>
          </p:nvPr>
        </p:nvSpPr>
        <p:spPr/>
        <p:txBody>
          <a:bodyPr/>
          <a:lstStyle/>
          <a:p>
            <a:r>
              <a:rPr lang="en-US" dirty="0"/>
              <a:t>User Interface Evolution</a:t>
            </a:r>
          </a:p>
        </p:txBody>
      </p:sp>
      <p:sp>
        <p:nvSpPr>
          <p:cNvPr id="3" name="Content Placeholder 2">
            <a:extLst>
              <a:ext uri="{FF2B5EF4-FFF2-40B4-BE49-F238E27FC236}">
                <a16:creationId xmlns:a16="http://schemas.microsoft.com/office/drawing/2014/main" id="{435986ED-3372-C644-9E23-DCD9D2038B39}"/>
              </a:ext>
            </a:extLst>
          </p:cNvPr>
          <p:cNvSpPr>
            <a:spLocks noGrp="1"/>
          </p:cNvSpPr>
          <p:nvPr>
            <p:ph idx="1"/>
          </p:nvPr>
        </p:nvSpPr>
        <p:spPr/>
        <p:txBody>
          <a:bodyPr>
            <a:normAutofit fontScale="92500" lnSpcReduction="10000"/>
          </a:bodyPr>
          <a:lstStyle/>
          <a:p>
            <a:r>
              <a:rPr lang="en-US" dirty="0">
                <a:solidFill>
                  <a:schemeClr val="accent6">
                    <a:lumMod val="50000"/>
                  </a:schemeClr>
                </a:solidFill>
              </a:rPr>
              <a:t>The user interface is going to change</a:t>
            </a:r>
          </a:p>
          <a:p>
            <a:pPr lvl="1"/>
            <a:r>
              <a:rPr lang="en-US" dirty="0"/>
              <a:t>As the application evolves</a:t>
            </a:r>
          </a:p>
          <a:p>
            <a:pPr lvl="1"/>
            <a:r>
              <a:rPr lang="en-US" dirty="0"/>
              <a:t>As users want more or different features</a:t>
            </a:r>
          </a:p>
          <a:p>
            <a:pPr lvl="1"/>
            <a:r>
              <a:rPr lang="en-US" dirty="0"/>
              <a:t>As the environment changes</a:t>
            </a:r>
          </a:p>
          <a:p>
            <a:pPr lvl="1"/>
            <a:r>
              <a:rPr lang="en-US" dirty="0"/>
              <a:t>Because users expect it to be “modern”</a:t>
            </a:r>
          </a:p>
          <a:p>
            <a:r>
              <a:rPr lang="en-US" dirty="0">
                <a:solidFill>
                  <a:schemeClr val="accent5">
                    <a:lumMod val="50000"/>
                  </a:schemeClr>
                </a:solidFill>
              </a:rPr>
              <a:t>Try to make this easy (or at least possible)</a:t>
            </a:r>
          </a:p>
          <a:p>
            <a:r>
              <a:rPr lang="en-US" dirty="0">
                <a:solidFill>
                  <a:schemeClr val="accent2">
                    <a:lumMod val="50000"/>
                  </a:schemeClr>
                </a:solidFill>
              </a:rPr>
              <a:t>A plug-in style design requires a plug-in style user interface</a:t>
            </a:r>
          </a:p>
          <a:p>
            <a:pPr lvl="1"/>
            <a:r>
              <a:rPr lang="en-US" dirty="0"/>
              <a:t>Core provides hooks for adding buttons, menus, etc.</a:t>
            </a:r>
          </a:p>
          <a:p>
            <a:pPr lvl="1"/>
            <a:r>
              <a:rPr lang="en-US" dirty="0"/>
              <a:t>The user interface isn’t designed as much as accumulated</a:t>
            </a:r>
          </a:p>
          <a:p>
            <a:pPr lvl="1"/>
            <a:r>
              <a:rPr lang="en-US" dirty="0"/>
              <a:t>Might need to be redesigned after a while</a:t>
            </a:r>
          </a:p>
        </p:txBody>
      </p:sp>
      <p:sp>
        <p:nvSpPr>
          <p:cNvPr id="4" name="Date Placeholder 3">
            <a:extLst>
              <a:ext uri="{FF2B5EF4-FFF2-40B4-BE49-F238E27FC236}">
                <a16:creationId xmlns:a16="http://schemas.microsoft.com/office/drawing/2014/main" id="{69A337DF-94B3-6647-8ABD-7DE90B3F2F0A}"/>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8F76C29A-9B3B-4343-B46A-15329274275A}"/>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04B7B065-E77E-814F-84D7-6AC0F1BE8D48}"/>
              </a:ext>
            </a:extLst>
          </p:cNvPr>
          <p:cNvSpPr>
            <a:spLocks noGrp="1"/>
          </p:cNvSpPr>
          <p:nvPr>
            <p:ph type="sldNum" sz="quarter" idx="12"/>
          </p:nvPr>
        </p:nvSpPr>
        <p:spPr/>
        <p:txBody>
          <a:bodyPr/>
          <a:lstStyle/>
          <a:p>
            <a:fld id="{E4AA9D28-175B-924B-8AFB-6F5FA3319B55}" type="slidenum">
              <a:rPr lang="en-US" smtClean="0"/>
              <a:pPr/>
              <a:t>33</a:t>
            </a:fld>
            <a:endParaRPr lang="en-US"/>
          </a:p>
        </p:txBody>
      </p:sp>
      <p:pic>
        <p:nvPicPr>
          <p:cNvPr id="21506" name="Picture 2" descr="Evolution of User Interface - Digital Web &amp; Design Innovation Summit …">
            <a:extLst>
              <a:ext uri="{FF2B5EF4-FFF2-40B4-BE49-F238E27FC236}">
                <a16:creationId xmlns:a16="http://schemas.microsoft.com/office/drawing/2014/main" id="{1A8004BF-231C-8E4D-8A61-475F15EE1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3428" y="365125"/>
            <a:ext cx="4294079" cy="3223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830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6F916-BABD-4247-9654-238C945B6A68}"/>
              </a:ext>
            </a:extLst>
          </p:cNvPr>
          <p:cNvSpPr>
            <a:spLocks noGrp="1"/>
          </p:cNvSpPr>
          <p:nvPr>
            <p:ph type="title"/>
          </p:nvPr>
        </p:nvSpPr>
        <p:spPr/>
        <p:txBody>
          <a:bodyPr/>
          <a:lstStyle/>
          <a:p>
            <a:r>
              <a:rPr lang="en-US" dirty="0"/>
              <a:t>Homework Assignment</a:t>
            </a:r>
          </a:p>
        </p:txBody>
      </p:sp>
      <p:sp>
        <p:nvSpPr>
          <p:cNvPr id="3" name="Content Placeholder 2">
            <a:extLst>
              <a:ext uri="{FF2B5EF4-FFF2-40B4-BE49-F238E27FC236}">
                <a16:creationId xmlns:a16="http://schemas.microsoft.com/office/drawing/2014/main" id="{E16C81E3-1CD7-6440-94A3-08E5255A7538}"/>
              </a:ext>
            </a:extLst>
          </p:cNvPr>
          <p:cNvSpPr>
            <a:spLocks noGrp="1"/>
          </p:cNvSpPr>
          <p:nvPr>
            <p:ph idx="1"/>
          </p:nvPr>
        </p:nvSpPr>
        <p:spPr/>
        <p:txBody>
          <a:bodyPr>
            <a:normAutofit lnSpcReduction="10000"/>
          </a:bodyPr>
          <a:lstStyle/>
          <a:p>
            <a:r>
              <a:rPr lang="en-US" dirty="0"/>
              <a:t>We want to add a graphic notes to Code Bubbles</a:t>
            </a:r>
          </a:p>
          <a:p>
            <a:pPr lvl="1"/>
            <a:r>
              <a:rPr lang="en-US" dirty="0"/>
              <a:t>Bubble where the user could draw, image saved for the future</a:t>
            </a:r>
          </a:p>
          <a:p>
            <a:r>
              <a:rPr lang="en-US" dirty="0"/>
              <a:t>Requirements</a:t>
            </a:r>
          </a:p>
          <a:p>
            <a:pPr lvl="1"/>
            <a:r>
              <a:rPr lang="en-US" dirty="0"/>
              <a:t>Should be small (sticky note sized) (minimal screen space)</a:t>
            </a:r>
          </a:p>
          <a:p>
            <a:pPr lvl="1"/>
            <a:r>
              <a:rPr lang="en-US" dirty="0"/>
              <a:t>Drawing interface shouldn’t get in the way</a:t>
            </a:r>
          </a:p>
          <a:p>
            <a:pPr lvl="2"/>
            <a:r>
              <a:rPr lang="en-US" dirty="0"/>
              <a:t>Only mouse button 1, pull down menus (button 3) &amp; keys are available</a:t>
            </a:r>
          </a:p>
          <a:p>
            <a:pPr lvl="2"/>
            <a:r>
              <a:rPr lang="en-US" dirty="0"/>
              <a:t>Interface not used frequently</a:t>
            </a:r>
          </a:p>
          <a:p>
            <a:pPr lvl="3"/>
            <a:r>
              <a:rPr lang="en-US" dirty="0"/>
              <a:t>Must be simple &amp; obvious or self-documenting</a:t>
            </a:r>
          </a:p>
          <a:p>
            <a:r>
              <a:rPr lang="en-US" dirty="0"/>
              <a:t>Develop a possible user interface</a:t>
            </a:r>
          </a:p>
          <a:p>
            <a:r>
              <a:rPr lang="en-US" dirty="0"/>
              <a:t>Submit a sketch and discussion in Canvas by Thursday 10/10</a:t>
            </a:r>
          </a:p>
        </p:txBody>
      </p:sp>
      <p:sp>
        <p:nvSpPr>
          <p:cNvPr id="4" name="Date Placeholder 3">
            <a:extLst>
              <a:ext uri="{FF2B5EF4-FFF2-40B4-BE49-F238E27FC236}">
                <a16:creationId xmlns:a16="http://schemas.microsoft.com/office/drawing/2014/main" id="{96FF1B7B-C429-0748-A4BB-4710F1A2B9AE}"/>
              </a:ext>
            </a:extLst>
          </p:cNvPr>
          <p:cNvSpPr>
            <a:spLocks noGrp="1"/>
          </p:cNvSpPr>
          <p:nvPr>
            <p:ph type="dt" sz="half" idx="10"/>
          </p:nvPr>
        </p:nvSpPr>
        <p:spPr/>
        <p:txBody>
          <a:bodyPr/>
          <a:lstStyle/>
          <a:p>
            <a:fld id="{34A4741E-094A-D742-A690-701A71292924}" type="datetime1">
              <a:rPr lang="en-US" smtClean="0"/>
              <a:t>9/19/24</a:t>
            </a:fld>
            <a:endParaRPr lang="en-US"/>
          </a:p>
        </p:txBody>
      </p:sp>
      <p:sp>
        <p:nvSpPr>
          <p:cNvPr id="5" name="Footer Placeholder 4">
            <a:extLst>
              <a:ext uri="{FF2B5EF4-FFF2-40B4-BE49-F238E27FC236}">
                <a16:creationId xmlns:a16="http://schemas.microsoft.com/office/drawing/2014/main" id="{4118249D-8A10-EF44-9AA8-364F68881630}"/>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39232B9D-9C8B-874B-8B04-842B6ED7DD97}"/>
              </a:ext>
            </a:extLst>
          </p:cNvPr>
          <p:cNvSpPr>
            <a:spLocks noGrp="1"/>
          </p:cNvSpPr>
          <p:nvPr>
            <p:ph type="sldNum" sz="quarter" idx="12"/>
          </p:nvPr>
        </p:nvSpPr>
        <p:spPr/>
        <p:txBody>
          <a:bodyPr/>
          <a:lstStyle/>
          <a:p>
            <a:fld id="{E4AA9D28-175B-924B-8AFB-6F5FA3319B55}" type="slidenum">
              <a:rPr lang="en-US" smtClean="0"/>
              <a:pPr/>
              <a:t>34</a:t>
            </a:fld>
            <a:endParaRPr lang="en-US"/>
          </a:p>
        </p:txBody>
      </p:sp>
    </p:spTree>
    <p:extLst>
      <p:ext uri="{BB962C8B-B14F-4D97-AF65-F5344CB8AC3E}">
        <p14:creationId xmlns:p14="http://schemas.microsoft.com/office/powerpoint/2010/main" val="36764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567A-953A-E64C-B5AC-B83A9657AA75}"/>
              </a:ext>
            </a:extLst>
          </p:cNvPr>
          <p:cNvSpPr>
            <a:spLocks noGrp="1"/>
          </p:cNvSpPr>
          <p:nvPr>
            <p:ph type="title"/>
          </p:nvPr>
        </p:nvSpPr>
        <p:spPr/>
        <p:txBody>
          <a:bodyPr/>
          <a:lstStyle/>
          <a:p>
            <a:r>
              <a:rPr lang="en-US" dirty="0"/>
              <a:t>PROJECT Homework</a:t>
            </a:r>
          </a:p>
        </p:txBody>
      </p:sp>
      <p:sp>
        <p:nvSpPr>
          <p:cNvPr id="3" name="Content Placeholder 2">
            <a:extLst>
              <a:ext uri="{FF2B5EF4-FFF2-40B4-BE49-F238E27FC236}">
                <a16:creationId xmlns:a16="http://schemas.microsoft.com/office/drawing/2014/main" id="{F854012A-1B94-A44D-BF10-AEFF552DCAD0}"/>
              </a:ext>
            </a:extLst>
          </p:cNvPr>
          <p:cNvSpPr>
            <a:spLocks noGrp="1"/>
          </p:cNvSpPr>
          <p:nvPr>
            <p:ph idx="1"/>
          </p:nvPr>
        </p:nvSpPr>
        <p:spPr/>
        <p:txBody>
          <a:bodyPr/>
          <a:lstStyle/>
          <a:p>
            <a:r>
              <a:rPr lang="en-US" b="1" dirty="0">
                <a:solidFill>
                  <a:srgbClr val="FF0000"/>
                </a:solidFill>
              </a:rPr>
              <a:t>Tuesday 10/8: Initial Project Presentations</a:t>
            </a:r>
          </a:p>
          <a:p>
            <a:r>
              <a:rPr lang="en-US" dirty="0"/>
              <a:t>Tuesday 10/8:  Initial High-Level Design (canvas)</a:t>
            </a:r>
          </a:p>
          <a:p>
            <a:r>
              <a:rPr lang="en-US" dirty="0"/>
              <a:t>Following Tuesday (10/15):</a:t>
            </a:r>
          </a:p>
          <a:p>
            <a:pPr lvl="1"/>
            <a:r>
              <a:rPr lang="en-US" dirty="0"/>
              <a:t>User interface prototype for the project</a:t>
            </a:r>
          </a:p>
          <a:p>
            <a:pPr lvl="2"/>
            <a:r>
              <a:rPr lang="en-US" dirty="0"/>
              <a:t>Low-fidelity is fine for now</a:t>
            </a:r>
          </a:p>
          <a:p>
            <a:pPr lvl="1"/>
            <a:r>
              <a:rPr lang="en-US" dirty="0"/>
              <a:t>Statement of how the UI fits into the application</a:t>
            </a:r>
          </a:p>
          <a:p>
            <a:pPr lvl="2"/>
            <a:r>
              <a:rPr lang="en-US" dirty="0"/>
              <a:t>How it fits into the design</a:t>
            </a:r>
          </a:p>
          <a:p>
            <a:pPr lvl="2"/>
            <a:r>
              <a:rPr lang="en-US" dirty="0"/>
              <a:t>Approach to be used</a:t>
            </a:r>
          </a:p>
          <a:p>
            <a:pPr lvl="1"/>
            <a:r>
              <a:rPr lang="en-US" dirty="0"/>
              <a:t>Would be good to have it done earlier</a:t>
            </a:r>
          </a:p>
        </p:txBody>
      </p:sp>
      <p:sp>
        <p:nvSpPr>
          <p:cNvPr id="4" name="Date Placeholder 3">
            <a:extLst>
              <a:ext uri="{FF2B5EF4-FFF2-40B4-BE49-F238E27FC236}">
                <a16:creationId xmlns:a16="http://schemas.microsoft.com/office/drawing/2014/main" id="{944CD1C7-6D1D-2648-95F5-08E3315487E3}"/>
              </a:ext>
            </a:extLst>
          </p:cNvPr>
          <p:cNvSpPr>
            <a:spLocks noGrp="1"/>
          </p:cNvSpPr>
          <p:nvPr>
            <p:ph type="dt" sz="half" idx="10"/>
          </p:nvPr>
        </p:nvSpPr>
        <p:spPr/>
        <p:txBody>
          <a:bodyPr/>
          <a:lstStyle/>
          <a:p>
            <a:fld id="{CAE9822B-7C44-2C40-8900-05B7E9D85DB9}" type="datetime1">
              <a:rPr lang="en-US" smtClean="0"/>
              <a:t>9/19/24</a:t>
            </a:fld>
            <a:endParaRPr lang="en-US"/>
          </a:p>
        </p:txBody>
      </p:sp>
      <p:sp>
        <p:nvSpPr>
          <p:cNvPr id="5" name="Footer Placeholder 4">
            <a:extLst>
              <a:ext uri="{FF2B5EF4-FFF2-40B4-BE49-F238E27FC236}">
                <a16:creationId xmlns:a16="http://schemas.microsoft.com/office/drawing/2014/main" id="{3B935113-E37B-4742-AFBD-CE89C0B685F6}"/>
              </a:ext>
            </a:extLst>
          </p:cNvPr>
          <p:cNvSpPr>
            <a:spLocks noGrp="1"/>
          </p:cNvSpPr>
          <p:nvPr>
            <p:ph type="ftr" sz="quarter" idx="11"/>
          </p:nvPr>
        </p:nvSpPr>
        <p:spPr/>
        <p:txBody>
          <a:bodyPr/>
          <a:lstStyle/>
          <a:p>
            <a:r>
              <a:rPr lang="en-US" dirty="0"/>
              <a:t>CSCI2340 - Lecture 9</a:t>
            </a:r>
          </a:p>
        </p:txBody>
      </p:sp>
      <p:sp>
        <p:nvSpPr>
          <p:cNvPr id="6" name="Slide Number Placeholder 5">
            <a:extLst>
              <a:ext uri="{FF2B5EF4-FFF2-40B4-BE49-F238E27FC236}">
                <a16:creationId xmlns:a16="http://schemas.microsoft.com/office/drawing/2014/main" id="{3E0EB8E0-BB1F-6248-9377-97D653FE4F34}"/>
              </a:ext>
            </a:extLst>
          </p:cNvPr>
          <p:cNvSpPr>
            <a:spLocks noGrp="1"/>
          </p:cNvSpPr>
          <p:nvPr>
            <p:ph type="sldNum" sz="quarter" idx="12"/>
          </p:nvPr>
        </p:nvSpPr>
        <p:spPr/>
        <p:txBody>
          <a:bodyPr/>
          <a:lstStyle/>
          <a:p>
            <a:fld id="{E4AA9D28-175B-924B-8AFB-6F5FA3319B55}" type="slidenum">
              <a:rPr lang="en-US" smtClean="0"/>
              <a:pPr/>
              <a:t>35</a:t>
            </a:fld>
            <a:endParaRPr lang="en-US"/>
          </a:p>
        </p:txBody>
      </p:sp>
    </p:spTree>
    <p:extLst>
      <p:ext uri="{BB962C8B-B14F-4D97-AF65-F5344CB8AC3E}">
        <p14:creationId xmlns:p14="http://schemas.microsoft.com/office/powerpoint/2010/main" val="2407887593"/>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7383024F-3BF6-FD4C-AD1F-07A087CD1115}" vid="{DB1C44C7-EF57-E94B-AA0A-0C9AC4A0B5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38959</TotalTime>
  <Words>2860</Words>
  <Application>Microsoft Macintosh PowerPoint</Application>
  <PresentationFormat>Widescreen</PresentationFormat>
  <Paragraphs>490</Paragraphs>
  <Slides>35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Century Schoolbook</vt:lpstr>
      <vt:lpstr>Wingdings</vt:lpstr>
      <vt:lpstr>Theme1</vt:lpstr>
      <vt:lpstr>Design and the User Interface</vt:lpstr>
      <vt:lpstr>User Interfaces</vt:lpstr>
      <vt:lpstr>Homework Discussion</vt:lpstr>
      <vt:lpstr>User Interface Types</vt:lpstr>
      <vt:lpstr>User Interfaces</vt:lpstr>
      <vt:lpstr>User Interface and High-Level Design</vt:lpstr>
      <vt:lpstr>Deferred User Interface Design</vt:lpstr>
      <vt:lpstr>UI-Centric Design</vt:lpstr>
      <vt:lpstr>UI-Pervasive Design</vt:lpstr>
      <vt:lpstr>Interactive Interfaces Use Callbacks</vt:lpstr>
      <vt:lpstr>User Interface Design Goals</vt:lpstr>
      <vt:lpstr>Model-View-Controller Architecture</vt:lpstr>
      <vt:lpstr>MVC Can Mean Almost Anything</vt:lpstr>
      <vt:lpstr>MVC Issues: Size of Components</vt:lpstr>
      <vt:lpstr>MVC Issues : Who Talks to Whom</vt:lpstr>
      <vt:lpstr>MVC Issues: Representation</vt:lpstr>
      <vt:lpstr>MVC Issues: Duplication</vt:lpstr>
      <vt:lpstr>MVVM Architectures</vt:lpstr>
      <vt:lpstr>MVC Design Example: SHORE</vt:lpstr>
      <vt:lpstr>MVC Architecture Example: SHERPA</vt:lpstr>
      <vt:lpstr>Exercise</vt:lpstr>
      <vt:lpstr>User Interface and High-Level Design</vt:lpstr>
      <vt:lpstr>UI-Development Alternatives</vt:lpstr>
      <vt:lpstr>UI-First Development</vt:lpstr>
      <vt:lpstr>UI-First Development Pros and Cons</vt:lpstr>
      <vt:lpstr>UI-Centric Development</vt:lpstr>
      <vt:lpstr>UI-Last Development</vt:lpstr>
      <vt:lpstr>Prototyping the User Interface</vt:lpstr>
      <vt:lpstr>Types of Prototypes</vt:lpstr>
      <vt:lpstr>High-Fidelity Prototypes</vt:lpstr>
      <vt:lpstr>What is a Prototype</vt:lpstr>
      <vt:lpstr>Do Developers Throw Away Prototypes</vt:lpstr>
      <vt:lpstr>User Interface Evolution</vt:lpstr>
      <vt:lpstr>Homework Assignment</vt:lpstr>
      <vt:lpstr>PROJECT 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the UI Implementation</dc:title>
  <dc:creator>Steven Reiss</dc:creator>
  <cp:lastModifiedBy>Steven Reiss</cp:lastModifiedBy>
  <cp:revision>53</cp:revision>
  <dcterms:created xsi:type="dcterms:W3CDTF">2020-09-28T12:41:11Z</dcterms:created>
  <dcterms:modified xsi:type="dcterms:W3CDTF">2024-10-04T01:01:46Z</dcterms:modified>
</cp:coreProperties>
</file>