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sldIdLst>
    <p:sldId id="256" r:id="rId2"/>
    <p:sldId id="285" r:id="rId3"/>
    <p:sldId id="291" r:id="rId4"/>
    <p:sldId id="290" r:id="rId5"/>
    <p:sldId id="289" r:id="rId6"/>
    <p:sldId id="257" r:id="rId7"/>
    <p:sldId id="288" r:id="rId8"/>
    <p:sldId id="258" r:id="rId9"/>
    <p:sldId id="259" r:id="rId10"/>
    <p:sldId id="261" r:id="rId11"/>
    <p:sldId id="286" r:id="rId12"/>
    <p:sldId id="262" r:id="rId13"/>
    <p:sldId id="263" r:id="rId14"/>
    <p:sldId id="264" r:id="rId15"/>
    <p:sldId id="274" r:id="rId16"/>
    <p:sldId id="265" r:id="rId17"/>
    <p:sldId id="266" r:id="rId18"/>
    <p:sldId id="267" r:id="rId19"/>
    <p:sldId id="268" r:id="rId20"/>
    <p:sldId id="269" r:id="rId21"/>
    <p:sldId id="270" r:id="rId22"/>
    <p:sldId id="280" r:id="rId23"/>
    <p:sldId id="271" r:id="rId24"/>
    <p:sldId id="282" r:id="rId25"/>
    <p:sldId id="273" r:id="rId26"/>
    <p:sldId id="275" r:id="rId27"/>
    <p:sldId id="287" r:id="rId28"/>
    <p:sldId id="276" r:id="rId29"/>
    <p:sldId id="279"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20"/>
    <p:restoredTop sz="72517"/>
  </p:normalViewPr>
  <p:slideViewPr>
    <p:cSldViewPr snapToGrid="0" snapToObjects="1">
      <p:cViewPr varScale="1">
        <p:scale>
          <a:sx n="150" d="100"/>
          <a:sy n="150" d="100"/>
        </p:scale>
        <p:origin x="72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70565-30AB-6749-A2C2-D73A7FF41951}" type="datetimeFigureOut">
              <a:rPr lang="en-US" smtClean="0"/>
              <a:t>9/25/24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5C14A-06A7-0747-957B-6CBF84D10C87}" type="slidenum">
              <a:rPr lang="en-US" smtClean="0"/>
              <a:t>‹#›</a:t>
            </a:fld>
            <a:endParaRPr lang="en-US"/>
          </a:p>
        </p:txBody>
      </p:sp>
    </p:spTree>
    <p:extLst>
      <p:ext uri="{BB962C8B-B14F-4D97-AF65-F5344CB8AC3E}">
        <p14:creationId xmlns:p14="http://schemas.microsoft.com/office/powerpoint/2010/main" val="2648295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15C14A-06A7-0747-957B-6CBF84D10C87}" type="slidenum">
              <a:rPr lang="en-US" smtClean="0"/>
              <a:t>1</a:t>
            </a:fld>
            <a:endParaRPr lang="en-US"/>
          </a:p>
        </p:txBody>
      </p:sp>
    </p:spTree>
    <p:extLst>
      <p:ext uri="{BB962C8B-B14F-4D97-AF65-F5344CB8AC3E}">
        <p14:creationId xmlns:p14="http://schemas.microsoft.com/office/powerpoint/2010/main" val="39709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 anywhere and then have the option of putting a box around it (and filling the box) – possibly assume a box with clear border and background.  Handles to resize a box.  Pull down to change font, size, etc. for text; pull down to change shape from box to circle.  Pull down in background to set defaults.  Use mouse to draw arrows and pull down on arrow to set size, ends, etc.</a:t>
            </a:r>
          </a:p>
          <a:p>
            <a:endParaRPr lang="en-US" dirty="0"/>
          </a:p>
          <a:p>
            <a:r>
              <a:rPr lang="en-US" dirty="0"/>
              <a:t>Alternative – sketch and have the system detect a circle, box, ellipse, arrow, etc. and draw it there.</a:t>
            </a:r>
          </a:p>
          <a:p>
            <a:endParaRPr lang="en-US" dirty="0"/>
          </a:p>
          <a:p>
            <a:r>
              <a:rPr lang="en-US" dirty="0"/>
              <a:t>Alternative -- ask DALL-E or LLAMA or GEMINI</a:t>
            </a:r>
          </a:p>
        </p:txBody>
      </p:sp>
      <p:sp>
        <p:nvSpPr>
          <p:cNvPr id="4" name="Slide Number Placeholder 3"/>
          <p:cNvSpPr>
            <a:spLocks noGrp="1"/>
          </p:cNvSpPr>
          <p:nvPr>
            <p:ph type="sldNum" sz="quarter" idx="5"/>
          </p:nvPr>
        </p:nvSpPr>
        <p:spPr/>
        <p:txBody>
          <a:bodyPr/>
          <a:lstStyle/>
          <a:p>
            <a:fld id="{3015C14A-06A7-0747-957B-6CBF84D10C87}" type="slidenum">
              <a:rPr lang="en-US" smtClean="0"/>
              <a:t>5</a:t>
            </a:fld>
            <a:endParaRPr lang="en-US"/>
          </a:p>
        </p:txBody>
      </p:sp>
    </p:spTree>
    <p:extLst>
      <p:ext uri="{BB962C8B-B14F-4D97-AF65-F5344CB8AC3E}">
        <p14:creationId xmlns:p14="http://schemas.microsoft.com/office/powerpoint/2010/main" val="3181339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15C14A-06A7-0747-957B-6CBF84D10C87}" type="slidenum">
              <a:rPr lang="en-US" smtClean="0"/>
              <a:t>16</a:t>
            </a:fld>
            <a:endParaRPr lang="en-US"/>
          </a:p>
        </p:txBody>
      </p:sp>
    </p:spTree>
    <p:extLst>
      <p:ext uri="{BB962C8B-B14F-4D97-AF65-F5344CB8AC3E}">
        <p14:creationId xmlns:p14="http://schemas.microsoft.com/office/powerpoint/2010/main" val="1220794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9768-6A09-CD48-9166-D94914442A23}"/>
              </a:ext>
            </a:extLst>
          </p:cNvPr>
          <p:cNvSpPr>
            <a:spLocks noGrp="1"/>
          </p:cNvSpPr>
          <p:nvPr>
            <p:ph type="ctrTitle"/>
          </p:nvPr>
        </p:nvSpPr>
        <p:spPr>
          <a:xfrm>
            <a:off x="1524000" y="1122363"/>
            <a:ext cx="9144000" cy="2387600"/>
          </a:xfrm>
        </p:spPr>
        <p:txBody>
          <a:bodyPr anchor="b"/>
          <a:lstStyle>
            <a:lvl1pPr algn="ctr">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719C42F-FC2C-F340-86D2-B3EB1A0D91F3}"/>
              </a:ext>
            </a:extLst>
          </p:cNvPr>
          <p:cNvSpPr>
            <a:spLocks noGrp="1"/>
          </p:cNvSpPr>
          <p:nvPr>
            <p:ph type="subTitle" idx="1"/>
          </p:nvPr>
        </p:nvSpPr>
        <p:spPr>
          <a:xfrm>
            <a:off x="1524000" y="3602038"/>
            <a:ext cx="9144000" cy="1655762"/>
          </a:xfrm>
        </p:spPr>
        <p:txBody>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68AF5D-CCF2-0543-A1BD-56D1639F82AA}"/>
              </a:ext>
            </a:extLst>
          </p:cNvPr>
          <p:cNvSpPr>
            <a:spLocks noGrp="1"/>
          </p:cNvSpPr>
          <p:nvPr>
            <p:ph type="dt" sz="half" idx="10"/>
          </p:nvPr>
        </p:nvSpPr>
        <p:spPr/>
        <p:txBody>
          <a:bodyPr/>
          <a:lstStyle>
            <a:lvl1pPr>
              <a:defRPr sz="1600"/>
            </a:lvl1pPr>
          </a:lstStyle>
          <a:p>
            <a:fld id="{315A97FC-5327-8E43-9702-8C5DC1F9E3A6}" type="datetime1">
              <a:rPr lang="en-US" smtClean="0"/>
              <a:t>10/10/24</a:t>
            </a:fld>
            <a:endParaRPr lang="en-US"/>
          </a:p>
        </p:txBody>
      </p:sp>
      <p:sp>
        <p:nvSpPr>
          <p:cNvPr id="5" name="Footer Placeholder 4">
            <a:extLst>
              <a:ext uri="{FF2B5EF4-FFF2-40B4-BE49-F238E27FC236}">
                <a16:creationId xmlns:a16="http://schemas.microsoft.com/office/drawing/2014/main" id="{F25BC1A0-3D23-FD4A-A7AA-71D5EA533416}"/>
              </a:ext>
            </a:extLst>
          </p:cNvPr>
          <p:cNvSpPr>
            <a:spLocks noGrp="1"/>
          </p:cNvSpPr>
          <p:nvPr>
            <p:ph type="ftr" sz="quarter" idx="11"/>
          </p:nvPr>
        </p:nvSpPr>
        <p:spPr/>
        <p:txBody>
          <a:bodyPr/>
          <a:lstStyle>
            <a:lvl1pPr>
              <a:defRPr sz="1600"/>
            </a:lvl1pPr>
          </a:lstStyle>
          <a:p>
            <a:r>
              <a:rPr lang="en-US"/>
              <a:t>CSCI2340 - Lecture 11</a:t>
            </a:r>
            <a:endParaRPr lang="en-US" dirty="0"/>
          </a:p>
        </p:txBody>
      </p:sp>
      <p:sp>
        <p:nvSpPr>
          <p:cNvPr id="6" name="Slide Number Placeholder 5">
            <a:extLst>
              <a:ext uri="{FF2B5EF4-FFF2-40B4-BE49-F238E27FC236}">
                <a16:creationId xmlns:a16="http://schemas.microsoft.com/office/drawing/2014/main" id="{DAE47230-DB60-FF4F-A307-AC51AB7F2914}"/>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4050307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54418-83E6-8741-A518-03E976937877}"/>
              </a:ext>
            </a:extLst>
          </p:cNvPr>
          <p:cNvSpPr>
            <a:spLocks noGrp="1"/>
          </p:cNvSpPr>
          <p:nvPr>
            <p:ph type="title"/>
          </p:nvPr>
        </p:nvSpPr>
        <p:spPr/>
        <p:txBody>
          <a:bodyPr/>
          <a:lstStyle>
            <a:lvl1pPr>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1F81602-C83A-3443-875D-1B817D5F14CF}"/>
              </a:ext>
            </a:extLst>
          </p:cNvPr>
          <p:cNvSpPr>
            <a:spLocks noGrp="1"/>
          </p:cNvSpPr>
          <p:nvPr>
            <p:ph idx="1"/>
          </p:nvPr>
        </p:nvSpPr>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01D2771-BA38-714D-BB2D-3877CA1181AA}"/>
              </a:ext>
            </a:extLst>
          </p:cNvPr>
          <p:cNvSpPr>
            <a:spLocks noGrp="1"/>
          </p:cNvSpPr>
          <p:nvPr>
            <p:ph type="dt" sz="half" idx="10"/>
          </p:nvPr>
        </p:nvSpPr>
        <p:spPr/>
        <p:txBody>
          <a:bodyPr/>
          <a:lstStyle>
            <a:lvl1pPr>
              <a:defRPr sz="1400"/>
            </a:lvl1pPr>
          </a:lstStyle>
          <a:p>
            <a:fld id="{2D438664-23A2-FB4B-9242-C7B86CBABD08}" type="datetime1">
              <a:rPr lang="en-US" smtClean="0"/>
              <a:t>10/10/24</a:t>
            </a:fld>
            <a:endParaRPr lang="en-US"/>
          </a:p>
        </p:txBody>
      </p:sp>
      <p:sp>
        <p:nvSpPr>
          <p:cNvPr id="5" name="Footer Placeholder 4">
            <a:extLst>
              <a:ext uri="{FF2B5EF4-FFF2-40B4-BE49-F238E27FC236}">
                <a16:creationId xmlns:a16="http://schemas.microsoft.com/office/drawing/2014/main" id="{0774B3A7-CD31-5849-9490-59027C6D1DB8}"/>
              </a:ext>
            </a:extLst>
          </p:cNvPr>
          <p:cNvSpPr>
            <a:spLocks noGrp="1"/>
          </p:cNvSpPr>
          <p:nvPr>
            <p:ph type="ftr" sz="quarter" idx="11"/>
          </p:nvPr>
        </p:nvSpPr>
        <p:spPr/>
        <p:txBody>
          <a:bodyPr/>
          <a:lstStyle>
            <a:lvl1pPr>
              <a:defRPr sz="1400"/>
            </a:lvl1pPr>
          </a:lstStyle>
          <a:p>
            <a:r>
              <a:rPr lang="en-US"/>
              <a:t>CSCI2340 - Lecture 11</a:t>
            </a:r>
            <a:endParaRPr lang="en-US" dirty="0"/>
          </a:p>
        </p:txBody>
      </p:sp>
      <p:sp>
        <p:nvSpPr>
          <p:cNvPr id="6" name="Slide Number Placeholder 5">
            <a:extLst>
              <a:ext uri="{FF2B5EF4-FFF2-40B4-BE49-F238E27FC236}">
                <a16:creationId xmlns:a16="http://schemas.microsoft.com/office/drawing/2014/main" id="{8B9359A4-FB2C-AC45-BB6B-B0A36956C59C}"/>
              </a:ext>
            </a:extLst>
          </p:cNvPr>
          <p:cNvSpPr>
            <a:spLocks noGrp="1"/>
          </p:cNvSpPr>
          <p:nvPr>
            <p:ph type="sldNum" sz="quarter" idx="12"/>
          </p:nvPr>
        </p:nvSpPr>
        <p:spPr/>
        <p:txBody>
          <a:bodyPr/>
          <a:lstStyle>
            <a:lvl1pPr>
              <a:defRPr sz="14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673081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FB39-5217-884B-A753-EBC99CED6629}"/>
              </a:ext>
            </a:extLst>
          </p:cNvPr>
          <p:cNvSpPr>
            <a:spLocks noGrp="1"/>
          </p:cNvSpPr>
          <p:nvPr>
            <p:ph type="title"/>
          </p:nvPr>
        </p:nvSpPr>
        <p:spPr>
          <a:xfrm>
            <a:off x="831850" y="1709738"/>
            <a:ext cx="10515600" cy="2852737"/>
          </a:xfrm>
        </p:spPr>
        <p:txBody>
          <a:bodyPr anchor="b"/>
          <a:lstStyle>
            <a:lvl1pPr>
              <a:defRPr sz="6600"/>
            </a:lvl1pPr>
          </a:lstStyle>
          <a:p>
            <a:r>
              <a:rPr lang="en-US"/>
              <a:t>Click to edit Master title style</a:t>
            </a:r>
          </a:p>
        </p:txBody>
      </p:sp>
      <p:sp>
        <p:nvSpPr>
          <p:cNvPr id="3" name="Text Placeholder 2">
            <a:extLst>
              <a:ext uri="{FF2B5EF4-FFF2-40B4-BE49-F238E27FC236}">
                <a16:creationId xmlns:a16="http://schemas.microsoft.com/office/drawing/2014/main" id="{7A90812F-AA74-0F47-8F09-7AFAEB2F6F6E}"/>
              </a:ext>
            </a:extLst>
          </p:cNvPr>
          <p:cNvSpPr>
            <a:spLocks noGrp="1"/>
          </p:cNvSpPr>
          <p:nvPr>
            <p:ph type="body" idx="1"/>
          </p:nvPr>
        </p:nvSpPr>
        <p:spPr>
          <a:xfrm>
            <a:off x="831850" y="4589463"/>
            <a:ext cx="10515600" cy="1500187"/>
          </a:xfrm>
        </p:spPr>
        <p:txBody>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4BF20B-9E3C-D942-B269-C05D018F4FDC}"/>
              </a:ext>
            </a:extLst>
          </p:cNvPr>
          <p:cNvSpPr>
            <a:spLocks noGrp="1"/>
          </p:cNvSpPr>
          <p:nvPr>
            <p:ph type="dt" sz="half" idx="10"/>
          </p:nvPr>
        </p:nvSpPr>
        <p:spPr/>
        <p:txBody>
          <a:bodyPr/>
          <a:lstStyle>
            <a:lvl1pPr>
              <a:defRPr sz="1600"/>
            </a:lvl1pPr>
          </a:lstStyle>
          <a:p>
            <a:fld id="{E2912DCD-6955-BE4D-A874-92F63756AE09}" type="datetime1">
              <a:rPr lang="en-US" smtClean="0"/>
              <a:t>10/10/24</a:t>
            </a:fld>
            <a:endParaRPr lang="en-US"/>
          </a:p>
        </p:txBody>
      </p:sp>
      <p:sp>
        <p:nvSpPr>
          <p:cNvPr id="5" name="Footer Placeholder 4">
            <a:extLst>
              <a:ext uri="{FF2B5EF4-FFF2-40B4-BE49-F238E27FC236}">
                <a16:creationId xmlns:a16="http://schemas.microsoft.com/office/drawing/2014/main" id="{6140F9BC-1149-F346-8A71-54B1B8E77B01}"/>
              </a:ext>
            </a:extLst>
          </p:cNvPr>
          <p:cNvSpPr>
            <a:spLocks noGrp="1"/>
          </p:cNvSpPr>
          <p:nvPr>
            <p:ph type="ftr" sz="quarter" idx="11"/>
          </p:nvPr>
        </p:nvSpPr>
        <p:spPr/>
        <p:txBody>
          <a:bodyPr/>
          <a:lstStyle>
            <a:lvl1pPr>
              <a:defRPr sz="1600"/>
            </a:lvl1pPr>
          </a:lstStyle>
          <a:p>
            <a:r>
              <a:rPr lang="en-US"/>
              <a:t>CSCI2340 - Lecture 11</a:t>
            </a:r>
            <a:endParaRPr lang="en-US" dirty="0"/>
          </a:p>
        </p:txBody>
      </p:sp>
      <p:sp>
        <p:nvSpPr>
          <p:cNvPr id="6" name="Slide Number Placeholder 5">
            <a:extLst>
              <a:ext uri="{FF2B5EF4-FFF2-40B4-BE49-F238E27FC236}">
                <a16:creationId xmlns:a16="http://schemas.microsoft.com/office/drawing/2014/main" id="{5E629824-8D32-E445-9405-D2D927228607}"/>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663764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BF9DC-6C04-0742-B6AD-7D6518468D99}"/>
              </a:ext>
            </a:extLst>
          </p:cNvPr>
          <p:cNvSpPr>
            <a:spLocks noGrp="1"/>
          </p:cNvSpPr>
          <p:nvPr>
            <p:ph type="title"/>
          </p:nvPr>
        </p:nvSpPr>
        <p:spPr/>
        <p:txBody>
          <a:bodyPr/>
          <a:lstStyle>
            <a:lvl1pPr>
              <a:defRPr sz="5400"/>
            </a:lvl1pPr>
          </a:lstStyle>
          <a:p>
            <a:r>
              <a:rPr lang="en-US"/>
              <a:t>Click to edit Master title style</a:t>
            </a:r>
          </a:p>
        </p:txBody>
      </p:sp>
      <p:sp>
        <p:nvSpPr>
          <p:cNvPr id="3" name="Content Placeholder 2">
            <a:extLst>
              <a:ext uri="{FF2B5EF4-FFF2-40B4-BE49-F238E27FC236}">
                <a16:creationId xmlns:a16="http://schemas.microsoft.com/office/drawing/2014/main" id="{2E7F5E50-7B60-0447-BDFD-302DD91C3348}"/>
              </a:ext>
            </a:extLst>
          </p:cNvPr>
          <p:cNvSpPr>
            <a:spLocks noGrp="1"/>
          </p:cNvSpPr>
          <p:nvPr>
            <p:ph sz="half" idx="1"/>
          </p:nvPr>
        </p:nvSpPr>
        <p:spPr>
          <a:xfrm>
            <a:off x="838200" y="1825625"/>
            <a:ext cx="5181600" cy="435133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DDF4B8-417A-F04B-9334-353B32DEF456}"/>
              </a:ext>
            </a:extLst>
          </p:cNvPr>
          <p:cNvSpPr>
            <a:spLocks noGrp="1"/>
          </p:cNvSpPr>
          <p:nvPr>
            <p:ph sz="half" idx="2"/>
          </p:nvPr>
        </p:nvSpPr>
        <p:spPr>
          <a:xfrm>
            <a:off x="6172200" y="1825625"/>
            <a:ext cx="5181600" cy="435133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5AF841-5700-3D42-AFE1-903C9C2FD762}"/>
              </a:ext>
            </a:extLst>
          </p:cNvPr>
          <p:cNvSpPr>
            <a:spLocks noGrp="1"/>
          </p:cNvSpPr>
          <p:nvPr>
            <p:ph type="dt" sz="half" idx="10"/>
          </p:nvPr>
        </p:nvSpPr>
        <p:spPr/>
        <p:txBody>
          <a:bodyPr/>
          <a:lstStyle>
            <a:lvl1pPr>
              <a:defRPr sz="1600"/>
            </a:lvl1pPr>
          </a:lstStyle>
          <a:p>
            <a:fld id="{5CFE3135-D592-1949-85C7-87B6CFF65250}" type="datetime1">
              <a:rPr lang="en-US" smtClean="0"/>
              <a:t>10/10/24</a:t>
            </a:fld>
            <a:endParaRPr lang="en-US"/>
          </a:p>
        </p:txBody>
      </p:sp>
      <p:sp>
        <p:nvSpPr>
          <p:cNvPr id="6" name="Footer Placeholder 5">
            <a:extLst>
              <a:ext uri="{FF2B5EF4-FFF2-40B4-BE49-F238E27FC236}">
                <a16:creationId xmlns:a16="http://schemas.microsoft.com/office/drawing/2014/main" id="{7084747B-C6C6-584B-B126-64FDCE25870D}"/>
              </a:ext>
            </a:extLst>
          </p:cNvPr>
          <p:cNvSpPr>
            <a:spLocks noGrp="1"/>
          </p:cNvSpPr>
          <p:nvPr>
            <p:ph type="ftr" sz="quarter" idx="11"/>
          </p:nvPr>
        </p:nvSpPr>
        <p:spPr/>
        <p:txBody>
          <a:bodyPr/>
          <a:lstStyle>
            <a:lvl1pPr>
              <a:defRPr sz="1600"/>
            </a:lvl1pPr>
          </a:lstStyle>
          <a:p>
            <a:r>
              <a:rPr lang="en-US"/>
              <a:t>CSCI2340 - Lecture 11</a:t>
            </a:r>
            <a:endParaRPr lang="en-US" dirty="0"/>
          </a:p>
        </p:txBody>
      </p:sp>
      <p:sp>
        <p:nvSpPr>
          <p:cNvPr id="7" name="Slide Number Placeholder 6">
            <a:extLst>
              <a:ext uri="{FF2B5EF4-FFF2-40B4-BE49-F238E27FC236}">
                <a16:creationId xmlns:a16="http://schemas.microsoft.com/office/drawing/2014/main" id="{1500F15F-1E7B-6543-84A8-F4C85C4134D0}"/>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662045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E4756-E1E5-754C-87A6-B6851F115E8F}"/>
              </a:ext>
            </a:extLst>
          </p:cNvPr>
          <p:cNvSpPr>
            <a:spLocks noGrp="1"/>
          </p:cNvSpPr>
          <p:nvPr>
            <p:ph type="title"/>
          </p:nvPr>
        </p:nvSpPr>
        <p:spPr>
          <a:xfrm>
            <a:off x="839788" y="365125"/>
            <a:ext cx="10515600" cy="1325563"/>
          </a:xfrm>
        </p:spPr>
        <p:txBody>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86F4BA77-F17B-E947-99AA-E04533F07609}"/>
              </a:ext>
            </a:extLst>
          </p:cNvPr>
          <p:cNvSpPr>
            <a:spLocks noGrp="1"/>
          </p:cNvSpPr>
          <p:nvPr>
            <p:ph type="body" idx="1"/>
          </p:nvPr>
        </p:nvSpPr>
        <p:spPr>
          <a:xfrm>
            <a:off x="839788" y="1681163"/>
            <a:ext cx="5157787"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3F7A5D-5F90-9946-AD51-71CCC19556F4}"/>
              </a:ext>
            </a:extLst>
          </p:cNvPr>
          <p:cNvSpPr>
            <a:spLocks noGrp="1"/>
          </p:cNvSpPr>
          <p:nvPr>
            <p:ph sz="half" idx="2"/>
          </p:nvPr>
        </p:nvSpPr>
        <p:spPr>
          <a:xfrm>
            <a:off x="839788" y="2505075"/>
            <a:ext cx="5157787" cy="368458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717858-256F-BA44-A1EA-965BC5A1FF79}"/>
              </a:ext>
            </a:extLst>
          </p:cNvPr>
          <p:cNvSpPr>
            <a:spLocks noGrp="1"/>
          </p:cNvSpPr>
          <p:nvPr>
            <p:ph type="body" sz="quarter" idx="3"/>
          </p:nvPr>
        </p:nvSpPr>
        <p:spPr>
          <a:xfrm>
            <a:off x="6172200" y="1681163"/>
            <a:ext cx="5183188"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D14B7A-FC74-7640-B07F-14730ED76D81}"/>
              </a:ext>
            </a:extLst>
          </p:cNvPr>
          <p:cNvSpPr>
            <a:spLocks noGrp="1"/>
          </p:cNvSpPr>
          <p:nvPr>
            <p:ph sz="quarter" idx="4"/>
          </p:nvPr>
        </p:nvSpPr>
        <p:spPr>
          <a:xfrm>
            <a:off x="6172200" y="2505075"/>
            <a:ext cx="5183188" cy="368458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AF7AD3-CD39-1D43-9B89-324A86E26967}"/>
              </a:ext>
            </a:extLst>
          </p:cNvPr>
          <p:cNvSpPr>
            <a:spLocks noGrp="1"/>
          </p:cNvSpPr>
          <p:nvPr>
            <p:ph type="dt" sz="half" idx="10"/>
          </p:nvPr>
        </p:nvSpPr>
        <p:spPr/>
        <p:txBody>
          <a:bodyPr/>
          <a:lstStyle>
            <a:lvl1pPr>
              <a:defRPr sz="1600"/>
            </a:lvl1pPr>
          </a:lstStyle>
          <a:p>
            <a:fld id="{1A73FADA-E642-3E49-9D52-66C4CE2328F5}" type="datetime1">
              <a:rPr lang="en-US" smtClean="0"/>
              <a:t>10/10/24</a:t>
            </a:fld>
            <a:endParaRPr lang="en-US"/>
          </a:p>
        </p:txBody>
      </p:sp>
      <p:sp>
        <p:nvSpPr>
          <p:cNvPr id="8" name="Footer Placeholder 7">
            <a:extLst>
              <a:ext uri="{FF2B5EF4-FFF2-40B4-BE49-F238E27FC236}">
                <a16:creationId xmlns:a16="http://schemas.microsoft.com/office/drawing/2014/main" id="{DBC35014-6F1A-8849-A55E-80262F1B9168}"/>
              </a:ext>
            </a:extLst>
          </p:cNvPr>
          <p:cNvSpPr>
            <a:spLocks noGrp="1"/>
          </p:cNvSpPr>
          <p:nvPr>
            <p:ph type="ftr" sz="quarter" idx="11"/>
          </p:nvPr>
        </p:nvSpPr>
        <p:spPr/>
        <p:txBody>
          <a:bodyPr/>
          <a:lstStyle>
            <a:lvl1pPr>
              <a:defRPr sz="1600"/>
            </a:lvl1pPr>
          </a:lstStyle>
          <a:p>
            <a:r>
              <a:rPr lang="en-US"/>
              <a:t>CSCI2340 - Lecture 11</a:t>
            </a:r>
            <a:endParaRPr lang="en-US" dirty="0"/>
          </a:p>
        </p:txBody>
      </p:sp>
      <p:sp>
        <p:nvSpPr>
          <p:cNvPr id="9" name="Slide Number Placeholder 8">
            <a:extLst>
              <a:ext uri="{FF2B5EF4-FFF2-40B4-BE49-F238E27FC236}">
                <a16:creationId xmlns:a16="http://schemas.microsoft.com/office/drawing/2014/main" id="{5481B2BD-693A-C04A-AD65-7AE5DAAD50E6}"/>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3325911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7BCA-DA6B-5E48-8B86-9EEA14FDFDC0}"/>
              </a:ext>
            </a:extLst>
          </p:cNvPr>
          <p:cNvSpPr>
            <a:spLocks noGrp="1"/>
          </p:cNvSpPr>
          <p:nvPr>
            <p:ph type="title"/>
          </p:nvPr>
        </p:nvSpPr>
        <p:spPr/>
        <p:txBody>
          <a:bodyPr/>
          <a:lstStyle>
            <a:lvl1pPr>
              <a:defRPr sz="5400"/>
            </a:lvl1pPr>
          </a:lstStyle>
          <a:p>
            <a:r>
              <a:rPr lang="en-US"/>
              <a:t>Click to edit Master title style</a:t>
            </a:r>
          </a:p>
        </p:txBody>
      </p:sp>
      <p:sp>
        <p:nvSpPr>
          <p:cNvPr id="3" name="Date Placeholder 2">
            <a:extLst>
              <a:ext uri="{FF2B5EF4-FFF2-40B4-BE49-F238E27FC236}">
                <a16:creationId xmlns:a16="http://schemas.microsoft.com/office/drawing/2014/main" id="{852B21C0-ABCC-1E46-9ACA-77BCEE68C699}"/>
              </a:ext>
            </a:extLst>
          </p:cNvPr>
          <p:cNvSpPr>
            <a:spLocks noGrp="1"/>
          </p:cNvSpPr>
          <p:nvPr>
            <p:ph type="dt" sz="half" idx="10"/>
          </p:nvPr>
        </p:nvSpPr>
        <p:spPr/>
        <p:txBody>
          <a:bodyPr/>
          <a:lstStyle>
            <a:lvl1pPr>
              <a:defRPr sz="1600"/>
            </a:lvl1pPr>
          </a:lstStyle>
          <a:p>
            <a:fld id="{BE261CB1-FD50-8441-9304-284B4B220411}" type="datetime1">
              <a:rPr lang="en-US" smtClean="0"/>
              <a:t>10/10/24</a:t>
            </a:fld>
            <a:endParaRPr lang="en-US"/>
          </a:p>
        </p:txBody>
      </p:sp>
      <p:sp>
        <p:nvSpPr>
          <p:cNvPr id="4" name="Footer Placeholder 3">
            <a:extLst>
              <a:ext uri="{FF2B5EF4-FFF2-40B4-BE49-F238E27FC236}">
                <a16:creationId xmlns:a16="http://schemas.microsoft.com/office/drawing/2014/main" id="{74104957-25F7-F448-B8EF-27B57CF53BF6}"/>
              </a:ext>
            </a:extLst>
          </p:cNvPr>
          <p:cNvSpPr>
            <a:spLocks noGrp="1"/>
          </p:cNvSpPr>
          <p:nvPr>
            <p:ph type="ftr" sz="quarter" idx="11"/>
          </p:nvPr>
        </p:nvSpPr>
        <p:spPr/>
        <p:txBody>
          <a:bodyPr/>
          <a:lstStyle>
            <a:lvl1pPr>
              <a:defRPr sz="1600"/>
            </a:lvl1pPr>
          </a:lstStyle>
          <a:p>
            <a:r>
              <a:rPr lang="en-US"/>
              <a:t>CSCI2340 - Lecture 11</a:t>
            </a:r>
            <a:endParaRPr lang="en-US" dirty="0"/>
          </a:p>
        </p:txBody>
      </p:sp>
      <p:sp>
        <p:nvSpPr>
          <p:cNvPr id="5" name="Slide Number Placeholder 4">
            <a:extLst>
              <a:ext uri="{FF2B5EF4-FFF2-40B4-BE49-F238E27FC236}">
                <a16:creationId xmlns:a16="http://schemas.microsoft.com/office/drawing/2014/main" id="{1CB1C5FF-847E-DB49-BC53-4A12326406D7}"/>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293283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124459-4546-6242-98C8-5A24329C44D8}"/>
              </a:ext>
            </a:extLst>
          </p:cNvPr>
          <p:cNvSpPr>
            <a:spLocks noGrp="1"/>
          </p:cNvSpPr>
          <p:nvPr>
            <p:ph type="dt" sz="half" idx="10"/>
          </p:nvPr>
        </p:nvSpPr>
        <p:spPr/>
        <p:txBody>
          <a:bodyPr/>
          <a:lstStyle/>
          <a:p>
            <a:fld id="{28DADC2D-1F5B-734B-9FD3-C266DC348EE6}" type="datetime1">
              <a:rPr lang="en-US" smtClean="0"/>
              <a:t>10/10/24</a:t>
            </a:fld>
            <a:endParaRPr lang="en-US"/>
          </a:p>
        </p:txBody>
      </p:sp>
      <p:sp>
        <p:nvSpPr>
          <p:cNvPr id="3" name="Footer Placeholder 2">
            <a:extLst>
              <a:ext uri="{FF2B5EF4-FFF2-40B4-BE49-F238E27FC236}">
                <a16:creationId xmlns:a16="http://schemas.microsoft.com/office/drawing/2014/main" id="{4E0A5753-50F4-934E-B921-7CAEE212ACCE}"/>
              </a:ext>
            </a:extLst>
          </p:cNvPr>
          <p:cNvSpPr>
            <a:spLocks noGrp="1"/>
          </p:cNvSpPr>
          <p:nvPr>
            <p:ph type="ftr" sz="quarter" idx="11"/>
          </p:nvPr>
        </p:nvSpPr>
        <p:spPr/>
        <p:txBody>
          <a:bodyPr/>
          <a:lstStyle/>
          <a:p>
            <a:r>
              <a:rPr lang="en-US"/>
              <a:t>CSCI2340 - Lecture 11</a:t>
            </a:r>
            <a:endParaRPr lang="en-US" dirty="0"/>
          </a:p>
        </p:txBody>
      </p:sp>
      <p:sp>
        <p:nvSpPr>
          <p:cNvPr id="4" name="Slide Number Placeholder 3">
            <a:extLst>
              <a:ext uri="{FF2B5EF4-FFF2-40B4-BE49-F238E27FC236}">
                <a16:creationId xmlns:a16="http://schemas.microsoft.com/office/drawing/2014/main" id="{C4B3E2F6-E3C5-0144-A5C7-1A2E9B6CB317}"/>
              </a:ext>
            </a:extLst>
          </p:cNvPr>
          <p:cNvSpPr>
            <a:spLocks noGrp="1"/>
          </p:cNvSpPr>
          <p:nvPr>
            <p:ph type="sldNum" sz="quarter" idx="12"/>
          </p:nvPr>
        </p:nvSpPr>
        <p:spPr/>
        <p:txBody>
          <a:bodyPr/>
          <a:lstStyle/>
          <a:p>
            <a:fld id="{E4AA9D28-175B-924B-8AFB-6F5FA3319B55}" type="slidenum">
              <a:rPr lang="en-US" smtClean="0"/>
              <a:t>‹#›</a:t>
            </a:fld>
            <a:endParaRPr lang="en-US"/>
          </a:p>
        </p:txBody>
      </p:sp>
    </p:spTree>
    <p:extLst>
      <p:ext uri="{BB962C8B-B14F-4D97-AF65-F5344CB8AC3E}">
        <p14:creationId xmlns:p14="http://schemas.microsoft.com/office/powerpoint/2010/main" val="2639488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3ABF5-9E9B-7049-9F63-B328D97A39B7}"/>
              </a:ext>
            </a:extLst>
          </p:cNvPr>
          <p:cNvSpPr>
            <a:spLocks noGrp="1"/>
          </p:cNvSpPr>
          <p:nvPr>
            <p:ph type="title"/>
          </p:nvPr>
        </p:nvSpPr>
        <p:spPr>
          <a:xfrm>
            <a:off x="839788" y="457200"/>
            <a:ext cx="3932237" cy="1600200"/>
          </a:xfrm>
        </p:spPr>
        <p:txBody>
          <a:bodyPr anchor="b"/>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9B1DCB58-34F7-924A-BB49-990563EBB193}"/>
              </a:ext>
            </a:extLst>
          </p:cNvPr>
          <p:cNvSpPr>
            <a:spLocks noGrp="1"/>
          </p:cNvSpPr>
          <p:nvPr>
            <p:ph idx="1"/>
          </p:nvPr>
        </p:nvSpPr>
        <p:spPr>
          <a:xfrm>
            <a:off x="5183188" y="987425"/>
            <a:ext cx="6172200" cy="4873625"/>
          </a:xfrm>
        </p:spPr>
        <p:txBody>
          <a:bodyPr/>
          <a:lstStyle>
            <a:lvl1pPr>
              <a:defRPr sz="3600"/>
            </a:lvl1pPr>
            <a:lvl2pPr>
              <a:defRPr sz="3200"/>
            </a:lvl2pPr>
            <a:lvl3pPr>
              <a:defRPr sz="2800"/>
            </a:lvl3pPr>
            <a:lvl4pPr>
              <a:defRPr sz="2400"/>
            </a:lvl4pPr>
            <a:lvl5pPr>
              <a:defRPr sz="2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FA0D5F-EA5A-604D-9D89-CB18B0BCF18A}"/>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4E6103-6501-8F47-967C-AED93CA406C1}"/>
              </a:ext>
            </a:extLst>
          </p:cNvPr>
          <p:cNvSpPr>
            <a:spLocks noGrp="1"/>
          </p:cNvSpPr>
          <p:nvPr>
            <p:ph type="dt" sz="half" idx="10"/>
          </p:nvPr>
        </p:nvSpPr>
        <p:spPr/>
        <p:txBody>
          <a:bodyPr/>
          <a:lstStyle>
            <a:lvl1pPr>
              <a:defRPr sz="1600"/>
            </a:lvl1pPr>
          </a:lstStyle>
          <a:p>
            <a:fld id="{14F2ED84-CE48-8C4F-BE72-935D3021BDAC}" type="datetime1">
              <a:rPr lang="en-US" smtClean="0"/>
              <a:t>10/10/24</a:t>
            </a:fld>
            <a:endParaRPr lang="en-US"/>
          </a:p>
        </p:txBody>
      </p:sp>
      <p:sp>
        <p:nvSpPr>
          <p:cNvPr id="6" name="Footer Placeholder 5">
            <a:extLst>
              <a:ext uri="{FF2B5EF4-FFF2-40B4-BE49-F238E27FC236}">
                <a16:creationId xmlns:a16="http://schemas.microsoft.com/office/drawing/2014/main" id="{3BA77F69-1A05-E444-94AE-E3D09E55BEB1}"/>
              </a:ext>
            </a:extLst>
          </p:cNvPr>
          <p:cNvSpPr>
            <a:spLocks noGrp="1"/>
          </p:cNvSpPr>
          <p:nvPr>
            <p:ph type="ftr" sz="quarter" idx="11"/>
          </p:nvPr>
        </p:nvSpPr>
        <p:spPr/>
        <p:txBody>
          <a:bodyPr/>
          <a:lstStyle>
            <a:lvl1pPr>
              <a:defRPr sz="1600"/>
            </a:lvl1pPr>
          </a:lstStyle>
          <a:p>
            <a:r>
              <a:rPr lang="en-US"/>
              <a:t>CSCI2340 - Lecture 11</a:t>
            </a:r>
            <a:endParaRPr lang="en-US" dirty="0"/>
          </a:p>
        </p:txBody>
      </p:sp>
      <p:sp>
        <p:nvSpPr>
          <p:cNvPr id="7" name="Slide Number Placeholder 6">
            <a:extLst>
              <a:ext uri="{FF2B5EF4-FFF2-40B4-BE49-F238E27FC236}">
                <a16:creationId xmlns:a16="http://schemas.microsoft.com/office/drawing/2014/main" id="{DA05D97C-F4DD-8D49-9C3B-0C2129C0FDF5}"/>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427104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B83F1-F291-F648-861C-D1816789E07B}"/>
              </a:ext>
            </a:extLst>
          </p:cNvPr>
          <p:cNvSpPr>
            <a:spLocks noGrp="1"/>
          </p:cNvSpPr>
          <p:nvPr>
            <p:ph type="title"/>
          </p:nvPr>
        </p:nvSpPr>
        <p:spPr>
          <a:xfrm>
            <a:off x="839788" y="457200"/>
            <a:ext cx="3932237" cy="1600200"/>
          </a:xfrm>
        </p:spPr>
        <p:txBody>
          <a:bodyPr anchor="b"/>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D1764F6A-B1DC-9643-BCAA-75DB92FDC01D}"/>
              </a:ext>
            </a:extLst>
          </p:cNvPr>
          <p:cNvSpPr>
            <a:spLocks noGrp="1"/>
          </p:cNvSpPr>
          <p:nvPr>
            <p:ph type="pic" idx="1"/>
          </p:nvPr>
        </p:nvSpPr>
        <p:spPr>
          <a:xfrm>
            <a:off x="5183188" y="987425"/>
            <a:ext cx="6172200" cy="4873625"/>
          </a:xfrm>
        </p:spPr>
        <p:txBody>
          <a:bodyPr/>
          <a:lstStyle>
            <a:lvl1pPr marL="0" indent="0">
              <a:buNone/>
              <a:defRPr sz="3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09D0501-3A9E-864F-931D-D06F2187D4E5}"/>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2604C0-5E5C-2E44-93F5-6B8F0AA3CE36}"/>
              </a:ext>
            </a:extLst>
          </p:cNvPr>
          <p:cNvSpPr>
            <a:spLocks noGrp="1"/>
          </p:cNvSpPr>
          <p:nvPr>
            <p:ph type="dt" sz="half" idx="10"/>
          </p:nvPr>
        </p:nvSpPr>
        <p:spPr/>
        <p:txBody>
          <a:bodyPr/>
          <a:lstStyle>
            <a:lvl1pPr>
              <a:defRPr sz="1600"/>
            </a:lvl1pPr>
          </a:lstStyle>
          <a:p>
            <a:fld id="{A62E4090-B769-C246-8AE8-9C94C65EF64A}" type="datetime1">
              <a:rPr lang="en-US" smtClean="0"/>
              <a:t>10/10/24</a:t>
            </a:fld>
            <a:endParaRPr lang="en-US"/>
          </a:p>
        </p:txBody>
      </p:sp>
      <p:sp>
        <p:nvSpPr>
          <p:cNvPr id="6" name="Footer Placeholder 5">
            <a:extLst>
              <a:ext uri="{FF2B5EF4-FFF2-40B4-BE49-F238E27FC236}">
                <a16:creationId xmlns:a16="http://schemas.microsoft.com/office/drawing/2014/main" id="{803A69EC-4E11-AD48-8442-6C66A8F0EDFD}"/>
              </a:ext>
            </a:extLst>
          </p:cNvPr>
          <p:cNvSpPr>
            <a:spLocks noGrp="1"/>
          </p:cNvSpPr>
          <p:nvPr>
            <p:ph type="ftr" sz="quarter" idx="11"/>
          </p:nvPr>
        </p:nvSpPr>
        <p:spPr/>
        <p:txBody>
          <a:bodyPr/>
          <a:lstStyle>
            <a:lvl1pPr>
              <a:defRPr sz="1600"/>
            </a:lvl1pPr>
          </a:lstStyle>
          <a:p>
            <a:r>
              <a:rPr lang="en-US"/>
              <a:t>CSCI2340 - Lecture 11</a:t>
            </a:r>
            <a:endParaRPr lang="en-US" dirty="0"/>
          </a:p>
        </p:txBody>
      </p:sp>
      <p:sp>
        <p:nvSpPr>
          <p:cNvPr id="7" name="Slide Number Placeholder 6">
            <a:extLst>
              <a:ext uri="{FF2B5EF4-FFF2-40B4-BE49-F238E27FC236}">
                <a16:creationId xmlns:a16="http://schemas.microsoft.com/office/drawing/2014/main" id="{D84F54C4-80C6-F64C-B7F1-C234BC757CA3}"/>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54865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65306-F5C3-294D-84C2-3086F6FB2C35}"/>
              </a:ext>
            </a:extLst>
          </p:cNvPr>
          <p:cNvSpPr>
            <a:spLocks noGrp="1"/>
          </p:cNvSpPr>
          <p:nvPr>
            <p:ph type="title"/>
          </p:nvPr>
        </p:nvSpPr>
        <p:spPr/>
        <p:txBody>
          <a:bodyPr/>
          <a:lstStyle>
            <a:lvl1pPr>
              <a:defRPr sz="4400"/>
            </a:lvl1pPr>
          </a:lstStyle>
          <a:p>
            <a:r>
              <a:rPr lang="en-US"/>
              <a:t>Click to edit Master title style</a:t>
            </a:r>
          </a:p>
        </p:txBody>
      </p:sp>
      <p:sp>
        <p:nvSpPr>
          <p:cNvPr id="3" name="Vertical Text Placeholder 2">
            <a:extLst>
              <a:ext uri="{FF2B5EF4-FFF2-40B4-BE49-F238E27FC236}">
                <a16:creationId xmlns:a16="http://schemas.microsoft.com/office/drawing/2014/main" id="{A313B09B-B67E-A04E-B2A3-8EF2C489DDEC}"/>
              </a:ext>
            </a:extLst>
          </p:cNvPr>
          <p:cNvSpPr>
            <a:spLocks noGrp="1"/>
          </p:cNvSpPr>
          <p:nvPr>
            <p:ph type="body" orient="vert" idx="1"/>
          </p:nvPr>
        </p:nvSpPr>
        <p:spPr/>
        <p:txBody>
          <a:bodyPr vert="eaVert"/>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72FE46-5B24-D24D-9C60-8FB0182C8898}"/>
              </a:ext>
            </a:extLst>
          </p:cNvPr>
          <p:cNvSpPr>
            <a:spLocks noGrp="1"/>
          </p:cNvSpPr>
          <p:nvPr>
            <p:ph type="dt" sz="half" idx="10"/>
          </p:nvPr>
        </p:nvSpPr>
        <p:spPr/>
        <p:txBody>
          <a:bodyPr/>
          <a:lstStyle>
            <a:lvl1pPr>
              <a:defRPr sz="1200"/>
            </a:lvl1pPr>
          </a:lstStyle>
          <a:p>
            <a:fld id="{C4218104-7F06-7642-A873-F802D76EAA6C}" type="datetime1">
              <a:rPr lang="en-US" smtClean="0"/>
              <a:t>10/10/24</a:t>
            </a:fld>
            <a:endParaRPr lang="en-US"/>
          </a:p>
        </p:txBody>
      </p:sp>
      <p:sp>
        <p:nvSpPr>
          <p:cNvPr id="5" name="Footer Placeholder 4">
            <a:extLst>
              <a:ext uri="{FF2B5EF4-FFF2-40B4-BE49-F238E27FC236}">
                <a16:creationId xmlns:a16="http://schemas.microsoft.com/office/drawing/2014/main" id="{2DA08115-5973-654B-9A00-9D06581326EC}"/>
              </a:ext>
            </a:extLst>
          </p:cNvPr>
          <p:cNvSpPr>
            <a:spLocks noGrp="1"/>
          </p:cNvSpPr>
          <p:nvPr>
            <p:ph type="ftr" sz="quarter" idx="11"/>
          </p:nvPr>
        </p:nvSpPr>
        <p:spPr/>
        <p:txBody>
          <a:bodyPr/>
          <a:lstStyle>
            <a:lvl1pPr>
              <a:defRPr sz="1200"/>
            </a:lvl1pPr>
          </a:lstStyle>
          <a:p>
            <a:r>
              <a:rPr lang="en-US"/>
              <a:t>CSCI2340 - Lecture 11</a:t>
            </a:r>
            <a:endParaRPr lang="en-US" dirty="0"/>
          </a:p>
        </p:txBody>
      </p:sp>
      <p:sp>
        <p:nvSpPr>
          <p:cNvPr id="6" name="Slide Number Placeholder 5">
            <a:extLst>
              <a:ext uri="{FF2B5EF4-FFF2-40B4-BE49-F238E27FC236}">
                <a16:creationId xmlns:a16="http://schemas.microsoft.com/office/drawing/2014/main" id="{40406779-E6CB-A447-8CBA-2EF6EFB1E265}"/>
              </a:ext>
            </a:extLst>
          </p:cNvPr>
          <p:cNvSpPr>
            <a:spLocks noGrp="1"/>
          </p:cNvSpPr>
          <p:nvPr>
            <p:ph type="sldNum" sz="quarter" idx="12"/>
          </p:nvPr>
        </p:nvSpPr>
        <p:spPr/>
        <p:txBody>
          <a:bodyPr/>
          <a:lstStyle>
            <a:lvl1pPr>
              <a:defRPr sz="12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2971244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A7DD1-D75A-2847-B885-94F57889F6BB}"/>
              </a:ext>
            </a:extLst>
          </p:cNvPr>
          <p:cNvSpPr>
            <a:spLocks noGrp="1"/>
          </p:cNvSpPr>
          <p:nvPr>
            <p:ph type="title" orient="vert"/>
          </p:nvPr>
        </p:nvSpPr>
        <p:spPr>
          <a:xfrm>
            <a:off x="8724900" y="365125"/>
            <a:ext cx="2628900" cy="5811838"/>
          </a:xfrm>
        </p:spPr>
        <p:txBody>
          <a:bodyPr vert="eaVert"/>
          <a:lstStyle>
            <a:lvl1pPr>
              <a:defRPr sz="5400"/>
            </a:lvl1pPr>
          </a:lstStyle>
          <a:p>
            <a:r>
              <a:rPr lang="en-US"/>
              <a:t>Click to edit Master title style</a:t>
            </a:r>
          </a:p>
        </p:txBody>
      </p:sp>
      <p:sp>
        <p:nvSpPr>
          <p:cNvPr id="3" name="Vertical Text Placeholder 2">
            <a:extLst>
              <a:ext uri="{FF2B5EF4-FFF2-40B4-BE49-F238E27FC236}">
                <a16:creationId xmlns:a16="http://schemas.microsoft.com/office/drawing/2014/main" id="{B8D88E1D-B89A-8240-B19C-735DA34A5DF5}"/>
              </a:ext>
            </a:extLst>
          </p:cNvPr>
          <p:cNvSpPr>
            <a:spLocks noGrp="1"/>
          </p:cNvSpPr>
          <p:nvPr>
            <p:ph type="body" orient="vert" idx="1"/>
          </p:nvPr>
        </p:nvSpPr>
        <p:spPr>
          <a:xfrm>
            <a:off x="838200" y="365125"/>
            <a:ext cx="7734300" cy="5811838"/>
          </a:xfrm>
        </p:spPr>
        <p:txBody>
          <a:bodyPr vert="eaVert"/>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6388EB-2D74-C147-8FF8-0CFCF95BE81F}"/>
              </a:ext>
            </a:extLst>
          </p:cNvPr>
          <p:cNvSpPr>
            <a:spLocks noGrp="1"/>
          </p:cNvSpPr>
          <p:nvPr>
            <p:ph type="dt" sz="half" idx="10"/>
          </p:nvPr>
        </p:nvSpPr>
        <p:spPr/>
        <p:txBody>
          <a:bodyPr/>
          <a:lstStyle>
            <a:lvl1pPr>
              <a:defRPr sz="1600"/>
            </a:lvl1pPr>
          </a:lstStyle>
          <a:p>
            <a:fld id="{929C6242-3598-B04B-BA68-381DC02F23C4}" type="datetime1">
              <a:rPr lang="en-US" smtClean="0"/>
              <a:t>10/10/24</a:t>
            </a:fld>
            <a:endParaRPr lang="en-US"/>
          </a:p>
        </p:txBody>
      </p:sp>
      <p:sp>
        <p:nvSpPr>
          <p:cNvPr id="5" name="Footer Placeholder 4">
            <a:extLst>
              <a:ext uri="{FF2B5EF4-FFF2-40B4-BE49-F238E27FC236}">
                <a16:creationId xmlns:a16="http://schemas.microsoft.com/office/drawing/2014/main" id="{94D2AC12-8B34-0843-AFD7-0F057CF2C42B}"/>
              </a:ext>
            </a:extLst>
          </p:cNvPr>
          <p:cNvSpPr>
            <a:spLocks noGrp="1"/>
          </p:cNvSpPr>
          <p:nvPr>
            <p:ph type="ftr" sz="quarter" idx="11"/>
          </p:nvPr>
        </p:nvSpPr>
        <p:spPr/>
        <p:txBody>
          <a:bodyPr/>
          <a:lstStyle>
            <a:lvl1pPr>
              <a:defRPr sz="1600"/>
            </a:lvl1pPr>
          </a:lstStyle>
          <a:p>
            <a:r>
              <a:rPr lang="en-US"/>
              <a:t>CSCI2340 - Lecture 11</a:t>
            </a:r>
            <a:endParaRPr lang="en-US" dirty="0"/>
          </a:p>
        </p:txBody>
      </p:sp>
      <p:sp>
        <p:nvSpPr>
          <p:cNvPr id="6" name="Slide Number Placeholder 5">
            <a:extLst>
              <a:ext uri="{FF2B5EF4-FFF2-40B4-BE49-F238E27FC236}">
                <a16:creationId xmlns:a16="http://schemas.microsoft.com/office/drawing/2014/main" id="{4276FE19-427B-6A4A-9451-42DDB124F146}"/>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251124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88000">
              <a:schemeClr val="accent5">
                <a:lumMod val="75000"/>
              </a:schemeClr>
            </a:gs>
            <a:gs pos="79000">
              <a:schemeClr val="accent5">
                <a:lumMod val="75000"/>
              </a:schemeClr>
            </a:gs>
            <a:gs pos="100000">
              <a:schemeClr val="tx2">
                <a:lumMod val="60000"/>
                <a:lumOff val="40000"/>
              </a:schemeClr>
            </a:gs>
          </a:gsLst>
          <a:lin ang="36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CE34EF-14C8-1748-99AA-824198C3EF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7943E3-84FC-764E-8114-59F297CC08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B2D9395-312B-9F4E-B6E1-87B6A840FF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400">
                <a:solidFill>
                  <a:schemeClr val="tx1">
                    <a:tint val="75000"/>
                  </a:schemeClr>
                </a:solidFill>
              </a:defRPr>
            </a:lvl1pPr>
          </a:lstStyle>
          <a:p>
            <a:fld id="{DB62485D-52CB-9545-B5A7-06A083355CD9}" type="datetime1">
              <a:rPr lang="en-US" smtClean="0"/>
              <a:t>10/10/24</a:t>
            </a:fld>
            <a:endParaRPr lang="en-US"/>
          </a:p>
        </p:txBody>
      </p:sp>
      <p:sp>
        <p:nvSpPr>
          <p:cNvPr id="5" name="Footer Placeholder 4">
            <a:extLst>
              <a:ext uri="{FF2B5EF4-FFF2-40B4-BE49-F238E27FC236}">
                <a16:creationId xmlns:a16="http://schemas.microsoft.com/office/drawing/2014/main" id="{0675FB4C-D3DB-354B-9BAB-8A268CF6E4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400">
                <a:solidFill>
                  <a:schemeClr val="tx1">
                    <a:tint val="75000"/>
                  </a:schemeClr>
                </a:solidFill>
              </a:defRPr>
            </a:lvl1pPr>
          </a:lstStyle>
          <a:p>
            <a:r>
              <a:rPr lang="en-US"/>
              <a:t>CSCI2340 - Lecture 11</a:t>
            </a:r>
            <a:endParaRPr lang="en-US" dirty="0"/>
          </a:p>
        </p:txBody>
      </p:sp>
      <p:sp>
        <p:nvSpPr>
          <p:cNvPr id="6" name="Slide Number Placeholder 5">
            <a:extLst>
              <a:ext uri="{FF2B5EF4-FFF2-40B4-BE49-F238E27FC236}">
                <a16:creationId xmlns:a16="http://schemas.microsoft.com/office/drawing/2014/main" id="{0CDAF426-C211-2243-A156-9DB0ED9F62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3868175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3sdesign.com/GoF_Design_Patterns_Reference0100.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123327-1051-9C49-9201-CF7A82C275A2}"/>
              </a:ext>
            </a:extLst>
          </p:cNvPr>
          <p:cNvSpPr>
            <a:spLocks noGrp="1"/>
          </p:cNvSpPr>
          <p:nvPr>
            <p:ph type="ctrTitle"/>
          </p:nvPr>
        </p:nvSpPr>
        <p:spPr>
          <a:xfrm>
            <a:off x="-73688" y="3052858"/>
            <a:ext cx="9144000" cy="1098359"/>
          </a:xfrm>
        </p:spPr>
        <p:txBody>
          <a:bodyPr>
            <a:normAutofit/>
          </a:bodyPr>
          <a:lstStyle/>
          <a:p>
            <a:pPr algn="l"/>
            <a:r>
              <a:rPr lang="en-US" sz="7200" dirty="0">
                <a:solidFill>
                  <a:srgbClr val="0070C0"/>
                </a:solidFill>
                <a:latin typeface="Century Schoolbook" panose="02040604050505020304" pitchFamily="18" charset="0"/>
              </a:rPr>
              <a:t>Detailed Design</a:t>
            </a:r>
          </a:p>
        </p:txBody>
      </p:sp>
      <p:sp>
        <p:nvSpPr>
          <p:cNvPr id="5" name="Subtitle 4">
            <a:extLst>
              <a:ext uri="{FF2B5EF4-FFF2-40B4-BE49-F238E27FC236}">
                <a16:creationId xmlns:a16="http://schemas.microsoft.com/office/drawing/2014/main" id="{BE46512F-126A-8648-8FE8-249A1CE7B3CC}"/>
              </a:ext>
            </a:extLst>
          </p:cNvPr>
          <p:cNvSpPr>
            <a:spLocks noGrp="1"/>
          </p:cNvSpPr>
          <p:nvPr>
            <p:ph type="subTitle" idx="1"/>
          </p:nvPr>
        </p:nvSpPr>
        <p:spPr>
          <a:xfrm>
            <a:off x="-73688" y="4151217"/>
            <a:ext cx="7643446" cy="1655762"/>
          </a:xfrm>
        </p:spPr>
        <p:txBody>
          <a:bodyPr/>
          <a:lstStyle/>
          <a:p>
            <a:r>
              <a:rPr lang="en-US" dirty="0"/>
              <a:t>CSCI2340: Software Engineering of Large Systems</a:t>
            </a:r>
          </a:p>
          <a:p>
            <a:r>
              <a:rPr lang="en-US" dirty="0"/>
              <a:t>Steven P. Reiss</a:t>
            </a:r>
          </a:p>
          <a:p>
            <a:endParaRPr lang="en-US" dirty="0"/>
          </a:p>
        </p:txBody>
      </p:sp>
      <p:sp>
        <p:nvSpPr>
          <p:cNvPr id="8" name="Date Placeholder 7">
            <a:extLst>
              <a:ext uri="{FF2B5EF4-FFF2-40B4-BE49-F238E27FC236}">
                <a16:creationId xmlns:a16="http://schemas.microsoft.com/office/drawing/2014/main" id="{2CC6377C-E52C-5D41-841A-CFAF97AFEFFE}"/>
              </a:ext>
            </a:extLst>
          </p:cNvPr>
          <p:cNvSpPr>
            <a:spLocks noGrp="1"/>
          </p:cNvSpPr>
          <p:nvPr>
            <p:ph type="dt" sz="half" idx="10"/>
          </p:nvPr>
        </p:nvSpPr>
        <p:spPr/>
        <p:txBody>
          <a:bodyPr/>
          <a:lstStyle/>
          <a:p>
            <a:fld id="{0A6D346A-38E5-5945-A3B8-A3CA91002046}" type="datetime1">
              <a:rPr lang="en-US" smtClean="0"/>
              <a:t>10/10/24</a:t>
            </a:fld>
            <a:endParaRPr lang="en-US" dirty="0"/>
          </a:p>
        </p:txBody>
      </p:sp>
      <p:sp>
        <p:nvSpPr>
          <p:cNvPr id="9" name="Footer Placeholder 8">
            <a:extLst>
              <a:ext uri="{FF2B5EF4-FFF2-40B4-BE49-F238E27FC236}">
                <a16:creationId xmlns:a16="http://schemas.microsoft.com/office/drawing/2014/main" id="{67F3AA51-9EB9-8D49-B5AD-BBC7D146B31D}"/>
              </a:ext>
            </a:extLst>
          </p:cNvPr>
          <p:cNvSpPr>
            <a:spLocks noGrp="1"/>
          </p:cNvSpPr>
          <p:nvPr>
            <p:ph type="ftr" sz="quarter" idx="11"/>
          </p:nvPr>
        </p:nvSpPr>
        <p:spPr/>
        <p:txBody>
          <a:bodyPr/>
          <a:lstStyle/>
          <a:p>
            <a:r>
              <a:rPr lang="en-US" dirty="0"/>
              <a:t>CSCI2340 - Lecture 11</a:t>
            </a:r>
          </a:p>
        </p:txBody>
      </p:sp>
      <p:sp>
        <p:nvSpPr>
          <p:cNvPr id="10" name="Slide Number Placeholder 9">
            <a:extLst>
              <a:ext uri="{FF2B5EF4-FFF2-40B4-BE49-F238E27FC236}">
                <a16:creationId xmlns:a16="http://schemas.microsoft.com/office/drawing/2014/main" id="{41D29AA0-0DB2-E24E-B7D5-560FA46E70D8}"/>
              </a:ext>
            </a:extLst>
          </p:cNvPr>
          <p:cNvSpPr>
            <a:spLocks noGrp="1"/>
          </p:cNvSpPr>
          <p:nvPr>
            <p:ph type="sldNum" sz="quarter" idx="12"/>
          </p:nvPr>
        </p:nvSpPr>
        <p:spPr/>
        <p:txBody>
          <a:bodyPr/>
          <a:lstStyle/>
          <a:p>
            <a:fld id="{E4AA9D28-175B-924B-8AFB-6F5FA3319B55}" type="slidenum">
              <a:rPr lang="en-US" smtClean="0"/>
              <a:pPr/>
              <a:t>1</a:t>
            </a:fld>
            <a:endParaRPr lang="en-US"/>
          </a:p>
        </p:txBody>
      </p:sp>
      <p:pic>
        <p:nvPicPr>
          <p:cNvPr id="1026" name="Picture 2" descr="Software Design Ideas">
            <a:extLst>
              <a:ext uri="{FF2B5EF4-FFF2-40B4-BE49-F238E27FC236}">
                <a16:creationId xmlns:a16="http://schemas.microsoft.com/office/drawing/2014/main" id="{C5E10607-1B30-E841-9CE1-9BFF7B7F8D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2386" y="3671506"/>
            <a:ext cx="3979627" cy="26151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JavaScript Design Patterns. MVC v. Component Architecture | by Meryl Dakin  | Medium">
            <a:extLst>
              <a:ext uri="{FF2B5EF4-FFF2-40B4-BE49-F238E27FC236}">
                <a16:creationId xmlns:a16="http://schemas.microsoft.com/office/drawing/2014/main" id="{17FB7599-0FE4-DC42-8A5E-B7EBBDF2E2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9758" y="153844"/>
            <a:ext cx="4309416" cy="32751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esign Patterns CSCI 5801: Software Engineering. Design Patterns. - ppt  download">
            <a:extLst>
              <a:ext uri="{FF2B5EF4-FFF2-40B4-BE49-F238E27FC236}">
                <a16:creationId xmlns:a16="http://schemas.microsoft.com/office/drawing/2014/main" id="{7C18AF51-0C39-2D46-B1D1-BCECB7E6134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8146" b="9184"/>
          <a:stretch/>
        </p:blipFill>
        <p:spPr bwMode="auto">
          <a:xfrm>
            <a:off x="632507" y="120055"/>
            <a:ext cx="6231055" cy="2928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442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E01CE-ECD4-4148-2EFE-9E26DD616F79}"/>
              </a:ext>
            </a:extLst>
          </p:cNvPr>
          <p:cNvSpPr>
            <a:spLocks noGrp="1"/>
          </p:cNvSpPr>
          <p:nvPr>
            <p:ph type="title"/>
          </p:nvPr>
        </p:nvSpPr>
        <p:spPr/>
        <p:txBody>
          <a:bodyPr/>
          <a:lstStyle/>
          <a:p>
            <a:r>
              <a:rPr lang="en-US" dirty="0"/>
              <a:t>Comments on Presentations </a:t>
            </a:r>
          </a:p>
        </p:txBody>
      </p:sp>
      <p:sp>
        <p:nvSpPr>
          <p:cNvPr id="3" name="Content Placeholder 2">
            <a:extLst>
              <a:ext uri="{FF2B5EF4-FFF2-40B4-BE49-F238E27FC236}">
                <a16:creationId xmlns:a16="http://schemas.microsoft.com/office/drawing/2014/main" id="{79A1C324-D391-A437-F02D-AFE7A5A23344}"/>
              </a:ext>
            </a:extLst>
          </p:cNvPr>
          <p:cNvSpPr>
            <a:spLocks noGrp="1"/>
          </p:cNvSpPr>
          <p:nvPr>
            <p:ph idx="1"/>
          </p:nvPr>
        </p:nvSpPr>
        <p:spPr/>
        <p:txBody>
          <a:bodyPr>
            <a:normAutofit fontScale="55000" lnSpcReduction="20000"/>
          </a:bodyPr>
          <a:lstStyle/>
          <a:p>
            <a:r>
              <a:rPr lang="en-US" dirty="0"/>
              <a:t>Projects seem to have well organized project teams</a:t>
            </a:r>
          </a:p>
          <a:p>
            <a:r>
              <a:rPr lang="en-US" dirty="0"/>
              <a:t>Projects seem to have a plan for proceeding toward the implementation</a:t>
            </a:r>
          </a:p>
          <a:p>
            <a:r>
              <a:rPr lang="en-US" dirty="0"/>
              <a:t>Projects provided a nice overview of what they intend to do </a:t>
            </a:r>
          </a:p>
          <a:p>
            <a:pPr lvl="1"/>
            <a:r>
              <a:rPr lang="en-US" dirty="0"/>
              <a:t>Enjoyable presentations</a:t>
            </a:r>
          </a:p>
          <a:p>
            <a:pPr lvl="1"/>
            <a:r>
              <a:rPr lang="en-US" dirty="0"/>
              <a:t>Real specifications and requirements</a:t>
            </a:r>
          </a:p>
          <a:p>
            <a:r>
              <a:rPr lang="en-US" dirty="0"/>
              <a:t>Several projects seem overly ambitious for a semester course</a:t>
            </a:r>
          </a:p>
          <a:p>
            <a:pPr lvl="1"/>
            <a:r>
              <a:rPr lang="en-US" dirty="0"/>
              <a:t>This is good – planning for the future</a:t>
            </a:r>
          </a:p>
          <a:p>
            <a:pPr lvl="1"/>
            <a:r>
              <a:rPr lang="en-US" dirty="0"/>
              <a:t>However, you need to be realistic about the course </a:t>
            </a:r>
          </a:p>
          <a:p>
            <a:pPr lvl="2"/>
            <a:r>
              <a:rPr lang="en-US" dirty="0"/>
              <a:t>Have a good definition of what you expect to get done this semester</a:t>
            </a:r>
          </a:p>
          <a:p>
            <a:pPr lvl="1"/>
            <a:r>
              <a:rPr lang="en-US" dirty="0"/>
              <a:t>You want to use LLMs</a:t>
            </a:r>
          </a:p>
          <a:p>
            <a:pPr lvl="2"/>
            <a:r>
              <a:rPr lang="en-US" dirty="0"/>
              <a:t>Don’t really understand what the inputs/outputs are going to be</a:t>
            </a:r>
          </a:p>
          <a:p>
            <a:pPr lvl="2"/>
            <a:r>
              <a:rPr lang="en-US" dirty="0"/>
              <a:t>Prompt engineering and output interpretation</a:t>
            </a:r>
          </a:p>
          <a:p>
            <a:pPr lvl="1"/>
            <a:r>
              <a:rPr lang="en-US" dirty="0"/>
              <a:t>Integrating with VS Code or other IDE might be future plans</a:t>
            </a:r>
          </a:p>
          <a:p>
            <a:r>
              <a:rPr lang="en-US" dirty="0"/>
              <a:t>Need to really understand what you are building</a:t>
            </a:r>
          </a:p>
          <a:p>
            <a:pPr lvl="1"/>
            <a:r>
              <a:rPr lang="en-US" dirty="0"/>
              <a:t>UI generation – react is for interactive pages; how to specify and define interaction</a:t>
            </a:r>
          </a:p>
          <a:p>
            <a:pPr lvl="1"/>
            <a:r>
              <a:rPr lang="en-US" dirty="0"/>
              <a:t>Accessibility -- both while creating (intro to talk) and after the fact (based on a URL)</a:t>
            </a:r>
          </a:p>
          <a:p>
            <a:pPr lvl="1"/>
            <a:r>
              <a:rPr lang="en-US" dirty="0"/>
              <a:t>Speech -- what edits are allowed and how are these supported</a:t>
            </a:r>
          </a:p>
        </p:txBody>
      </p:sp>
      <p:sp>
        <p:nvSpPr>
          <p:cNvPr id="4" name="Date Placeholder 3">
            <a:extLst>
              <a:ext uri="{FF2B5EF4-FFF2-40B4-BE49-F238E27FC236}">
                <a16:creationId xmlns:a16="http://schemas.microsoft.com/office/drawing/2014/main" id="{6813B307-A8E1-42E7-F98A-5239066640C5}"/>
              </a:ext>
            </a:extLst>
          </p:cNvPr>
          <p:cNvSpPr>
            <a:spLocks noGrp="1"/>
          </p:cNvSpPr>
          <p:nvPr>
            <p:ph type="dt" sz="half" idx="10"/>
          </p:nvPr>
        </p:nvSpPr>
        <p:spPr/>
        <p:txBody>
          <a:bodyPr/>
          <a:lstStyle/>
          <a:p>
            <a:fld id="{F43C8FE1-64EA-CA48-8D8F-4D4CF6C8055A}" type="datetime1">
              <a:rPr lang="en-US" smtClean="0"/>
              <a:t>10/10/24</a:t>
            </a:fld>
            <a:endParaRPr lang="en-US"/>
          </a:p>
        </p:txBody>
      </p:sp>
      <p:sp>
        <p:nvSpPr>
          <p:cNvPr id="5" name="Footer Placeholder 4">
            <a:extLst>
              <a:ext uri="{FF2B5EF4-FFF2-40B4-BE49-F238E27FC236}">
                <a16:creationId xmlns:a16="http://schemas.microsoft.com/office/drawing/2014/main" id="{5A51CE45-22B9-4F8F-0D31-13274279A908}"/>
              </a:ext>
            </a:extLst>
          </p:cNvPr>
          <p:cNvSpPr>
            <a:spLocks noGrp="1"/>
          </p:cNvSpPr>
          <p:nvPr>
            <p:ph type="ftr" sz="quarter" idx="11"/>
          </p:nvPr>
        </p:nvSpPr>
        <p:spPr/>
        <p:txBody>
          <a:bodyPr/>
          <a:lstStyle/>
          <a:p>
            <a:r>
              <a:rPr lang="en-US"/>
              <a:t>CSCI2340 - Lecture 11</a:t>
            </a:r>
            <a:endParaRPr lang="en-US" dirty="0"/>
          </a:p>
        </p:txBody>
      </p:sp>
      <p:sp>
        <p:nvSpPr>
          <p:cNvPr id="6" name="Slide Number Placeholder 5">
            <a:extLst>
              <a:ext uri="{FF2B5EF4-FFF2-40B4-BE49-F238E27FC236}">
                <a16:creationId xmlns:a16="http://schemas.microsoft.com/office/drawing/2014/main" id="{83E3445B-4E94-6539-21A9-9A27A7D7FA52}"/>
              </a:ext>
            </a:extLst>
          </p:cNvPr>
          <p:cNvSpPr>
            <a:spLocks noGrp="1"/>
          </p:cNvSpPr>
          <p:nvPr>
            <p:ph type="sldNum" sz="quarter" idx="12"/>
          </p:nvPr>
        </p:nvSpPr>
        <p:spPr/>
        <p:txBody>
          <a:bodyPr/>
          <a:lstStyle/>
          <a:p>
            <a:fld id="{E4AA9D28-175B-924B-8AFB-6F5FA3319B55}" type="slidenum">
              <a:rPr lang="en-US" smtClean="0"/>
              <a:pPr/>
              <a:t>2</a:t>
            </a:fld>
            <a:endParaRPr lang="en-US"/>
          </a:p>
        </p:txBody>
      </p:sp>
      <p:pic>
        <p:nvPicPr>
          <p:cNvPr id="2050" name="Picture 2" descr="Cartoons in PowerPoint Presentations: Conversation with Mark Anderson">
            <a:extLst>
              <a:ext uri="{FF2B5EF4-FFF2-40B4-BE49-F238E27FC236}">
                <a16:creationId xmlns:a16="http://schemas.microsoft.com/office/drawing/2014/main" id="{DD8BFB4D-0409-F3AE-568F-4BCC9CB834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2404294"/>
            <a:ext cx="3380666" cy="27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695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C0B1F-79BE-C08C-F2DC-25117CB53CD1}"/>
              </a:ext>
            </a:extLst>
          </p:cNvPr>
          <p:cNvSpPr>
            <a:spLocks noGrp="1"/>
          </p:cNvSpPr>
          <p:nvPr>
            <p:ph type="title"/>
          </p:nvPr>
        </p:nvSpPr>
        <p:spPr/>
        <p:txBody>
          <a:bodyPr/>
          <a:lstStyle/>
          <a:p>
            <a:r>
              <a:rPr lang="en-US" dirty="0"/>
              <a:t>Comments on Presentations</a:t>
            </a:r>
          </a:p>
        </p:txBody>
      </p:sp>
      <p:sp>
        <p:nvSpPr>
          <p:cNvPr id="3" name="Content Placeholder 2">
            <a:extLst>
              <a:ext uri="{FF2B5EF4-FFF2-40B4-BE49-F238E27FC236}">
                <a16:creationId xmlns:a16="http://schemas.microsoft.com/office/drawing/2014/main" id="{C543622C-8F5F-F0FA-42FE-E92FB8D715B1}"/>
              </a:ext>
            </a:extLst>
          </p:cNvPr>
          <p:cNvSpPr>
            <a:spLocks noGrp="1"/>
          </p:cNvSpPr>
          <p:nvPr>
            <p:ph idx="1"/>
          </p:nvPr>
        </p:nvSpPr>
        <p:spPr/>
        <p:txBody>
          <a:bodyPr>
            <a:normAutofit fontScale="70000" lnSpcReduction="20000"/>
          </a:bodyPr>
          <a:lstStyle/>
          <a:p>
            <a:r>
              <a:rPr lang="en-US" dirty="0"/>
              <a:t>General Problem: deciding on technologies to use before understanding the design</a:t>
            </a:r>
          </a:p>
          <a:p>
            <a:pPr lvl="1"/>
            <a:r>
              <a:rPr lang="en-US" dirty="0"/>
              <a:t>This commits the design rather than vice versa</a:t>
            </a:r>
          </a:p>
          <a:p>
            <a:pPr lvl="1"/>
            <a:r>
              <a:rPr lang="en-US" dirty="0"/>
              <a:t>Choice of language</a:t>
            </a:r>
          </a:p>
          <a:p>
            <a:pPr lvl="2"/>
            <a:r>
              <a:rPr lang="en-US" dirty="0"/>
              <a:t>Untyped (Python; JavaScript vs TypeScript)</a:t>
            </a:r>
          </a:p>
          <a:p>
            <a:pPr lvl="1"/>
            <a:r>
              <a:rPr lang="en-US" dirty="0"/>
              <a:t>Choice of database</a:t>
            </a:r>
          </a:p>
          <a:p>
            <a:pPr lvl="2"/>
            <a:r>
              <a:rPr lang="en-US" dirty="0"/>
              <a:t>This is an implementation decision, not a design decision (e.g., songs might be better stored in NoSQL)</a:t>
            </a:r>
          </a:p>
          <a:p>
            <a:pPr lvl="2"/>
            <a:r>
              <a:rPr lang="en-US" dirty="0"/>
              <a:t>Possibly specify what needs to be stored, not the schema</a:t>
            </a:r>
          </a:p>
          <a:p>
            <a:pPr lvl="3"/>
            <a:r>
              <a:rPr lang="en-US" dirty="0"/>
              <a:t>Definition of database schema is implementation – that is not part of the interface between components</a:t>
            </a:r>
          </a:p>
          <a:p>
            <a:pPr lvl="3"/>
            <a:r>
              <a:rPr lang="en-US" dirty="0"/>
              <a:t>Shouldn’t need to be known by all members of the team</a:t>
            </a:r>
          </a:p>
          <a:p>
            <a:pPr lvl="1"/>
            <a:r>
              <a:rPr lang="en-US" dirty="0"/>
              <a:t>Choice of framework</a:t>
            </a:r>
          </a:p>
          <a:p>
            <a:pPr lvl="2"/>
            <a:r>
              <a:rPr lang="en-US" dirty="0"/>
              <a:t>This is generally an implementation decision, not a design decision</a:t>
            </a:r>
          </a:p>
          <a:p>
            <a:pPr lvl="2"/>
            <a:r>
              <a:rPr lang="en-US" dirty="0"/>
              <a:t>Front-end shouldn’t care what is responding to their RESTful requests</a:t>
            </a:r>
          </a:p>
          <a:p>
            <a:r>
              <a:rPr lang="en-US" dirty="0"/>
              <a:t>Need actual users to provide feedback on specifications, UI, …</a:t>
            </a:r>
          </a:p>
          <a:p>
            <a:pPr lvl="1"/>
            <a:r>
              <a:rPr lang="en-US" dirty="0"/>
              <a:t>Some projects did this nicely</a:t>
            </a:r>
          </a:p>
          <a:p>
            <a:pPr lvl="1"/>
            <a:r>
              <a:rPr lang="en-US" dirty="0"/>
              <a:t>Others planned to – these are needed before as well as after design</a:t>
            </a:r>
          </a:p>
        </p:txBody>
      </p:sp>
      <p:sp>
        <p:nvSpPr>
          <p:cNvPr id="4" name="Date Placeholder 3">
            <a:extLst>
              <a:ext uri="{FF2B5EF4-FFF2-40B4-BE49-F238E27FC236}">
                <a16:creationId xmlns:a16="http://schemas.microsoft.com/office/drawing/2014/main" id="{FB19BCA3-CEF4-C168-1588-ED0C59135699}"/>
              </a:ext>
            </a:extLst>
          </p:cNvPr>
          <p:cNvSpPr>
            <a:spLocks noGrp="1"/>
          </p:cNvSpPr>
          <p:nvPr>
            <p:ph type="dt" sz="half" idx="10"/>
          </p:nvPr>
        </p:nvSpPr>
        <p:spPr/>
        <p:txBody>
          <a:bodyPr/>
          <a:lstStyle/>
          <a:p>
            <a:fld id="{37F3E221-70B5-F348-8254-4F3CEC729B2C}" type="datetime1">
              <a:rPr lang="en-US" smtClean="0"/>
              <a:t>10/10/24</a:t>
            </a:fld>
            <a:endParaRPr lang="en-US"/>
          </a:p>
        </p:txBody>
      </p:sp>
      <p:sp>
        <p:nvSpPr>
          <p:cNvPr id="5" name="Footer Placeholder 4">
            <a:extLst>
              <a:ext uri="{FF2B5EF4-FFF2-40B4-BE49-F238E27FC236}">
                <a16:creationId xmlns:a16="http://schemas.microsoft.com/office/drawing/2014/main" id="{08BBFAFB-5747-96D9-3C2A-180AECD0FF74}"/>
              </a:ext>
            </a:extLst>
          </p:cNvPr>
          <p:cNvSpPr>
            <a:spLocks noGrp="1"/>
          </p:cNvSpPr>
          <p:nvPr>
            <p:ph type="ftr" sz="quarter" idx="11"/>
          </p:nvPr>
        </p:nvSpPr>
        <p:spPr/>
        <p:txBody>
          <a:bodyPr/>
          <a:lstStyle/>
          <a:p>
            <a:r>
              <a:rPr lang="en-US"/>
              <a:t>CSCI2340 - Lecture 11</a:t>
            </a:r>
            <a:endParaRPr lang="en-US" dirty="0"/>
          </a:p>
        </p:txBody>
      </p:sp>
      <p:sp>
        <p:nvSpPr>
          <p:cNvPr id="6" name="Slide Number Placeholder 5">
            <a:extLst>
              <a:ext uri="{FF2B5EF4-FFF2-40B4-BE49-F238E27FC236}">
                <a16:creationId xmlns:a16="http://schemas.microsoft.com/office/drawing/2014/main" id="{C56E0178-5010-B5A1-639E-92B64E2A0D26}"/>
              </a:ext>
            </a:extLst>
          </p:cNvPr>
          <p:cNvSpPr>
            <a:spLocks noGrp="1"/>
          </p:cNvSpPr>
          <p:nvPr>
            <p:ph type="sldNum" sz="quarter" idx="12"/>
          </p:nvPr>
        </p:nvSpPr>
        <p:spPr/>
        <p:txBody>
          <a:bodyPr/>
          <a:lstStyle/>
          <a:p>
            <a:fld id="{E4AA9D28-175B-924B-8AFB-6F5FA3319B55}" type="slidenum">
              <a:rPr lang="en-US" smtClean="0"/>
              <a:pPr/>
              <a:t>3</a:t>
            </a:fld>
            <a:endParaRPr lang="en-US"/>
          </a:p>
        </p:txBody>
      </p:sp>
      <p:pic>
        <p:nvPicPr>
          <p:cNvPr id="1026" name="Picture 2" descr="27 Presentation Feedback Examples For More Engaging Speakers - Mentimeter">
            <a:extLst>
              <a:ext uri="{FF2B5EF4-FFF2-40B4-BE49-F238E27FC236}">
                <a16:creationId xmlns:a16="http://schemas.microsoft.com/office/drawing/2014/main" id="{E0D136D9-B016-048F-04F6-742D44183D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3198" y="3489694"/>
            <a:ext cx="1767417" cy="3049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492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66079-2563-2DCD-0111-AAA6C9C82333}"/>
              </a:ext>
            </a:extLst>
          </p:cNvPr>
          <p:cNvSpPr>
            <a:spLocks noGrp="1"/>
          </p:cNvSpPr>
          <p:nvPr>
            <p:ph type="title"/>
          </p:nvPr>
        </p:nvSpPr>
        <p:spPr/>
        <p:txBody>
          <a:bodyPr/>
          <a:lstStyle/>
          <a:p>
            <a:r>
              <a:rPr lang="en-US" dirty="0"/>
              <a:t>Comments on Presentations</a:t>
            </a:r>
          </a:p>
        </p:txBody>
      </p:sp>
      <p:sp>
        <p:nvSpPr>
          <p:cNvPr id="3" name="Content Placeholder 2">
            <a:extLst>
              <a:ext uri="{FF2B5EF4-FFF2-40B4-BE49-F238E27FC236}">
                <a16:creationId xmlns:a16="http://schemas.microsoft.com/office/drawing/2014/main" id="{403C29D7-5D97-7CF8-4037-033ED1E8902A}"/>
              </a:ext>
            </a:extLst>
          </p:cNvPr>
          <p:cNvSpPr>
            <a:spLocks noGrp="1"/>
          </p:cNvSpPr>
          <p:nvPr>
            <p:ph idx="1"/>
          </p:nvPr>
        </p:nvSpPr>
        <p:spPr/>
        <p:txBody>
          <a:bodyPr>
            <a:normAutofit fontScale="62500" lnSpcReduction="20000"/>
          </a:bodyPr>
          <a:lstStyle/>
          <a:p>
            <a:r>
              <a:rPr lang="en-US" dirty="0"/>
              <a:t>Need to identify and account for risks</a:t>
            </a:r>
          </a:p>
          <a:p>
            <a:pPr lvl="1"/>
            <a:r>
              <a:rPr lang="en-US" dirty="0"/>
              <a:t>No project listed the risks, but they are there (e.g., LLM usage)</a:t>
            </a:r>
          </a:p>
          <a:p>
            <a:r>
              <a:rPr lang="en-US" dirty="0"/>
              <a:t>Need to define the interfaces</a:t>
            </a:r>
          </a:p>
          <a:p>
            <a:pPr lvl="1"/>
            <a:r>
              <a:rPr lang="en-US" dirty="0"/>
              <a:t>No one talked about the component interfaces, the set of RESTful messages, etc.</a:t>
            </a:r>
          </a:p>
          <a:p>
            <a:pPr lvl="1"/>
            <a:r>
              <a:rPr lang="en-US" dirty="0"/>
              <a:t>This is what should be defined in terms of high-level design, not implementation details</a:t>
            </a:r>
          </a:p>
          <a:p>
            <a:r>
              <a:rPr lang="en-US" dirty="0"/>
              <a:t>Document as you write, not afterwards</a:t>
            </a:r>
          </a:p>
          <a:p>
            <a:r>
              <a:rPr lang="en-US" dirty="0"/>
              <a:t>Need to think about how app could be self-supporting</a:t>
            </a:r>
          </a:p>
          <a:p>
            <a:pPr lvl="1"/>
            <a:r>
              <a:rPr lang="en-US" dirty="0"/>
              <a:t>How could you monetize it to support AWS, maintenance</a:t>
            </a:r>
          </a:p>
          <a:p>
            <a:pPr marL="457200" lvl="1" indent="0">
              <a:buNone/>
            </a:pPr>
            <a:endParaRPr lang="en-US" dirty="0"/>
          </a:p>
          <a:p>
            <a:r>
              <a:rPr lang="en-US" dirty="0"/>
              <a:t>Remember that the goal of the project in the course</a:t>
            </a:r>
          </a:p>
          <a:p>
            <a:pPr lvl="1"/>
            <a:r>
              <a:rPr lang="en-US" dirty="0"/>
              <a:t>Is to learn how to write large, long-lived software</a:t>
            </a:r>
          </a:p>
          <a:p>
            <a:pPr lvl="1"/>
            <a:r>
              <a:rPr lang="en-US" dirty="0"/>
              <a:t>Not just to get something working this semester</a:t>
            </a:r>
          </a:p>
          <a:p>
            <a:pPr lvl="1"/>
            <a:endParaRPr lang="en-US" dirty="0"/>
          </a:p>
          <a:p>
            <a:r>
              <a:rPr lang="en-US" dirty="0"/>
              <a:t>Project Meeting at the end of class</a:t>
            </a:r>
          </a:p>
          <a:p>
            <a:pPr lvl="1"/>
            <a:r>
              <a:rPr lang="en-US" dirty="0"/>
              <a:t>I’ll be available for questions</a:t>
            </a:r>
          </a:p>
          <a:p>
            <a:endParaRPr lang="en-US" dirty="0"/>
          </a:p>
        </p:txBody>
      </p:sp>
      <p:sp>
        <p:nvSpPr>
          <p:cNvPr id="4" name="Date Placeholder 3">
            <a:extLst>
              <a:ext uri="{FF2B5EF4-FFF2-40B4-BE49-F238E27FC236}">
                <a16:creationId xmlns:a16="http://schemas.microsoft.com/office/drawing/2014/main" id="{9ACD8592-2858-EF36-4415-3BAAE519CC50}"/>
              </a:ext>
            </a:extLst>
          </p:cNvPr>
          <p:cNvSpPr>
            <a:spLocks noGrp="1"/>
          </p:cNvSpPr>
          <p:nvPr>
            <p:ph type="dt" sz="half" idx="10"/>
          </p:nvPr>
        </p:nvSpPr>
        <p:spPr/>
        <p:txBody>
          <a:bodyPr/>
          <a:lstStyle/>
          <a:p>
            <a:fld id="{BD8F77E3-2DF8-1544-AB47-40BD5E34EEFD}" type="datetime1">
              <a:rPr lang="en-US" smtClean="0"/>
              <a:t>10/10/24</a:t>
            </a:fld>
            <a:endParaRPr lang="en-US"/>
          </a:p>
        </p:txBody>
      </p:sp>
      <p:sp>
        <p:nvSpPr>
          <p:cNvPr id="5" name="Footer Placeholder 4">
            <a:extLst>
              <a:ext uri="{FF2B5EF4-FFF2-40B4-BE49-F238E27FC236}">
                <a16:creationId xmlns:a16="http://schemas.microsoft.com/office/drawing/2014/main" id="{6849CDD9-166B-71F6-652B-2AEFFB8994C5}"/>
              </a:ext>
            </a:extLst>
          </p:cNvPr>
          <p:cNvSpPr>
            <a:spLocks noGrp="1"/>
          </p:cNvSpPr>
          <p:nvPr>
            <p:ph type="ftr" sz="quarter" idx="11"/>
          </p:nvPr>
        </p:nvSpPr>
        <p:spPr/>
        <p:txBody>
          <a:bodyPr/>
          <a:lstStyle/>
          <a:p>
            <a:r>
              <a:rPr lang="en-US"/>
              <a:t>CSCI2340 - Lecture 11</a:t>
            </a:r>
            <a:endParaRPr lang="en-US" dirty="0"/>
          </a:p>
        </p:txBody>
      </p:sp>
      <p:sp>
        <p:nvSpPr>
          <p:cNvPr id="6" name="Slide Number Placeholder 5">
            <a:extLst>
              <a:ext uri="{FF2B5EF4-FFF2-40B4-BE49-F238E27FC236}">
                <a16:creationId xmlns:a16="http://schemas.microsoft.com/office/drawing/2014/main" id="{E3CA7AD3-5FBD-CAAE-D1E0-46284DB68659}"/>
              </a:ext>
            </a:extLst>
          </p:cNvPr>
          <p:cNvSpPr>
            <a:spLocks noGrp="1"/>
          </p:cNvSpPr>
          <p:nvPr>
            <p:ph type="sldNum" sz="quarter" idx="12"/>
          </p:nvPr>
        </p:nvSpPr>
        <p:spPr/>
        <p:txBody>
          <a:bodyPr/>
          <a:lstStyle/>
          <a:p>
            <a:fld id="{E4AA9D28-175B-924B-8AFB-6F5FA3319B55}" type="slidenum">
              <a:rPr lang="en-US" smtClean="0"/>
              <a:pPr/>
              <a:t>4</a:t>
            </a:fld>
            <a:endParaRPr lang="en-US"/>
          </a:p>
        </p:txBody>
      </p:sp>
      <p:pic>
        <p:nvPicPr>
          <p:cNvPr id="2052" name="Picture 4" descr="A practical approach to presentation feedback [+ examples]">
            <a:extLst>
              <a:ext uri="{FF2B5EF4-FFF2-40B4-BE49-F238E27FC236}">
                <a16:creationId xmlns:a16="http://schemas.microsoft.com/office/drawing/2014/main" id="{F4C94A11-E303-402A-3E21-BF1058D576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3589865"/>
            <a:ext cx="3201516" cy="235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377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957A7-317A-DE4A-B252-2F151531FB72}"/>
              </a:ext>
            </a:extLst>
          </p:cNvPr>
          <p:cNvSpPr>
            <a:spLocks noGrp="1"/>
          </p:cNvSpPr>
          <p:nvPr>
            <p:ph type="title"/>
          </p:nvPr>
        </p:nvSpPr>
        <p:spPr/>
        <p:txBody>
          <a:bodyPr/>
          <a:lstStyle/>
          <a:p>
            <a:r>
              <a:rPr lang="en-US" dirty="0"/>
              <a:t>User Interface Homework</a:t>
            </a:r>
          </a:p>
        </p:txBody>
      </p:sp>
      <p:sp>
        <p:nvSpPr>
          <p:cNvPr id="3" name="Content Placeholder 2">
            <a:extLst>
              <a:ext uri="{FF2B5EF4-FFF2-40B4-BE49-F238E27FC236}">
                <a16:creationId xmlns:a16="http://schemas.microsoft.com/office/drawing/2014/main" id="{4C19053B-3592-2EA8-EBDE-074D8CC2EE6E}"/>
              </a:ext>
            </a:extLst>
          </p:cNvPr>
          <p:cNvSpPr>
            <a:spLocks noGrp="1"/>
          </p:cNvSpPr>
          <p:nvPr>
            <p:ph idx="1"/>
          </p:nvPr>
        </p:nvSpPr>
        <p:spPr/>
        <p:txBody>
          <a:bodyPr/>
          <a:lstStyle/>
          <a:p>
            <a:r>
              <a:rPr lang="en-US" dirty="0"/>
              <a:t>What approach did you take to graphic note bubbles</a:t>
            </a:r>
          </a:p>
          <a:p>
            <a:pPr lvl="1"/>
            <a:r>
              <a:rPr lang="en-US" dirty="0"/>
              <a:t>Do you think your solution will work</a:t>
            </a:r>
          </a:p>
          <a:p>
            <a:pPr lvl="1"/>
            <a:r>
              <a:rPr lang="en-US" dirty="0"/>
              <a:t>How to minimize the interface</a:t>
            </a:r>
          </a:p>
          <a:p>
            <a:pPr lvl="1"/>
            <a:r>
              <a:rPr lang="en-US" dirty="0"/>
              <a:t>What ideas did you have</a:t>
            </a:r>
          </a:p>
        </p:txBody>
      </p:sp>
      <p:sp>
        <p:nvSpPr>
          <p:cNvPr id="4" name="Date Placeholder 3">
            <a:extLst>
              <a:ext uri="{FF2B5EF4-FFF2-40B4-BE49-F238E27FC236}">
                <a16:creationId xmlns:a16="http://schemas.microsoft.com/office/drawing/2014/main" id="{0B6AE1CD-2544-F82B-ACA6-3F224FC19FA5}"/>
              </a:ext>
            </a:extLst>
          </p:cNvPr>
          <p:cNvSpPr>
            <a:spLocks noGrp="1"/>
          </p:cNvSpPr>
          <p:nvPr>
            <p:ph type="dt" sz="half" idx="10"/>
          </p:nvPr>
        </p:nvSpPr>
        <p:spPr/>
        <p:txBody>
          <a:bodyPr/>
          <a:lstStyle/>
          <a:p>
            <a:fld id="{D31F5D9D-7B21-D949-A8B0-CB9F333E13B1}" type="datetime1">
              <a:rPr lang="en-US" smtClean="0"/>
              <a:t>10/10/24</a:t>
            </a:fld>
            <a:endParaRPr lang="en-US" dirty="0"/>
          </a:p>
        </p:txBody>
      </p:sp>
      <p:sp>
        <p:nvSpPr>
          <p:cNvPr id="5" name="Footer Placeholder 4">
            <a:extLst>
              <a:ext uri="{FF2B5EF4-FFF2-40B4-BE49-F238E27FC236}">
                <a16:creationId xmlns:a16="http://schemas.microsoft.com/office/drawing/2014/main" id="{8D6FCD6A-8B94-4867-96DF-5A55FE02D25C}"/>
              </a:ext>
            </a:extLst>
          </p:cNvPr>
          <p:cNvSpPr>
            <a:spLocks noGrp="1"/>
          </p:cNvSpPr>
          <p:nvPr>
            <p:ph type="ftr" sz="quarter" idx="11"/>
          </p:nvPr>
        </p:nvSpPr>
        <p:spPr/>
        <p:txBody>
          <a:bodyPr/>
          <a:lstStyle/>
          <a:p>
            <a:r>
              <a:rPr lang="en-US"/>
              <a:t>CSCI2340 - Lecture 11</a:t>
            </a:r>
            <a:endParaRPr lang="en-US" dirty="0"/>
          </a:p>
        </p:txBody>
      </p:sp>
      <p:sp>
        <p:nvSpPr>
          <p:cNvPr id="6" name="Slide Number Placeholder 5">
            <a:extLst>
              <a:ext uri="{FF2B5EF4-FFF2-40B4-BE49-F238E27FC236}">
                <a16:creationId xmlns:a16="http://schemas.microsoft.com/office/drawing/2014/main" id="{F5315E14-7940-93BF-3489-CCB2E9DA31F1}"/>
              </a:ext>
            </a:extLst>
          </p:cNvPr>
          <p:cNvSpPr>
            <a:spLocks noGrp="1"/>
          </p:cNvSpPr>
          <p:nvPr>
            <p:ph type="sldNum" sz="quarter" idx="12"/>
          </p:nvPr>
        </p:nvSpPr>
        <p:spPr/>
        <p:txBody>
          <a:bodyPr/>
          <a:lstStyle/>
          <a:p>
            <a:fld id="{E4AA9D28-175B-924B-8AFB-6F5FA3319B55}" type="slidenum">
              <a:rPr lang="en-US" smtClean="0"/>
              <a:pPr/>
              <a:t>5</a:t>
            </a:fld>
            <a:endParaRPr lang="en-US"/>
          </a:p>
        </p:txBody>
      </p:sp>
    </p:spTree>
    <p:extLst>
      <p:ext uri="{BB962C8B-B14F-4D97-AF65-F5344CB8AC3E}">
        <p14:creationId xmlns:p14="http://schemas.microsoft.com/office/powerpoint/2010/main" val="2909369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77CB9-16E4-A14D-B42A-14758F36D895}"/>
              </a:ext>
            </a:extLst>
          </p:cNvPr>
          <p:cNvSpPr>
            <a:spLocks noGrp="1"/>
          </p:cNvSpPr>
          <p:nvPr>
            <p:ph type="title"/>
          </p:nvPr>
        </p:nvSpPr>
        <p:spPr/>
        <p:txBody>
          <a:bodyPr/>
          <a:lstStyle/>
          <a:p>
            <a:r>
              <a:rPr lang="en-US" dirty="0"/>
              <a:t>High-Level Design</a:t>
            </a:r>
          </a:p>
        </p:txBody>
      </p:sp>
      <p:sp>
        <p:nvSpPr>
          <p:cNvPr id="3" name="Content Placeholder 2">
            <a:extLst>
              <a:ext uri="{FF2B5EF4-FFF2-40B4-BE49-F238E27FC236}">
                <a16:creationId xmlns:a16="http://schemas.microsoft.com/office/drawing/2014/main" id="{B926A21B-CB8C-4E42-96AF-78B8EC276194}"/>
              </a:ext>
            </a:extLst>
          </p:cNvPr>
          <p:cNvSpPr>
            <a:spLocks noGrp="1"/>
          </p:cNvSpPr>
          <p:nvPr>
            <p:ph idx="1"/>
          </p:nvPr>
        </p:nvSpPr>
        <p:spPr/>
        <p:txBody>
          <a:bodyPr>
            <a:normAutofit fontScale="92500" lnSpcReduction="10000"/>
          </a:bodyPr>
          <a:lstStyle/>
          <a:p>
            <a:r>
              <a:rPr lang="en-US" dirty="0">
                <a:solidFill>
                  <a:schemeClr val="accent6">
                    <a:lumMod val="75000"/>
                  </a:schemeClr>
                </a:solidFill>
              </a:rPr>
              <a:t>Breaks the system into components</a:t>
            </a:r>
          </a:p>
          <a:p>
            <a:r>
              <a:rPr lang="en-US" dirty="0">
                <a:solidFill>
                  <a:schemeClr val="accent5">
                    <a:lumMod val="75000"/>
                  </a:schemeClr>
                </a:solidFill>
              </a:rPr>
              <a:t>Each component to be coded by individual (or a small team)</a:t>
            </a:r>
          </a:p>
          <a:p>
            <a:r>
              <a:rPr lang="en-US" dirty="0">
                <a:solidFill>
                  <a:schemeClr val="accent4">
                    <a:lumMod val="50000"/>
                  </a:schemeClr>
                </a:solidFill>
              </a:rPr>
              <a:t>Each component has well-defined interfaces</a:t>
            </a:r>
          </a:p>
          <a:p>
            <a:pPr lvl="1"/>
            <a:r>
              <a:rPr lang="en-US" dirty="0"/>
              <a:t>Note that these may change</a:t>
            </a:r>
          </a:p>
          <a:p>
            <a:r>
              <a:rPr lang="en-US" dirty="0">
                <a:solidFill>
                  <a:schemeClr val="bg2">
                    <a:lumMod val="25000"/>
                  </a:schemeClr>
                </a:solidFill>
              </a:rPr>
              <a:t>Next step is to design the components</a:t>
            </a:r>
          </a:p>
          <a:p>
            <a:pPr lvl="1"/>
            <a:r>
              <a:rPr lang="en-US" b="1" dirty="0"/>
              <a:t>And</a:t>
            </a:r>
            <a:r>
              <a:rPr lang="en-US" dirty="0"/>
              <a:t> choose appropriate technologies</a:t>
            </a:r>
          </a:p>
          <a:p>
            <a:pPr lvl="1"/>
            <a:r>
              <a:rPr lang="en-US" b="1" dirty="0"/>
              <a:t>Then</a:t>
            </a:r>
            <a:r>
              <a:rPr lang="en-US" dirty="0"/>
              <a:t> build the implementation</a:t>
            </a:r>
          </a:p>
          <a:p>
            <a:r>
              <a:rPr lang="en-US" dirty="0">
                <a:solidFill>
                  <a:schemeClr val="accent2">
                    <a:lumMod val="50000"/>
                  </a:schemeClr>
                </a:solidFill>
              </a:rPr>
              <a:t>You should have some experience at this level</a:t>
            </a:r>
          </a:p>
          <a:p>
            <a:pPr lvl="1"/>
            <a:r>
              <a:rPr lang="en-US" dirty="0"/>
              <a:t>From CS32, CS134 or equivalent</a:t>
            </a:r>
          </a:p>
          <a:p>
            <a:pPr lvl="1"/>
            <a:r>
              <a:rPr lang="en-US" dirty="0"/>
              <a:t>I want to highlight what I think you should have learned</a:t>
            </a:r>
          </a:p>
        </p:txBody>
      </p:sp>
      <p:sp>
        <p:nvSpPr>
          <p:cNvPr id="4" name="Date Placeholder 3">
            <a:extLst>
              <a:ext uri="{FF2B5EF4-FFF2-40B4-BE49-F238E27FC236}">
                <a16:creationId xmlns:a16="http://schemas.microsoft.com/office/drawing/2014/main" id="{EC22A27D-FD69-C74F-BD8D-7605AEC5F048}"/>
              </a:ext>
            </a:extLst>
          </p:cNvPr>
          <p:cNvSpPr>
            <a:spLocks noGrp="1"/>
          </p:cNvSpPr>
          <p:nvPr>
            <p:ph type="dt" sz="half" idx="10"/>
          </p:nvPr>
        </p:nvSpPr>
        <p:spPr/>
        <p:txBody>
          <a:bodyPr/>
          <a:lstStyle/>
          <a:p>
            <a:fld id="{21BA437C-E30C-8543-AC3C-93241C7F59B7}" type="datetime1">
              <a:rPr lang="en-US" smtClean="0"/>
              <a:t>10/10/24</a:t>
            </a:fld>
            <a:endParaRPr lang="en-US"/>
          </a:p>
        </p:txBody>
      </p:sp>
      <p:sp>
        <p:nvSpPr>
          <p:cNvPr id="5" name="Footer Placeholder 4">
            <a:extLst>
              <a:ext uri="{FF2B5EF4-FFF2-40B4-BE49-F238E27FC236}">
                <a16:creationId xmlns:a16="http://schemas.microsoft.com/office/drawing/2014/main" id="{84FF907D-3FBA-744D-9211-A475DC41DDBB}"/>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C34A72A2-D315-8845-8242-437E800933E8}"/>
              </a:ext>
            </a:extLst>
          </p:cNvPr>
          <p:cNvSpPr>
            <a:spLocks noGrp="1"/>
          </p:cNvSpPr>
          <p:nvPr>
            <p:ph type="sldNum" sz="quarter" idx="12"/>
          </p:nvPr>
        </p:nvSpPr>
        <p:spPr/>
        <p:txBody>
          <a:bodyPr/>
          <a:lstStyle/>
          <a:p>
            <a:fld id="{E4AA9D28-175B-924B-8AFB-6F5FA3319B55}" type="slidenum">
              <a:rPr lang="en-US" smtClean="0"/>
              <a:pPr/>
              <a:t>6</a:t>
            </a:fld>
            <a:endParaRPr lang="en-US"/>
          </a:p>
        </p:txBody>
      </p:sp>
      <p:pic>
        <p:nvPicPr>
          <p:cNvPr id="2050" name="Picture 2" descr="HLDD - High-Level Design Document">
            <a:extLst>
              <a:ext uri="{FF2B5EF4-FFF2-40B4-BE49-F238E27FC236}">
                <a16:creationId xmlns:a16="http://schemas.microsoft.com/office/drawing/2014/main" id="{5169AB31-9E36-1A45-AA48-4690F1C4ED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2333" y="3205162"/>
            <a:ext cx="3073087" cy="1659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640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73F58-67A8-CA95-2D02-562E02957929}"/>
              </a:ext>
            </a:extLst>
          </p:cNvPr>
          <p:cNvSpPr>
            <a:spLocks noGrp="1"/>
          </p:cNvSpPr>
          <p:nvPr>
            <p:ph type="title"/>
          </p:nvPr>
        </p:nvSpPr>
        <p:spPr/>
        <p:txBody>
          <a:bodyPr/>
          <a:lstStyle/>
          <a:p>
            <a:r>
              <a:rPr lang="en-US" dirty="0"/>
              <a:t>Object-Oriented Design</a:t>
            </a:r>
          </a:p>
        </p:txBody>
      </p:sp>
      <p:sp>
        <p:nvSpPr>
          <p:cNvPr id="3" name="Content Placeholder 2">
            <a:extLst>
              <a:ext uri="{FF2B5EF4-FFF2-40B4-BE49-F238E27FC236}">
                <a16:creationId xmlns:a16="http://schemas.microsoft.com/office/drawing/2014/main" id="{DED484E0-B0D2-316D-8FE4-9E73DE690564}"/>
              </a:ext>
            </a:extLst>
          </p:cNvPr>
          <p:cNvSpPr>
            <a:spLocks noGrp="1"/>
          </p:cNvSpPr>
          <p:nvPr>
            <p:ph idx="1"/>
          </p:nvPr>
        </p:nvSpPr>
        <p:spPr/>
        <p:txBody>
          <a:bodyPr>
            <a:normAutofit fontScale="92500" lnSpcReduction="10000"/>
          </a:bodyPr>
          <a:lstStyle/>
          <a:p>
            <a:r>
              <a:rPr lang="en-US" dirty="0">
                <a:solidFill>
                  <a:schemeClr val="accent4">
                    <a:lumMod val="50000"/>
                  </a:schemeClr>
                </a:solidFill>
              </a:rPr>
              <a:t>Object-oriented design fits most applications</a:t>
            </a:r>
          </a:p>
          <a:p>
            <a:pPr lvl="1"/>
            <a:r>
              <a:rPr lang="en-US" dirty="0"/>
              <a:t>Objects provide information hiding</a:t>
            </a:r>
          </a:p>
          <a:p>
            <a:pPr lvl="1"/>
            <a:r>
              <a:rPr lang="en-US" dirty="0"/>
              <a:t>Objects are a natural way of representing things</a:t>
            </a:r>
          </a:p>
          <a:p>
            <a:pPr lvl="1"/>
            <a:r>
              <a:rPr lang="en-US" dirty="0"/>
              <a:t>Objects can be singletons or sets of items</a:t>
            </a:r>
          </a:p>
          <a:p>
            <a:r>
              <a:rPr lang="en-US" dirty="0">
                <a:solidFill>
                  <a:schemeClr val="accent6">
                    <a:lumMod val="50000"/>
                  </a:schemeClr>
                </a:solidFill>
              </a:rPr>
              <a:t>Objects are supported by most languages</a:t>
            </a:r>
          </a:p>
          <a:p>
            <a:pPr lvl="1"/>
            <a:r>
              <a:rPr lang="en-US" dirty="0"/>
              <a:t>Modules in some languages represent singleton objects</a:t>
            </a:r>
          </a:p>
          <a:p>
            <a:pPr lvl="1"/>
            <a:r>
              <a:rPr lang="en-US" dirty="0"/>
              <a:t>But mixing modules and objects can get confusing</a:t>
            </a:r>
          </a:p>
          <a:p>
            <a:r>
              <a:rPr lang="en-US" dirty="0">
                <a:solidFill>
                  <a:schemeClr val="accent2">
                    <a:lumMod val="50000"/>
                  </a:schemeClr>
                </a:solidFill>
              </a:rPr>
              <a:t>Objects are flexible</a:t>
            </a:r>
          </a:p>
          <a:p>
            <a:pPr lvl="1"/>
            <a:r>
              <a:rPr lang="en-US" dirty="0"/>
              <a:t>Naturally represent many aspects of programming</a:t>
            </a:r>
          </a:p>
          <a:p>
            <a:pPr lvl="1"/>
            <a:r>
              <a:rPr lang="en-US" dirty="0"/>
              <a:t>Not just physical entities</a:t>
            </a:r>
          </a:p>
        </p:txBody>
      </p:sp>
      <p:sp>
        <p:nvSpPr>
          <p:cNvPr id="4" name="Date Placeholder 3">
            <a:extLst>
              <a:ext uri="{FF2B5EF4-FFF2-40B4-BE49-F238E27FC236}">
                <a16:creationId xmlns:a16="http://schemas.microsoft.com/office/drawing/2014/main" id="{1051328A-5D69-FFB6-C6AB-EB18700DBABC}"/>
              </a:ext>
            </a:extLst>
          </p:cNvPr>
          <p:cNvSpPr>
            <a:spLocks noGrp="1"/>
          </p:cNvSpPr>
          <p:nvPr>
            <p:ph type="dt" sz="half" idx="10"/>
          </p:nvPr>
        </p:nvSpPr>
        <p:spPr/>
        <p:txBody>
          <a:bodyPr/>
          <a:lstStyle/>
          <a:p>
            <a:fld id="{D088C461-2FE0-004B-A970-804D44E1BD76}" type="datetime1">
              <a:rPr lang="en-US" smtClean="0"/>
              <a:t>10/10/24</a:t>
            </a:fld>
            <a:endParaRPr lang="en-US"/>
          </a:p>
        </p:txBody>
      </p:sp>
      <p:sp>
        <p:nvSpPr>
          <p:cNvPr id="5" name="Footer Placeholder 4">
            <a:extLst>
              <a:ext uri="{FF2B5EF4-FFF2-40B4-BE49-F238E27FC236}">
                <a16:creationId xmlns:a16="http://schemas.microsoft.com/office/drawing/2014/main" id="{E075EDAF-7589-821A-207D-A56D5D0DF50C}"/>
              </a:ext>
            </a:extLst>
          </p:cNvPr>
          <p:cNvSpPr>
            <a:spLocks noGrp="1"/>
          </p:cNvSpPr>
          <p:nvPr>
            <p:ph type="ftr" sz="quarter" idx="11"/>
          </p:nvPr>
        </p:nvSpPr>
        <p:spPr/>
        <p:txBody>
          <a:bodyPr/>
          <a:lstStyle/>
          <a:p>
            <a:r>
              <a:rPr lang="en-US"/>
              <a:t>CSCI2340 - Lecture 11</a:t>
            </a:r>
            <a:endParaRPr lang="en-US" dirty="0"/>
          </a:p>
        </p:txBody>
      </p:sp>
      <p:sp>
        <p:nvSpPr>
          <p:cNvPr id="6" name="Slide Number Placeholder 5">
            <a:extLst>
              <a:ext uri="{FF2B5EF4-FFF2-40B4-BE49-F238E27FC236}">
                <a16:creationId xmlns:a16="http://schemas.microsoft.com/office/drawing/2014/main" id="{7BE6A146-39F8-65F8-B07A-CA99C78F63FD}"/>
              </a:ext>
            </a:extLst>
          </p:cNvPr>
          <p:cNvSpPr>
            <a:spLocks noGrp="1"/>
          </p:cNvSpPr>
          <p:nvPr>
            <p:ph type="sldNum" sz="quarter" idx="12"/>
          </p:nvPr>
        </p:nvSpPr>
        <p:spPr/>
        <p:txBody>
          <a:bodyPr/>
          <a:lstStyle/>
          <a:p>
            <a:fld id="{E4AA9D28-175B-924B-8AFB-6F5FA3319B55}" type="slidenum">
              <a:rPr lang="en-US" smtClean="0"/>
              <a:pPr/>
              <a:t>7</a:t>
            </a:fld>
            <a:endParaRPr lang="en-US"/>
          </a:p>
        </p:txBody>
      </p:sp>
      <p:pic>
        <p:nvPicPr>
          <p:cNvPr id="3074" name="Picture 2" descr="1 Chapter-01 Programming Methodologies Procedural/Structured Design  Objected-Oriented Design. - ppt download">
            <a:extLst>
              <a:ext uri="{FF2B5EF4-FFF2-40B4-BE49-F238E27FC236}">
                <a16:creationId xmlns:a16="http://schemas.microsoft.com/office/drawing/2014/main" id="{2FD24543-AC22-4D24-ACBC-8DB65286B7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287337"/>
            <a:ext cx="3533421" cy="2650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088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D2AB2-879A-6849-9B93-59336525E504}"/>
              </a:ext>
            </a:extLst>
          </p:cNvPr>
          <p:cNvSpPr>
            <a:spLocks noGrp="1"/>
          </p:cNvSpPr>
          <p:nvPr>
            <p:ph type="title"/>
          </p:nvPr>
        </p:nvSpPr>
        <p:spPr/>
        <p:txBody>
          <a:bodyPr/>
          <a:lstStyle/>
          <a:p>
            <a:r>
              <a:rPr lang="en-US" dirty="0"/>
              <a:t>Detailed Design</a:t>
            </a:r>
          </a:p>
        </p:txBody>
      </p:sp>
      <p:sp>
        <p:nvSpPr>
          <p:cNvPr id="3" name="Content Placeholder 2">
            <a:extLst>
              <a:ext uri="{FF2B5EF4-FFF2-40B4-BE49-F238E27FC236}">
                <a16:creationId xmlns:a16="http://schemas.microsoft.com/office/drawing/2014/main" id="{59FF626A-6BF0-FA44-8AA7-602255703EFF}"/>
              </a:ext>
            </a:extLst>
          </p:cNvPr>
          <p:cNvSpPr>
            <a:spLocks noGrp="1"/>
          </p:cNvSpPr>
          <p:nvPr>
            <p:ph idx="1"/>
          </p:nvPr>
        </p:nvSpPr>
        <p:spPr>
          <a:xfrm>
            <a:off x="635000" y="1847850"/>
            <a:ext cx="10515600" cy="4351338"/>
          </a:xfrm>
        </p:spPr>
        <p:txBody>
          <a:bodyPr>
            <a:normAutofit fontScale="70000" lnSpcReduction="20000"/>
          </a:bodyPr>
          <a:lstStyle/>
          <a:p>
            <a:r>
              <a:rPr lang="en-US" dirty="0">
                <a:solidFill>
                  <a:schemeClr val="accent5">
                    <a:lumMod val="75000"/>
                  </a:schemeClr>
                </a:solidFill>
              </a:rPr>
              <a:t>For a single high-level design component</a:t>
            </a:r>
          </a:p>
          <a:p>
            <a:pPr lvl="1"/>
            <a:r>
              <a:rPr lang="en-US" dirty="0"/>
              <a:t>Repeating high level design at a more detailed level</a:t>
            </a:r>
          </a:p>
          <a:p>
            <a:r>
              <a:rPr lang="en-US" dirty="0">
                <a:solidFill>
                  <a:schemeClr val="accent6">
                    <a:lumMod val="50000"/>
                  </a:schemeClr>
                </a:solidFill>
              </a:rPr>
              <a:t>Designing classes (modules, files)</a:t>
            </a:r>
          </a:p>
          <a:p>
            <a:pPr lvl="1"/>
            <a:r>
              <a:rPr lang="en-US" dirty="0"/>
              <a:t>Determine the set of top-level classes needed</a:t>
            </a:r>
          </a:p>
          <a:p>
            <a:pPr lvl="1"/>
            <a:r>
              <a:rPr lang="en-US" dirty="0"/>
              <a:t>What are the methods/functions and fields/local variables of those classes</a:t>
            </a:r>
          </a:p>
          <a:p>
            <a:pPr lvl="1"/>
            <a:r>
              <a:rPr lang="en-US" dirty="0"/>
              <a:t>Determine how these classes are organized (inheritance)</a:t>
            </a:r>
          </a:p>
          <a:p>
            <a:r>
              <a:rPr lang="en-US" dirty="0">
                <a:solidFill>
                  <a:schemeClr val="accent5">
                    <a:lumMod val="50000"/>
                  </a:schemeClr>
                </a:solidFill>
              </a:rPr>
              <a:t>Designing methods</a:t>
            </a:r>
          </a:p>
          <a:p>
            <a:pPr lvl="1"/>
            <a:r>
              <a:rPr lang="en-US" dirty="0"/>
              <a:t>What do the methods do</a:t>
            </a:r>
          </a:p>
          <a:p>
            <a:pPr lvl="1"/>
            <a:r>
              <a:rPr lang="en-US" dirty="0"/>
              <a:t>High-level specification (not code)</a:t>
            </a:r>
          </a:p>
          <a:p>
            <a:pPr lvl="2"/>
            <a:r>
              <a:rPr lang="en-US" dirty="0"/>
              <a:t>Signature (data types, return value, exceptions)</a:t>
            </a:r>
          </a:p>
          <a:p>
            <a:pPr lvl="2"/>
            <a:r>
              <a:rPr lang="en-US" dirty="0"/>
              <a:t>Statement as to what the method does (</a:t>
            </a:r>
            <a:r>
              <a:rPr lang="en-US" dirty="0" err="1"/>
              <a:t>JavaDoc</a:t>
            </a:r>
            <a:r>
              <a:rPr lang="en-US" dirty="0"/>
              <a:t>? Pseudo code?)</a:t>
            </a:r>
          </a:p>
          <a:p>
            <a:pPr lvl="1"/>
            <a:r>
              <a:rPr lang="en-US" dirty="0"/>
              <a:t>Don’t be afraid of exceptions</a:t>
            </a:r>
          </a:p>
          <a:p>
            <a:r>
              <a:rPr lang="en-US" dirty="0">
                <a:solidFill>
                  <a:schemeClr val="accent2">
                    <a:lumMod val="50000"/>
                  </a:schemeClr>
                </a:solidFill>
              </a:rPr>
              <a:t>Designing private methods and fields comes later</a:t>
            </a:r>
          </a:p>
          <a:p>
            <a:pPr lvl="1"/>
            <a:r>
              <a:rPr lang="en-US" dirty="0"/>
              <a:t>Part of implementation, not design</a:t>
            </a:r>
          </a:p>
        </p:txBody>
      </p:sp>
      <p:sp>
        <p:nvSpPr>
          <p:cNvPr id="4" name="Date Placeholder 3">
            <a:extLst>
              <a:ext uri="{FF2B5EF4-FFF2-40B4-BE49-F238E27FC236}">
                <a16:creationId xmlns:a16="http://schemas.microsoft.com/office/drawing/2014/main" id="{47157485-09EE-E047-A73B-0DEB888384D4}"/>
              </a:ext>
            </a:extLst>
          </p:cNvPr>
          <p:cNvSpPr>
            <a:spLocks noGrp="1"/>
          </p:cNvSpPr>
          <p:nvPr>
            <p:ph type="dt" sz="half" idx="10"/>
          </p:nvPr>
        </p:nvSpPr>
        <p:spPr/>
        <p:txBody>
          <a:bodyPr/>
          <a:lstStyle/>
          <a:p>
            <a:fld id="{555D7AFB-E22F-FC4C-8FA9-EC745F74ECF2}" type="datetime1">
              <a:rPr lang="en-US" smtClean="0"/>
              <a:t>10/10/24</a:t>
            </a:fld>
            <a:endParaRPr lang="en-US"/>
          </a:p>
        </p:txBody>
      </p:sp>
      <p:sp>
        <p:nvSpPr>
          <p:cNvPr id="5" name="Footer Placeholder 4">
            <a:extLst>
              <a:ext uri="{FF2B5EF4-FFF2-40B4-BE49-F238E27FC236}">
                <a16:creationId xmlns:a16="http://schemas.microsoft.com/office/drawing/2014/main" id="{95D86D54-B4B7-2B42-92C2-8D953373A0D2}"/>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2D7BF370-3C55-6147-9648-81B80F3C794D}"/>
              </a:ext>
            </a:extLst>
          </p:cNvPr>
          <p:cNvSpPr>
            <a:spLocks noGrp="1"/>
          </p:cNvSpPr>
          <p:nvPr>
            <p:ph type="sldNum" sz="quarter" idx="12"/>
          </p:nvPr>
        </p:nvSpPr>
        <p:spPr/>
        <p:txBody>
          <a:bodyPr/>
          <a:lstStyle/>
          <a:p>
            <a:fld id="{E4AA9D28-175B-924B-8AFB-6F5FA3319B55}" type="slidenum">
              <a:rPr lang="en-US" smtClean="0"/>
              <a:pPr/>
              <a:t>8</a:t>
            </a:fld>
            <a:endParaRPr lang="en-US"/>
          </a:p>
        </p:txBody>
      </p:sp>
      <p:pic>
        <p:nvPicPr>
          <p:cNvPr id="3074" name="Picture 2" descr="California Division | Federal Highway Administration">
            <a:extLst>
              <a:ext uri="{FF2B5EF4-FFF2-40B4-BE49-F238E27FC236}">
                <a16:creationId xmlns:a16="http://schemas.microsoft.com/office/drawing/2014/main" id="{C27916C0-6FC9-8E42-BA01-B69C00AA65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3507" y="136525"/>
            <a:ext cx="5074487" cy="2359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282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6E90A-833B-4D43-9AD2-EEAEB766C68A}"/>
              </a:ext>
            </a:extLst>
          </p:cNvPr>
          <p:cNvSpPr>
            <a:spLocks noGrp="1"/>
          </p:cNvSpPr>
          <p:nvPr>
            <p:ph type="title"/>
          </p:nvPr>
        </p:nvSpPr>
        <p:spPr>
          <a:xfrm>
            <a:off x="1047402" y="587066"/>
            <a:ext cx="10515600" cy="1325563"/>
          </a:xfrm>
        </p:spPr>
        <p:txBody>
          <a:bodyPr/>
          <a:lstStyle/>
          <a:p>
            <a:r>
              <a:rPr lang="en-US" dirty="0"/>
              <a:t>Goals of Detailed Design</a:t>
            </a:r>
          </a:p>
        </p:txBody>
      </p:sp>
      <p:sp>
        <p:nvSpPr>
          <p:cNvPr id="3" name="Content Placeholder 2">
            <a:extLst>
              <a:ext uri="{FF2B5EF4-FFF2-40B4-BE49-F238E27FC236}">
                <a16:creationId xmlns:a16="http://schemas.microsoft.com/office/drawing/2014/main" id="{00D8CBBA-871B-B742-BD3C-EEAF2DC10C45}"/>
              </a:ext>
            </a:extLst>
          </p:cNvPr>
          <p:cNvSpPr>
            <a:spLocks noGrp="1"/>
          </p:cNvSpPr>
          <p:nvPr>
            <p:ph idx="1"/>
          </p:nvPr>
        </p:nvSpPr>
        <p:spPr/>
        <p:txBody>
          <a:bodyPr>
            <a:normAutofit fontScale="85000" lnSpcReduction="20000"/>
          </a:bodyPr>
          <a:lstStyle/>
          <a:p>
            <a:r>
              <a:rPr lang="en-US" dirty="0">
                <a:solidFill>
                  <a:schemeClr val="accent6">
                    <a:lumMod val="50000"/>
                  </a:schemeClr>
                </a:solidFill>
              </a:rPr>
              <a:t>Compact, coherent implementation</a:t>
            </a:r>
          </a:p>
          <a:p>
            <a:pPr lvl="1"/>
            <a:r>
              <a:rPr lang="en-US" dirty="0"/>
              <a:t>Before you commit to code</a:t>
            </a:r>
          </a:p>
          <a:p>
            <a:r>
              <a:rPr lang="en-US" dirty="0">
                <a:solidFill>
                  <a:schemeClr val="accent5">
                    <a:lumMod val="50000"/>
                  </a:schemeClr>
                </a:solidFill>
              </a:rPr>
              <a:t>Changes, new features, etc. are contained in a single class</a:t>
            </a:r>
          </a:p>
          <a:p>
            <a:r>
              <a:rPr lang="en-US" dirty="0">
                <a:solidFill>
                  <a:schemeClr val="accent4">
                    <a:lumMod val="50000"/>
                  </a:schemeClr>
                </a:solidFill>
              </a:rPr>
              <a:t>Top-level classes aren’t too big or too small</a:t>
            </a:r>
          </a:p>
          <a:p>
            <a:pPr lvl="1"/>
            <a:r>
              <a:rPr lang="en-US" dirty="0"/>
              <a:t>Inner or support classes should be small</a:t>
            </a:r>
          </a:p>
          <a:p>
            <a:pPr lvl="1"/>
            <a:r>
              <a:rPr lang="en-US" dirty="0"/>
              <a:t>File sizes are reasonable</a:t>
            </a:r>
          </a:p>
          <a:p>
            <a:r>
              <a:rPr lang="en-US" dirty="0">
                <a:solidFill>
                  <a:schemeClr val="accent3">
                    <a:lumMod val="50000"/>
                  </a:schemeClr>
                </a:solidFill>
              </a:rPr>
              <a:t>Number of files &amp; classes is reasonable</a:t>
            </a:r>
          </a:p>
          <a:p>
            <a:r>
              <a:rPr lang="en-US" dirty="0">
                <a:solidFill>
                  <a:schemeClr val="accent2">
                    <a:lumMod val="50000"/>
                  </a:schemeClr>
                </a:solidFill>
              </a:rPr>
              <a:t>Methods have reasonable (small) number of parameters</a:t>
            </a:r>
          </a:p>
          <a:p>
            <a:r>
              <a:rPr lang="en-US" dirty="0">
                <a:solidFill>
                  <a:schemeClr val="accent1">
                    <a:lumMod val="50000"/>
                  </a:schemeClr>
                </a:solidFill>
              </a:rPr>
              <a:t>The interfaces between classes are </a:t>
            </a:r>
            <a:r>
              <a:rPr lang="en-US" b="1" dirty="0">
                <a:solidFill>
                  <a:schemeClr val="accent1">
                    <a:lumMod val="50000"/>
                  </a:schemeClr>
                </a:solidFill>
              </a:rPr>
              <a:t>SIMPLE</a:t>
            </a:r>
          </a:p>
          <a:p>
            <a:pPr lvl="1"/>
            <a:r>
              <a:rPr lang="en-US" dirty="0"/>
              <a:t>Simpler means easy to code, maintain, evolve</a:t>
            </a:r>
          </a:p>
          <a:p>
            <a:r>
              <a:rPr lang="en-US" dirty="0">
                <a:solidFill>
                  <a:srgbClr val="7030A0"/>
                </a:solidFill>
              </a:rPr>
              <a:t>You should feel comfortable coding it from specification</a:t>
            </a:r>
          </a:p>
        </p:txBody>
      </p:sp>
      <p:sp>
        <p:nvSpPr>
          <p:cNvPr id="4" name="Date Placeholder 3">
            <a:extLst>
              <a:ext uri="{FF2B5EF4-FFF2-40B4-BE49-F238E27FC236}">
                <a16:creationId xmlns:a16="http://schemas.microsoft.com/office/drawing/2014/main" id="{4848722A-40B2-CA47-AD5F-0E65662903CC}"/>
              </a:ext>
            </a:extLst>
          </p:cNvPr>
          <p:cNvSpPr>
            <a:spLocks noGrp="1"/>
          </p:cNvSpPr>
          <p:nvPr>
            <p:ph type="dt" sz="half" idx="10"/>
          </p:nvPr>
        </p:nvSpPr>
        <p:spPr/>
        <p:txBody>
          <a:bodyPr/>
          <a:lstStyle/>
          <a:p>
            <a:fld id="{FC123BE5-74E7-F442-B561-C33D55190C57}" type="datetime1">
              <a:rPr lang="en-US" smtClean="0"/>
              <a:t>10/10/24</a:t>
            </a:fld>
            <a:endParaRPr lang="en-US"/>
          </a:p>
        </p:txBody>
      </p:sp>
      <p:sp>
        <p:nvSpPr>
          <p:cNvPr id="5" name="Footer Placeholder 4">
            <a:extLst>
              <a:ext uri="{FF2B5EF4-FFF2-40B4-BE49-F238E27FC236}">
                <a16:creationId xmlns:a16="http://schemas.microsoft.com/office/drawing/2014/main" id="{5CA7754A-88FC-8C42-9434-84A667B2610B}"/>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96A47644-9567-FB43-ACC5-E0CC3EC76CC8}"/>
              </a:ext>
            </a:extLst>
          </p:cNvPr>
          <p:cNvSpPr>
            <a:spLocks noGrp="1"/>
          </p:cNvSpPr>
          <p:nvPr>
            <p:ph type="sldNum" sz="quarter" idx="12"/>
          </p:nvPr>
        </p:nvSpPr>
        <p:spPr/>
        <p:txBody>
          <a:bodyPr/>
          <a:lstStyle/>
          <a:p>
            <a:fld id="{E4AA9D28-175B-924B-8AFB-6F5FA3319B55}" type="slidenum">
              <a:rPr lang="en-US" smtClean="0"/>
              <a:pPr/>
              <a:t>9</a:t>
            </a:fld>
            <a:endParaRPr lang="en-US"/>
          </a:p>
        </p:txBody>
      </p:sp>
      <p:pic>
        <p:nvPicPr>
          <p:cNvPr id="4098" name="Picture 2" descr="Software Architecture">
            <a:extLst>
              <a:ext uri="{FF2B5EF4-FFF2-40B4-BE49-F238E27FC236}">
                <a16:creationId xmlns:a16="http://schemas.microsoft.com/office/drawing/2014/main" id="{00A87C08-BC5B-3948-AE14-751491DF0D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2889" y="136525"/>
            <a:ext cx="2859314" cy="2042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0407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603D-FA05-7648-A539-FAA7FDF730D4}"/>
              </a:ext>
            </a:extLst>
          </p:cNvPr>
          <p:cNvSpPr>
            <a:spLocks noGrp="1"/>
          </p:cNvSpPr>
          <p:nvPr>
            <p:ph type="title"/>
          </p:nvPr>
        </p:nvSpPr>
        <p:spPr/>
        <p:txBody>
          <a:bodyPr/>
          <a:lstStyle/>
          <a:p>
            <a:r>
              <a:rPr lang="en-US" dirty="0"/>
              <a:t>What do Classes Represent</a:t>
            </a:r>
          </a:p>
        </p:txBody>
      </p:sp>
      <p:sp>
        <p:nvSpPr>
          <p:cNvPr id="3" name="Content Placeholder 2">
            <a:extLst>
              <a:ext uri="{FF2B5EF4-FFF2-40B4-BE49-F238E27FC236}">
                <a16:creationId xmlns:a16="http://schemas.microsoft.com/office/drawing/2014/main" id="{3AB3F9D3-B15B-6948-89A2-E8E89BEF3E0D}"/>
              </a:ext>
            </a:extLst>
          </p:cNvPr>
          <p:cNvSpPr>
            <a:spLocks noGrp="1"/>
          </p:cNvSpPr>
          <p:nvPr>
            <p:ph idx="1"/>
          </p:nvPr>
        </p:nvSpPr>
        <p:spPr/>
        <p:txBody>
          <a:bodyPr>
            <a:normAutofit fontScale="62500" lnSpcReduction="20000"/>
          </a:bodyPr>
          <a:lstStyle/>
          <a:p>
            <a:r>
              <a:rPr lang="en-US" dirty="0">
                <a:solidFill>
                  <a:schemeClr val="accent1">
                    <a:lumMod val="50000"/>
                  </a:schemeClr>
                </a:solidFill>
              </a:rPr>
              <a:t>Objects (physical or virtual) in the solution</a:t>
            </a:r>
          </a:p>
          <a:p>
            <a:pPr lvl="1"/>
            <a:r>
              <a:rPr lang="en-US" dirty="0"/>
              <a:t>Data with operations</a:t>
            </a:r>
          </a:p>
          <a:p>
            <a:pPr lvl="1"/>
            <a:r>
              <a:rPr lang="en-US" dirty="0"/>
              <a:t>Anthropomorphic</a:t>
            </a:r>
          </a:p>
          <a:p>
            <a:pPr lvl="1"/>
            <a:r>
              <a:rPr lang="en-US" dirty="0"/>
              <a:t>Example: switches, sensors,</a:t>
            </a:r>
          </a:p>
          <a:p>
            <a:r>
              <a:rPr lang="en-US" dirty="0">
                <a:solidFill>
                  <a:schemeClr val="accent2">
                    <a:lumMod val="50000"/>
                  </a:schemeClr>
                </a:solidFill>
              </a:rPr>
              <a:t>Algorithms (functional classes)</a:t>
            </a:r>
          </a:p>
          <a:p>
            <a:pPr lvl="1"/>
            <a:r>
              <a:rPr lang="en-US" dirty="0"/>
              <a:t>Example: safety controller (switches, signals)</a:t>
            </a:r>
          </a:p>
          <a:p>
            <a:r>
              <a:rPr lang="en-US" dirty="0">
                <a:solidFill>
                  <a:schemeClr val="accent4">
                    <a:lumMod val="50000"/>
                  </a:schemeClr>
                </a:solidFill>
              </a:rPr>
              <a:t>Reactive Elements (callback classes)</a:t>
            </a:r>
          </a:p>
          <a:p>
            <a:pPr lvl="1"/>
            <a:r>
              <a:rPr lang="en-US" dirty="0"/>
              <a:t>Function pointers, completions</a:t>
            </a:r>
          </a:p>
          <a:p>
            <a:pPr lvl="1"/>
            <a:r>
              <a:rPr lang="en-US" dirty="0"/>
              <a:t>Sets of these</a:t>
            </a:r>
          </a:p>
          <a:p>
            <a:r>
              <a:rPr lang="en-US" dirty="0">
                <a:solidFill>
                  <a:schemeClr val="accent5">
                    <a:lumMod val="50000"/>
                  </a:schemeClr>
                </a:solidFill>
              </a:rPr>
              <a:t>Control (Thread/Runnable)</a:t>
            </a:r>
          </a:p>
          <a:p>
            <a:r>
              <a:rPr lang="en-US" dirty="0">
                <a:solidFill>
                  <a:schemeClr val="accent3">
                    <a:lumMod val="50000"/>
                  </a:schemeClr>
                </a:solidFill>
              </a:rPr>
              <a:t>Controllers </a:t>
            </a:r>
          </a:p>
          <a:p>
            <a:pPr lvl="1"/>
            <a:r>
              <a:rPr lang="en-US" dirty="0"/>
              <a:t>Phases of a run</a:t>
            </a:r>
          </a:p>
          <a:p>
            <a:r>
              <a:rPr lang="en-US" dirty="0">
                <a:solidFill>
                  <a:srgbClr val="7030A0"/>
                </a:solidFill>
              </a:rPr>
              <a:t>Data types (e.g., lists and maps)</a:t>
            </a:r>
          </a:p>
          <a:p>
            <a:pPr lvl="1"/>
            <a:r>
              <a:rPr lang="en-US" dirty="0"/>
              <a:t>Complex combinations of these</a:t>
            </a:r>
          </a:p>
        </p:txBody>
      </p:sp>
      <p:sp>
        <p:nvSpPr>
          <p:cNvPr id="4" name="Date Placeholder 3">
            <a:extLst>
              <a:ext uri="{FF2B5EF4-FFF2-40B4-BE49-F238E27FC236}">
                <a16:creationId xmlns:a16="http://schemas.microsoft.com/office/drawing/2014/main" id="{EE738D93-FF37-CA43-8E97-91C59A0BF2C7}"/>
              </a:ext>
            </a:extLst>
          </p:cNvPr>
          <p:cNvSpPr>
            <a:spLocks noGrp="1"/>
          </p:cNvSpPr>
          <p:nvPr>
            <p:ph type="dt" sz="half" idx="10"/>
          </p:nvPr>
        </p:nvSpPr>
        <p:spPr/>
        <p:txBody>
          <a:bodyPr/>
          <a:lstStyle/>
          <a:p>
            <a:fld id="{468F71FE-21BB-5844-A7D7-6106EEC9AE3B}" type="datetime1">
              <a:rPr lang="en-US" smtClean="0"/>
              <a:t>10/10/24</a:t>
            </a:fld>
            <a:endParaRPr lang="en-US"/>
          </a:p>
        </p:txBody>
      </p:sp>
      <p:sp>
        <p:nvSpPr>
          <p:cNvPr id="5" name="Footer Placeholder 4">
            <a:extLst>
              <a:ext uri="{FF2B5EF4-FFF2-40B4-BE49-F238E27FC236}">
                <a16:creationId xmlns:a16="http://schemas.microsoft.com/office/drawing/2014/main" id="{832A84DE-3BC2-DC4D-B0E8-EC10D89A7C6F}"/>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AF4CDBF1-9336-094B-AC4F-5A5A19BD0B7A}"/>
              </a:ext>
            </a:extLst>
          </p:cNvPr>
          <p:cNvSpPr>
            <a:spLocks noGrp="1"/>
          </p:cNvSpPr>
          <p:nvPr>
            <p:ph type="sldNum" sz="quarter" idx="12"/>
          </p:nvPr>
        </p:nvSpPr>
        <p:spPr/>
        <p:txBody>
          <a:bodyPr/>
          <a:lstStyle/>
          <a:p>
            <a:fld id="{E4AA9D28-175B-924B-8AFB-6F5FA3319B55}" type="slidenum">
              <a:rPr lang="en-US" smtClean="0"/>
              <a:pPr/>
              <a:t>10</a:t>
            </a:fld>
            <a:endParaRPr lang="en-US"/>
          </a:p>
        </p:txBody>
      </p:sp>
      <p:pic>
        <p:nvPicPr>
          <p:cNvPr id="5122" name="Picture 2" descr="Object-oriented JavaScript for beginners - Learn web development | MDN">
            <a:extLst>
              <a:ext uri="{FF2B5EF4-FFF2-40B4-BE49-F238E27FC236}">
                <a16:creationId xmlns:a16="http://schemas.microsoft.com/office/drawing/2014/main" id="{E6477917-B32E-204A-BFBB-868E4093EA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8059" y="3888748"/>
            <a:ext cx="5045808" cy="1811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650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757D1-5849-2CAB-369C-4FAB5AC611C4}"/>
              </a:ext>
            </a:extLst>
          </p:cNvPr>
          <p:cNvSpPr>
            <a:spLocks noGrp="1"/>
          </p:cNvSpPr>
          <p:nvPr>
            <p:ph type="title"/>
          </p:nvPr>
        </p:nvSpPr>
        <p:spPr/>
        <p:txBody>
          <a:bodyPr/>
          <a:lstStyle/>
          <a:p>
            <a:r>
              <a:rPr lang="en-US" dirty="0"/>
              <a:t>Choosing a Set of Classes</a:t>
            </a:r>
          </a:p>
        </p:txBody>
      </p:sp>
      <p:sp>
        <p:nvSpPr>
          <p:cNvPr id="3" name="Content Placeholder 2">
            <a:extLst>
              <a:ext uri="{FF2B5EF4-FFF2-40B4-BE49-F238E27FC236}">
                <a16:creationId xmlns:a16="http://schemas.microsoft.com/office/drawing/2014/main" id="{5A77E1AA-47B1-F9E2-0296-D0FFB7B99633}"/>
              </a:ext>
            </a:extLst>
          </p:cNvPr>
          <p:cNvSpPr>
            <a:spLocks noGrp="1"/>
          </p:cNvSpPr>
          <p:nvPr>
            <p:ph idx="1"/>
          </p:nvPr>
        </p:nvSpPr>
        <p:spPr/>
        <p:txBody>
          <a:bodyPr>
            <a:normAutofit lnSpcReduction="10000"/>
          </a:bodyPr>
          <a:lstStyle/>
          <a:p>
            <a:r>
              <a:rPr lang="en-US" dirty="0">
                <a:solidFill>
                  <a:schemeClr val="accent6">
                    <a:lumMod val="50000"/>
                  </a:schemeClr>
                </a:solidFill>
              </a:rPr>
              <a:t>You should have done this in the top-level design</a:t>
            </a:r>
          </a:p>
          <a:p>
            <a:pPr lvl="1"/>
            <a:r>
              <a:rPr lang="en-US" dirty="0"/>
              <a:t>Set of interfaces or façades for the design</a:t>
            </a:r>
          </a:p>
          <a:p>
            <a:pPr lvl="1"/>
            <a:r>
              <a:rPr lang="en-US" dirty="0"/>
              <a:t>Here the components are packages/modules</a:t>
            </a:r>
          </a:p>
          <a:p>
            <a:pPr lvl="2"/>
            <a:r>
              <a:rPr lang="en-US" dirty="0"/>
              <a:t>If very complex, use multiple or nested</a:t>
            </a:r>
          </a:p>
          <a:p>
            <a:pPr lvl="2"/>
            <a:r>
              <a:rPr lang="en-US" dirty="0"/>
              <a:t>Additional packages developed for supporting  or common code</a:t>
            </a:r>
          </a:p>
          <a:p>
            <a:r>
              <a:rPr lang="en-US" dirty="0">
                <a:solidFill>
                  <a:schemeClr val="accent5">
                    <a:lumMod val="50000"/>
                  </a:schemeClr>
                </a:solidFill>
              </a:rPr>
              <a:t>You need to do it again for each package or module</a:t>
            </a:r>
          </a:p>
          <a:p>
            <a:pPr lvl="1"/>
            <a:r>
              <a:rPr lang="en-US" dirty="0"/>
              <a:t>Start with classes representing the top-level design components</a:t>
            </a:r>
          </a:p>
          <a:p>
            <a:pPr lvl="2"/>
            <a:r>
              <a:rPr lang="en-US" dirty="0"/>
              <a:t>Façades – probably on one class for this package</a:t>
            </a:r>
          </a:p>
          <a:p>
            <a:pPr lvl="2"/>
            <a:r>
              <a:rPr lang="en-US" dirty="0"/>
              <a:t>Interfaces – a public class for each interface this package implements</a:t>
            </a:r>
          </a:p>
          <a:p>
            <a:pPr lvl="1"/>
            <a:r>
              <a:rPr lang="en-US" dirty="0"/>
              <a:t>Then add whatever is needed to support these </a:t>
            </a:r>
          </a:p>
        </p:txBody>
      </p:sp>
      <p:sp>
        <p:nvSpPr>
          <p:cNvPr id="4" name="Date Placeholder 3">
            <a:extLst>
              <a:ext uri="{FF2B5EF4-FFF2-40B4-BE49-F238E27FC236}">
                <a16:creationId xmlns:a16="http://schemas.microsoft.com/office/drawing/2014/main" id="{37EF85A2-3794-3F92-962E-CA8BD8CD0FCC}"/>
              </a:ext>
            </a:extLst>
          </p:cNvPr>
          <p:cNvSpPr>
            <a:spLocks noGrp="1"/>
          </p:cNvSpPr>
          <p:nvPr>
            <p:ph type="dt" sz="half" idx="10"/>
          </p:nvPr>
        </p:nvSpPr>
        <p:spPr/>
        <p:txBody>
          <a:bodyPr/>
          <a:lstStyle/>
          <a:p>
            <a:fld id="{AB42A078-F7FC-BF4C-9D88-DCC3C54D7E72}" type="datetime1">
              <a:rPr lang="en-US" smtClean="0"/>
              <a:t>10/10/24</a:t>
            </a:fld>
            <a:endParaRPr lang="en-US"/>
          </a:p>
        </p:txBody>
      </p:sp>
      <p:sp>
        <p:nvSpPr>
          <p:cNvPr id="5" name="Footer Placeholder 4">
            <a:extLst>
              <a:ext uri="{FF2B5EF4-FFF2-40B4-BE49-F238E27FC236}">
                <a16:creationId xmlns:a16="http://schemas.microsoft.com/office/drawing/2014/main" id="{3778D2F3-0387-C327-6329-327AC171C245}"/>
              </a:ext>
            </a:extLst>
          </p:cNvPr>
          <p:cNvSpPr>
            <a:spLocks noGrp="1"/>
          </p:cNvSpPr>
          <p:nvPr>
            <p:ph type="ftr" sz="quarter" idx="11"/>
          </p:nvPr>
        </p:nvSpPr>
        <p:spPr/>
        <p:txBody>
          <a:bodyPr/>
          <a:lstStyle/>
          <a:p>
            <a:r>
              <a:rPr lang="en-US"/>
              <a:t>CSCI2340 - Lecture 11</a:t>
            </a:r>
            <a:endParaRPr lang="en-US" dirty="0"/>
          </a:p>
        </p:txBody>
      </p:sp>
      <p:sp>
        <p:nvSpPr>
          <p:cNvPr id="6" name="Slide Number Placeholder 5">
            <a:extLst>
              <a:ext uri="{FF2B5EF4-FFF2-40B4-BE49-F238E27FC236}">
                <a16:creationId xmlns:a16="http://schemas.microsoft.com/office/drawing/2014/main" id="{58229632-DF7F-CDBE-32CF-D7DDE8923474}"/>
              </a:ext>
            </a:extLst>
          </p:cNvPr>
          <p:cNvSpPr>
            <a:spLocks noGrp="1"/>
          </p:cNvSpPr>
          <p:nvPr>
            <p:ph type="sldNum" sz="quarter" idx="12"/>
          </p:nvPr>
        </p:nvSpPr>
        <p:spPr/>
        <p:txBody>
          <a:bodyPr/>
          <a:lstStyle/>
          <a:p>
            <a:fld id="{E4AA9D28-175B-924B-8AFB-6F5FA3319B55}" type="slidenum">
              <a:rPr lang="en-US" smtClean="0"/>
              <a:pPr/>
              <a:t>11</a:t>
            </a:fld>
            <a:endParaRPr lang="en-US"/>
          </a:p>
        </p:txBody>
      </p:sp>
      <p:pic>
        <p:nvPicPr>
          <p:cNvPr id="1026" name="Picture 2" descr="Declaring and Constructing Java Classes: A How-To Guide">
            <a:extLst>
              <a:ext uri="{FF2B5EF4-FFF2-40B4-BE49-F238E27FC236}">
                <a16:creationId xmlns:a16="http://schemas.microsoft.com/office/drawing/2014/main" id="{703217CF-9E8D-1195-9C13-D72E964AEA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4940" y="365125"/>
            <a:ext cx="2130323" cy="2130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7151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5745-7034-2242-8D6A-97D237A3183D}"/>
              </a:ext>
            </a:extLst>
          </p:cNvPr>
          <p:cNvSpPr>
            <a:spLocks noGrp="1"/>
          </p:cNvSpPr>
          <p:nvPr>
            <p:ph type="title"/>
          </p:nvPr>
        </p:nvSpPr>
        <p:spPr/>
        <p:txBody>
          <a:bodyPr/>
          <a:lstStyle/>
          <a:p>
            <a:r>
              <a:rPr lang="en-US" dirty="0"/>
              <a:t>Choosing Classes</a:t>
            </a:r>
          </a:p>
        </p:txBody>
      </p:sp>
      <p:sp>
        <p:nvSpPr>
          <p:cNvPr id="3" name="Content Placeholder 2">
            <a:extLst>
              <a:ext uri="{FF2B5EF4-FFF2-40B4-BE49-F238E27FC236}">
                <a16:creationId xmlns:a16="http://schemas.microsoft.com/office/drawing/2014/main" id="{23DE9D53-466D-5547-8E0D-674D46B9914F}"/>
              </a:ext>
            </a:extLst>
          </p:cNvPr>
          <p:cNvSpPr>
            <a:spLocks noGrp="1"/>
          </p:cNvSpPr>
          <p:nvPr>
            <p:ph idx="1"/>
          </p:nvPr>
        </p:nvSpPr>
        <p:spPr>
          <a:xfrm>
            <a:off x="857367" y="2005012"/>
            <a:ext cx="10515600" cy="4351338"/>
          </a:xfrm>
        </p:spPr>
        <p:txBody>
          <a:bodyPr>
            <a:normAutofit fontScale="85000" lnSpcReduction="20000"/>
          </a:bodyPr>
          <a:lstStyle/>
          <a:p>
            <a:r>
              <a:rPr lang="en-US" dirty="0">
                <a:solidFill>
                  <a:srgbClr val="7030A0"/>
                </a:solidFill>
              </a:rPr>
              <a:t>Goal: set of coherent classes</a:t>
            </a:r>
          </a:p>
          <a:p>
            <a:r>
              <a:rPr lang="en-US" dirty="0">
                <a:solidFill>
                  <a:schemeClr val="accent5">
                    <a:lumMod val="75000"/>
                  </a:schemeClr>
                </a:solidFill>
              </a:rPr>
              <a:t>Start with the set of all possible classes</a:t>
            </a:r>
          </a:p>
          <a:p>
            <a:r>
              <a:rPr lang="en-US" dirty="0">
                <a:solidFill>
                  <a:schemeClr val="accent6">
                    <a:lumMod val="75000"/>
                  </a:schemeClr>
                </a:solidFill>
              </a:rPr>
              <a:t>Organize this</a:t>
            </a:r>
          </a:p>
          <a:p>
            <a:pPr lvl="1"/>
            <a:r>
              <a:rPr lang="en-US" dirty="0"/>
              <a:t>Cluster classes that are similar (e.g., hierarchies)</a:t>
            </a:r>
          </a:p>
          <a:p>
            <a:pPr lvl="1"/>
            <a:r>
              <a:rPr lang="en-US" dirty="0"/>
              <a:t>Find representatives of clusters (or create)</a:t>
            </a:r>
          </a:p>
          <a:p>
            <a:pPr lvl="1"/>
            <a:r>
              <a:rPr lang="en-US" dirty="0"/>
              <a:t>Find dominant classes (this controls or owns that)</a:t>
            </a:r>
          </a:p>
          <a:p>
            <a:pPr lvl="1"/>
            <a:r>
              <a:rPr lang="en-US" dirty="0"/>
              <a:t>Find redundant classes</a:t>
            </a:r>
          </a:p>
          <a:p>
            <a:pPr lvl="1"/>
            <a:r>
              <a:rPr lang="en-US" dirty="0"/>
              <a:t>Find common functionality</a:t>
            </a:r>
          </a:p>
          <a:p>
            <a:pPr lvl="1"/>
            <a:r>
              <a:rPr lang="en-US" dirty="0"/>
              <a:t>Can use UML again, interfaces, paper, …</a:t>
            </a:r>
          </a:p>
          <a:p>
            <a:r>
              <a:rPr lang="en-US" dirty="0">
                <a:solidFill>
                  <a:schemeClr val="accent2">
                    <a:lumMod val="50000"/>
                  </a:schemeClr>
                </a:solidFill>
              </a:rPr>
              <a:t>Choose a subset of these</a:t>
            </a:r>
          </a:p>
          <a:p>
            <a:pPr lvl="1"/>
            <a:r>
              <a:rPr lang="en-US" dirty="0"/>
              <a:t>That cover the original set</a:t>
            </a:r>
          </a:p>
          <a:p>
            <a:pPr lvl="1"/>
            <a:r>
              <a:rPr lang="en-US" dirty="0"/>
              <a:t>That is “good” : what does this mean?</a:t>
            </a:r>
          </a:p>
        </p:txBody>
      </p:sp>
      <p:sp>
        <p:nvSpPr>
          <p:cNvPr id="4" name="Date Placeholder 3">
            <a:extLst>
              <a:ext uri="{FF2B5EF4-FFF2-40B4-BE49-F238E27FC236}">
                <a16:creationId xmlns:a16="http://schemas.microsoft.com/office/drawing/2014/main" id="{B59E7F7A-BC13-164B-BC47-880D6C5C318B}"/>
              </a:ext>
            </a:extLst>
          </p:cNvPr>
          <p:cNvSpPr>
            <a:spLocks noGrp="1"/>
          </p:cNvSpPr>
          <p:nvPr>
            <p:ph type="dt" sz="half" idx="10"/>
          </p:nvPr>
        </p:nvSpPr>
        <p:spPr/>
        <p:txBody>
          <a:bodyPr/>
          <a:lstStyle/>
          <a:p>
            <a:fld id="{BD219B3B-FA23-1446-BFE4-C3091164747A}" type="datetime1">
              <a:rPr lang="en-US" smtClean="0"/>
              <a:t>10/10/24</a:t>
            </a:fld>
            <a:endParaRPr lang="en-US"/>
          </a:p>
        </p:txBody>
      </p:sp>
      <p:sp>
        <p:nvSpPr>
          <p:cNvPr id="5" name="Footer Placeholder 4">
            <a:extLst>
              <a:ext uri="{FF2B5EF4-FFF2-40B4-BE49-F238E27FC236}">
                <a16:creationId xmlns:a16="http://schemas.microsoft.com/office/drawing/2014/main" id="{5004F4A4-AF89-8449-A130-311ACB85A29C}"/>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7341CB51-4ABB-9748-AD46-9421B696D992}"/>
              </a:ext>
            </a:extLst>
          </p:cNvPr>
          <p:cNvSpPr>
            <a:spLocks noGrp="1"/>
          </p:cNvSpPr>
          <p:nvPr>
            <p:ph type="sldNum" sz="quarter" idx="12"/>
          </p:nvPr>
        </p:nvSpPr>
        <p:spPr/>
        <p:txBody>
          <a:bodyPr/>
          <a:lstStyle/>
          <a:p>
            <a:fld id="{E4AA9D28-175B-924B-8AFB-6F5FA3319B55}" type="slidenum">
              <a:rPr lang="en-US" smtClean="0"/>
              <a:pPr/>
              <a:t>12</a:t>
            </a:fld>
            <a:endParaRPr lang="en-US"/>
          </a:p>
        </p:txBody>
      </p:sp>
      <p:pic>
        <p:nvPicPr>
          <p:cNvPr id="6146" name="Picture 2" descr="Dos and Don'ts to Choosing IB Courses – The UNISVerse">
            <a:extLst>
              <a:ext uri="{FF2B5EF4-FFF2-40B4-BE49-F238E27FC236}">
                <a16:creationId xmlns:a16="http://schemas.microsoft.com/office/drawing/2014/main" id="{3E1B8FD6-52DC-3446-B54F-104B8DB07C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4367" y="203688"/>
            <a:ext cx="3655088" cy="2436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931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D99D3-AE7F-094D-9A43-09AF7ED56981}"/>
              </a:ext>
            </a:extLst>
          </p:cNvPr>
          <p:cNvSpPr>
            <a:spLocks noGrp="1"/>
          </p:cNvSpPr>
          <p:nvPr>
            <p:ph type="title"/>
          </p:nvPr>
        </p:nvSpPr>
        <p:spPr/>
        <p:txBody>
          <a:bodyPr/>
          <a:lstStyle/>
          <a:p>
            <a:r>
              <a:rPr lang="en-US" dirty="0"/>
              <a:t>Coupling and Cohesion</a:t>
            </a:r>
          </a:p>
        </p:txBody>
      </p:sp>
      <p:sp>
        <p:nvSpPr>
          <p:cNvPr id="3" name="Content Placeholder 2">
            <a:extLst>
              <a:ext uri="{FF2B5EF4-FFF2-40B4-BE49-F238E27FC236}">
                <a16:creationId xmlns:a16="http://schemas.microsoft.com/office/drawing/2014/main" id="{5C81BF25-5F60-3E46-8CC6-B602985B3A33}"/>
              </a:ext>
            </a:extLst>
          </p:cNvPr>
          <p:cNvSpPr>
            <a:spLocks noGrp="1"/>
          </p:cNvSpPr>
          <p:nvPr>
            <p:ph idx="1"/>
          </p:nvPr>
        </p:nvSpPr>
        <p:spPr/>
        <p:txBody>
          <a:bodyPr/>
          <a:lstStyle/>
          <a:p>
            <a:r>
              <a:rPr lang="en-US" dirty="0">
                <a:solidFill>
                  <a:schemeClr val="accent6">
                    <a:lumMod val="75000"/>
                  </a:schemeClr>
                </a:solidFill>
              </a:rPr>
              <a:t>Coupling</a:t>
            </a:r>
          </a:p>
          <a:p>
            <a:pPr lvl="1"/>
            <a:r>
              <a:rPr lang="en-US" dirty="0"/>
              <a:t>How much one class needs to understand or use another</a:t>
            </a:r>
          </a:p>
          <a:p>
            <a:pPr lvl="1"/>
            <a:r>
              <a:rPr lang="en-US" dirty="0"/>
              <a:t>Generally, communication should be 1-way, not 2-way</a:t>
            </a:r>
          </a:p>
          <a:p>
            <a:pPr lvl="1"/>
            <a:r>
              <a:rPr lang="en-US" dirty="0"/>
              <a:t>Avoid implementation dependencies</a:t>
            </a:r>
          </a:p>
          <a:p>
            <a:pPr lvl="1"/>
            <a:r>
              <a:rPr lang="en-US" dirty="0"/>
              <a:t>Want to minimize coupling</a:t>
            </a:r>
          </a:p>
          <a:p>
            <a:r>
              <a:rPr lang="en-US" dirty="0">
                <a:solidFill>
                  <a:schemeClr val="accent5">
                    <a:lumMod val="75000"/>
                  </a:schemeClr>
                </a:solidFill>
              </a:rPr>
              <a:t>Cohesion</a:t>
            </a:r>
          </a:p>
          <a:p>
            <a:pPr lvl="1"/>
            <a:r>
              <a:rPr lang="en-US" dirty="0"/>
              <a:t>How unitarian (sole-purpose) one class is</a:t>
            </a:r>
          </a:p>
          <a:p>
            <a:pPr lvl="1"/>
            <a:r>
              <a:rPr lang="en-US" dirty="0"/>
              <a:t>Should be able to describe a class with a simple phrase</a:t>
            </a:r>
          </a:p>
          <a:p>
            <a:pPr lvl="1"/>
            <a:r>
              <a:rPr lang="en-US" dirty="0"/>
              <a:t>Want to maximize cohesion</a:t>
            </a:r>
          </a:p>
        </p:txBody>
      </p:sp>
      <p:sp>
        <p:nvSpPr>
          <p:cNvPr id="4" name="Date Placeholder 3">
            <a:extLst>
              <a:ext uri="{FF2B5EF4-FFF2-40B4-BE49-F238E27FC236}">
                <a16:creationId xmlns:a16="http://schemas.microsoft.com/office/drawing/2014/main" id="{E80E8652-BF0E-E844-A531-521F1E36F19A}"/>
              </a:ext>
            </a:extLst>
          </p:cNvPr>
          <p:cNvSpPr>
            <a:spLocks noGrp="1"/>
          </p:cNvSpPr>
          <p:nvPr>
            <p:ph type="dt" sz="half" idx="10"/>
          </p:nvPr>
        </p:nvSpPr>
        <p:spPr/>
        <p:txBody>
          <a:bodyPr/>
          <a:lstStyle/>
          <a:p>
            <a:fld id="{E6B66238-6254-4144-90F6-9F499C75C0B9}" type="datetime1">
              <a:rPr lang="en-US" smtClean="0"/>
              <a:t>10/10/24</a:t>
            </a:fld>
            <a:endParaRPr lang="en-US"/>
          </a:p>
        </p:txBody>
      </p:sp>
      <p:sp>
        <p:nvSpPr>
          <p:cNvPr id="5" name="Footer Placeholder 4">
            <a:extLst>
              <a:ext uri="{FF2B5EF4-FFF2-40B4-BE49-F238E27FC236}">
                <a16:creationId xmlns:a16="http://schemas.microsoft.com/office/drawing/2014/main" id="{553E2A82-6B7B-F145-A773-C7DF2832CD9C}"/>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5EAFC57F-13C7-DB4A-834B-DFB54EE6712B}"/>
              </a:ext>
            </a:extLst>
          </p:cNvPr>
          <p:cNvSpPr>
            <a:spLocks noGrp="1"/>
          </p:cNvSpPr>
          <p:nvPr>
            <p:ph type="sldNum" sz="quarter" idx="12"/>
          </p:nvPr>
        </p:nvSpPr>
        <p:spPr/>
        <p:txBody>
          <a:bodyPr/>
          <a:lstStyle/>
          <a:p>
            <a:fld id="{E4AA9D28-175B-924B-8AFB-6F5FA3319B55}" type="slidenum">
              <a:rPr lang="en-US" smtClean="0"/>
              <a:pPr/>
              <a:t>13</a:t>
            </a:fld>
            <a:endParaRPr lang="en-US"/>
          </a:p>
        </p:txBody>
      </p:sp>
      <p:pic>
        <p:nvPicPr>
          <p:cNvPr id="7172" name="Picture 4" descr="Cohesion and Coupling | Jesús Gil Hernández">
            <a:extLst>
              <a:ext uri="{FF2B5EF4-FFF2-40B4-BE49-F238E27FC236}">
                <a16:creationId xmlns:a16="http://schemas.microsoft.com/office/drawing/2014/main" id="{50DC716F-F23E-F54F-900B-F9E41FAD7E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2762" y="136525"/>
            <a:ext cx="3717751" cy="217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956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EFD54-B939-4C46-8189-9351902F889C}"/>
              </a:ext>
            </a:extLst>
          </p:cNvPr>
          <p:cNvSpPr>
            <a:spLocks noGrp="1"/>
          </p:cNvSpPr>
          <p:nvPr>
            <p:ph type="title"/>
          </p:nvPr>
        </p:nvSpPr>
        <p:spPr>
          <a:xfrm>
            <a:off x="838200" y="415925"/>
            <a:ext cx="10515600" cy="1325563"/>
          </a:xfrm>
        </p:spPr>
        <p:txBody>
          <a:bodyPr/>
          <a:lstStyle/>
          <a:p>
            <a:r>
              <a:rPr lang="en-US" dirty="0"/>
              <a:t>Law of Demeter</a:t>
            </a:r>
          </a:p>
        </p:txBody>
      </p:sp>
      <p:sp>
        <p:nvSpPr>
          <p:cNvPr id="3" name="Content Placeholder 2">
            <a:extLst>
              <a:ext uri="{FF2B5EF4-FFF2-40B4-BE49-F238E27FC236}">
                <a16:creationId xmlns:a16="http://schemas.microsoft.com/office/drawing/2014/main" id="{3D672A10-CD34-7645-AA57-9AA465EAFD69}"/>
              </a:ext>
            </a:extLst>
          </p:cNvPr>
          <p:cNvSpPr>
            <a:spLocks noGrp="1"/>
          </p:cNvSpPr>
          <p:nvPr>
            <p:ph idx="1"/>
          </p:nvPr>
        </p:nvSpPr>
        <p:spPr/>
        <p:txBody>
          <a:bodyPr>
            <a:normAutofit fontScale="92500" lnSpcReduction="20000"/>
          </a:bodyPr>
          <a:lstStyle/>
          <a:p>
            <a:r>
              <a:rPr lang="en-US" dirty="0">
                <a:solidFill>
                  <a:schemeClr val="accent4">
                    <a:lumMod val="50000"/>
                  </a:schemeClr>
                </a:solidFill>
              </a:rPr>
              <a:t>Principle of least knowledge</a:t>
            </a:r>
          </a:p>
          <a:p>
            <a:r>
              <a:rPr lang="en-US" dirty="0">
                <a:solidFill>
                  <a:schemeClr val="accent2">
                    <a:lumMod val="50000"/>
                  </a:schemeClr>
                </a:solidFill>
              </a:rPr>
              <a:t>A unit should have limited knowledge of others</a:t>
            </a:r>
          </a:p>
          <a:p>
            <a:pPr lvl="1"/>
            <a:r>
              <a:rPr lang="en-US" dirty="0"/>
              <a:t>Only units “closely” related to the current unit</a:t>
            </a:r>
          </a:p>
          <a:p>
            <a:pPr lvl="1"/>
            <a:r>
              <a:rPr lang="en-US" dirty="0"/>
              <a:t>These are the unit’s friends</a:t>
            </a:r>
          </a:p>
          <a:p>
            <a:pPr lvl="1"/>
            <a:r>
              <a:rPr lang="en-US" dirty="0"/>
              <a:t>Should only have a small circle of friends</a:t>
            </a:r>
          </a:p>
          <a:p>
            <a:r>
              <a:rPr lang="en-US" dirty="0">
                <a:solidFill>
                  <a:schemeClr val="accent6">
                    <a:lumMod val="50000"/>
                  </a:schemeClr>
                </a:solidFill>
              </a:rPr>
              <a:t>Each unit should only talk to its friends, not to strangers</a:t>
            </a:r>
          </a:p>
          <a:p>
            <a:pPr lvl="1"/>
            <a:r>
              <a:rPr lang="en-US" dirty="0"/>
              <a:t>Only talk to immediate friends</a:t>
            </a:r>
          </a:p>
          <a:p>
            <a:pPr lvl="1"/>
            <a:r>
              <a:rPr lang="en-US" dirty="0"/>
              <a:t>Very limited communication to things outside the package/module</a:t>
            </a:r>
          </a:p>
          <a:p>
            <a:pPr lvl="1"/>
            <a:r>
              <a:rPr lang="en-US" dirty="0"/>
              <a:t>Limited communication to other classes even in the package</a:t>
            </a:r>
          </a:p>
          <a:p>
            <a:r>
              <a:rPr lang="en-US" dirty="0">
                <a:solidFill>
                  <a:schemeClr val="accent5">
                    <a:lumMod val="50000"/>
                  </a:schemeClr>
                </a:solidFill>
              </a:rPr>
              <a:t>Principle of least privilege</a:t>
            </a:r>
          </a:p>
          <a:p>
            <a:pPr lvl="1"/>
            <a:r>
              <a:rPr lang="en-US" dirty="0"/>
              <a:t>Restrict and annotate who can access what</a:t>
            </a:r>
          </a:p>
        </p:txBody>
      </p:sp>
      <p:sp>
        <p:nvSpPr>
          <p:cNvPr id="4" name="Date Placeholder 3">
            <a:extLst>
              <a:ext uri="{FF2B5EF4-FFF2-40B4-BE49-F238E27FC236}">
                <a16:creationId xmlns:a16="http://schemas.microsoft.com/office/drawing/2014/main" id="{B4531001-B001-B74B-9292-4976E06D604D}"/>
              </a:ext>
            </a:extLst>
          </p:cNvPr>
          <p:cNvSpPr>
            <a:spLocks noGrp="1"/>
          </p:cNvSpPr>
          <p:nvPr>
            <p:ph type="dt" sz="half" idx="10"/>
          </p:nvPr>
        </p:nvSpPr>
        <p:spPr/>
        <p:txBody>
          <a:bodyPr/>
          <a:lstStyle/>
          <a:p>
            <a:fld id="{F5E1E4D6-E1EC-9A4C-9D8C-3B10CE99FE35}" type="datetime1">
              <a:rPr lang="en-US" smtClean="0"/>
              <a:t>10/10/24</a:t>
            </a:fld>
            <a:endParaRPr lang="en-US"/>
          </a:p>
        </p:txBody>
      </p:sp>
      <p:sp>
        <p:nvSpPr>
          <p:cNvPr id="5" name="Footer Placeholder 4">
            <a:extLst>
              <a:ext uri="{FF2B5EF4-FFF2-40B4-BE49-F238E27FC236}">
                <a16:creationId xmlns:a16="http://schemas.microsoft.com/office/drawing/2014/main" id="{74AA7080-8A50-764A-915E-3AF0701B9A5B}"/>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6E5A4F07-152F-1A4E-81F5-76B511DD59F6}"/>
              </a:ext>
            </a:extLst>
          </p:cNvPr>
          <p:cNvSpPr>
            <a:spLocks noGrp="1"/>
          </p:cNvSpPr>
          <p:nvPr>
            <p:ph type="sldNum" sz="quarter" idx="12"/>
          </p:nvPr>
        </p:nvSpPr>
        <p:spPr/>
        <p:txBody>
          <a:bodyPr/>
          <a:lstStyle/>
          <a:p>
            <a:fld id="{E4AA9D28-175B-924B-8AFB-6F5FA3319B55}" type="slidenum">
              <a:rPr lang="en-US" smtClean="0"/>
              <a:pPr/>
              <a:t>14</a:t>
            </a:fld>
            <a:endParaRPr lang="en-US"/>
          </a:p>
        </p:txBody>
      </p:sp>
      <p:pic>
        <p:nvPicPr>
          <p:cNvPr id="8194" name="Picture 2" descr="The Law of Demeter. The Law of Demeter (principle of least… | by Tim Tan |  Medium">
            <a:extLst>
              <a:ext uri="{FF2B5EF4-FFF2-40B4-BE49-F238E27FC236}">
                <a16:creationId xmlns:a16="http://schemas.microsoft.com/office/drawing/2014/main" id="{F3B7B595-4FD2-954A-AFFD-E3F94A716F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0904" y="0"/>
            <a:ext cx="2944167" cy="2944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758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2640A-E7FE-5E44-B847-2C8577BEC819}"/>
              </a:ext>
            </a:extLst>
          </p:cNvPr>
          <p:cNvSpPr>
            <a:spLocks noGrp="1"/>
          </p:cNvSpPr>
          <p:nvPr>
            <p:ph type="title"/>
          </p:nvPr>
        </p:nvSpPr>
        <p:spPr/>
        <p:txBody>
          <a:bodyPr/>
          <a:lstStyle/>
          <a:p>
            <a:r>
              <a:rPr lang="en-US" dirty="0"/>
              <a:t>Principle of Least Privilege</a:t>
            </a:r>
          </a:p>
        </p:txBody>
      </p:sp>
      <p:sp>
        <p:nvSpPr>
          <p:cNvPr id="3" name="Content Placeholder 2">
            <a:extLst>
              <a:ext uri="{FF2B5EF4-FFF2-40B4-BE49-F238E27FC236}">
                <a16:creationId xmlns:a16="http://schemas.microsoft.com/office/drawing/2014/main" id="{F0FFCF84-4CEC-6B49-92CD-8B12948CE25A}"/>
              </a:ext>
            </a:extLst>
          </p:cNvPr>
          <p:cNvSpPr>
            <a:spLocks noGrp="1"/>
          </p:cNvSpPr>
          <p:nvPr>
            <p:ph idx="1"/>
          </p:nvPr>
        </p:nvSpPr>
        <p:spPr/>
        <p:txBody>
          <a:bodyPr>
            <a:normAutofit fontScale="47500" lnSpcReduction="20000"/>
          </a:bodyPr>
          <a:lstStyle/>
          <a:p>
            <a:r>
              <a:rPr lang="en-US" dirty="0">
                <a:solidFill>
                  <a:schemeClr val="accent5">
                    <a:lumMod val="75000"/>
                  </a:schemeClr>
                </a:solidFill>
              </a:rPr>
              <a:t>Fields should always be private</a:t>
            </a:r>
          </a:p>
          <a:p>
            <a:pPr lvl="1"/>
            <a:r>
              <a:rPr lang="en-US" dirty="0"/>
              <a:t>Except for constants defined in an interface</a:t>
            </a:r>
          </a:p>
          <a:p>
            <a:pPr lvl="1"/>
            <a:r>
              <a:rPr lang="en-US" dirty="0"/>
              <a:t>Possibly protected for use in subclasses, but this is discouraged</a:t>
            </a:r>
          </a:p>
          <a:p>
            <a:pPr lvl="2"/>
            <a:r>
              <a:rPr lang="en-US" dirty="0"/>
              <a:t>You need to look at the superclass when fixing the subclass</a:t>
            </a:r>
          </a:p>
          <a:p>
            <a:pPr lvl="1"/>
            <a:r>
              <a:rPr lang="en-US" dirty="0"/>
              <a:t>Implementations should depend on another class’s fields – they are low-level details</a:t>
            </a:r>
          </a:p>
          <a:p>
            <a:r>
              <a:rPr lang="en-US" dirty="0">
                <a:solidFill>
                  <a:schemeClr val="accent2">
                    <a:lumMod val="50000"/>
                  </a:schemeClr>
                </a:solidFill>
              </a:rPr>
              <a:t>Methods should only be public where necessary</a:t>
            </a:r>
          </a:p>
          <a:p>
            <a:pPr lvl="1"/>
            <a:r>
              <a:rPr lang="en-US" dirty="0"/>
              <a:t>Implementing an interface, part of a façade – defined in high level design</a:t>
            </a:r>
          </a:p>
          <a:p>
            <a:r>
              <a:rPr lang="en-US" dirty="0">
                <a:solidFill>
                  <a:schemeClr val="accent6">
                    <a:lumMod val="50000"/>
                  </a:schemeClr>
                </a:solidFill>
              </a:rPr>
              <a:t>Methods should only be package-protected where necessary</a:t>
            </a:r>
          </a:p>
          <a:p>
            <a:pPr lvl="1"/>
            <a:r>
              <a:rPr lang="en-US" dirty="0"/>
              <a:t>When needed by other classes of the package</a:t>
            </a:r>
          </a:p>
          <a:p>
            <a:pPr lvl="1"/>
            <a:r>
              <a:rPr lang="en-US" dirty="0"/>
              <a:t>But the package-protected set of methods for a class should be small (its local interface)</a:t>
            </a:r>
          </a:p>
          <a:p>
            <a:r>
              <a:rPr lang="en-US" dirty="0">
                <a:solidFill>
                  <a:schemeClr val="accent4">
                    <a:lumMod val="50000"/>
                  </a:schemeClr>
                </a:solidFill>
              </a:rPr>
              <a:t>Methods should only be protected where necessary</a:t>
            </a:r>
          </a:p>
          <a:p>
            <a:pPr lvl="1"/>
            <a:r>
              <a:rPr lang="en-US" dirty="0"/>
              <a:t>When needed by subclasses, no-one else (don’t use as package-protected too)</a:t>
            </a:r>
          </a:p>
          <a:p>
            <a:r>
              <a:rPr lang="en-US" dirty="0">
                <a:solidFill>
                  <a:srgbClr val="7030A0"/>
                </a:solidFill>
              </a:rPr>
              <a:t>Methods should be private by default</a:t>
            </a:r>
          </a:p>
          <a:p>
            <a:r>
              <a:rPr lang="en-US" dirty="0">
                <a:solidFill>
                  <a:schemeClr val="accent3">
                    <a:lumMod val="50000"/>
                  </a:schemeClr>
                </a:solidFill>
              </a:rPr>
              <a:t>Inner classes should be private</a:t>
            </a:r>
          </a:p>
          <a:p>
            <a:pPr lvl="1"/>
            <a:r>
              <a:rPr lang="en-US" dirty="0"/>
              <a:t>And static where possible</a:t>
            </a:r>
          </a:p>
          <a:p>
            <a:r>
              <a:rPr lang="en-US" dirty="0">
                <a:solidFill>
                  <a:schemeClr val="accent6">
                    <a:lumMod val="50000"/>
                  </a:schemeClr>
                </a:solidFill>
              </a:rPr>
              <a:t>Pure constants (strings, numbers) should be avoided in code</a:t>
            </a:r>
          </a:p>
          <a:p>
            <a:pPr lvl="1"/>
            <a:r>
              <a:rPr lang="en-US" dirty="0"/>
              <a:t>These tend to change, and you need to find them and keep them consistent</a:t>
            </a:r>
          </a:p>
          <a:p>
            <a:pPr lvl="1"/>
            <a:r>
              <a:rPr lang="en-US" dirty="0"/>
              <a:t>Strings might change with internationalization</a:t>
            </a:r>
          </a:p>
          <a:p>
            <a:pPr lvl="1"/>
            <a:endParaRPr lang="en-US" dirty="0"/>
          </a:p>
        </p:txBody>
      </p:sp>
      <p:sp>
        <p:nvSpPr>
          <p:cNvPr id="4" name="Date Placeholder 3">
            <a:extLst>
              <a:ext uri="{FF2B5EF4-FFF2-40B4-BE49-F238E27FC236}">
                <a16:creationId xmlns:a16="http://schemas.microsoft.com/office/drawing/2014/main" id="{F917C45E-4311-AB49-9BBB-8AD1E30AC58F}"/>
              </a:ext>
            </a:extLst>
          </p:cNvPr>
          <p:cNvSpPr>
            <a:spLocks noGrp="1"/>
          </p:cNvSpPr>
          <p:nvPr>
            <p:ph type="dt" sz="half" idx="10"/>
          </p:nvPr>
        </p:nvSpPr>
        <p:spPr/>
        <p:txBody>
          <a:bodyPr/>
          <a:lstStyle/>
          <a:p>
            <a:fld id="{3509EFA9-FDFF-2446-9A89-6422A73C0492}" type="datetime1">
              <a:rPr lang="en-US" smtClean="0"/>
              <a:t>10/10/24</a:t>
            </a:fld>
            <a:endParaRPr lang="en-US"/>
          </a:p>
        </p:txBody>
      </p:sp>
      <p:sp>
        <p:nvSpPr>
          <p:cNvPr id="5" name="Footer Placeholder 4">
            <a:extLst>
              <a:ext uri="{FF2B5EF4-FFF2-40B4-BE49-F238E27FC236}">
                <a16:creationId xmlns:a16="http://schemas.microsoft.com/office/drawing/2014/main" id="{0F9D7C37-98A4-3B4F-BAE9-D4ADFA58C100}"/>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93485436-B64F-2244-9921-7881DB26AD9C}"/>
              </a:ext>
            </a:extLst>
          </p:cNvPr>
          <p:cNvSpPr>
            <a:spLocks noGrp="1"/>
          </p:cNvSpPr>
          <p:nvPr>
            <p:ph type="sldNum" sz="quarter" idx="12"/>
          </p:nvPr>
        </p:nvSpPr>
        <p:spPr/>
        <p:txBody>
          <a:bodyPr/>
          <a:lstStyle/>
          <a:p>
            <a:fld id="{E4AA9D28-175B-924B-8AFB-6F5FA3319B55}" type="slidenum">
              <a:rPr lang="en-US" smtClean="0"/>
              <a:pPr/>
              <a:t>15</a:t>
            </a:fld>
            <a:endParaRPr lang="en-US"/>
          </a:p>
        </p:txBody>
      </p:sp>
      <p:pic>
        <p:nvPicPr>
          <p:cNvPr id="18434" name="Picture 2" descr="Principle of least privilege - Wikipedia">
            <a:extLst>
              <a:ext uri="{FF2B5EF4-FFF2-40B4-BE49-F238E27FC236}">
                <a16:creationId xmlns:a16="http://schemas.microsoft.com/office/drawing/2014/main" id="{A4C53CF2-A697-614B-9050-7903158064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484982"/>
            <a:ext cx="3514549" cy="2530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910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0B2DB-308A-B245-BDC4-83B68D8C5A64}"/>
              </a:ext>
            </a:extLst>
          </p:cNvPr>
          <p:cNvSpPr>
            <a:spLocks noGrp="1"/>
          </p:cNvSpPr>
          <p:nvPr>
            <p:ph type="title"/>
          </p:nvPr>
        </p:nvSpPr>
        <p:spPr/>
        <p:txBody>
          <a:bodyPr/>
          <a:lstStyle/>
          <a:p>
            <a:r>
              <a:rPr lang="en-US" dirty="0"/>
              <a:t>Design Patterns</a:t>
            </a:r>
          </a:p>
        </p:txBody>
      </p:sp>
      <p:sp>
        <p:nvSpPr>
          <p:cNvPr id="3" name="Content Placeholder 2">
            <a:extLst>
              <a:ext uri="{FF2B5EF4-FFF2-40B4-BE49-F238E27FC236}">
                <a16:creationId xmlns:a16="http://schemas.microsoft.com/office/drawing/2014/main" id="{9C45B60F-F73E-9745-8331-9843EBA418A0}"/>
              </a:ext>
            </a:extLst>
          </p:cNvPr>
          <p:cNvSpPr>
            <a:spLocks noGrp="1"/>
          </p:cNvSpPr>
          <p:nvPr>
            <p:ph idx="1"/>
          </p:nvPr>
        </p:nvSpPr>
        <p:spPr/>
        <p:txBody>
          <a:bodyPr>
            <a:normAutofit fontScale="77500" lnSpcReduction="20000"/>
          </a:bodyPr>
          <a:lstStyle/>
          <a:p>
            <a:r>
              <a:rPr lang="en-US" dirty="0">
                <a:solidFill>
                  <a:schemeClr val="accent2">
                    <a:lumMod val="50000"/>
                  </a:schemeClr>
                </a:solidFill>
              </a:rPr>
              <a:t>Early on we noted design is the application of patterns</a:t>
            </a:r>
          </a:p>
          <a:p>
            <a:r>
              <a:rPr lang="en-US" dirty="0">
                <a:solidFill>
                  <a:schemeClr val="accent1">
                    <a:lumMod val="75000"/>
                  </a:schemeClr>
                </a:solidFill>
              </a:rPr>
              <a:t>We talked about architectural patterns</a:t>
            </a:r>
          </a:p>
          <a:p>
            <a:pPr lvl="1"/>
            <a:r>
              <a:rPr lang="en-US" dirty="0"/>
              <a:t>And noted that patterns exists at all levels</a:t>
            </a:r>
          </a:p>
          <a:p>
            <a:pPr lvl="1"/>
            <a:r>
              <a:rPr lang="en-US" dirty="0"/>
              <a:t>It is your job as a software engineer to know lots of patterns</a:t>
            </a:r>
          </a:p>
          <a:p>
            <a:pPr lvl="1"/>
            <a:r>
              <a:rPr lang="en-US" dirty="0"/>
              <a:t>That is what makes a good designer</a:t>
            </a:r>
          </a:p>
          <a:p>
            <a:r>
              <a:rPr lang="en-US" dirty="0">
                <a:solidFill>
                  <a:schemeClr val="accent6">
                    <a:lumMod val="50000"/>
                  </a:schemeClr>
                </a:solidFill>
              </a:rPr>
              <a:t>What is an object-oriented design pattern</a:t>
            </a:r>
          </a:p>
          <a:p>
            <a:pPr lvl="1"/>
            <a:r>
              <a:rPr lang="en-US" dirty="0"/>
              <a:t>Set of classes and methods to serve a particular purpose</a:t>
            </a:r>
          </a:p>
          <a:p>
            <a:r>
              <a:rPr lang="en-US" dirty="0">
                <a:solidFill>
                  <a:schemeClr val="accent4">
                    <a:lumMod val="50000"/>
                  </a:schemeClr>
                </a:solidFill>
              </a:rPr>
              <a:t>Description of a design pattern</a:t>
            </a:r>
          </a:p>
          <a:p>
            <a:pPr lvl="1"/>
            <a:r>
              <a:rPr lang="en-US" dirty="0"/>
              <a:t>Purpose</a:t>
            </a:r>
          </a:p>
          <a:p>
            <a:pPr lvl="1"/>
            <a:r>
              <a:rPr lang="en-US" dirty="0"/>
              <a:t>When it should be used</a:t>
            </a:r>
          </a:p>
          <a:p>
            <a:pPr lvl="1"/>
            <a:r>
              <a:rPr lang="en-US" dirty="0"/>
              <a:t>When it should </a:t>
            </a:r>
            <a:r>
              <a:rPr lang="en-US" b="1" dirty="0"/>
              <a:t>not</a:t>
            </a:r>
            <a:r>
              <a:rPr lang="en-US" dirty="0"/>
              <a:t> be used</a:t>
            </a:r>
          </a:p>
          <a:p>
            <a:pPr lvl="1"/>
            <a:r>
              <a:rPr lang="en-US" dirty="0"/>
              <a:t>The actual classes and methods</a:t>
            </a:r>
          </a:p>
          <a:p>
            <a:pPr lvl="1"/>
            <a:r>
              <a:rPr lang="en-US" dirty="0"/>
              <a:t>Alternative implementations</a:t>
            </a:r>
          </a:p>
        </p:txBody>
      </p:sp>
      <p:sp>
        <p:nvSpPr>
          <p:cNvPr id="4" name="Date Placeholder 3">
            <a:extLst>
              <a:ext uri="{FF2B5EF4-FFF2-40B4-BE49-F238E27FC236}">
                <a16:creationId xmlns:a16="http://schemas.microsoft.com/office/drawing/2014/main" id="{BD6E222E-CBF3-A74F-8C49-874FB854EE94}"/>
              </a:ext>
            </a:extLst>
          </p:cNvPr>
          <p:cNvSpPr>
            <a:spLocks noGrp="1"/>
          </p:cNvSpPr>
          <p:nvPr>
            <p:ph type="dt" sz="half" idx="10"/>
          </p:nvPr>
        </p:nvSpPr>
        <p:spPr/>
        <p:txBody>
          <a:bodyPr/>
          <a:lstStyle/>
          <a:p>
            <a:fld id="{6B1CE546-9B90-2444-B08A-5778E6F521F1}" type="datetime1">
              <a:rPr lang="en-US" smtClean="0"/>
              <a:t>10/10/24</a:t>
            </a:fld>
            <a:endParaRPr lang="en-US"/>
          </a:p>
        </p:txBody>
      </p:sp>
      <p:sp>
        <p:nvSpPr>
          <p:cNvPr id="5" name="Footer Placeholder 4">
            <a:extLst>
              <a:ext uri="{FF2B5EF4-FFF2-40B4-BE49-F238E27FC236}">
                <a16:creationId xmlns:a16="http://schemas.microsoft.com/office/drawing/2014/main" id="{3779656C-862C-1045-B87F-578EF5A2B0A3}"/>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C0A29635-8351-7F4F-BCEA-97B34A9679FC}"/>
              </a:ext>
            </a:extLst>
          </p:cNvPr>
          <p:cNvSpPr>
            <a:spLocks noGrp="1"/>
          </p:cNvSpPr>
          <p:nvPr>
            <p:ph type="sldNum" sz="quarter" idx="12"/>
          </p:nvPr>
        </p:nvSpPr>
        <p:spPr/>
        <p:txBody>
          <a:bodyPr/>
          <a:lstStyle/>
          <a:p>
            <a:fld id="{E4AA9D28-175B-924B-8AFB-6F5FA3319B55}" type="slidenum">
              <a:rPr lang="en-US" smtClean="0"/>
              <a:pPr/>
              <a:t>16</a:t>
            </a:fld>
            <a:endParaRPr lang="en-US"/>
          </a:p>
        </p:txBody>
      </p:sp>
      <p:pic>
        <p:nvPicPr>
          <p:cNvPr id="9218" name="Picture 2" descr="Design Patterns &amp; JDK Examples">
            <a:extLst>
              <a:ext uri="{FF2B5EF4-FFF2-40B4-BE49-F238E27FC236}">
                <a16:creationId xmlns:a16="http://schemas.microsoft.com/office/drawing/2014/main" id="{456FD115-DAD0-5B41-A02F-7E60B32A2C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1017" y="3825395"/>
            <a:ext cx="3251617" cy="2441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355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12DF5-8710-5E4E-AE2E-1A46BC51E887}"/>
              </a:ext>
            </a:extLst>
          </p:cNvPr>
          <p:cNvSpPr>
            <a:spLocks noGrp="1"/>
          </p:cNvSpPr>
          <p:nvPr>
            <p:ph type="title"/>
          </p:nvPr>
        </p:nvSpPr>
        <p:spPr/>
        <p:txBody>
          <a:bodyPr/>
          <a:lstStyle/>
          <a:p>
            <a:r>
              <a:rPr lang="en-US" dirty="0"/>
              <a:t>Design Patterns </a:t>
            </a:r>
          </a:p>
        </p:txBody>
      </p:sp>
      <p:sp>
        <p:nvSpPr>
          <p:cNvPr id="3" name="Content Placeholder 2">
            <a:extLst>
              <a:ext uri="{FF2B5EF4-FFF2-40B4-BE49-F238E27FC236}">
                <a16:creationId xmlns:a16="http://schemas.microsoft.com/office/drawing/2014/main" id="{73DF7292-24C4-3E49-A934-0DB241D9FDBB}"/>
              </a:ext>
            </a:extLst>
          </p:cNvPr>
          <p:cNvSpPr>
            <a:spLocks noGrp="1"/>
          </p:cNvSpPr>
          <p:nvPr>
            <p:ph idx="1"/>
          </p:nvPr>
        </p:nvSpPr>
        <p:spPr>
          <a:xfrm>
            <a:off x="838200" y="1946799"/>
            <a:ext cx="10515600" cy="4351338"/>
          </a:xfrm>
        </p:spPr>
        <p:txBody>
          <a:bodyPr>
            <a:normAutofit fontScale="92500" lnSpcReduction="20000"/>
          </a:bodyPr>
          <a:lstStyle/>
          <a:p>
            <a:r>
              <a:rPr lang="en-US" dirty="0">
                <a:solidFill>
                  <a:schemeClr val="accent4">
                    <a:lumMod val="50000"/>
                  </a:schemeClr>
                </a:solidFill>
              </a:rPr>
              <a:t>Are useful</a:t>
            </a:r>
          </a:p>
          <a:p>
            <a:pPr lvl="1"/>
            <a:r>
              <a:rPr lang="en-US" dirty="0"/>
              <a:t>Handle common situations in a standard way</a:t>
            </a:r>
          </a:p>
          <a:p>
            <a:pPr lvl="1"/>
            <a:r>
              <a:rPr lang="en-US" dirty="0"/>
              <a:t>Provide a common vocabulary for understanding design</a:t>
            </a:r>
          </a:p>
          <a:p>
            <a:pPr lvl="1"/>
            <a:r>
              <a:rPr lang="en-US" dirty="0"/>
              <a:t>Provide a starting point for doing design</a:t>
            </a:r>
          </a:p>
          <a:p>
            <a:r>
              <a:rPr lang="en-US" dirty="0">
                <a:solidFill>
                  <a:schemeClr val="accent6">
                    <a:lumMod val="75000"/>
                  </a:schemeClr>
                </a:solidFill>
              </a:rPr>
              <a:t>Can be overused</a:t>
            </a:r>
          </a:p>
          <a:p>
            <a:pPr lvl="1"/>
            <a:r>
              <a:rPr lang="en-US" dirty="0"/>
              <a:t>Or underused</a:t>
            </a:r>
          </a:p>
          <a:p>
            <a:r>
              <a:rPr lang="en-US" dirty="0">
                <a:solidFill>
                  <a:schemeClr val="accent2">
                    <a:lumMod val="50000"/>
                  </a:schemeClr>
                </a:solidFill>
              </a:rPr>
              <a:t>Gang of four (</a:t>
            </a:r>
            <a:r>
              <a:rPr lang="en-US" dirty="0" err="1">
                <a:solidFill>
                  <a:schemeClr val="accent2">
                    <a:lumMod val="50000"/>
                  </a:schemeClr>
                </a:solidFill>
              </a:rPr>
              <a:t>GoF</a:t>
            </a:r>
            <a:r>
              <a:rPr lang="en-US" dirty="0">
                <a:solidFill>
                  <a:schemeClr val="accent2">
                    <a:lumMod val="50000"/>
                  </a:schemeClr>
                </a:solidFill>
              </a:rPr>
              <a:t>) book</a:t>
            </a:r>
          </a:p>
          <a:p>
            <a:pPr lvl="1"/>
            <a:r>
              <a:rPr lang="en-US" dirty="0"/>
              <a:t>20 some common patterns (sequential)</a:t>
            </a:r>
          </a:p>
          <a:p>
            <a:pPr lvl="1"/>
            <a:r>
              <a:rPr lang="en-US" dirty="0"/>
              <a:t>You should know these by name</a:t>
            </a:r>
          </a:p>
          <a:p>
            <a:pPr lvl="2"/>
            <a:r>
              <a:rPr lang="en-US" dirty="0"/>
              <a:t>Some are more common than others</a:t>
            </a:r>
          </a:p>
          <a:p>
            <a:pPr lvl="2"/>
            <a:r>
              <a:rPr lang="en-US" dirty="0"/>
              <a:t>Your design vocabulary</a:t>
            </a:r>
          </a:p>
        </p:txBody>
      </p:sp>
      <p:sp>
        <p:nvSpPr>
          <p:cNvPr id="4" name="Date Placeholder 3">
            <a:extLst>
              <a:ext uri="{FF2B5EF4-FFF2-40B4-BE49-F238E27FC236}">
                <a16:creationId xmlns:a16="http://schemas.microsoft.com/office/drawing/2014/main" id="{AF22C988-B245-0043-B433-87C3AA2141F4}"/>
              </a:ext>
            </a:extLst>
          </p:cNvPr>
          <p:cNvSpPr>
            <a:spLocks noGrp="1"/>
          </p:cNvSpPr>
          <p:nvPr>
            <p:ph type="dt" sz="half" idx="10"/>
          </p:nvPr>
        </p:nvSpPr>
        <p:spPr/>
        <p:txBody>
          <a:bodyPr/>
          <a:lstStyle/>
          <a:p>
            <a:fld id="{90FA842B-0551-B542-B41C-868885D71C73}" type="datetime1">
              <a:rPr lang="en-US" smtClean="0"/>
              <a:t>10/10/24</a:t>
            </a:fld>
            <a:endParaRPr lang="en-US"/>
          </a:p>
        </p:txBody>
      </p:sp>
      <p:sp>
        <p:nvSpPr>
          <p:cNvPr id="5" name="Footer Placeholder 4">
            <a:extLst>
              <a:ext uri="{FF2B5EF4-FFF2-40B4-BE49-F238E27FC236}">
                <a16:creationId xmlns:a16="http://schemas.microsoft.com/office/drawing/2014/main" id="{5532DE3C-2ADE-E44C-A4DE-21E40E87AFF0}"/>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C8161FDD-54C5-8242-9B33-2A18E4CFC059}"/>
              </a:ext>
            </a:extLst>
          </p:cNvPr>
          <p:cNvSpPr>
            <a:spLocks noGrp="1"/>
          </p:cNvSpPr>
          <p:nvPr>
            <p:ph type="sldNum" sz="quarter" idx="12"/>
          </p:nvPr>
        </p:nvSpPr>
        <p:spPr/>
        <p:txBody>
          <a:bodyPr/>
          <a:lstStyle/>
          <a:p>
            <a:fld id="{E4AA9D28-175B-924B-8AFB-6F5FA3319B55}" type="slidenum">
              <a:rPr lang="en-US" smtClean="0"/>
              <a:pPr/>
              <a:t>17</a:t>
            </a:fld>
            <a:endParaRPr lang="en-US"/>
          </a:p>
        </p:txBody>
      </p:sp>
      <p:pic>
        <p:nvPicPr>
          <p:cNvPr id="10242" name="Picture 2" descr="Gangs of Four (GoF) Design Patterns - JournalDev">
            <a:extLst>
              <a:ext uri="{FF2B5EF4-FFF2-40B4-BE49-F238E27FC236}">
                <a16:creationId xmlns:a16="http://schemas.microsoft.com/office/drawing/2014/main" id="{1E79D59D-1215-CF45-893B-96702B1CAC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1764" y="2592183"/>
            <a:ext cx="2806356" cy="3543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0200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F1E70-7CD5-DE4A-B8D7-88FDEE9CE745}"/>
              </a:ext>
            </a:extLst>
          </p:cNvPr>
          <p:cNvSpPr>
            <a:spLocks noGrp="1"/>
          </p:cNvSpPr>
          <p:nvPr>
            <p:ph type="title"/>
          </p:nvPr>
        </p:nvSpPr>
        <p:spPr/>
        <p:txBody>
          <a:bodyPr/>
          <a:lstStyle/>
          <a:p>
            <a:r>
              <a:rPr lang="en-US" dirty="0"/>
              <a:t>Categories of Design Patterns</a:t>
            </a:r>
          </a:p>
        </p:txBody>
      </p:sp>
      <p:sp>
        <p:nvSpPr>
          <p:cNvPr id="3" name="Content Placeholder 2">
            <a:extLst>
              <a:ext uri="{FF2B5EF4-FFF2-40B4-BE49-F238E27FC236}">
                <a16:creationId xmlns:a16="http://schemas.microsoft.com/office/drawing/2014/main" id="{49606974-0EC3-5340-8DB4-92642A17CD21}"/>
              </a:ext>
            </a:extLst>
          </p:cNvPr>
          <p:cNvSpPr>
            <a:spLocks noGrp="1"/>
          </p:cNvSpPr>
          <p:nvPr>
            <p:ph idx="1"/>
          </p:nvPr>
        </p:nvSpPr>
        <p:spPr/>
        <p:txBody>
          <a:bodyPr>
            <a:normAutofit lnSpcReduction="10000"/>
          </a:bodyPr>
          <a:lstStyle/>
          <a:p>
            <a:r>
              <a:rPr lang="en-US" dirty="0">
                <a:solidFill>
                  <a:schemeClr val="accent2">
                    <a:lumMod val="50000"/>
                  </a:schemeClr>
                </a:solidFill>
              </a:rPr>
              <a:t>Factory patterns</a:t>
            </a:r>
          </a:p>
          <a:p>
            <a:pPr lvl="1"/>
            <a:r>
              <a:rPr lang="en-US" dirty="0"/>
              <a:t>Builder, Abstract Factory, Flyweight, Singleton, Factory Method, Prototype</a:t>
            </a:r>
          </a:p>
          <a:p>
            <a:r>
              <a:rPr lang="en-US" dirty="0">
                <a:solidFill>
                  <a:schemeClr val="accent5">
                    <a:lumMod val="50000"/>
                  </a:schemeClr>
                </a:solidFill>
              </a:rPr>
              <a:t>Delegating responsibility patterns</a:t>
            </a:r>
          </a:p>
          <a:p>
            <a:pPr lvl="1"/>
            <a:r>
              <a:rPr lang="en-US" dirty="0"/>
              <a:t>Adaptor, Bridge, Decorator, Façade, Proxy</a:t>
            </a:r>
          </a:p>
          <a:p>
            <a:r>
              <a:rPr lang="en-US" dirty="0">
                <a:solidFill>
                  <a:schemeClr val="accent4">
                    <a:lumMod val="50000"/>
                  </a:schemeClr>
                </a:solidFill>
              </a:rPr>
              <a:t>Control patterns</a:t>
            </a:r>
          </a:p>
          <a:p>
            <a:pPr lvl="1"/>
            <a:r>
              <a:rPr lang="en-US" dirty="0"/>
              <a:t>Composite, Interpreter, Command, Iterator, Strategy, Template, Visitor</a:t>
            </a:r>
          </a:p>
          <a:p>
            <a:r>
              <a:rPr lang="en-US" dirty="0">
                <a:solidFill>
                  <a:schemeClr val="accent6">
                    <a:lumMod val="75000"/>
                  </a:schemeClr>
                </a:solidFill>
              </a:rPr>
              <a:t>Algorithmic patterns</a:t>
            </a:r>
          </a:p>
          <a:p>
            <a:pPr lvl="1"/>
            <a:r>
              <a:rPr lang="en-US" dirty="0"/>
              <a:t>Mediator, Memento, Observer</a:t>
            </a:r>
          </a:p>
        </p:txBody>
      </p:sp>
      <p:sp>
        <p:nvSpPr>
          <p:cNvPr id="4" name="Date Placeholder 3">
            <a:extLst>
              <a:ext uri="{FF2B5EF4-FFF2-40B4-BE49-F238E27FC236}">
                <a16:creationId xmlns:a16="http://schemas.microsoft.com/office/drawing/2014/main" id="{140CD6B3-F541-E742-B8A9-B8E76BBFE714}"/>
              </a:ext>
            </a:extLst>
          </p:cNvPr>
          <p:cNvSpPr>
            <a:spLocks noGrp="1"/>
          </p:cNvSpPr>
          <p:nvPr>
            <p:ph type="dt" sz="half" idx="10"/>
          </p:nvPr>
        </p:nvSpPr>
        <p:spPr/>
        <p:txBody>
          <a:bodyPr/>
          <a:lstStyle/>
          <a:p>
            <a:fld id="{27E5DEFD-EFD5-6C47-83CE-4F01BD481689}" type="datetime1">
              <a:rPr lang="en-US" smtClean="0"/>
              <a:t>10/10/24</a:t>
            </a:fld>
            <a:endParaRPr lang="en-US"/>
          </a:p>
        </p:txBody>
      </p:sp>
      <p:sp>
        <p:nvSpPr>
          <p:cNvPr id="5" name="Footer Placeholder 4">
            <a:extLst>
              <a:ext uri="{FF2B5EF4-FFF2-40B4-BE49-F238E27FC236}">
                <a16:creationId xmlns:a16="http://schemas.microsoft.com/office/drawing/2014/main" id="{355A0C16-7955-984D-8ABA-0A11CF73BD23}"/>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BB27E181-0BEE-C24D-894F-DF174C069072}"/>
              </a:ext>
            </a:extLst>
          </p:cNvPr>
          <p:cNvSpPr>
            <a:spLocks noGrp="1"/>
          </p:cNvSpPr>
          <p:nvPr>
            <p:ph type="sldNum" sz="quarter" idx="12"/>
          </p:nvPr>
        </p:nvSpPr>
        <p:spPr/>
        <p:txBody>
          <a:bodyPr/>
          <a:lstStyle/>
          <a:p>
            <a:fld id="{E4AA9D28-175B-924B-8AFB-6F5FA3319B55}" type="slidenum">
              <a:rPr lang="en-US" smtClean="0"/>
              <a:pPr/>
              <a:t>18</a:t>
            </a:fld>
            <a:endParaRPr lang="en-US"/>
          </a:p>
        </p:txBody>
      </p:sp>
      <p:pic>
        <p:nvPicPr>
          <p:cNvPr id="11266" name="Picture 2" descr="Gang of Four (GoF) - Apex Design Patterns">
            <a:extLst>
              <a:ext uri="{FF2B5EF4-FFF2-40B4-BE49-F238E27FC236}">
                <a16:creationId xmlns:a16="http://schemas.microsoft.com/office/drawing/2014/main" id="{F231067F-979A-694E-8E01-AA30BF537D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1920" y="136525"/>
            <a:ext cx="3362499" cy="1988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397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F1252-3B89-5D43-8D9C-F9EDBC7AAB2C}"/>
              </a:ext>
            </a:extLst>
          </p:cNvPr>
          <p:cNvSpPr>
            <a:spLocks noGrp="1"/>
          </p:cNvSpPr>
          <p:nvPr>
            <p:ph type="title"/>
          </p:nvPr>
        </p:nvSpPr>
        <p:spPr/>
        <p:txBody>
          <a:bodyPr/>
          <a:lstStyle/>
          <a:p>
            <a:r>
              <a:rPr lang="en-US" dirty="0"/>
              <a:t>Inheritance</a:t>
            </a:r>
          </a:p>
        </p:txBody>
      </p:sp>
      <p:sp>
        <p:nvSpPr>
          <p:cNvPr id="3" name="Content Placeholder 2">
            <a:extLst>
              <a:ext uri="{FF2B5EF4-FFF2-40B4-BE49-F238E27FC236}">
                <a16:creationId xmlns:a16="http://schemas.microsoft.com/office/drawing/2014/main" id="{C5AA3723-5C87-0A4E-90D8-875760C69E71}"/>
              </a:ext>
            </a:extLst>
          </p:cNvPr>
          <p:cNvSpPr>
            <a:spLocks noGrp="1"/>
          </p:cNvSpPr>
          <p:nvPr>
            <p:ph idx="1"/>
          </p:nvPr>
        </p:nvSpPr>
        <p:spPr/>
        <p:txBody>
          <a:bodyPr>
            <a:normAutofit fontScale="92500" lnSpcReduction="20000"/>
          </a:bodyPr>
          <a:lstStyle/>
          <a:p>
            <a:r>
              <a:rPr lang="en-US" dirty="0">
                <a:solidFill>
                  <a:schemeClr val="accent6">
                    <a:lumMod val="75000"/>
                  </a:schemeClr>
                </a:solidFill>
              </a:rPr>
              <a:t>What object-orientation is all about</a:t>
            </a:r>
          </a:p>
          <a:p>
            <a:pPr lvl="1"/>
            <a:r>
              <a:rPr lang="en-US" dirty="0"/>
              <a:t>Not really, sort of a side issue</a:t>
            </a:r>
          </a:p>
          <a:p>
            <a:pPr lvl="2"/>
            <a:r>
              <a:rPr lang="en-US" dirty="0"/>
              <a:t>OO is about abstraction and information hiding</a:t>
            </a:r>
          </a:p>
          <a:p>
            <a:pPr lvl="1"/>
            <a:r>
              <a:rPr lang="en-US" dirty="0"/>
              <a:t>Inheritance offers OOP lots of functionality</a:t>
            </a:r>
          </a:p>
          <a:p>
            <a:r>
              <a:rPr lang="en-US" dirty="0">
                <a:solidFill>
                  <a:schemeClr val="accent5">
                    <a:lumMod val="75000"/>
                  </a:schemeClr>
                </a:solidFill>
              </a:rPr>
              <a:t>Forms of inheritance</a:t>
            </a:r>
          </a:p>
          <a:p>
            <a:pPr lvl="1"/>
            <a:r>
              <a:rPr lang="en-US" dirty="0"/>
              <a:t>Interface inheritance</a:t>
            </a:r>
          </a:p>
          <a:p>
            <a:pPr lvl="1"/>
            <a:r>
              <a:rPr lang="en-US" dirty="0"/>
              <a:t>Class inheritance</a:t>
            </a:r>
          </a:p>
          <a:p>
            <a:pPr lvl="1"/>
            <a:r>
              <a:rPr lang="en-US" dirty="0"/>
              <a:t>Multiple inheritance</a:t>
            </a:r>
          </a:p>
          <a:p>
            <a:pPr lvl="1"/>
            <a:r>
              <a:rPr lang="en-US" dirty="0"/>
              <a:t>Prototype inheritance (Self, early JavaScript)</a:t>
            </a:r>
          </a:p>
          <a:p>
            <a:pPr lvl="1"/>
            <a:r>
              <a:rPr lang="en-US" dirty="0"/>
              <a:t>Mix-ins</a:t>
            </a:r>
          </a:p>
          <a:p>
            <a:r>
              <a:rPr lang="en-US" dirty="0">
                <a:solidFill>
                  <a:schemeClr val="accent2">
                    <a:lumMod val="50000"/>
                  </a:schemeClr>
                </a:solidFill>
              </a:rPr>
              <a:t>Uses of inheritance</a:t>
            </a:r>
          </a:p>
          <a:p>
            <a:pPr lvl="1"/>
            <a:r>
              <a:rPr lang="en-US" dirty="0"/>
              <a:t>The different functionalities they provide</a:t>
            </a:r>
          </a:p>
        </p:txBody>
      </p:sp>
      <p:sp>
        <p:nvSpPr>
          <p:cNvPr id="4" name="Date Placeholder 3">
            <a:extLst>
              <a:ext uri="{FF2B5EF4-FFF2-40B4-BE49-F238E27FC236}">
                <a16:creationId xmlns:a16="http://schemas.microsoft.com/office/drawing/2014/main" id="{B7F8A419-E4B6-BA4D-B9FB-7C0A1DA89A84}"/>
              </a:ext>
            </a:extLst>
          </p:cNvPr>
          <p:cNvSpPr>
            <a:spLocks noGrp="1"/>
          </p:cNvSpPr>
          <p:nvPr>
            <p:ph type="dt" sz="half" idx="10"/>
          </p:nvPr>
        </p:nvSpPr>
        <p:spPr/>
        <p:txBody>
          <a:bodyPr/>
          <a:lstStyle/>
          <a:p>
            <a:fld id="{C6931660-3030-8341-B20F-787EA1826355}" type="datetime1">
              <a:rPr lang="en-US" smtClean="0"/>
              <a:t>10/10/24</a:t>
            </a:fld>
            <a:endParaRPr lang="en-US"/>
          </a:p>
        </p:txBody>
      </p:sp>
      <p:sp>
        <p:nvSpPr>
          <p:cNvPr id="5" name="Footer Placeholder 4">
            <a:extLst>
              <a:ext uri="{FF2B5EF4-FFF2-40B4-BE49-F238E27FC236}">
                <a16:creationId xmlns:a16="http://schemas.microsoft.com/office/drawing/2014/main" id="{298BE70A-80B4-6443-AD56-16964043D183}"/>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D06791C5-F963-3E47-88E0-56795A5E2ACA}"/>
              </a:ext>
            </a:extLst>
          </p:cNvPr>
          <p:cNvSpPr>
            <a:spLocks noGrp="1"/>
          </p:cNvSpPr>
          <p:nvPr>
            <p:ph type="sldNum" sz="quarter" idx="12"/>
          </p:nvPr>
        </p:nvSpPr>
        <p:spPr/>
        <p:txBody>
          <a:bodyPr/>
          <a:lstStyle/>
          <a:p>
            <a:fld id="{E4AA9D28-175B-924B-8AFB-6F5FA3319B55}" type="slidenum">
              <a:rPr lang="en-US" smtClean="0"/>
              <a:pPr/>
              <a:t>19</a:t>
            </a:fld>
            <a:endParaRPr lang="en-US"/>
          </a:p>
        </p:txBody>
      </p:sp>
      <p:pic>
        <p:nvPicPr>
          <p:cNvPr id="12290" name="Picture 2" descr="C++ Inheritance easily grows out of control – dbj( org );">
            <a:extLst>
              <a:ext uri="{FF2B5EF4-FFF2-40B4-BE49-F238E27FC236}">
                <a16:creationId xmlns:a16="http://schemas.microsoft.com/office/drawing/2014/main" id="{D39E333A-4065-BB41-9D71-09916F92FA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8925" y="2049864"/>
            <a:ext cx="3094875" cy="3623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3163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644CC-2C07-6D48-97CC-AD99A5870A42}"/>
              </a:ext>
            </a:extLst>
          </p:cNvPr>
          <p:cNvSpPr>
            <a:spLocks noGrp="1"/>
          </p:cNvSpPr>
          <p:nvPr>
            <p:ph type="title"/>
          </p:nvPr>
        </p:nvSpPr>
        <p:spPr/>
        <p:txBody>
          <a:bodyPr/>
          <a:lstStyle/>
          <a:p>
            <a:r>
              <a:rPr lang="en-US" dirty="0"/>
              <a:t>Natural Inheritance</a:t>
            </a:r>
          </a:p>
        </p:txBody>
      </p:sp>
      <p:sp>
        <p:nvSpPr>
          <p:cNvPr id="3" name="Content Placeholder 2">
            <a:extLst>
              <a:ext uri="{FF2B5EF4-FFF2-40B4-BE49-F238E27FC236}">
                <a16:creationId xmlns:a16="http://schemas.microsoft.com/office/drawing/2014/main" id="{823C7441-71FD-DA4F-94AA-060CB025F943}"/>
              </a:ext>
            </a:extLst>
          </p:cNvPr>
          <p:cNvSpPr>
            <a:spLocks noGrp="1"/>
          </p:cNvSpPr>
          <p:nvPr>
            <p:ph idx="1"/>
          </p:nvPr>
        </p:nvSpPr>
        <p:spPr/>
        <p:txBody>
          <a:bodyPr>
            <a:normAutofit fontScale="62500" lnSpcReduction="20000"/>
          </a:bodyPr>
          <a:lstStyle/>
          <a:p>
            <a:r>
              <a:rPr lang="en-US" dirty="0">
                <a:solidFill>
                  <a:schemeClr val="accent6">
                    <a:lumMod val="75000"/>
                  </a:schemeClr>
                </a:solidFill>
              </a:rPr>
              <a:t>Representing a hierarchy of object types</a:t>
            </a:r>
          </a:p>
          <a:p>
            <a:pPr lvl="1"/>
            <a:r>
              <a:rPr lang="en-US" dirty="0"/>
              <a:t>Obvious example (animal/mammal/rodent/…)</a:t>
            </a:r>
          </a:p>
          <a:p>
            <a:pPr lvl="1"/>
            <a:r>
              <a:rPr lang="en-US" dirty="0"/>
              <a:t>Not that frequently used</a:t>
            </a:r>
          </a:p>
          <a:p>
            <a:r>
              <a:rPr lang="en-US" dirty="0">
                <a:solidFill>
                  <a:schemeClr val="accent5">
                    <a:lumMod val="75000"/>
                  </a:schemeClr>
                </a:solidFill>
              </a:rPr>
              <a:t>Most natural hierarchies are shallow </a:t>
            </a:r>
          </a:p>
          <a:p>
            <a:pPr lvl="1"/>
            <a:r>
              <a:rPr lang="en-US" dirty="0"/>
              <a:t>AST nodes, symbol types, device types</a:t>
            </a:r>
          </a:p>
          <a:p>
            <a:r>
              <a:rPr lang="en-US" dirty="0">
                <a:solidFill>
                  <a:schemeClr val="accent4">
                    <a:lumMod val="50000"/>
                  </a:schemeClr>
                </a:solidFill>
              </a:rPr>
              <a:t>Intermediate classes should be abstract</a:t>
            </a:r>
          </a:p>
          <a:p>
            <a:pPr lvl="1"/>
            <a:r>
              <a:rPr lang="en-US" dirty="0"/>
              <a:t>Used to group lower-level classes, not used as objects</a:t>
            </a:r>
          </a:p>
          <a:p>
            <a:pPr lvl="1"/>
            <a:r>
              <a:rPr lang="en-US" dirty="0"/>
              <a:t>Used to define or specify particular functionalities</a:t>
            </a:r>
          </a:p>
          <a:p>
            <a:r>
              <a:rPr lang="en-US" dirty="0">
                <a:solidFill>
                  <a:schemeClr val="accent2">
                    <a:lumMod val="50000"/>
                  </a:schemeClr>
                </a:solidFill>
              </a:rPr>
              <a:t>All external references should be to the root class</a:t>
            </a:r>
          </a:p>
          <a:p>
            <a:pPr lvl="1"/>
            <a:r>
              <a:rPr lang="en-US" dirty="0"/>
              <a:t>Or abstract classes (internally)</a:t>
            </a:r>
          </a:p>
          <a:p>
            <a:pPr lvl="1"/>
            <a:r>
              <a:rPr lang="en-US" dirty="0"/>
              <a:t>Don’t not want to expose the implementation or hierarchy</a:t>
            </a:r>
          </a:p>
          <a:p>
            <a:pPr lvl="2"/>
            <a:r>
              <a:rPr lang="en-US" dirty="0"/>
              <a:t>Because it is going to change and is an implementation detail</a:t>
            </a:r>
          </a:p>
          <a:p>
            <a:pPr lvl="2"/>
            <a:r>
              <a:rPr lang="en-US" dirty="0"/>
              <a:t>Others shouldn’t be dependent on it</a:t>
            </a:r>
          </a:p>
          <a:p>
            <a:pPr lvl="1"/>
            <a:r>
              <a:rPr lang="en-US" dirty="0"/>
              <a:t>Generally, don’t want to expose intermediate classes</a:t>
            </a:r>
          </a:p>
          <a:p>
            <a:pPr lvl="1"/>
            <a:r>
              <a:rPr lang="en-US" dirty="0"/>
              <a:t>Generally, don’t want to expose leaf classes either</a:t>
            </a:r>
          </a:p>
        </p:txBody>
      </p:sp>
      <p:sp>
        <p:nvSpPr>
          <p:cNvPr id="4" name="Date Placeholder 3">
            <a:extLst>
              <a:ext uri="{FF2B5EF4-FFF2-40B4-BE49-F238E27FC236}">
                <a16:creationId xmlns:a16="http://schemas.microsoft.com/office/drawing/2014/main" id="{E88C0BDC-0DE7-6443-AEFD-EE29EF434C51}"/>
              </a:ext>
            </a:extLst>
          </p:cNvPr>
          <p:cNvSpPr>
            <a:spLocks noGrp="1"/>
          </p:cNvSpPr>
          <p:nvPr>
            <p:ph type="dt" sz="half" idx="10"/>
          </p:nvPr>
        </p:nvSpPr>
        <p:spPr/>
        <p:txBody>
          <a:bodyPr/>
          <a:lstStyle/>
          <a:p>
            <a:fld id="{E0D18FE3-011A-BD47-8F66-9F9F6D2F5644}" type="datetime1">
              <a:rPr lang="en-US" smtClean="0"/>
              <a:t>10/10/24</a:t>
            </a:fld>
            <a:endParaRPr lang="en-US"/>
          </a:p>
        </p:txBody>
      </p:sp>
      <p:sp>
        <p:nvSpPr>
          <p:cNvPr id="5" name="Footer Placeholder 4">
            <a:extLst>
              <a:ext uri="{FF2B5EF4-FFF2-40B4-BE49-F238E27FC236}">
                <a16:creationId xmlns:a16="http://schemas.microsoft.com/office/drawing/2014/main" id="{D57599E9-7CC9-BB41-8B9B-4B064E7A4305}"/>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EE384E7C-8F61-2A49-BDFF-E776BD8DA683}"/>
              </a:ext>
            </a:extLst>
          </p:cNvPr>
          <p:cNvSpPr>
            <a:spLocks noGrp="1"/>
          </p:cNvSpPr>
          <p:nvPr>
            <p:ph type="sldNum" sz="quarter" idx="12"/>
          </p:nvPr>
        </p:nvSpPr>
        <p:spPr/>
        <p:txBody>
          <a:bodyPr/>
          <a:lstStyle/>
          <a:p>
            <a:fld id="{E4AA9D28-175B-924B-8AFB-6F5FA3319B55}" type="slidenum">
              <a:rPr lang="en-US" smtClean="0"/>
              <a:pPr/>
              <a:t>20</a:t>
            </a:fld>
            <a:endParaRPr lang="en-US"/>
          </a:p>
        </p:txBody>
      </p:sp>
      <p:pic>
        <p:nvPicPr>
          <p:cNvPr id="13314" name="Picture 2" descr="Inheritance and Composition: A Python OOP Guide – Real Python">
            <a:extLst>
              <a:ext uri="{FF2B5EF4-FFF2-40B4-BE49-F238E27FC236}">
                <a16:creationId xmlns:a16="http://schemas.microsoft.com/office/drawing/2014/main" id="{30888263-19B4-7745-822E-33CA1656C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0323" y="136525"/>
            <a:ext cx="4243754" cy="2387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355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5645A-4FD0-BF4D-A42F-05126DD11934}"/>
              </a:ext>
            </a:extLst>
          </p:cNvPr>
          <p:cNvSpPr>
            <a:spLocks noGrp="1"/>
          </p:cNvSpPr>
          <p:nvPr>
            <p:ph type="title"/>
          </p:nvPr>
        </p:nvSpPr>
        <p:spPr/>
        <p:txBody>
          <a:bodyPr/>
          <a:lstStyle/>
          <a:p>
            <a:r>
              <a:rPr lang="en-US" dirty="0"/>
              <a:t>Inheritance for Shared Functionality</a:t>
            </a:r>
          </a:p>
        </p:txBody>
      </p:sp>
      <p:sp>
        <p:nvSpPr>
          <p:cNvPr id="3" name="Content Placeholder 2">
            <a:extLst>
              <a:ext uri="{FF2B5EF4-FFF2-40B4-BE49-F238E27FC236}">
                <a16:creationId xmlns:a16="http://schemas.microsoft.com/office/drawing/2014/main" id="{AC4E404C-94B5-8742-A3C3-03221C16AF59}"/>
              </a:ext>
            </a:extLst>
          </p:cNvPr>
          <p:cNvSpPr>
            <a:spLocks noGrp="1"/>
          </p:cNvSpPr>
          <p:nvPr>
            <p:ph idx="1"/>
          </p:nvPr>
        </p:nvSpPr>
        <p:spPr>
          <a:xfrm>
            <a:off x="609600" y="1718205"/>
            <a:ext cx="10515600" cy="4351338"/>
          </a:xfrm>
        </p:spPr>
        <p:txBody>
          <a:bodyPr>
            <a:normAutofit fontScale="85000" lnSpcReduction="20000"/>
          </a:bodyPr>
          <a:lstStyle/>
          <a:p>
            <a:r>
              <a:rPr lang="en-US" dirty="0">
                <a:solidFill>
                  <a:schemeClr val="accent2">
                    <a:lumMod val="50000"/>
                  </a:schemeClr>
                </a:solidFill>
              </a:rPr>
              <a:t>Providing shared functionality</a:t>
            </a:r>
          </a:p>
          <a:p>
            <a:pPr lvl="1"/>
            <a:r>
              <a:rPr lang="en-US" dirty="0"/>
              <a:t>Common methods go into super class</a:t>
            </a:r>
          </a:p>
          <a:p>
            <a:pPr lvl="2"/>
            <a:r>
              <a:rPr lang="en-US" dirty="0"/>
              <a:t>Which should be abstract</a:t>
            </a:r>
          </a:p>
          <a:p>
            <a:pPr lvl="2"/>
            <a:r>
              <a:rPr lang="en-US" dirty="0"/>
              <a:t>Without a public constructor</a:t>
            </a:r>
          </a:p>
          <a:p>
            <a:pPr lvl="2"/>
            <a:r>
              <a:rPr lang="en-US" dirty="0"/>
              <a:t>Only used to represent any of its implementors</a:t>
            </a:r>
          </a:p>
          <a:p>
            <a:pPr lvl="1"/>
            <a:r>
              <a:rPr lang="en-US" dirty="0"/>
              <a:t>Subclasses are directly visible</a:t>
            </a:r>
          </a:p>
          <a:p>
            <a:pPr lvl="2"/>
            <a:r>
              <a:rPr lang="en-US" dirty="0"/>
              <a:t>Can be created, etc.</a:t>
            </a:r>
          </a:p>
          <a:p>
            <a:pPr lvl="1"/>
            <a:r>
              <a:rPr lang="en-US" dirty="0"/>
              <a:t>Example: CATRE saved objects, </a:t>
            </a:r>
            <a:r>
              <a:rPr lang="en-US" dirty="0" err="1"/>
              <a:t>BudaBubble</a:t>
            </a:r>
            <a:endParaRPr lang="en-US" dirty="0"/>
          </a:p>
          <a:p>
            <a:r>
              <a:rPr lang="en-US" dirty="0">
                <a:solidFill>
                  <a:schemeClr val="accent6">
                    <a:lumMod val="50000"/>
                  </a:schemeClr>
                </a:solidFill>
              </a:rPr>
              <a:t>Provide Additional functionality</a:t>
            </a:r>
          </a:p>
          <a:p>
            <a:pPr lvl="1"/>
            <a:r>
              <a:rPr lang="en-US" dirty="0"/>
              <a:t>Mix-Ins are designed for this</a:t>
            </a:r>
          </a:p>
          <a:p>
            <a:pPr lvl="2"/>
            <a:r>
              <a:rPr lang="en-US" dirty="0"/>
              <a:t>Multiple inheritance can provide this</a:t>
            </a:r>
          </a:p>
          <a:p>
            <a:pPr lvl="2"/>
            <a:r>
              <a:rPr lang="en-US" dirty="0"/>
              <a:t>Java: interfaces with default methods</a:t>
            </a:r>
          </a:p>
          <a:p>
            <a:pPr lvl="1"/>
            <a:r>
              <a:rPr lang="en-US" dirty="0"/>
              <a:t>How these work can be confusing and messy</a:t>
            </a:r>
          </a:p>
          <a:p>
            <a:pPr lvl="2"/>
            <a:r>
              <a:rPr lang="en-US" dirty="0"/>
              <a:t>Conflicting names, DAG-like inheritance</a:t>
            </a:r>
          </a:p>
        </p:txBody>
      </p:sp>
      <p:sp>
        <p:nvSpPr>
          <p:cNvPr id="4" name="Date Placeholder 3">
            <a:extLst>
              <a:ext uri="{FF2B5EF4-FFF2-40B4-BE49-F238E27FC236}">
                <a16:creationId xmlns:a16="http://schemas.microsoft.com/office/drawing/2014/main" id="{B9E97588-7881-DC49-BD9D-86E9AF2193A9}"/>
              </a:ext>
            </a:extLst>
          </p:cNvPr>
          <p:cNvSpPr>
            <a:spLocks noGrp="1"/>
          </p:cNvSpPr>
          <p:nvPr>
            <p:ph type="dt" sz="half" idx="10"/>
          </p:nvPr>
        </p:nvSpPr>
        <p:spPr/>
        <p:txBody>
          <a:bodyPr/>
          <a:lstStyle/>
          <a:p>
            <a:fld id="{E5249D66-6870-7940-913A-EB07EFFF47E2}" type="datetime1">
              <a:rPr lang="en-US" smtClean="0"/>
              <a:t>10/10/24</a:t>
            </a:fld>
            <a:endParaRPr lang="en-US"/>
          </a:p>
        </p:txBody>
      </p:sp>
      <p:sp>
        <p:nvSpPr>
          <p:cNvPr id="5" name="Footer Placeholder 4">
            <a:extLst>
              <a:ext uri="{FF2B5EF4-FFF2-40B4-BE49-F238E27FC236}">
                <a16:creationId xmlns:a16="http://schemas.microsoft.com/office/drawing/2014/main" id="{045397DE-9FF8-E346-8F5E-FF8784A4AC27}"/>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F702F6CD-74F2-6C4B-A8B4-D4B75AE676AA}"/>
              </a:ext>
            </a:extLst>
          </p:cNvPr>
          <p:cNvSpPr>
            <a:spLocks noGrp="1"/>
          </p:cNvSpPr>
          <p:nvPr>
            <p:ph type="sldNum" sz="quarter" idx="12"/>
          </p:nvPr>
        </p:nvSpPr>
        <p:spPr/>
        <p:txBody>
          <a:bodyPr/>
          <a:lstStyle/>
          <a:p>
            <a:fld id="{E4AA9D28-175B-924B-8AFB-6F5FA3319B55}" type="slidenum">
              <a:rPr lang="en-US" smtClean="0"/>
              <a:pPr/>
              <a:t>21</a:t>
            </a:fld>
            <a:endParaRPr lang="en-US"/>
          </a:p>
        </p:txBody>
      </p:sp>
      <p:pic>
        <p:nvPicPr>
          <p:cNvPr id="14338" name="Picture 2" descr="Inheritance in C++ - GeeksforGeeks">
            <a:extLst>
              <a:ext uri="{FF2B5EF4-FFF2-40B4-BE49-F238E27FC236}">
                <a16:creationId xmlns:a16="http://schemas.microsoft.com/office/drawing/2014/main" id="{19C63A2D-6568-4B4C-9C9A-122A2D3D44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8532" y="1538953"/>
            <a:ext cx="4375237" cy="189965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Mixins - Learning JavaScript Design Patterns [Book]">
            <a:extLst>
              <a:ext uri="{FF2B5EF4-FFF2-40B4-BE49-F238E27FC236}">
                <a16:creationId xmlns:a16="http://schemas.microsoft.com/office/drawing/2014/main" id="{C3980293-01E1-8328-D652-645D8DC742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2164" y="3882116"/>
            <a:ext cx="3034601" cy="2149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221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94D5C-8CB1-E745-878F-1735125D1B51}"/>
              </a:ext>
            </a:extLst>
          </p:cNvPr>
          <p:cNvSpPr>
            <a:spLocks noGrp="1"/>
          </p:cNvSpPr>
          <p:nvPr>
            <p:ph type="title"/>
          </p:nvPr>
        </p:nvSpPr>
        <p:spPr/>
        <p:txBody>
          <a:bodyPr/>
          <a:lstStyle/>
          <a:p>
            <a:r>
              <a:rPr lang="en-US" dirty="0"/>
              <a:t>Other Uses of Inheritance</a:t>
            </a:r>
          </a:p>
        </p:txBody>
      </p:sp>
      <p:sp>
        <p:nvSpPr>
          <p:cNvPr id="3" name="Content Placeholder 2">
            <a:extLst>
              <a:ext uri="{FF2B5EF4-FFF2-40B4-BE49-F238E27FC236}">
                <a16:creationId xmlns:a16="http://schemas.microsoft.com/office/drawing/2014/main" id="{500175CE-EAC0-6446-BC9F-62656D2B93BB}"/>
              </a:ext>
            </a:extLst>
          </p:cNvPr>
          <p:cNvSpPr>
            <a:spLocks noGrp="1"/>
          </p:cNvSpPr>
          <p:nvPr>
            <p:ph idx="1"/>
          </p:nvPr>
        </p:nvSpPr>
        <p:spPr/>
        <p:txBody>
          <a:bodyPr>
            <a:normAutofit lnSpcReduction="10000"/>
          </a:bodyPr>
          <a:lstStyle/>
          <a:p>
            <a:r>
              <a:rPr lang="en-US" dirty="0">
                <a:solidFill>
                  <a:schemeClr val="accent6">
                    <a:lumMod val="50000"/>
                  </a:schemeClr>
                </a:solidFill>
              </a:rPr>
              <a:t>Providing common definitions</a:t>
            </a:r>
          </a:p>
          <a:p>
            <a:pPr lvl="1"/>
            <a:r>
              <a:rPr lang="en-US" dirty="0"/>
              <a:t>Constants interface</a:t>
            </a:r>
          </a:p>
          <a:p>
            <a:pPr lvl="2"/>
            <a:r>
              <a:rPr lang="en-US" dirty="0"/>
              <a:t>Fields defining global constants</a:t>
            </a:r>
          </a:p>
          <a:p>
            <a:pPr lvl="2"/>
            <a:r>
              <a:rPr lang="en-US" dirty="0"/>
              <a:t>Enumerations</a:t>
            </a:r>
          </a:p>
          <a:p>
            <a:pPr lvl="2"/>
            <a:r>
              <a:rPr lang="en-US" dirty="0"/>
              <a:t>Can also define inner interfaces and classes</a:t>
            </a:r>
          </a:p>
          <a:p>
            <a:pPr lvl="1"/>
            <a:r>
              <a:rPr lang="en-US" dirty="0"/>
              <a:t>Implementing this provides access to names, not functionality</a:t>
            </a:r>
          </a:p>
          <a:p>
            <a:r>
              <a:rPr lang="en-US" dirty="0">
                <a:solidFill>
                  <a:schemeClr val="accent5">
                    <a:lumMod val="50000"/>
                  </a:schemeClr>
                </a:solidFill>
              </a:rPr>
              <a:t>Providing annotations</a:t>
            </a:r>
          </a:p>
          <a:p>
            <a:pPr lvl="1"/>
            <a:r>
              <a:rPr lang="en-US" dirty="0"/>
              <a:t>Indicate a class has certain properties</a:t>
            </a:r>
          </a:p>
          <a:p>
            <a:pPr lvl="1"/>
            <a:r>
              <a:rPr lang="en-US" dirty="0"/>
              <a:t>Serializable, Cloneable</a:t>
            </a:r>
          </a:p>
          <a:p>
            <a:pPr lvl="1"/>
            <a:r>
              <a:rPr lang="en-US" dirty="0"/>
              <a:t>Code Bubbles: Zoomable</a:t>
            </a:r>
          </a:p>
        </p:txBody>
      </p:sp>
      <p:sp>
        <p:nvSpPr>
          <p:cNvPr id="4" name="Date Placeholder 3">
            <a:extLst>
              <a:ext uri="{FF2B5EF4-FFF2-40B4-BE49-F238E27FC236}">
                <a16:creationId xmlns:a16="http://schemas.microsoft.com/office/drawing/2014/main" id="{5CE20D41-5A9E-B249-8DD4-0C45BE46BCAB}"/>
              </a:ext>
            </a:extLst>
          </p:cNvPr>
          <p:cNvSpPr>
            <a:spLocks noGrp="1"/>
          </p:cNvSpPr>
          <p:nvPr>
            <p:ph type="dt" sz="half" idx="10"/>
          </p:nvPr>
        </p:nvSpPr>
        <p:spPr/>
        <p:txBody>
          <a:bodyPr/>
          <a:lstStyle/>
          <a:p>
            <a:fld id="{3C030CEA-F385-A04D-B7CA-7F6AF13DFD31}" type="datetime1">
              <a:rPr lang="en-US" smtClean="0"/>
              <a:t>10/10/24</a:t>
            </a:fld>
            <a:endParaRPr lang="en-US"/>
          </a:p>
        </p:txBody>
      </p:sp>
      <p:sp>
        <p:nvSpPr>
          <p:cNvPr id="5" name="Footer Placeholder 4">
            <a:extLst>
              <a:ext uri="{FF2B5EF4-FFF2-40B4-BE49-F238E27FC236}">
                <a16:creationId xmlns:a16="http://schemas.microsoft.com/office/drawing/2014/main" id="{88A8C212-0FEB-EB40-96CD-B0FD1C7944D4}"/>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A1BD0BE7-81C0-0A4D-BFCC-600B3A8FF84F}"/>
              </a:ext>
            </a:extLst>
          </p:cNvPr>
          <p:cNvSpPr>
            <a:spLocks noGrp="1"/>
          </p:cNvSpPr>
          <p:nvPr>
            <p:ph type="sldNum" sz="quarter" idx="12"/>
          </p:nvPr>
        </p:nvSpPr>
        <p:spPr/>
        <p:txBody>
          <a:bodyPr/>
          <a:lstStyle/>
          <a:p>
            <a:fld id="{E4AA9D28-175B-924B-8AFB-6F5FA3319B55}" type="slidenum">
              <a:rPr lang="en-US" smtClean="0"/>
              <a:pPr/>
              <a:t>22</a:t>
            </a:fld>
            <a:endParaRPr lang="en-US"/>
          </a:p>
        </p:txBody>
      </p:sp>
      <p:pic>
        <p:nvPicPr>
          <p:cNvPr id="1026" name="Picture 2" descr="What is a Constant in Java and how to declare it? Edureka">
            <a:extLst>
              <a:ext uri="{FF2B5EF4-FFF2-40B4-BE49-F238E27FC236}">
                <a16:creationId xmlns:a16="http://schemas.microsoft.com/office/drawing/2014/main" id="{146C72AB-26AA-DF47-B550-79674B3394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6795" y="138478"/>
            <a:ext cx="4361883" cy="2544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389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601EA-EA50-9E4F-889D-2E23A826880B}"/>
              </a:ext>
            </a:extLst>
          </p:cNvPr>
          <p:cNvSpPr>
            <a:spLocks noGrp="1"/>
          </p:cNvSpPr>
          <p:nvPr>
            <p:ph type="title"/>
          </p:nvPr>
        </p:nvSpPr>
        <p:spPr/>
        <p:txBody>
          <a:bodyPr/>
          <a:lstStyle/>
          <a:p>
            <a:r>
              <a:rPr lang="en-US" dirty="0"/>
              <a:t>Other Uses of Inheritance</a:t>
            </a:r>
          </a:p>
        </p:txBody>
      </p:sp>
      <p:sp>
        <p:nvSpPr>
          <p:cNvPr id="3" name="Content Placeholder 2">
            <a:extLst>
              <a:ext uri="{FF2B5EF4-FFF2-40B4-BE49-F238E27FC236}">
                <a16:creationId xmlns:a16="http://schemas.microsoft.com/office/drawing/2014/main" id="{3740BFCA-F120-6C42-A90D-49DAE1731050}"/>
              </a:ext>
            </a:extLst>
          </p:cNvPr>
          <p:cNvSpPr>
            <a:spLocks noGrp="1"/>
          </p:cNvSpPr>
          <p:nvPr>
            <p:ph idx="1"/>
          </p:nvPr>
        </p:nvSpPr>
        <p:spPr/>
        <p:txBody>
          <a:bodyPr>
            <a:normAutofit fontScale="55000" lnSpcReduction="20000"/>
          </a:bodyPr>
          <a:lstStyle/>
          <a:p>
            <a:r>
              <a:rPr lang="en-US" dirty="0">
                <a:solidFill>
                  <a:schemeClr val="accent5">
                    <a:lumMod val="50000"/>
                  </a:schemeClr>
                </a:solidFill>
              </a:rPr>
              <a:t>Modifying the behavior of a class</a:t>
            </a:r>
          </a:p>
          <a:p>
            <a:pPr lvl="1"/>
            <a:r>
              <a:rPr lang="en-US" dirty="0"/>
              <a:t>Inheriting from a Swing class </a:t>
            </a:r>
          </a:p>
          <a:p>
            <a:pPr lvl="2"/>
            <a:r>
              <a:rPr lang="en-US" dirty="0"/>
              <a:t>Set properties in the constructor</a:t>
            </a:r>
          </a:p>
          <a:p>
            <a:pPr lvl="2"/>
            <a:r>
              <a:rPr lang="en-US" dirty="0"/>
              <a:t>Modifying the paint method</a:t>
            </a:r>
          </a:p>
          <a:p>
            <a:r>
              <a:rPr lang="en-US" dirty="0">
                <a:solidFill>
                  <a:schemeClr val="accent6">
                    <a:lumMod val="50000"/>
                  </a:schemeClr>
                </a:solidFill>
              </a:rPr>
              <a:t>Providing alternative implementations</a:t>
            </a:r>
          </a:p>
          <a:p>
            <a:pPr lvl="1"/>
            <a:r>
              <a:rPr lang="en-US" dirty="0"/>
              <a:t>Interface or abstract class as the root</a:t>
            </a:r>
          </a:p>
          <a:p>
            <a:pPr lvl="1"/>
            <a:r>
              <a:rPr lang="en-US" dirty="0"/>
              <a:t>Subclasses implement the actual algorithm</a:t>
            </a:r>
          </a:p>
          <a:p>
            <a:pPr lvl="1"/>
            <a:r>
              <a:rPr lang="en-US" dirty="0" err="1"/>
              <a:t>Jcomp</a:t>
            </a:r>
            <a:r>
              <a:rPr lang="en-US" dirty="0"/>
              <a:t> (compiler)</a:t>
            </a:r>
          </a:p>
          <a:p>
            <a:pPr lvl="2"/>
            <a:r>
              <a:rPr lang="en-US" dirty="0"/>
              <a:t>Internal implementation to read byte codes using ASM</a:t>
            </a:r>
          </a:p>
          <a:p>
            <a:pPr lvl="2"/>
            <a:r>
              <a:rPr lang="en-US" dirty="0" err="1"/>
              <a:t>Jcode</a:t>
            </a:r>
            <a:r>
              <a:rPr lang="en-US" dirty="0"/>
              <a:t> implementation that tracks all the information in a project</a:t>
            </a:r>
          </a:p>
          <a:p>
            <a:r>
              <a:rPr lang="en-US" dirty="0">
                <a:solidFill>
                  <a:schemeClr val="accent5">
                    <a:lumMod val="50000"/>
                  </a:schemeClr>
                </a:solidFill>
              </a:rPr>
              <a:t>Interface inheritance</a:t>
            </a:r>
          </a:p>
          <a:p>
            <a:pPr lvl="1"/>
            <a:r>
              <a:rPr lang="en-US" dirty="0"/>
              <a:t>Supporting high-level design interfaces</a:t>
            </a:r>
          </a:p>
          <a:p>
            <a:pPr lvl="1"/>
            <a:r>
              <a:rPr lang="en-US" dirty="0"/>
              <a:t>Defining abstract functionality</a:t>
            </a:r>
          </a:p>
          <a:p>
            <a:pPr lvl="1"/>
            <a:r>
              <a:rPr lang="en-US" dirty="0"/>
              <a:t>Requires factory classes or static methods to create the actual objects</a:t>
            </a:r>
          </a:p>
          <a:p>
            <a:pPr lvl="1"/>
            <a:r>
              <a:rPr lang="en-US" dirty="0"/>
              <a:t>This is the only safe instance of multiple inheritance</a:t>
            </a:r>
          </a:p>
          <a:p>
            <a:pPr lvl="2"/>
            <a:r>
              <a:rPr lang="en-US" dirty="0"/>
              <a:t>Assuming there are no default methods</a:t>
            </a:r>
          </a:p>
          <a:p>
            <a:pPr lvl="1"/>
            <a:r>
              <a:rPr lang="en-US" dirty="0" err="1"/>
              <a:t>ActionHandler</a:t>
            </a:r>
            <a:r>
              <a:rPr lang="en-US" dirty="0"/>
              <a:t>, </a:t>
            </a:r>
            <a:r>
              <a:rPr lang="en-US" dirty="0" err="1"/>
              <a:t>Runable</a:t>
            </a:r>
            <a:r>
              <a:rPr lang="en-US" dirty="0"/>
              <a:t>, </a:t>
            </a:r>
            <a:r>
              <a:rPr lang="en-US" dirty="0" err="1"/>
              <a:t>CatreSavable</a:t>
            </a:r>
            <a:endParaRPr lang="en-US" dirty="0"/>
          </a:p>
        </p:txBody>
      </p:sp>
      <p:sp>
        <p:nvSpPr>
          <p:cNvPr id="4" name="Date Placeholder 3">
            <a:extLst>
              <a:ext uri="{FF2B5EF4-FFF2-40B4-BE49-F238E27FC236}">
                <a16:creationId xmlns:a16="http://schemas.microsoft.com/office/drawing/2014/main" id="{71608308-6139-A147-8264-7BE30F6D37CD}"/>
              </a:ext>
            </a:extLst>
          </p:cNvPr>
          <p:cNvSpPr>
            <a:spLocks noGrp="1"/>
          </p:cNvSpPr>
          <p:nvPr>
            <p:ph type="dt" sz="half" idx="10"/>
          </p:nvPr>
        </p:nvSpPr>
        <p:spPr/>
        <p:txBody>
          <a:bodyPr/>
          <a:lstStyle/>
          <a:p>
            <a:fld id="{BD70295A-94BA-AE45-9279-3077B334C1BE}" type="datetime1">
              <a:rPr lang="en-US" smtClean="0"/>
              <a:t>10/10/24</a:t>
            </a:fld>
            <a:endParaRPr lang="en-US"/>
          </a:p>
        </p:txBody>
      </p:sp>
      <p:sp>
        <p:nvSpPr>
          <p:cNvPr id="5" name="Footer Placeholder 4">
            <a:extLst>
              <a:ext uri="{FF2B5EF4-FFF2-40B4-BE49-F238E27FC236}">
                <a16:creationId xmlns:a16="http://schemas.microsoft.com/office/drawing/2014/main" id="{BF0B6C62-E570-6443-8C67-2A7A9E53A945}"/>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287CC5A7-AF87-5541-89C6-17CEE62C61FD}"/>
              </a:ext>
            </a:extLst>
          </p:cNvPr>
          <p:cNvSpPr>
            <a:spLocks noGrp="1"/>
          </p:cNvSpPr>
          <p:nvPr>
            <p:ph type="sldNum" sz="quarter" idx="12"/>
          </p:nvPr>
        </p:nvSpPr>
        <p:spPr/>
        <p:txBody>
          <a:bodyPr/>
          <a:lstStyle/>
          <a:p>
            <a:fld id="{E4AA9D28-175B-924B-8AFB-6F5FA3319B55}" type="slidenum">
              <a:rPr lang="en-US" smtClean="0"/>
              <a:pPr/>
              <a:t>23</a:t>
            </a:fld>
            <a:endParaRPr lang="en-US"/>
          </a:p>
        </p:txBody>
      </p:sp>
      <p:pic>
        <p:nvPicPr>
          <p:cNvPr id="15362" name="Picture 2" descr="OOP Inheritance &amp; Polymorphism - Java Programming Tutorial">
            <a:extLst>
              <a:ext uri="{FF2B5EF4-FFF2-40B4-BE49-F238E27FC236}">
                <a16:creationId xmlns:a16="http://schemas.microsoft.com/office/drawing/2014/main" id="{7EC62F8F-A994-864A-829A-D1426BC2B6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1407" y="304739"/>
            <a:ext cx="4379227" cy="290683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nterfaces and Inheritance in Java - GeeksforGeeks">
            <a:extLst>
              <a:ext uri="{FF2B5EF4-FFF2-40B4-BE49-F238E27FC236}">
                <a16:creationId xmlns:a16="http://schemas.microsoft.com/office/drawing/2014/main" id="{14B4339B-F1B2-78F8-A330-57382E5A30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4628" y="3903958"/>
            <a:ext cx="2832589" cy="1760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65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C03F7-EDC2-F649-AB9A-10F2617A8C08}"/>
              </a:ext>
            </a:extLst>
          </p:cNvPr>
          <p:cNvSpPr>
            <a:spLocks noGrp="1"/>
          </p:cNvSpPr>
          <p:nvPr>
            <p:ph type="title"/>
          </p:nvPr>
        </p:nvSpPr>
        <p:spPr/>
        <p:txBody>
          <a:bodyPr/>
          <a:lstStyle/>
          <a:p>
            <a:r>
              <a:rPr lang="en-US" dirty="0"/>
              <a:t>Other Uses of Inheritance</a:t>
            </a:r>
          </a:p>
        </p:txBody>
      </p:sp>
      <p:sp>
        <p:nvSpPr>
          <p:cNvPr id="3" name="Content Placeholder 2">
            <a:extLst>
              <a:ext uri="{FF2B5EF4-FFF2-40B4-BE49-F238E27FC236}">
                <a16:creationId xmlns:a16="http://schemas.microsoft.com/office/drawing/2014/main" id="{9ADAB04E-3E8C-3E49-A37E-CE77632AB335}"/>
              </a:ext>
            </a:extLst>
          </p:cNvPr>
          <p:cNvSpPr>
            <a:spLocks noGrp="1"/>
          </p:cNvSpPr>
          <p:nvPr>
            <p:ph idx="1"/>
          </p:nvPr>
        </p:nvSpPr>
        <p:spPr/>
        <p:txBody>
          <a:bodyPr>
            <a:normAutofit fontScale="85000" lnSpcReduction="20000"/>
          </a:bodyPr>
          <a:lstStyle/>
          <a:p>
            <a:r>
              <a:rPr lang="en-US" dirty="0">
                <a:solidFill>
                  <a:schemeClr val="accent6">
                    <a:lumMod val="75000"/>
                  </a:schemeClr>
                </a:solidFill>
              </a:rPr>
              <a:t>Defining callbacks</a:t>
            </a:r>
          </a:p>
          <a:p>
            <a:pPr lvl="1"/>
            <a:r>
              <a:rPr lang="en-US" dirty="0"/>
              <a:t>Server defines a callback interface</a:t>
            </a:r>
          </a:p>
          <a:p>
            <a:pPr lvl="2"/>
            <a:r>
              <a:rPr lang="en-US" dirty="0"/>
              <a:t>Use default methods to allow simple use (if &gt; 1)</a:t>
            </a:r>
          </a:p>
          <a:p>
            <a:pPr lvl="2"/>
            <a:r>
              <a:rPr lang="en-US" dirty="0"/>
              <a:t>Or provide an implementation class with empty callbacks that can be inherited from</a:t>
            </a:r>
          </a:p>
          <a:p>
            <a:pPr lvl="1"/>
            <a:r>
              <a:rPr lang="en-US" dirty="0"/>
              <a:t>Client defines an implementation of the callback</a:t>
            </a:r>
          </a:p>
          <a:p>
            <a:pPr lvl="2"/>
            <a:r>
              <a:rPr lang="en-US" dirty="0"/>
              <a:t>Registers it with the server</a:t>
            </a:r>
          </a:p>
          <a:p>
            <a:pPr lvl="1"/>
            <a:r>
              <a:rPr lang="en-US" dirty="0"/>
              <a:t>Server invokes the callback when an event occurs</a:t>
            </a:r>
          </a:p>
          <a:p>
            <a:pPr lvl="1"/>
            <a:r>
              <a:rPr lang="en-US" dirty="0"/>
              <a:t>Akin to callback functions, but more general</a:t>
            </a:r>
          </a:p>
          <a:p>
            <a:pPr lvl="1"/>
            <a:r>
              <a:rPr lang="en-US" dirty="0" err="1"/>
              <a:t>MouseListener</a:t>
            </a:r>
            <a:r>
              <a:rPr lang="en-US" dirty="0"/>
              <a:t>, ActionListener, …</a:t>
            </a:r>
          </a:p>
          <a:p>
            <a:r>
              <a:rPr lang="en-US" dirty="0">
                <a:solidFill>
                  <a:schemeClr val="accent6">
                    <a:lumMod val="50000"/>
                  </a:schemeClr>
                </a:solidFill>
              </a:rPr>
              <a:t>Behavior inheritance</a:t>
            </a:r>
          </a:p>
          <a:p>
            <a:pPr lvl="1"/>
            <a:r>
              <a:rPr lang="en-US" dirty="0"/>
              <a:t>Defining the default behavior (Thread, </a:t>
            </a:r>
            <a:r>
              <a:rPr lang="en-US" dirty="0" err="1"/>
              <a:t>AbstractAction</a:t>
            </a:r>
            <a:r>
              <a:rPr lang="en-US" dirty="0"/>
              <a:t>)</a:t>
            </a:r>
          </a:p>
          <a:p>
            <a:pPr lvl="1"/>
            <a:r>
              <a:rPr lang="en-US" dirty="0"/>
              <a:t>Adding behaviors to a class or interface (</a:t>
            </a:r>
            <a:r>
              <a:rPr lang="en-US" dirty="0" err="1"/>
              <a:t>JcompExtendedFile</a:t>
            </a:r>
            <a:r>
              <a:rPr lang="en-US" dirty="0"/>
              <a:t>)</a:t>
            </a:r>
          </a:p>
          <a:p>
            <a:pPr lvl="1"/>
            <a:r>
              <a:rPr lang="en-US" dirty="0"/>
              <a:t>Identifying the availability of a behavior (Scalable in Bubbles)</a:t>
            </a:r>
          </a:p>
        </p:txBody>
      </p:sp>
      <p:sp>
        <p:nvSpPr>
          <p:cNvPr id="4" name="Date Placeholder 3">
            <a:extLst>
              <a:ext uri="{FF2B5EF4-FFF2-40B4-BE49-F238E27FC236}">
                <a16:creationId xmlns:a16="http://schemas.microsoft.com/office/drawing/2014/main" id="{F8A0A7A2-A741-7E47-816C-0F60383C52CF}"/>
              </a:ext>
            </a:extLst>
          </p:cNvPr>
          <p:cNvSpPr>
            <a:spLocks noGrp="1"/>
          </p:cNvSpPr>
          <p:nvPr>
            <p:ph type="dt" sz="half" idx="10"/>
          </p:nvPr>
        </p:nvSpPr>
        <p:spPr/>
        <p:txBody>
          <a:bodyPr/>
          <a:lstStyle/>
          <a:p>
            <a:fld id="{FD7E92EE-F23D-FA48-B9C4-215507349EA6}" type="datetime1">
              <a:rPr lang="en-US" smtClean="0"/>
              <a:t>10/10/24</a:t>
            </a:fld>
            <a:endParaRPr lang="en-US"/>
          </a:p>
        </p:txBody>
      </p:sp>
      <p:sp>
        <p:nvSpPr>
          <p:cNvPr id="5" name="Footer Placeholder 4">
            <a:extLst>
              <a:ext uri="{FF2B5EF4-FFF2-40B4-BE49-F238E27FC236}">
                <a16:creationId xmlns:a16="http://schemas.microsoft.com/office/drawing/2014/main" id="{CD8080E7-1D2A-BE40-AFE6-03DF21A68F63}"/>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0D6B1827-327F-6044-8503-506C880DA7B4}"/>
              </a:ext>
            </a:extLst>
          </p:cNvPr>
          <p:cNvSpPr>
            <a:spLocks noGrp="1"/>
          </p:cNvSpPr>
          <p:nvPr>
            <p:ph type="sldNum" sz="quarter" idx="12"/>
          </p:nvPr>
        </p:nvSpPr>
        <p:spPr/>
        <p:txBody>
          <a:bodyPr/>
          <a:lstStyle/>
          <a:p>
            <a:fld id="{E4AA9D28-175B-924B-8AFB-6F5FA3319B55}" type="slidenum">
              <a:rPr lang="en-US" smtClean="0"/>
              <a:pPr/>
              <a:t>24</a:t>
            </a:fld>
            <a:endParaRPr lang="en-US"/>
          </a:p>
        </p:txBody>
      </p:sp>
      <p:pic>
        <p:nvPicPr>
          <p:cNvPr id="3074" name="Picture 2" descr="Java Callback Function | Programming Examples and their Outputs">
            <a:extLst>
              <a:ext uri="{FF2B5EF4-FFF2-40B4-BE49-F238E27FC236}">
                <a16:creationId xmlns:a16="http://schemas.microsoft.com/office/drawing/2014/main" id="{1C1A24C9-586A-8543-828F-DB3D7EFF8A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9761" y="185738"/>
            <a:ext cx="3983334" cy="2212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327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54014-E6EA-9546-84E8-DCEC1EC6104A}"/>
              </a:ext>
            </a:extLst>
          </p:cNvPr>
          <p:cNvSpPr>
            <a:spLocks noGrp="1"/>
          </p:cNvSpPr>
          <p:nvPr>
            <p:ph type="title"/>
          </p:nvPr>
        </p:nvSpPr>
        <p:spPr/>
        <p:txBody>
          <a:bodyPr/>
          <a:lstStyle/>
          <a:p>
            <a:r>
              <a:rPr lang="en-US" dirty="0"/>
              <a:t>Inner (Nested) Classes</a:t>
            </a:r>
          </a:p>
        </p:txBody>
      </p:sp>
      <p:sp>
        <p:nvSpPr>
          <p:cNvPr id="3" name="Content Placeholder 2">
            <a:extLst>
              <a:ext uri="{FF2B5EF4-FFF2-40B4-BE49-F238E27FC236}">
                <a16:creationId xmlns:a16="http://schemas.microsoft.com/office/drawing/2014/main" id="{74349B6E-1870-814E-8AC0-1DE6C99EEB55}"/>
              </a:ext>
            </a:extLst>
          </p:cNvPr>
          <p:cNvSpPr>
            <a:spLocks noGrp="1"/>
          </p:cNvSpPr>
          <p:nvPr>
            <p:ph idx="1"/>
          </p:nvPr>
        </p:nvSpPr>
        <p:spPr/>
        <p:txBody>
          <a:bodyPr>
            <a:normAutofit fontScale="55000" lnSpcReduction="20000"/>
          </a:bodyPr>
          <a:lstStyle/>
          <a:p>
            <a:r>
              <a:rPr lang="en-US" dirty="0">
                <a:solidFill>
                  <a:schemeClr val="accent6">
                    <a:lumMod val="50000"/>
                  </a:schemeClr>
                </a:solidFill>
              </a:rPr>
              <a:t>Any class used only by a single class should be a private inner class if possible</a:t>
            </a:r>
          </a:p>
          <a:p>
            <a:pPr lvl="1"/>
            <a:r>
              <a:rPr lang="en-US" dirty="0"/>
              <a:t>When allowed by the language (Java)</a:t>
            </a:r>
          </a:p>
          <a:p>
            <a:pPr lvl="1"/>
            <a:r>
              <a:rPr lang="en-US" dirty="0"/>
              <a:t>Or a private class defined inside a module (JavaScript, Dart)</a:t>
            </a:r>
          </a:p>
          <a:p>
            <a:pPr lvl="1"/>
            <a:r>
              <a:rPr lang="en-US" dirty="0"/>
              <a:t>Can also use private class defined in the same file (C++)</a:t>
            </a:r>
          </a:p>
          <a:p>
            <a:pPr lvl="1"/>
            <a:r>
              <a:rPr lang="en-US" dirty="0"/>
              <a:t>Unless it is too complex (&gt; k lines, m methods, one page) – then it becomes its own outer class</a:t>
            </a:r>
          </a:p>
          <a:p>
            <a:r>
              <a:rPr lang="en-US" dirty="0">
                <a:solidFill>
                  <a:schemeClr val="accent1">
                    <a:lumMod val="75000"/>
                  </a:schemeClr>
                </a:solidFill>
              </a:rPr>
              <a:t>A local hierarchy can be implemented as inner classes</a:t>
            </a:r>
          </a:p>
          <a:p>
            <a:pPr lvl="1"/>
            <a:r>
              <a:rPr lang="en-US" dirty="0"/>
              <a:t>Outer class is the root of the hierarchy</a:t>
            </a:r>
          </a:p>
          <a:p>
            <a:pPr lvl="1"/>
            <a:r>
              <a:rPr lang="en-US" dirty="0"/>
              <a:t>Internal classes are private Inner classes and not exposed directly</a:t>
            </a:r>
          </a:p>
          <a:p>
            <a:pPr lvl="1"/>
            <a:r>
              <a:rPr lang="en-US" dirty="0"/>
              <a:t>Inner classes are static (why?)</a:t>
            </a:r>
          </a:p>
          <a:p>
            <a:pPr lvl="1"/>
            <a:r>
              <a:rPr lang="en-US" dirty="0"/>
              <a:t>Example: </a:t>
            </a:r>
            <a:r>
              <a:rPr lang="en-US" dirty="0" err="1"/>
              <a:t>JcompSymbol</a:t>
            </a:r>
            <a:r>
              <a:rPr lang="en-US" dirty="0"/>
              <a:t> =&gt; various types of symbols</a:t>
            </a:r>
          </a:p>
          <a:p>
            <a:r>
              <a:rPr lang="en-US" dirty="0">
                <a:solidFill>
                  <a:schemeClr val="accent4">
                    <a:lumMod val="50000"/>
                  </a:schemeClr>
                </a:solidFill>
              </a:rPr>
              <a:t>Inner classes should always be private (&amp; static if possible)</a:t>
            </a:r>
          </a:p>
          <a:p>
            <a:pPr lvl="1"/>
            <a:r>
              <a:rPr lang="en-US" dirty="0"/>
              <a:t>Inner classes are implementation details</a:t>
            </a:r>
          </a:p>
          <a:p>
            <a:pPr lvl="1"/>
            <a:r>
              <a:rPr lang="en-US" dirty="0"/>
              <a:t>Never refer to inner classes of another class</a:t>
            </a:r>
          </a:p>
          <a:p>
            <a:pPr lvl="2"/>
            <a:r>
              <a:rPr lang="en-US" dirty="0"/>
              <a:t>Exception: Inner interfaces of a top-level interface are okay</a:t>
            </a:r>
          </a:p>
          <a:p>
            <a:pPr lvl="1"/>
            <a:r>
              <a:rPr lang="en-US" dirty="0"/>
              <a:t>Don’t export inner classes </a:t>
            </a:r>
          </a:p>
          <a:p>
            <a:r>
              <a:rPr lang="en-US" dirty="0">
                <a:solidFill>
                  <a:srgbClr val="7030A0"/>
                </a:solidFill>
              </a:rPr>
              <a:t>Inner classes will often evolve to outer classes</a:t>
            </a:r>
          </a:p>
          <a:p>
            <a:pPr lvl="1"/>
            <a:r>
              <a:rPr lang="en-US" dirty="0"/>
              <a:t>When they get to large or complex</a:t>
            </a:r>
          </a:p>
        </p:txBody>
      </p:sp>
      <p:sp>
        <p:nvSpPr>
          <p:cNvPr id="4" name="Date Placeholder 3">
            <a:extLst>
              <a:ext uri="{FF2B5EF4-FFF2-40B4-BE49-F238E27FC236}">
                <a16:creationId xmlns:a16="http://schemas.microsoft.com/office/drawing/2014/main" id="{03036A81-CF88-354B-849A-245D18E426C3}"/>
              </a:ext>
            </a:extLst>
          </p:cNvPr>
          <p:cNvSpPr>
            <a:spLocks noGrp="1"/>
          </p:cNvSpPr>
          <p:nvPr>
            <p:ph type="dt" sz="half" idx="10"/>
          </p:nvPr>
        </p:nvSpPr>
        <p:spPr/>
        <p:txBody>
          <a:bodyPr/>
          <a:lstStyle/>
          <a:p>
            <a:fld id="{FB824C74-9155-4E47-80FB-351CECF492EB}" type="datetime1">
              <a:rPr lang="en-US" smtClean="0"/>
              <a:t>10/10/24</a:t>
            </a:fld>
            <a:endParaRPr lang="en-US"/>
          </a:p>
        </p:txBody>
      </p:sp>
      <p:sp>
        <p:nvSpPr>
          <p:cNvPr id="5" name="Footer Placeholder 4">
            <a:extLst>
              <a:ext uri="{FF2B5EF4-FFF2-40B4-BE49-F238E27FC236}">
                <a16:creationId xmlns:a16="http://schemas.microsoft.com/office/drawing/2014/main" id="{2FEDADC1-A277-D244-8CAA-BF1C54E3B8FC}"/>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F754667B-D202-DF49-80DC-C03FA68A9E20}"/>
              </a:ext>
            </a:extLst>
          </p:cNvPr>
          <p:cNvSpPr>
            <a:spLocks noGrp="1"/>
          </p:cNvSpPr>
          <p:nvPr>
            <p:ph type="sldNum" sz="quarter" idx="12"/>
          </p:nvPr>
        </p:nvSpPr>
        <p:spPr/>
        <p:txBody>
          <a:bodyPr/>
          <a:lstStyle/>
          <a:p>
            <a:fld id="{E4AA9D28-175B-924B-8AFB-6F5FA3319B55}" type="slidenum">
              <a:rPr lang="en-US" smtClean="0"/>
              <a:pPr/>
              <a:t>25</a:t>
            </a:fld>
            <a:endParaRPr lang="en-US"/>
          </a:p>
        </p:txBody>
      </p:sp>
      <p:pic>
        <p:nvPicPr>
          <p:cNvPr id="17410" name="Picture 2" descr="Java - Inner classes - Tutorialspoint">
            <a:extLst>
              <a:ext uri="{FF2B5EF4-FFF2-40B4-BE49-F238E27FC236}">
                <a16:creationId xmlns:a16="http://schemas.microsoft.com/office/drawing/2014/main" id="{80F90B4C-2798-FC4A-8A35-8A8A4D4FAA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8671" y="3279229"/>
            <a:ext cx="4467997" cy="2368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518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CF8B4-03D2-374D-8EF4-901F9B47B9C2}"/>
              </a:ext>
            </a:extLst>
          </p:cNvPr>
          <p:cNvSpPr>
            <a:spLocks noGrp="1"/>
          </p:cNvSpPr>
          <p:nvPr>
            <p:ph type="title"/>
          </p:nvPr>
        </p:nvSpPr>
        <p:spPr/>
        <p:txBody>
          <a:bodyPr/>
          <a:lstStyle/>
          <a:p>
            <a:r>
              <a:rPr lang="en-US" dirty="0"/>
              <a:t>Immutable Objects</a:t>
            </a:r>
          </a:p>
        </p:txBody>
      </p:sp>
      <p:sp>
        <p:nvSpPr>
          <p:cNvPr id="3" name="Content Placeholder 2">
            <a:extLst>
              <a:ext uri="{FF2B5EF4-FFF2-40B4-BE49-F238E27FC236}">
                <a16:creationId xmlns:a16="http://schemas.microsoft.com/office/drawing/2014/main" id="{0EBCAFD7-60A2-4B44-9898-4DD2D855F302}"/>
              </a:ext>
            </a:extLst>
          </p:cNvPr>
          <p:cNvSpPr>
            <a:spLocks noGrp="1"/>
          </p:cNvSpPr>
          <p:nvPr>
            <p:ph idx="1"/>
          </p:nvPr>
        </p:nvSpPr>
        <p:spPr/>
        <p:txBody>
          <a:bodyPr>
            <a:normAutofit fontScale="62500" lnSpcReduction="20000"/>
          </a:bodyPr>
          <a:lstStyle/>
          <a:p>
            <a:r>
              <a:rPr lang="en-US" dirty="0">
                <a:solidFill>
                  <a:schemeClr val="accent6">
                    <a:lumMod val="50000"/>
                  </a:schemeClr>
                </a:solidFill>
              </a:rPr>
              <a:t>Objects that are never changed once created</a:t>
            </a:r>
          </a:p>
          <a:p>
            <a:pPr lvl="1"/>
            <a:r>
              <a:rPr lang="en-US" dirty="0"/>
              <a:t>String in Java; Java Records</a:t>
            </a:r>
          </a:p>
          <a:p>
            <a:r>
              <a:rPr lang="en-US" dirty="0">
                <a:solidFill>
                  <a:schemeClr val="accent4">
                    <a:lumMod val="50000"/>
                  </a:schemeClr>
                </a:solidFill>
              </a:rPr>
              <a:t>Immutable objects might change internally</a:t>
            </a:r>
          </a:p>
          <a:p>
            <a:pPr lvl="1"/>
            <a:r>
              <a:rPr lang="en-US" dirty="0"/>
              <a:t>But the changes are not visible to anyone</a:t>
            </a:r>
          </a:p>
          <a:p>
            <a:pPr lvl="1"/>
            <a:r>
              <a:rPr lang="en-US" dirty="0"/>
              <a:t>And the changes are thread safe (or duplicable)</a:t>
            </a:r>
          </a:p>
          <a:p>
            <a:pPr lvl="1"/>
            <a:r>
              <a:rPr lang="en-US" dirty="0"/>
              <a:t>String in Java computes and stores its hash code the first time it is needed</a:t>
            </a:r>
          </a:p>
          <a:p>
            <a:r>
              <a:rPr lang="en-US" dirty="0">
                <a:solidFill>
                  <a:schemeClr val="accent1">
                    <a:lumMod val="75000"/>
                  </a:schemeClr>
                </a:solidFill>
              </a:rPr>
              <a:t>These are much simpler to reason about</a:t>
            </a:r>
          </a:p>
          <a:p>
            <a:pPr lvl="1"/>
            <a:r>
              <a:rPr lang="en-US" dirty="0"/>
              <a:t>And generally safe for concurrency</a:t>
            </a:r>
          </a:p>
          <a:p>
            <a:r>
              <a:rPr lang="en-US" dirty="0">
                <a:solidFill>
                  <a:schemeClr val="accent6">
                    <a:lumMod val="75000"/>
                  </a:schemeClr>
                </a:solidFill>
              </a:rPr>
              <a:t>Can be tricky to code </a:t>
            </a:r>
          </a:p>
          <a:p>
            <a:pPr lvl="1"/>
            <a:r>
              <a:rPr lang="en-US" dirty="0"/>
              <a:t>Should be final, everything done in the constructor, no internal fields for computations, …</a:t>
            </a:r>
          </a:p>
          <a:p>
            <a:r>
              <a:rPr lang="en-US" dirty="0">
                <a:solidFill>
                  <a:schemeClr val="accent5">
                    <a:lumMod val="75000"/>
                  </a:schemeClr>
                </a:solidFill>
              </a:rPr>
              <a:t>Can be more difficult to code with</a:t>
            </a:r>
          </a:p>
          <a:p>
            <a:pPr lvl="1"/>
            <a:r>
              <a:rPr lang="en-US" dirty="0"/>
              <a:t>Less efficient (lots of new objects)</a:t>
            </a:r>
          </a:p>
          <a:p>
            <a:pPr lvl="1"/>
            <a:r>
              <a:rPr lang="en-US" dirty="0"/>
              <a:t>Need to remember to use correctly ( </a:t>
            </a:r>
            <a:r>
              <a:rPr lang="en-US" dirty="0" err="1"/>
              <a:t>String.replace</a:t>
            </a:r>
            <a:r>
              <a:rPr lang="en-US" dirty="0"/>
              <a:t>(…) )</a:t>
            </a:r>
          </a:p>
          <a:p>
            <a:pPr lvl="1"/>
            <a:r>
              <a:rPr lang="en-US" dirty="0"/>
              <a:t>Must be careful to keep it immutable as the implementation evolves</a:t>
            </a:r>
          </a:p>
          <a:p>
            <a:pPr lvl="2"/>
            <a:r>
              <a:rPr lang="en-US" dirty="0"/>
              <a:t>Document immutability and concurrency</a:t>
            </a:r>
          </a:p>
        </p:txBody>
      </p:sp>
      <p:sp>
        <p:nvSpPr>
          <p:cNvPr id="4" name="Date Placeholder 3">
            <a:extLst>
              <a:ext uri="{FF2B5EF4-FFF2-40B4-BE49-F238E27FC236}">
                <a16:creationId xmlns:a16="http://schemas.microsoft.com/office/drawing/2014/main" id="{22173DBF-346D-BB42-8ECF-2397F5291FAB}"/>
              </a:ext>
            </a:extLst>
          </p:cNvPr>
          <p:cNvSpPr>
            <a:spLocks noGrp="1"/>
          </p:cNvSpPr>
          <p:nvPr>
            <p:ph type="dt" sz="half" idx="10"/>
          </p:nvPr>
        </p:nvSpPr>
        <p:spPr/>
        <p:txBody>
          <a:bodyPr/>
          <a:lstStyle/>
          <a:p>
            <a:fld id="{26E0EDA0-A4E0-0747-8F4F-62E5065FEFE7}" type="datetime1">
              <a:rPr lang="en-US" smtClean="0"/>
              <a:t>10/10/24</a:t>
            </a:fld>
            <a:endParaRPr lang="en-US"/>
          </a:p>
        </p:txBody>
      </p:sp>
      <p:sp>
        <p:nvSpPr>
          <p:cNvPr id="5" name="Footer Placeholder 4">
            <a:extLst>
              <a:ext uri="{FF2B5EF4-FFF2-40B4-BE49-F238E27FC236}">
                <a16:creationId xmlns:a16="http://schemas.microsoft.com/office/drawing/2014/main" id="{A514C9D4-B208-E540-8A86-7259C8B987E2}"/>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FDBB486B-9C6B-2744-85A1-49023B82DA69}"/>
              </a:ext>
            </a:extLst>
          </p:cNvPr>
          <p:cNvSpPr>
            <a:spLocks noGrp="1"/>
          </p:cNvSpPr>
          <p:nvPr>
            <p:ph type="sldNum" sz="quarter" idx="12"/>
          </p:nvPr>
        </p:nvSpPr>
        <p:spPr/>
        <p:txBody>
          <a:bodyPr/>
          <a:lstStyle/>
          <a:p>
            <a:fld id="{E4AA9D28-175B-924B-8AFB-6F5FA3319B55}" type="slidenum">
              <a:rPr lang="en-US" smtClean="0"/>
              <a:pPr/>
              <a:t>26</a:t>
            </a:fld>
            <a:endParaRPr lang="en-US"/>
          </a:p>
        </p:txBody>
      </p:sp>
      <p:pic>
        <p:nvPicPr>
          <p:cNvPr id="19458" name="Picture 2" descr="Creating Immutable Object: iThoughts mind map template | Biggerplate">
            <a:extLst>
              <a:ext uri="{FF2B5EF4-FFF2-40B4-BE49-F238E27FC236}">
                <a16:creationId xmlns:a16="http://schemas.microsoft.com/office/drawing/2014/main" id="{46A4D307-0FDF-E447-AEB4-058C857409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6750" y="136525"/>
            <a:ext cx="4227649" cy="2886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696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48B86-D9D9-DD6D-1FAC-8B04EC611708}"/>
              </a:ext>
            </a:extLst>
          </p:cNvPr>
          <p:cNvSpPr>
            <a:spLocks noGrp="1"/>
          </p:cNvSpPr>
          <p:nvPr>
            <p:ph type="title"/>
          </p:nvPr>
        </p:nvSpPr>
        <p:spPr/>
        <p:txBody>
          <a:bodyPr/>
          <a:lstStyle/>
          <a:p>
            <a:r>
              <a:rPr lang="en-US" dirty="0"/>
              <a:t>Unique Immutable Objects</a:t>
            </a:r>
          </a:p>
        </p:txBody>
      </p:sp>
      <p:sp>
        <p:nvSpPr>
          <p:cNvPr id="3" name="Content Placeholder 2">
            <a:extLst>
              <a:ext uri="{FF2B5EF4-FFF2-40B4-BE49-F238E27FC236}">
                <a16:creationId xmlns:a16="http://schemas.microsoft.com/office/drawing/2014/main" id="{BB833F52-8822-6DFD-F7B9-3EC0EB3A3018}"/>
              </a:ext>
            </a:extLst>
          </p:cNvPr>
          <p:cNvSpPr>
            <a:spLocks noGrp="1"/>
          </p:cNvSpPr>
          <p:nvPr>
            <p:ph idx="1"/>
          </p:nvPr>
        </p:nvSpPr>
        <p:spPr/>
        <p:txBody>
          <a:bodyPr>
            <a:normAutofit fontScale="55000" lnSpcReduction="20000"/>
          </a:bodyPr>
          <a:lstStyle/>
          <a:p>
            <a:r>
              <a:rPr lang="en-US" dirty="0">
                <a:solidFill>
                  <a:srgbClr val="7030A0"/>
                </a:solidFill>
              </a:rPr>
              <a:t>If you create many instances of an object</a:t>
            </a:r>
          </a:p>
          <a:p>
            <a:pPr lvl="1"/>
            <a:r>
              <a:rPr lang="en-US" dirty="0"/>
              <a:t>And they are essentially the same</a:t>
            </a:r>
          </a:p>
          <a:p>
            <a:pPr lvl="1"/>
            <a:r>
              <a:rPr lang="en-US" dirty="0"/>
              <a:t>Create only one instance of that object</a:t>
            </a:r>
          </a:p>
          <a:p>
            <a:r>
              <a:rPr lang="en-US" dirty="0">
                <a:solidFill>
                  <a:schemeClr val="accent6">
                    <a:lumMod val="50000"/>
                  </a:schemeClr>
                </a:solidFill>
              </a:rPr>
              <a:t>Have a factory method that checks if object exists</a:t>
            </a:r>
          </a:p>
          <a:p>
            <a:pPr lvl="1"/>
            <a:r>
              <a:rPr lang="en-US" dirty="0"/>
              <a:t>That calls a private constructor if it doesn’t</a:t>
            </a:r>
          </a:p>
          <a:p>
            <a:pPr lvl="1"/>
            <a:r>
              <a:rPr lang="en-US" dirty="0"/>
              <a:t>Returns original if so</a:t>
            </a:r>
          </a:p>
          <a:p>
            <a:pPr lvl="1"/>
            <a:r>
              <a:rPr lang="en-US" dirty="0"/>
              <a:t>Returns a new instance if not</a:t>
            </a:r>
          </a:p>
          <a:p>
            <a:pPr lvl="1"/>
            <a:r>
              <a:rPr lang="en-US" dirty="0" err="1"/>
              <a:t>String.intern</a:t>
            </a:r>
            <a:r>
              <a:rPr lang="en-US" dirty="0"/>
              <a:t>()</a:t>
            </a:r>
          </a:p>
          <a:p>
            <a:r>
              <a:rPr lang="en-US" dirty="0">
                <a:solidFill>
                  <a:schemeClr val="accent1">
                    <a:lumMod val="75000"/>
                  </a:schemeClr>
                </a:solidFill>
              </a:rPr>
              <a:t>Generally, implies object is considered immutable</a:t>
            </a:r>
          </a:p>
          <a:p>
            <a:r>
              <a:rPr lang="en-US" dirty="0">
                <a:solidFill>
                  <a:schemeClr val="accent2">
                    <a:lumMod val="50000"/>
                  </a:schemeClr>
                </a:solidFill>
              </a:rPr>
              <a:t>This has advantages</a:t>
            </a:r>
          </a:p>
          <a:p>
            <a:pPr lvl="1"/>
            <a:r>
              <a:rPr lang="en-US" dirty="0"/>
              <a:t>Saves memory </a:t>
            </a:r>
          </a:p>
          <a:p>
            <a:pPr lvl="1"/>
            <a:r>
              <a:rPr lang="en-US" dirty="0"/>
              <a:t>Can use == rather than .equals (fast comparison, hashing, …)</a:t>
            </a:r>
          </a:p>
          <a:p>
            <a:r>
              <a:rPr lang="en-US" dirty="0">
                <a:solidFill>
                  <a:schemeClr val="accent3">
                    <a:lumMod val="50000"/>
                  </a:schemeClr>
                </a:solidFill>
              </a:rPr>
              <a:t>Disadvantages</a:t>
            </a:r>
          </a:p>
          <a:p>
            <a:pPr lvl="1"/>
            <a:r>
              <a:rPr lang="en-US" dirty="0"/>
              <a:t>Need to define fast lookup</a:t>
            </a:r>
          </a:p>
          <a:p>
            <a:pPr lvl="1"/>
            <a:r>
              <a:rPr lang="en-US" dirty="0"/>
              <a:t>Factory method must be synchronized in a multithreaded environment</a:t>
            </a:r>
          </a:p>
          <a:p>
            <a:pPr lvl="1"/>
            <a:r>
              <a:rPr lang="en-US" dirty="0"/>
              <a:t>Can be tricky to code and use: must be immutable</a:t>
            </a:r>
          </a:p>
        </p:txBody>
      </p:sp>
      <p:sp>
        <p:nvSpPr>
          <p:cNvPr id="4" name="Date Placeholder 3">
            <a:extLst>
              <a:ext uri="{FF2B5EF4-FFF2-40B4-BE49-F238E27FC236}">
                <a16:creationId xmlns:a16="http://schemas.microsoft.com/office/drawing/2014/main" id="{5A29A953-8972-3DE7-1189-E69204BEDBA9}"/>
              </a:ext>
            </a:extLst>
          </p:cNvPr>
          <p:cNvSpPr>
            <a:spLocks noGrp="1"/>
          </p:cNvSpPr>
          <p:nvPr>
            <p:ph type="dt" sz="half" idx="10"/>
          </p:nvPr>
        </p:nvSpPr>
        <p:spPr/>
        <p:txBody>
          <a:bodyPr/>
          <a:lstStyle/>
          <a:p>
            <a:fld id="{42495BA1-B63C-7A4F-B43D-BDAFF5BA3CD1}" type="datetime1">
              <a:rPr lang="en-US" smtClean="0"/>
              <a:t>10/10/24</a:t>
            </a:fld>
            <a:endParaRPr lang="en-US"/>
          </a:p>
        </p:txBody>
      </p:sp>
      <p:sp>
        <p:nvSpPr>
          <p:cNvPr id="5" name="Footer Placeholder 4">
            <a:extLst>
              <a:ext uri="{FF2B5EF4-FFF2-40B4-BE49-F238E27FC236}">
                <a16:creationId xmlns:a16="http://schemas.microsoft.com/office/drawing/2014/main" id="{741055A9-B8F5-A061-08E3-5B7B9F1BE66F}"/>
              </a:ext>
            </a:extLst>
          </p:cNvPr>
          <p:cNvSpPr>
            <a:spLocks noGrp="1"/>
          </p:cNvSpPr>
          <p:nvPr>
            <p:ph type="ftr" sz="quarter" idx="11"/>
          </p:nvPr>
        </p:nvSpPr>
        <p:spPr/>
        <p:txBody>
          <a:bodyPr/>
          <a:lstStyle/>
          <a:p>
            <a:r>
              <a:rPr lang="en-US"/>
              <a:t>CSCI2340 - Lecture 11</a:t>
            </a:r>
            <a:endParaRPr lang="en-US" dirty="0"/>
          </a:p>
        </p:txBody>
      </p:sp>
      <p:sp>
        <p:nvSpPr>
          <p:cNvPr id="6" name="Slide Number Placeholder 5">
            <a:extLst>
              <a:ext uri="{FF2B5EF4-FFF2-40B4-BE49-F238E27FC236}">
                <a16:creationId xmlns:a16="http://schemas.microsoft.com/office/drawing/2014/main" id="{9A60C3CA-A38A-EEFE-8126-28C104B4475B}"/>
              </a:ext>
            </a:extLst>
          </p:cNvPr>
          <p:cNvSpPr>
            <a:spLocks noGrp="1"/>
          </p:cNvSpPr>
          <p:nvPr>
            <p:ph type="sldNum" sz="quarter" idx="12"/>
          </p:nvPr>
        </p:nvSpPr>
        <p:spPr/>
        <p:txBody>
          <a:bodyPr/>
          <a:lstStyle/>
          <a:p>
            <a:fld id="{E4AA9D28-175B-924B-8AFB-6F5FA3319B55}" type="slidenum">
              <a:rPr lang="en-US" smtClean="0"/>
              <a:pPr/>
              <a:t>27</a:t>
            </a:fld>
            <a:endParaRPr lang="en-US"/>
          </a:p>
        </p:txBody>
      </p:sp>
      <p:pic>
        <p:nvPicPr>
          <p:cNvPr id="4100" name="Picture 4" descr="Immutable Class In Java | Create your own Immutable class">
            <a:extLst>
              <a:ext uri="{FF2B5EF4-FFF2-40B4-BE49-F238E27FC236}">
                <a16:creationId xmlns:a16="http://schemas.microsoft.com/office/drawing/2014/main" id="{0CFC0D7C-19A3-A328-54FB-8EFAA98889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3556" y="2015067"/>
            <a:ext cx="4425244" cy="248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457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855D5-0828-DB4D-92C6-3B68C49BA4B5}"/>
              </a:ext>
            </a:extLst>
          </p:cNvPr>
          <p:cNvSpPr>
            <a:spLocks noGrp="1"/>
          </p:cNvSpPr>
          <p:nvPr>
            <p:ph type="title"/>
          </p:nvPr>
        </p:nvSpPr>
        <p:spPr/>
        <p:txBody>
          <a:bodyPr/>
          <a:lstStyle/>
          <a:p>
            <a:r>
              <a:rPr lang="en-US" dirty="0"/>
              <a:t>PROJECT Status</a:t>
            </a:r>
          </a:p>
        </p:txBody>
      </p:sp>
      <p:sp>
        <p:nvSpPr>
          <p:cNvPr id="3" name="Content Placeholder 2">
            <a:extLst>
              <a:ext uri="{FF2B5EF4-FFF2-40B4-BE49-F238E27FC236}">
                <a16:creationId xmlns:a16="http://schemas.microsoft.com/office/drawing/2014/main" id="{3FDC9AE0-21ED-874C-8EAD-9B25BBDBD8D8}"/>
              </a:ext>
            </a:extLst>
          </p:cNvPr>
          <p:cNvSpPr>
            <a:spLocks noGrp="1"/>
          </p:cNvSpPr>
          <p:nvPr>
            <p:ph idx="1"/>
          </p:nvPr>
        </p:nvSpPr>
        <p:spPr/>
        <p:txBody>
          <a:bodyPr>
            <a:normAutofit fontScale="70000" lnSpcReduction="20000"/>
          </a:bodyPr>
          <a:lstStyle/>
          <a:p>
            <a:r>
              <a:rPr lang="en-US" dirty="0"/>
              <a:t>Make sure you know what you are building</a:t>
            </a:r>
          </a:p>
          <a:p>
            <a:r>
              <a:rPr lang="en-US" dirty="0"/>
              <a:t>Should have ideas for your user interface (10/15)</a:t>
            </a:r>
          </a:p>
          <a:p>
            <a:r>
              <a:rPr lang="en-US" dirty="0"/>
              <a:t>Should have broken project into components</a:t>
            </a:r>
          </a:p>
          <a:p>
            <a:pPr lvl="1"/>
            <a:r>
              <a:rPr lang="en-US" dirty="0"/>
              <a:t>Separate the various components</a:t>
            </a:r>
          </a:p>
          <a:p>
            <a:pPr lvl="1"/>
            <a:r>
              <a:rPr lang="en-US" dirty="0"/>
              <a:t>High-level design: façades and interfaces</a:t>
            </a:r>
          </a:p>
          <a:p>
            <a:pPr lvl="1"/>
            <a:r>
              <a:rPr lang="en-US" dirty="0"/>
              <a:t>Components assigned to individuals (or small teams)</a:t>
            </a:r>
          </a:p>
          <a:p>
            <a:r>
              <a:rPr lang="en-US" dirty="0"/>
              <a:t>Should have interfaces for the components (part due)</a:t>
            </a:r>
          </a:p>
          <a:p>
            <a:r>
              <a:rPr lang="en-US" dirty="0"/>
              <a:t>Ensure components are separated for implementation</a:t>
            </a:r>
          </a:p>
          <a:p>
            <a:pPr lvl="1"/>
            <a:r>
              <a:rPr lang="en-US" dirty="0"/>
              <a:t>For example, in Java, use different packages</a:t>
            </a:r>
          </a:p>
          <a:p>
            <a:pPr lvl="1"/>
            <a:r>
              <a:rPr lang="en-US" dirty="0"/>
              <a:t>In other languages, use different directories </a:t>
            </a:r>
          </a:p>
          <a:p>
            <a:r>
              <a:rPr lang="en-US" dirty="0"/>
              <a:t>Individuals should start developing a set of top-level classes for each package</a:t>
            </a:r>
          </a:p>
          <a:p>
            <a:pPr lvl="1"/>
            <a:r>
              <a:rPr lang="en-US" dirty="0"/>
              <a:t>Or modules or components or files (depending on language)</a:t>
            </a:r>
          </a:p>
          <a:p>
            <a:r>
              <a:rPr lang="en-US" dirty="0"/>
              <a:t>We will have project status reports in a few weeks</a:t>
            </a:r>
          </a:p>
        </p:txBody>
      </p:sp>
      <p:sp>
        <p:nvSpPr>
          <p:cNvPr id="4" name="Date Placeholder 3">
            <a:extLst>
              <a:ext uri="{FF2B5EF4-FFF2-40B4-BE49-F238E27FC236}">
                <a16:creationId xmlns:a16="http://schemas.microsoft.com/office/drawing/2014/main" id="{7FD1C218-A6E8-3647-ACEC-547ACF1C9EB7}"/>
              </a:ext>
            </a:extLst>
          </p:cNvPr>
          <p:cNvSpPr>
            <a:spLocks noGrp="1"/>
          </p:cNvSpPr>
          <p:nvPr>
            <p:ph type="dt" sz="half" idx="10"/>
          </p:nvPr>
        </p:nvSpPr>
        <p:spPr/>
        <p:txBody>
          <a:bodyPr/>
          <a:lstStyle/>
          <a:p>
            <a:fld id="{8AC58D40-5999-974B-A290-7E6B7E3B9099}" type="datetime1">
              <a:rPr lang="en-US" smtClean="0"/>
              <a:t>10/10/24</a:t>
            </a:fld>
            <a:endParaRPr lang="en-US"/>
          </a:p>
        </p:txBody>
      </p:sp>
      <p:sp>
        <p:nvSpPr>
          <p:cNvPr id="5" name="Footer Placeholder 4">
            <a:extLst>
              <a:ext uri="{FF2B5EF4-FFF2-40B4-BE49-F238E27FC236}">
                <a16:creationId xmlns:a16="http://schemas.microsoft.com/office/drawing/2014/main" id="{9AA3A064-1FE6-934E-8690-7E44CCD040AC}"/>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FE51988A-CDF8-DD4F-A17B-505C68EAAC67}"/>
              </a:ext>
            </a:extLst>
          </p:cNvPr>
          <p:cNvSpPr>
            <a:spLocks noGrp="1"/>
          </p:cNvSpPr>
          <p:nvPr>
            <p:ph type="sldNum" sz="quarter" idx="12"/>
          </p:nvPr>
        </p:nvSpPr>
        <p:spPr/>
        <p:txBody>
          <a:bodyPr/>
          <a:lstStyle/>
          <a:p>
            <a:fld id="{E4AA9D28-175B-924B-8AFB-6F5FA3319B55}" type="slidenum">
              <a:rPr lang="en-US" smtClean="0"/>
              <a:pPr/>
              <a:t>28</a:t>
            </a:fld>
            <a:endParaRPr lang="en-US"/>
          </a:p>
        </p:txBody>
      </p:sp>
    </p:spTree>
    <p:extLst>
      <p:ext uri="{BB962C8B-B14F-4D97-AF65-F5344CB8AC3E}">
        <p14:creationId xmlns:p14="http://schemas.microsoft.com/office/powerpoint/2010/main" val="1317233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26BFF-4133-1543-B5CA-3CFB29E5CF83}"/>
              </a:ext>
            </a:extLst>
          </p:cNvPr>
          <p:cNvSpPr>
            <a:spLocks noGrp="1"/>
          </p:cNvSpPr>
          <p:nvPr>
            <p:ph type="title"/>
          </p:nvPr>
        </p:nvSpPr>
        <p:spPr/>
        <p:txBody>
          <a:bodyPr/>
          <a:lstStyle/>
          <a:p>
            <a:r>
              <a:rPr lang="en-US" dirty="0"/>
              <a:t>Further Reading</a:t>
            </a:r>
          </a:p>
        </p:txBody>
      </p:sp>
      <p:sp>
        <p:nvSpPr>
          <p:cNvPr id="3" name="Content Placeholder 2">
            <a:extLst>
              <a:ext uri="{FF2B5EF4-FFF2-40B4-BE49-F238E27FC236}">
                <a16:creationId xmlns:a16="http://schemas.microsoft.com/office/drawing/2014/main" id="{C6BE5DCE-A8E0-BB48-943A-0C13060B9B7E}"/>
              </a:ext>
            </a:extLst>
          </p:cNvPr>
          <p:cNvSpPr>
            <a:spLocks noGrp="1"/>
          </p:cNvSpPr>
          <p:nvPr>
            <p:ph idx="1"/>
          </p:nvPr>
        </p:nvSpPr>
        <p:spPr/>
        <p:txBody>
          <a:bodyPr/>
          <a:lstStyle/>
          <a:p>
            <a:r>
              <a:rPr lang="en-US" dirty="0">
                <a:hlinkClick r:id="rId2"/>
              </a:rPr>
              <a:t>https://w3sdesign.com/GoF_Design_Patterns_Reference0100.pdf</a:t>
            </a:r>
            <a:r>
              <a:rPr lang="en-US" dirty="0"/>
              <a:t> </a:t>
            </a:r>
          </a:p>
        </p:txBody>
      </p:sp>
      <p:sp>
        <p:nvSpPr>
          <p:cNvPr id="4" name="Date Placeholder 3">
            <a:extLst>
              <a:ext uri="{FF2B5EF4-FFF2-40B4-BE49-F238E27FC236}">
                <a16:creationId xmlns:a16="http://schemas.microsoft.com/office/drawing/2014/main" id="{291E6651-309D-BB4E-A43F-919AE6FEF854}"/>
              </a:ext>
            </a:extLst>
          </p:cNvPr>
          <p:cNvSpPr>
            <a:spLocks noGrp="1"/>
          </p:cNvSpPr>
          <p:nvPr>
            <p:ph type="dt" sz="half" idx="10"/>
          </p:nvPr>
        </p:nvSpPr>
        <p:spPr/>
        <p:txBody>
          <a:bodyPr/>
          <a:lstStyle/>
          <a:p>
            <a:fld id="{C86A111E-EB57-B842-A7DD-28759F50BF86}" type="datetime1">
              <a:rPr lang="en-US" smtClean="0"/>
              <a:t>10/10/24</a:t>
            </a:fld>
            <a:endParaRPr lang="en-US"/>
          </a:p>
        </p:txBody>
      </p:sp>
      <p:sp>
        <p:nvSpPr>
          <p:cNvPr id="5" name="Footer Placeholder 4">
            <a:extLst>
              <a:ext uri="{FF2B5EF4-FFF2-40B4-BE49-F238E27FC236}">
                <a16:creationId xmlns:a16="http://schemas.microsoft.com/office/drawing/2014/main" id="{CFA5EE78-D19A-FB41-868E-818019E1182D}"/>
              </a:ext>
            </a:extLst>
          </p:cNvPr>
          <p:cNvSpPr>
            <a:spLocks noGrp="1"/>
          </p:cNvSpPr>
          <p:nvPr>
            <p:ph type="ftr" sz="quarter" idx="11"/>
          </p:nvPr>
        </p:nvSpPr>
        <p:spPr/>
        <p:txBody>
          <a:bodyPr/>
          <a:lstStyle/>
          <a:p>
            <a:r>
              <a:rPr lang="en-US" dirty="0"/>
              <a:t>CSCI2340 - Lecture 11</a:t>
            </a:r>
          </a:p>
        </p:txBody>
      </p:sp>
      <p:sp>
        <p:nvSpPr>
          <p:cNvPr id="6" name="Slide Number Placeholder 5">
            <a:extLst>
              <a:ext uri="{FF2B5EF4-FFF2-40B4-BE49-F238E27FC236}">
                <a16:creationId xmlns:a16="http://schemas.microsoft.com/office/drawing/2014/main" id="{84ED5B34-271D-AA4B-B19D-82FF374ACB97}"/>
              </a:ext>
            </a:extLst>
          </p:cNvPr>
          <p:cNvSpPr>
            <a:spLocks noGrp="1"/>
          </p:cNvSpPr>
          <p:nvPr>
            <p:ph type="sldNum" sz="quarter" idx="12"/>
          </p:nvPr>
        </p:nvSpPr>
        <p:spPr/>
        <p:txBody>
          <a:bodyPr/>
          <a:lstStyle/>
          <a:p>
            <a:fld id="{E4AA9D28-175B-924B-8AFB-6F5FA3319B55}" type="slidenum">
              <a:rPr lang="en-US" smtClean="0"/>
              <a:pPr/>
              <a:t>29</a:t>
            </a:fld>
            <a:endParaRPr lang="en-US"/>
          </a:p>
        </p:txBody>
      </p:sp>
    </p:spTree>
    <p:extLst>
      <p:ext uri="{BB962C8B-B14F-4D97-AF65-F5344CB8AC3E}">
        <p14:creationId xmlns:p14="http://schemas.microsoft.com/office/powerpoint/2010/main" val="2990704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1989-88F9-159E-0997-E90FCB80D4C9}"/>
              </a:ext>
            </a:extLst>
          </p:cNvPr>
          <p:cNvSpPr>
            <a:spLocks noGrp="1"/>
          </p:cNvSpPr>
          <p:nvPr>
            <p:ph type="title"/>
          </p:nvPr>
        </p:nvSpPr>
        <p:spPr/>
        <p:txBody>
          <a:bodyPr/>
          <a:lstStyle/>
          <a:p>
            <a:r>
              <a:rPr lang="en-US" dirty="0"/>
              <a:t>Project Meeting Time</a:t>
            </a:r>
          </a:p>
        </p:txBody>
      </p:sp>
      <p:sp>
        <p:nvSpPr>
          <p:cNvPr id="3" name="Content Placeholder 2">
            <a:extLst>
              <a:ext uri="{FF2B5EF4-FFF2-40B4-BE49-F238E27FC236}">
                <a16:creationId xmlns:a16="http://schemas.microsoft.com/office/drawing/2014/main" id="{03CD2E64-6E34-CD43-9D5E-12F7509C4982}"/>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6B9DE84E-7AED-B254-558A-1FF3FCAA8A08}"/>
              </a:ext>
            </a:extLst>
          </p:cNvPr>
          <p:cNvSpPr>
            <a:spLocks noGrp="1"/>
          </p:cNvSpPr>
          <p:nvPr>
            <p:ph type="dt" sz="half" idx="10"/>
          </p:nvPr>
        </p:nvSpPr>
        <p:spPr/>
        <p:txBody>
          <a:bodyPr/>
          <a:lstStyle/>
          <a:p>
            <a:fld id="{F86A0825-C784-9840-8587-228F8CCC2662}" type="datetime1">
              <a:rPr lang="en-US" smtClean="0"/>
              <a:t>10/10/24</a:t>
            </a:fld>
            <a:endParaRPr lang="en-US"/>
          </a:p>
        </p:txBody>
      </p:sp>
      <p:sp>
        <p:nvSpPr>
          <p:cNvPr id="5" name="Footer Placeholder 4">
            <a:extLst>
              <a:ext uri="{FF2B5EF4-FFF2-40B4-BE49-F238E27FC236}">
                <a16:creationId xmlns:a16="http://schemas.microsoft.com/office/drawing/2014/main" id="{1B6BE12D-C7EE-896A-6BEE-F6DA06F52047}"/>
              </a:ext>
            </a:extLst>
          </p:cNvPr>
          <p:cNvSpPr>
            <a:spLocks noGrp="1"/>
          </p:cNvSpPr>
          <p:nvPr>
            <p:ph type="ftr" sz="quarter" idx="11"/>
          </p:nvPr>
        </p:nvSpPr>
        <p:spPr/>
        <p:txBody>
          <a:bodyPr/>
          <a:lstStyle/>
          <a:p>
            <a:r>
              <a:rPr lang="en-US"/>
              <a:t>CSCI2340 - Lecture 11</a:t>
            </a:r>
            <a:endParaRPr lang="en-US" dirty="0"/>
          </a:p>
        </p:txBody>
      </p:sp>
      <p:sp>
        <p:nvSpPr>
          <p:cNvPr id="6" name="Slide Number Placeholder 5">
            <a:extLst>
              <a:ext uri="{FF2B5EF4-FFF2-40B4-BE49-F238E27FC236}">
                <a16:creationId xmlns:a16="http://schemas.microsoft.com/office/drawing/2014/main" id="{56FF0E5D-21F5-B90A-7263-28179D7B5670}"/>
              </a:ext>
            </a:extLst>
          </p:cNvPr>
          <p:cNvSpPr>
            <a:spLocks noGrp="1"/>
          </p:cNvSpPr>
          <p:nvPr>
            <p:ph type="sldNum" sz="quarter" idx="12"/>
          </p:nvPr>
        </p:nvSpPr>
        <p:spPr/>
        <p:txBody>
          <a:bodyPr/>
          <a:lstStyle/>
          <a:p>
            <a:fld id="{E4AA9D28-175B-924B-8AFB-6F5FA3319B55}" type="slidenum">
              <a:rPr lang="en-US" smtClean="0"/>
              <a:pPr/>
              <a:t>30</a:t>
            </a:fld>
            <a:endParaRPr lang="en-US"/>
          </a:p>
        </p:txBody>
      </p:sp>
    </p:spTree>
    <p:extLst>
      <p:ext uri="{BB962C8B-B14F-4D97-AF65-F5344CB8AC3E}">
        <p14:creationId xmlns:p14="http://schemas.microsoft.com/office/powerpoint/2010/main" val="658101728"/>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7383024F-3BF6-FD4C-AD1F-07A087CD1115}" vid="{DB1C44C7-EF57-E94B-AA0A-0C9AC4A0B5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62670</TotalTime>
  <Words>2904</Words>
  <Application>Microsoft Macintosh PowerPoint</Application>
  <PresentationFormat>Widescreen</PresentationFormat>
  <Paragraphs>475</Paragraphs>
  <Slides>30</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Century Schoolbook</vt:lpstr>
      <vt:lpstr>Theme1</vt:lpstr>
      <vt:lpstr>Detailed Design</vt:lpstr>
      <vt:lpstr>Comments on Presentations </vt:lpstr>
      <vt:lpstr>Comments on Presentations</vt:lpstr>
      <vt:lpstr>Comments on Presentations</vt:lpstr>
      <vt:lpstr>User Interface Homework</vt:lpstr>
      <vt:lpstr>High-Level Design</vt:lpstr>
      <vt:lpstr>Object-Oriented Design</vt:lpstr>
      <vt:lpstr>Detailed Design</vt:lpstr>
      <vt:lpstr>Goals of Detailed Design</vt:lpstr>
      <vt:lpstr>What do Classes Represent</vt:lpstr>
      <vt:lpstr>Choosing a Set of Classes</vt:lpstr>
      <vt:lpstr>Choosing Classes</vt:lpstr>
      <vt:lpstr>Coupling and Cohesion</vt:lpstr>
      <vt:lpstr>Law of Demeter</vt:lpstr>
      <vt:lpstr>Principle of Least Privilege</vt:lpstr>
      <vt:lpstr>Design Patterns</vt:lpstr>
      <vt:lpstr>Design Patterns </vt:lpstr>
      <vt:lpstr>Categories of Design Patterns</vt:lpstr>
      <vt:lpstr>Inheritance</vt:lpstr>
      <vt:lpstr>Natural Inheritance</vt:lpstr>
      <vt:lpstr>Inheritance for Shared Functionality</vt:lpstr>
      <vt:lpstr>Other Uses of Inheritance</vt:lpstr>
      <vt:lpstr>Other Uses of Inheritance</vt:lpstr>
      <vt:lpstr>Other Uses of Inheritance</vt:lpstr>
      <vt:lpstr>Inner (Nested) Classes</vt:lpstr>
      <vt:lpstr>Immutable Objects</vt:lpstr>
      <vt:lpstr>Unique Immutable Objects</vt:lpstr>
      <vt:lpstr>PROJECT Status</vt:lpstr>
      <vt:lpstr>Further Reading</vt:lpstr>
      <vt:lpstr>Project Meeting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Detailed Design</dc:title>
  <dc:creator>Steven Reiss</dc:creator>
  <cp:lastModifiedBy>Steven Reiss</cp:lastModifiedBy>
  <cp:revision>43</cp:revision>
  <dcterms:created xsi:type="dcterms:W3CDTF">2020-09-29T17:35:01Z</dcterms:created>
  <dcterms:modified xsi:type="dcterms:W3CDTF">2024-10-11T11:57:48Z</dcterms:modified>
</cp:coreProperties>
</file>