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0"/>
  </p:notesMasterIdLst>
  <p:sldIdLst>
    <p:sldId id="256" r:id="rId2"/>
    <p:sldId id="289" r:id="rId3"/>
    <p:sldId id="287" r:id="rId4"/>
    <p:sldId id="288" r:id="rId5"/>
    <p:sldId id="257" r:id="rId6"/>
    <p:sldId id="258" r:id="rId7"/>
    <p:sldId id="259" r:id="rId8"/>
    <p:sldId id="264" r:id="rId9"/>
    <p:sldId id="260" r:id="rId10"/>
    <p:sldId id="294" r:id="rId11"/>
    <p:sldId id="285" r:id="rId12"/>
    <p:sldId id="261" r:id="rId13"/>
    <p:sldId id="295" r:id="rId14"/>
    <p:sldId id="284" r:id="rId15"/>
    <p:sldId id="286" r:id="rId16"/>
    <p:sldId id="296" r:id="rId17"/>
    <p:sldId id="267" r:id="rId18"/>
    <p:sldId id="268" r:id="rId19"/>
    <p:sldId id="269" r:id="rId20"/>
    <p:sldId id="270" r:id="rId21"/>
    <p:sldId id="273" r:id="rId22"/>
    <p:sldId id="271" r:id="rId23"/>
    <p:sldId id="262" r:id="rId24"/>
    <p:sldId id="292" r:id="rId25"/>
    <p:sldId id="298" r:id="rId26"/>
    <p:sldId id="274" r:id="rId27"/>
    <p:sldId id="263" r:id="rId28"/>
    <p:sldId id="272" r:id="rId29"/>
    <p:sldId id="291" r:id="rId30"/>
    <p:sldId id="277" r:id="rId31"/>
    <p:sldId id="278" r:id="rId32"/>
    <p:sldId id="280" r:id="rId33"/>
    <p:sldId id="279" r:id="rId34"/>
    <p:sldId id="293" r:id="rId35"/>
    <p:sldId id="299" r:id="rId36"/>
    <p:sldId id="275" r:id="rId37"/>
    <p:sldId id="281" r:id="rId38"/>
    <p:sldId id="282" r:id="rId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271"/>
    <p:restoredTop sz="83400"/>
  </p:normalViewPr>
  <p:slideViewPr>
    <p:cSldViewPr snapToGrid="0" snapToObjects="1">
      <p:cViewPr varScale="1">
        <p:scale>
          <a:sx n="113" d="100"/>
          <a:sy n="113" d="100"/>
        </p:scale>
        <p:origin x="184" y="8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770565-30AB-6749-A2C2-D73A7FF41951}" type="datetimeFigureOut">
              <a:rPr lang="en-US" smtClean="0"/>
              <a:t>10/2/24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15C14A-06A7-0747-957B-6CBF84D10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2957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5C14A-06A7-0747-957B-6CBF84D10C8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1280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5C14A-06A7-0747-957B-6CBF84D10C8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2795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A9768-6A09-CD48-9166-D94914442A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19C42F-FC2C-F340-86D2-B3EB1A0D91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68AF5D-CCF2-0543-A1BD-56D1639F82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B3CBB988-6D1F-EF49-9B3A-6651F2436573}" type="datetime1">
              <a:rPr lang="en-US" smtClean="0"/>
              <a:t>10/2/24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5BC1A0-3D23-FD4A-A7AA-71D5EA533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12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E47230-DB60-FF4F-A307-AC51AB7F2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6631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54418-83E6-8741-A518-03E976937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F81602-C83A-3443-875D-1B817D5F14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1D2771-BA38-714D-BB2D-3877CA118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400"/>
            </a:lvl1pPr>
          </a:lstStyle>
          <a:p>
            <a:fld id="{9F95A36B-271F-9C41-A1A9-E8F29F90D658}" type="datetime1">
              <a:rPr lang="en-US" smtClean="0"/>
              <a:t>10/2/24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74B3A7-CD31-5849-9490-59027C6D1D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/>
            </a:lvl1pPr>
          </a:lstStyle>
          <a:p>
            <a:r>
              <a:rPr lang="en-US"/>
              <a:t>CSCI2340 - Lecture 12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9359A4-FB2C-AC45-BB6B-B0A36956C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777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0FB39-5217-884B-A753-EBC99CED6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90812F-AA74-0F47-8F09-7AFAEB2F6F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4BF20B-9E3C-D942-B269-C05D018F4F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0AF9FE7E-5DDF-3645-9645-DF0C0A0CD3EF}" type="datetime1">
              <a:rPr lang="en-US" smtClean="0"/>
              <a:t>10/2/24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0F9BC-1149-F346-8A71-54B1B8E77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12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629824-8D32-E445-9405-D2D927228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8499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BF9DC-6C04-0742-B6AD-7D6518468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7F5E50-7B60-0447-BDFD-302DD91C33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DDF4B8-417A-F04B-9334-353B32DEF4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5AF841-5700-3D42-AFE1-903C9C2FD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1040E2CE-8F2F-C241-BA1A-AF1ACE825630}" type="datetime1">
              <a:rPr lang="en-US" smtClean="0"/>
              <a:t>10/2/24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84747B-C6C6-584B-B126-64FDCE2587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12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00F15F-1E7B-6543-84A8-F4C85C413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058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DE4756-E1E5-754C-87A6-B6851F115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F4BA77-F17B-E947-99AA-E04533F076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3F7A5D-5F90-9946-AD51-71CCC19556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D717858-256F-BA44-A1EA-965BC5A1FF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1D14B7A-FC74-7640-B07F-14730ED76D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6AF7AD3-CD39-1D43-9B89-324A86E269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242DC125-8E74-4A4D-8905-344E990C7A9E}" type="datetime1">
              <a:rPr lang="en-US" smtClean="0"/>
              <a:t>10/2/24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BC35014-6F1A-8849-A55E-80262F1B9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12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481B2BD-693A-C04A-AD65-7AE5DAAD5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0308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07BCA-DA6B-5E48-8B86-9EEA14FDF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52B21C0-ABCC-1E46-9ACA-77BCEE68C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3EFAB8D8-757B-F34C-B044-50ECA5C82C81}" type="datetime1">
              <a:rPr lang="en-US" smtClean="0"/>
              <a:t>10/2/24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104957-25F7-F448-B8EF-27B57CF53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12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B1C5FF-847E-DB49-BC53-4A1232640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733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124459-4546-6242-98C8-5A24329C44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F71BD-F0A4-4042-B3ED-3DDFD00A6651}" type="datetime1">
              <a:rPr lang="en-US" smtClean="0"/>
              <a:t>10/2/24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0A5753-50F4-934E-B921-7CAEE212A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12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B3E2F6-E3C5-0144-A5C7-1A2E9B6CB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6577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B3ABF5-9E9B-7049-9F63-B328D97A3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1DCB58-34F7-924A-BB49-990563EBB1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FA0D5F-EA5A-604D-9D89-CB18B0BCF1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4E6103-6501-8F47-967C-AED93CA40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B9C31EF4-A6FB-3346-9719-0DF7DC2E8CFA}" type="datetime1">
              <a:rPr lang="en-US" smtClean="0"/>
              <a:t>10/2/24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A77F69-1A05-E444-94AE-E3D09E55BE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12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05D97C-F4DD-8D49-9C3B-0C2129C0F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5233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1B83F1-F291-F648-861C-D1816789E0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764F6A-B1DC-9643-BCAA-75DB92FDC0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9D0501-3A9E-864F-931D-D06F2187D4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2604C0-5E5C-2E44-93F5-6B8F0AA3CE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8BB4AF3E-701D-FB46-9639-EF1D2D9A9372}" type="datetime1">
              <a:rPr lang="en-US" smtClean="0"/>
              <a:t>10/2/24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3A69EC-4E11-AD48-8442-6C66A8F0ED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12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4F54C4-80C6-F64C-B7F1-C234BC757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1940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365306-F5C3-294D-84C2-3086F6FB2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13B09B-B67E-A04E-B2A3-8EF2C489DD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72FE46-5B24-D24D-9C60-8FB0182C8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/>
            </a:lvl1pPr>
          </a:lstStyle>
          <a:p>
            <a:fld id="{6B8E5425-AD2D-B84A-839C-016266A29E89}" type="datetime1">
              <a:rPr lang="en-US" smtClean="0"/>
              <a:t>10/2/24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A08115-5973-654B-9A00-9D0658132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r>
              <a:rPr lang="en-US"/>
              <a:t>CSCI2340 - Lecture 12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406779-E6CB-A447-8CBA-2EF6EFB1E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6110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55A7DD1-D75A-2847-B885-94F57889F6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D88E1D-B89A-8240-B19C-735DA34A5D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6388EB-2D74-C147-8FF8-0CFCF95BE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66D1B213-4BAB-B549-8092-F6A5100FAE9D}" type="datetime1">
              <a:rPr lang="en-US" smtClean="0"/>
              <a:t>10/2/24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D2AC12-8B34-0843-AFD7-0F057CF2C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12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76FE19-427B-6A4A-9451-42DDB124F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4468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88000">
              <a:schemeClr val="accent5">
                <a:lumMod val="75000"/>
              </a:schemeClr>
            </a:gs>
            <a:gs pos="79000">
              <a:schemeClr val="accent5">
                <a:lumMod val="75000"/>
              </a:schemeClr>
            </a:gs>
            <a:gs pos="100000">
              <a:schemeClr val="tx2">
                <a:lumMod val="60000"/>
                <a:lumOff val="40000"/>
              </a:schemeClr>
            </a:gs>
          </a:gsLst>
          <a:lin ang="36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6CE34EF-14C8-1748-99AA-824198C3E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7943E3-84FC-764E-8114-59F297CC08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2D9395-312B-9F4E-B6E1-87B6A840FF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60ADCD-2FC5-A049-8D20-8B0F9B40D8F9}" type="datetime1">
              <a:rPr lang="en-US" smtClean="0"/>
              <a:t>10/2/24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75FB4C-D3DB-354B-9BAB-8A268CF6E4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CSCI2340 - Lecture 12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DAF426-C211-2243-A156-9DB0ED9F62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671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D123327-1051-9C49-9201-CF7A82C275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339822"/>
            <a:ext cx="6795197" cy="2002709"/>
          </a:xfrm>
        </p:spPr>
        <p:txBody>
          <a:bodyPr>
            <a:normAutofit fontScale="90000"/>
          </a:bodyPr>
          <a:lstStyle/>
          <a:p>
            <a:r>
              <a:rPr lang="en-US" sz="7200" dirty="0">
                <a:solidFill>
                  <a:schemeClr val="accent1"/>
                </a:solidFill>
                <a:latin typeface="Century Schoolbook" panose="02040604050505020304" pitchFamily="18" charset="0"/>
              </a:rPr>
              <a:t>Concurrency and Synchronization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BE46512F-126A-8648-8FE8-249A1CE7B3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245133"/>
            <a:ext cx="7703736" cy="1655762"/>
          </a:xfrm>
        </p:spPr>
        <p:txBody>
          <a:bodyPr/>
          <a:lstStyle/>
          <a:p>
            <a:r>
              <a:rPr lang="en-US" dirty="0"/>
              <a:t>CSCI2340: Software Engineering of Large Systems</a:t>
            </a:r>
          </a:p>
          <a:p>
            <a:r>
              <a:rPr lang="en-US" dirty="0"/>
              <a:t>Steven P. Reiss</a:t>
            </a:r>
          </a:p>
          <a:p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2CC6377C-E52C-5D41-841A-CFAF97AFEF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64004-54BB-7F4E-AD31-FE1009503C49}" type="datetime1">
              <a:rPr lang="en-US" smtClean="0"/>
              <a:t>10/2/24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67F3AA51-9EB9-8D49-B5AD-BBC7D146B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12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1D29AA0-0DB2-E24E-B7D5-560FA46E7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1028" name="Picture 4" descr="Why Concurrency is hard ? | Hacker Noon">
            <a:extLst>
              <a:ext uri="{FF2B5EF4-FFF2-40B4-BE49-F238E27FC236}">
                <a16:creationId xmlns:a16="http://schemas.microsoft.com/office/drawing/2014/main" id="{E32DAFAB-9D84-DA40-A706-9657B7F2AF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8589" y="2843813"/>
            <a:ext cx="1915820" cy="3260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Simply Explained — Geek&amp;Poke">
            <a:extLst>
              <a:ext uri="{FF2B5EF4-FFF2-40B4-BE49-F238E27FC236}">
                <a16:creationId xmlns:a16="http://schemas.microsoft.com/office/drawing/2014/main" id="{85334603-FF2B-B447-8129-814836847A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3298" y="2843814"/>
            <a:ext cx="2331195" cy="3298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andmade mutex in 28 lines of go. We're going to create our own mutex… | by  Alexander Borisov | Medium">
            <a:extLst>
              <a:ext uri="{FF2B5EF4-FFF2-40B4-BE49-F238E27FC236}">
                <a16:creationId xmlns:a16="http://schemas.microsoft.com/office/drawing/2014/main" id="{0D87CC40-4B0F-7A44-BF14-D63AAB3748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9064" y="136525"/>
            <a:ext cx="2525345" cy="2525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Multithreading: fixing a problem : ProgrammerHumor">
            <a:extLst>
              <a:ext uri="{FF2B5EF4-FFF2-40B4-BE49-F238E27FC236}">
                <a16:creationId xmlns:a16="http://schemas.microsoft.com/office/drawing/2014/main" id="{C57E20DB-AD00-6246-9A7A-F976FA6C16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672"/>
            <a:ext cx="4561952" cy="2312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Cube Drone - Cube Drone - Threepanel">
            <a:extLst>
              <a:ext uri="{FF2B5EF4-FFF2-40B4-BE49-F238E27FC236}">
                <a16:creationId xmlns:a16="http://schemas.microsoft.com/office/drawing/2014/main" id="{ED2758F3-332C-B047-BD1C-2CF08F6556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2971" y="10671"/>
            <a:ext cx="4372391" cy="2461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74429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515DFC-A7A8-3A26-4730-6784BFD68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Concurrency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1EBF10-0CC3-5B9D-7A67-B1D76EF0D4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Today’s CPUs have multiple cores</a:t>
            </a:r>
          </a:p>
          <a:p>
            <a:pPr lvl="1"/>
            <a:r>
              <a:rPr lang="en-US" dirty="0"/>
              <a:t>Can easily run multiple things at once</a:t>
            </a:r>
          </a:p>
          <a:p>
            <a:pPr lvl="1"/>
            <a:r>
              <a:rPr lang="en-US" dirty="0"/>
              <a:t>You want your program to take advantage of this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Doing things in parallel should speed up your program</a:t>
            </a:r>
          </a:p>
          <a:p>
            <a:pPr lvl="1"/>
            <a:r>
              <a:rPr lang="en-US" dirty="0"/>
              <a:t>Handle more users, larger data sets, …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Modern environments require concurrency</a:t>
            </a:r>
          </a:p>
          <a:p>
            <a:pPr lvl="1"/>
            <a:r>
              <a:rPr lang="en-US" dirty="0"/>
              <a:t>User interfaces and reactive programming</a:t>
            </a:r>
          </a:p>
          <a:p>
            <a:pPr lvl="1"/>
            <a:r>
              <a:rPr lang="en-US" dirty="0"/>
              <a:t>I/O on slow devices such as the web</a:t>
            </a:r>
          </a:p>
          <a:p>
            <a:pPr lvl="1"/>
            <a:r>
              <a:rPr lang="en-US" dirty="0"/>
              <a:t>Need to handle large number of simultaneous users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Most systems today are concurrent</a:t>
            </a:r>
          </a:p>
          <a:p>
            <a:pPr lvl="1"/>
            <a:r>
              <a:rPr lang="en-US" dirty="0"/>
              <a:t>All for I/O, many for processing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E50FDF-DD67-EDDC-D21B-ACB715CC24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5A36B-271F-9C41-A1A9-E8F29F90D658}" type="datetime1">
              <a:rPr lang="en-US" smtClean="0"/>
              <a:t>10/11/24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ADE3B2-AA4A-350B-711A-8EB0CDF6F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12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89BD9D-D5F0-BDD1-4024-0D32878E69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3074" name="Picture 2" descr="Concurrency in Java 8— Oversimplified | by Saurav Samantray | Medium">
            <a:extLst>
              <a:ext uri="{FF2B5EF4-FFF2-40B4-BE49-F238E27FC236}">
                <a16:creationId xmlns:a16="http://schemas.microsoft.com/office/drawing/2014/main" id="{748D5888-A3A4-083D-5C3C-D8341791CF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8173" y="136524"/>
            <a:ext cx="4125185" cy="2418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20699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A3FE21-C70F-AAEC-383B-58363EF02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Basic Concepts: Threads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3175DB-7202-EEE6-158E-CD6C4BC377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Threads are schedulable entities that execute code</a:t>
            </a:r>
          </a:p>
          <a:p>
            <a:pPr lvl="1"/>
            <a:r>
              <a:rPr lang="en-US" dirty="0"/>
              <a:t>Flow of control</a:t>
            </a:r>
          </a:p>
          <a:p>
            <a:pPr lvl="1"/>
            <a:r>
              <a:rPr lang="en-US" dirty="0"/>
              <a:t>Basic way of doing concurrent operations within a process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Contain:</a:t>
            </a:r>
          </a:p>
          <a:p>
            <a:pPr lvl="1"/>
            <a:r>
              <a:rPr lang="en-US" dirty="0"/>
              <a:t>Stack (local variables)</a:t>
            </a:r>
          </a:p>
          <a:p>
            <a:pPr lvl="1"/>
            <a:r>
              <a:rPr lang="en-US" dirty="0"/>
              <a:t>Registers (temporary variables)</a:t>
            </a:r>
          </a:p>
          <a:p>
            <a:pPr lvl="1"/>
            <a:r>
              <a:rPr lang="en-US" dirty="0"/>
              <a:t>Locks that are held</a:t>
            </a:r>
          </a:p>
          <a:p>
            <a:pPr lvl="1"/>
            <a:r>
              <a:rPr lang="en-US" dirty="0"/>
              <a:t>Thread-specific data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Can be built into the language </a:t>
            </a:r>
          </a:p>
          <a:p>
            <a:pPr lvl="1"/>
            <a:r>
              <a:rPr lang="en-US" dirty="0"/>
              <a:t>Java Threads</a:t>
            </a:r>
          </a:p>
          <a:p>
            <a:pPr lvl="1"/>
            <a:r>
              <a:rPr lang="en-US" dirty="0"/>
              <a:t>Dart isolates (limited threading – no shared memory)</a:t>
            </a:r>
          </a:p>
          <a:p>
            <a:pPr lvl="1"/>
            <a:r>
              <a:rPr lang="en-US" dirty="0"/>
              <a:t>Or built on top (</a:t>
            </a:r>
            <a:r>
              <a:rPr lang="en-US" dirty="0" err="1"/>
              <a:t>Posix</a:t>
            </a:r>
            <a:r>
              <a:rPr lang="en-US" dirty="0"/>
              <a:t> Threads in C; threads in Python)</a:t>
            </a:r>
          </a:p>
          <a:p>
            <a:pPr lvl="1"/>
            <a:r>
              <a:rPr lang="en-US" dirty="0"/>
              <a:t>Life is easier if the language knows about threads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Can be hidden by the language</a:t>
            </a:r>
          </a:p>
          <a:p>
            <a:pPr lvl="1"/>
            <a:r>
              <a:rPr lang="en-US" dirty="0"/>
              <a:t>futures; async/await – but these might only provide limited concurrency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1F84A8-8303-165E-AAC9-BC649899D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5A36B-271F-9C41-A1A9-E8F29F90D658}" type="datetime1">
              <a:rPr lang="en-US" smtClean="0"/>
              <a:t>10/11/24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B32E1C-1E3B-D049-5524-05AA67F87B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12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B464B4-786D-A0A4-CC3E-32E10CF472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1026" name="Picture 2" descr="Multithreading in Python | Part-1 – Indian Pythonista">
            <a:extLst>
              <a:ext uri="{FF2B5EF4-FFF2-40B4-BE49-F238E27FC236}">
                <a16:creationId xmlns:a16="http://schemas.microsoft.com/office/drawing/2014/main" id="{AC5B8964-D720-4071-E989-3C3B5ACB35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0744" y="2843941"/>
            <a:ext cx="3810664" cy="2624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47569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C68B2-552F-9BDD-74BC-2845F1964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Concepts: Locks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577E61-9721-DA08-4D4A-3006198100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Locks provide synchronization between threads</a:t>
            </a:r>
          </a:p>
          <a:p>
            <a:pPr lvl="1"/>
            <a:r>
              <a:rPr lang="en-US" dirty="0"/>
              <a:t>Ensure that a thread has exclusive use of a resource</a:t>
            </a:r>
          </a:p>
          <a:p>
            <a:pPr lvl="1"/>
            <a:r>
              <a:rPr lang="en-US" dirty="0"/>
              <a:t>Access to a shared variable, file, socket, processor</a:t>
            </a:r>
          </a:p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Different types of locks</a:t>
            </a:r>
          </a:p>
          <a:p>
            <a:pPr lvl="1"/>
            <a:r>
              <a:rPr lang="en-US" dirty="0"/>
              <a:t>Mutex, semaphore, monitors, read/write, fork/join</a:t>
            </a:r>
          </a:p>
          <a:p>
            <a:pPr lvl="1"/>
            <a:r>
              <a:rPr lang="en-US" dirty="0"/>
              <a:t>Locks on a file; files as a lock</a:t>
            </a:r>
          </a:p>
          <a:p>
            <a:pPr lvl="1"/>
            <a:r>
              <a:rPr lang="en-US" dirty="0"/>
              <a:t>Waiting for message replies</a:t>
            </a:r>
          </a:p>
          <a:p>
            <a:pPr lvl="1"/>
            <a:r>
              <a:rPr lang="en-US" dirty="0"/>
              <a:t>Java synchronized regions are monitors</a:t>
            </a:r>
          </a:p>
          <a:p>
            <a:pPr lvl="2"/>
            <a:r>
              <a:rPr lang="en-US" dirty="0"/>
              <a:t>Wait/notify allows for arbitrary lock definitions</a:t>
            </a:r>
          </a:p>
          <a:p>
            <a:pPr lvl="1"/>
            <a:r>
              <a:rPr lang="en-US" dirty="0"/>
              <a:t>Database transactions</a:t>
            </a:r>
          </a:p>
          <a:p>
            <a:pPr lvl="1"/>
            <a:r>
              <a:rPr lang="en-US" dirty="0"/>
              <a:t>Hardware locks: Compare and swap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Concurrent data structures &amp; atomic variables</a:t>
            </a:r>
          </a:p>
          <a:p>
            <a:pPr lvl="1"/>
            <a:r>
              <a:rPr lang="en-US" dirty="0"/>
              <a:t>Work without locking; no sequential guarantees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Locks are needed to make concurrency work</a:t>
            </a:r>
          </a:p>
          <a:p>
            <a:pPr lvl="1"/>
            <a:r>
              <a:rPr lang="en-US" dirty="0"/>
              <a:t>Even concurrent data structures use primitive atomic operations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146B1A-CDA6-2684-CEFE-5FDF5E7E1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5A36B-271F-9C41-A1A9-E8F29F90D658}" type="datetime1">
              <a:rPr lang="en-US" smtClean="0"/>
              <a:t>10/11/24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71EF56-A370-825A-174E-F19438FB1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12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88947B-C620-B88C-E2D0-855653D66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2050" name="Picture 2" descr="Java - Intrinsic Locks and Synchronization">
            <a:extLst>
              <a:ext uri="{FF2B5EF4-FFF2-40B4-BE49-F238E27FC236}">
                <a16:creationId xmlns:a16="http://schemas.microsoft.com/office/drawing/2014/main" id="{C29AAED8-5A0B-C29A-69FB-8572FE7547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1740" y="1558737"/>
            <a:ext cx="4203581" cy="2592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2342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3B3B9-D3EE-9F4E-8291-1CFF3F298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Concurrency and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EFA8E4-32E0-6C48-8DB5-07AEB8F25A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Techniques discussed earlier</a:t>
            </a:r>
          </a:p>
          <a:p>
            <a:pPr lvl="1"/>
            <a:r>
              <a:rPr lang="en-US" dirty="0"/>
              <a:t>Separate processes</a:t>
            </a:r>
          </a:p>
          <a:p>
            <a:pPr lvl="1"/>
            <a:r>
              <a:rPr lang="en-US" dirty="0"/>
              <a:t>Within a component</a:t>
            </a:r>
          </a:p>
          <a:p>
            <a:pPr lvl="2"/>
            <a:r>
              <a:rPr lang="en-US" dirty="0"/>
              <a:t>Identify potential background tasks</a:t>
            </a:r>
          </a:p>
          <a:p>
            <a:pPr lvl="2"/>
            <a:r>
              <a:rPr lang="en-US" dirty="0"/>
              <a:t>Identify what can be done in parallel </a:t>
            </a:r>
          </a:p>
          <a:p>
            <a:pPr lvl="2"/>
            <a:r>
              <a:rPr lang="en-US" dirty="0"/>
              <a:t>Identify potential shared data structures</a:t>
            </a:r>
          </a:p>
          <a:p>
            <a:pPr lvl="1"/>
            <a:r>
              <a:rPr lang="en-US" dirty="0"/>
              <a:t>User interface concurrency</a:t>
            </a:r>
          </a:p>
          <a:p>
            <a:pPr lvl="1"/>
            <a:r>
              <a:rPr lang="en-US" dirty="0"/>
              <a:t>Database concurrency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Now we need to discuss </a:t>
            </a:r>
          </a:p>
          <a:p>
            <a:pPr lvl="1"/>
            <a:r>
              <a:rPr lang="en-US" dirty="0"/>
              <a:t>Concurrency in the detailed design and in the implementation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7CCBD6-F805-BE42-B939-3BDA79C605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37F1D-D77D-9244-B5E9-43A7538C3816}" type="datetime1">
              <a:rPr lang="en-US" smtClean="0"/>
              <a:t>10/2/24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525FBC-C328-2B4E-96E7-F733C96B8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59BB5D-B880-2D43-BC3B-8609BD2B81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2050" name="Picture 2" descr="Confusing terms in system design: concurrency vs parallelism, performance  vs scalability, proxy vs reverse proxy. | by Tuan Nhu Dinh | The Startup |  Medium">
            <a:extLst>
              <a:ext uri="{FF2B5EF4-FFF2-40B4-BE49-F238E27FC236}">
                <a16:creationId xmlns:a16="http://schemas.microsoft.com/office/drawing/2014/main" id="{25F536FA-5905-914D-99A2-C657B0ECDD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6601" y="1100335"/>
            <a:ext cx="4434707" cy="2900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32991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9F74D7-169B-764E-9C6C-2D11EB952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Separate Processes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C78CB2-66D9-B740-B4F1-CB2F6D70F1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Relatively easy to implement</a:t>
            </a:r>
          </a:p>
          <a:p>
            <a:pPr lvl="1"/>
            <a:r>
              <a:rPr lang="en-US" dirty="0"/>
              <a:t>Should provide simple concurrency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Need to handle communication</a:t>
            </a:r>
          </a:p>
          <a:p>
            <a:pPr lvl="1"/>
            <a:r>
              <a:rPr lang="en-US" dirty="0"/>
              <a:t>Sharing via messages (HTTP)</a:t>
            </a:r>
          </a:p>
          <a:p>
            <a:pPr lvl="1"/>
            <a:r>
              <a:rPr lang="en-US" dirty="0"/>
              <a:t>Sharing via run/exit (</a:t>
            </a:r>
            <a:r>
              <a:rPr lang="en-US" dirty="0" err="1"/>
              <a:t>waitFor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Sharing via databases, files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Still need to synchronize</a:t>
            </a:r>
          </a:p>
          <a:p>
            <a:pPr lvl="1"/>
            <a:r>
              <a:rPr lang="en-US" dirty="0"/>
              <a:t>Message-based synchronization (wait for a reply)</a:t>
            </a:r>
          </a:p>
          <a:p>
            <a:pPr lvl="1"/>
            <a:r>
              <a:rPr lang="en-US" dirty="0"/>
              <a:t>File locks and semaphores (Linux, not Java) </a:t>
            </a:r>
          </a:p>
          <a:p>
            <a:pPr lvl="1"/>
            <a:r>
              <a:rPr lang="en-US" dirty="0"/>
              <a:t>Database transactions</a:t>
            </a:r>
          </a:p>
          <a:p>
            <a:r>
              <a:rPr lang="en-US" dirty="0">
                <a:solidFill>
                  <a:srgbClr val="7030A0"/>
                </a:solidFill>
              </a:rPr>
              <a:t>Synchronization problems still exist 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960B0A-69CA-7349-9263-120EA3D384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3A10F-674C-DE49-A19A-0A5FE54094F1}" type="datetime1">
              <a:rPr lang="en-US" smtClean="0"/>
              <a:t>10/11/24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677C09-FCF0-3F44-8FA4-FEC87C350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FA2FB4-9C48-9341-9284-F66D410C6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7170" name="Picture 2" descr="Java Module 12">
            <a:extLst>
              <a:ext uri="{FF2B5EF4-FFF2-40B4-BE49-F238E27FC236}">
                <a16:creationId xmlns:a16="http://schemas.microsoft.com/office/drawing/2014/main" id="{ABFD7CD2-263B-AB4E-A49D-48DE782A45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4880" y="555624"/>
            <a:ext cx="4924944" cy="2770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402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9CEA24-BCBC-9B49-9D67-1631DA3489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Threads and Parallel (Background) Tasks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E9A417-75A6-CD4A-8853-47E579F684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Implement Thread, Runnable or Callable</a:t>
            </a:r>
          </a:p>
          <a:p>
            <a:pPr lvl="1"/>
            <a:r>
              <a:rPr lang="en-US" dirty="0"/>
              <a:t>Run method is the background task</a:t>
            </a:r>
          </a:p>
          <a:p>
            <a:pPr lvl="1"/>
            <a:r>
              <a:rPr lang="en-US" dirty="0"/>
              <a:t>Runs in its own thread </a:t>
            </a:r>
          </a:p>
          <a:p>
            <a:pPr lvl="1"/>
            <a:r>
              <a:rPr lang="en-US" dirty="0"/>
              <a:t>Use Java synchronization to provide a </a:t>
            </a:r>
            <a:r>
              <a:rPr lang="en-US" dirty="0" err="1"/>
              <a:t>waitFor</a:t>
            </a:r>
            <a:r>
              <a:rPr lang="en-US" dirty="0"/>
              <a:t> method</a:t>
            </a:r>
          </a:p>
          <a:p>
            <a:pPr lvl="2"/>
            <a:r>
              <a:rPr lang="en-US" dirty="0"/>
              <a:t>Or use </a:t>
            </a:r>
            <a:r>
              <a:rPr lang="en-US" dirty="0" err="1"/>
              <a:t>java.util.concurrent.Future</a:t>
            </a:r>
            <a:endParaRPr lang="en-US" dirty="0"/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Threads can be run directly</a:t>
            </a:r>
          </a:p>
          <a:p>
            <a:pPr lvl="1"/>
            <a:r>
              <a:rPr lang="en-US" dirty="0"/>
              <a:t>Create (new X where X : Thread)</a:t>
            </a:r>
          </a:p>
          <a:p>
            <a:pPr lvl="1"/>
            <a:r>
              <a:rPr lang="en-US" dirty="0" err="1"/>
              <a:t>x.start</a:t>
            </a:r>
            <a:r>
              <a:rPr lang="en-US" dirty="0"/>
              <a:t>()</a:t>
            </a:r>
          </a:p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Threads are expensive</a:t>
            </a:r>
          </a:p>
          <a:p>
            <a:pPr lvl="1"/>
            <a:r>
              <a:rPr lang="en-US" dirty="0"/>
              <a:t>Stack; start-up time; memory</a:t>
            </a:r>
          </a:p>
          <a:p>
            <a:pPr lvl="1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3ACDBA-12DB-6843-BE86-3E9B74483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6DFB6-1813-0C41-80A2-153CE51F363D}" type="datetime1">
              <a:rPr lang="en-US" smtClean="0"/>
              <a:t>10/11/24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223161-6F45-B843-B1EA-2F0ED4529F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4722FF-DC50-B447-A831-F63794928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8194" name="Picture 2" descr="How AysncTask.java Works!. In order to understand the inner… | by Shubham  Soni | Code Yoga | Medium">
            <a:extLst>
              <a:ext uri="{FF2B5EF4-FFF2-40B4-BE49-F238E27FC236}">
                <a16:creationId xmlns:a16="http://schemas.microsoft.com/office/drawing/2014/main" id="{CCFD803A-4B28-2D4C-8CE1-12A611DCFB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6095" y="3655597"/>
            <a:ext cx="5202678" cy="2361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95453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31C438-340C-5B46-AAC6-DBB1137EC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Thread Pools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F06356-A568-7049-8672-162F17D1E1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Reuse threads for multiple tasks</a:t>
            </a:r>
          </a:p>
          <a:p>
            <a:pPr lvl="1"/>
            <a:r>
              <a:rPr lang="en-US" dirty="0"/>
              <a:t>Pool of threads that handle queued tasks</a:t>
            </a:r>
          </a:p>
          <a:p>
            <a:pPr lvl="1"/>
            <a:r>
              <a:rPr lang="en-US" dirty="0"/>
              <a:t>Can vary and control the number of threads</a:t>
            </a:r>
          </a:p>
          <a:p>
            <a:pPr lvl="1"/>
            <a:r>
              <a:rPr lang="en-US" dirty="0"/>
              <a:t>Can control the queue (e.g., priority queue)</a:t>
            </a:r>
          </a:p>
          <a:p>
            <a:pPr lvl="1"/>
            <a:r>
              <a:rPr lang="en-US" dirty="0"/>
              <a:t>Pool can expand and contract dynamically</a:t>
            </a:r>
          </a:p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Better approach than individual threads</a:t>
            </a:r>
          </a:p>
          <a:p>
            <a:pPr lvl="1"/>
            <a:r>
              <a:rPr lang="en-US" dirty="0"/>
              <a:t>But slightly more complex</a:t>
            </a:r>
          </a:p>
          <a:p>
            <a:pPr lvl="1"/>
            <a:r>
              <a:rPr lang="en-US" dirty="0"/>
              <a:t>Might need to ensure adequate pool size</a:t>
            </a:r>
          </a:p>
          <a:p>
            <a:pPr lvl="1"/>
            <a:r>
              <a:rPr lang="en-US" dirty="0"/>
              <a:t>Can be a little tricky to implement</a:t>
            </a:r>
          </a:p>
          <a:p>
            <a:pPr lvl="2"/>
            <a:r>
              <a:rPr lang="en-US" dirty="0"/>
              <a:t>Implementation depends on queue type and size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But Java thread pools can be tricky to set up</a:t>
            </a:r>
          </a:p>
          <a:p>
            <a:pPr lvl="1"/>
            <a:r>
              <a:rPr lang="en-US" dirty="0"/>
              <a:t>Synchronization can become an issue</a:t>
            </a:r>
          </a:p>
          <a:p>
            <a:pPr lvl="2"/>
            <a:r>
              <a:rPr lang="en-US" dirty="0"/>
              <a:t>Wait for a task in the queue can fail</a:t>
            </a:r>
          </a:p>
          <a:p>
            <a:pPr lvl="1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2E1513-B7A8-C34B-B500-8A92ADF272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98150-8A63-D54E-A53D-4EFA6A5EF4AA}" type="datetime1">
              <a:rPr lang="en-US" smtClean="0"/>
              <a:t>10/11/24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C9A192-C8B7-B446-8A17-CD9F848E7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EDA26B-D638-024C-92F8-8C7F6BE85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9218" name="Picture 2" descr="Introduction to Thread Pools in Java | Baeldung">
            <a:extLst>
              <a:ext uri="{FF2B5EF4-FFF2-40B4-BE49-F238E27FC236}">
                <a16:creationId xmlns:a16="http://schemas.microsoft.com/office/drawing/2014/main" id="{2190CE41-1725-E145-B975-CAE73F2C8F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4927" y="2725271"/>
            <a:ext cx="4527073" cy="2528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93089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395C64-B91E-C648-920D-A20712148F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Problems with Concurrency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37BA80-5A9C-9049-BEBB-4A6E6F993F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Concurrency makes programming considerably more difficult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Synchronization problems: Race Conditions</a:t>
            </a:r>
          </a:p>
          <a:p>
            <a:pPr lvl="1"/>
            <a:r>
              <a:rPr lang="en-US" dirty="0"/>
              <a:t>A needs output from B, but doesn’t wait for it</a:t>
            </a:r>
          </a:p>
          <a:p>
            <a:pPr lvl="1"/>
            <a:r>
              <a:rPr lang="en-US" dirty="0"/>
              <a:t>A and B both want to update a variable at the same time</a:t>
            </a:r>
          </a:p>
          <a:p>
            <a:pPr lvl="1"/>
            <a:r>
              <a:rPr lang="en-US" dirty="0"/>
              <a:t>A shouldn’t proceed until all Bs are done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Locking problems</a:t>
            </a:r>
          </a:p>
          <a:p>
            <a:pPr lvl="1"/>
            <a:r>
              <a:rPr lang="en-US" dirty="0"/>
              <a:t>Deadlocks: A waits for B, B waits for A</a:t>
            </a:r>
          </a:p>
          <a:p>
            <a:pPr lvl="1"/>
            <a:r>
              <a:rPr lang="en-US" dirty="0"/>
              <a:t>Cycles of locks in general</a:t>
            </a:r>
          </a:p>
          <a:p>
            <a:pPr lvl="1"/>
            <a:r>
              <a:rPr lang="en-US" dirty="0"/>
              <a:t>Might go beyond explicit locks 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Performance problems</a:t>
            </a:r>
          </a:p>
          <a:p>
            <a:pPr lvl="1"/>
            <a:r>
              <a:rPr lang="en-US" dirty="0"/>
              <a:t>You don’t get the expected performance boost</a:t>
            </a:r>
          </a:p>
          <a:p>
            <a:pPr lvl="1"/>
            <a:r>
              <a:rPr lang="en-US" dirty="0"/>
              <a:t>Parallel programs can even run slower</a:t>
            </a:r>
          </a:p>
          <a:p>
            <a:r>
              <a:rPr lang="en-US" dirty="0">
                <a:solidFill>
                  <a:srgbClr val="7030A0"/>
                </a:solidFill>
              </a:rPr>
              <a:t>Debugging problems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F0577C-D4BF-8245-8D93-AA2278661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116BE-B38C-0E48-A3FF-79C8754971E2}" type="datetime1">
              <a:rPr lang="en-US" smtClean="0"/>
              <a:t>10/2/24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D0F48F-11B2-9243-ACEF-B39BD9BE2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478EE3-EB12-7346-B83B-D77F751E9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3074" name="Picture 2" descr="Concurrency (computer science) - Wikipedia">
            <a:extLst>
              <a:ext uri="{FF2B5EF4-FFF2-40B4-BE49-F238E27FC236}">
                <a16:creationId xmlns:a16="http://schemas.microsoft.com/office/drawing/2014/main" id="{3DC864C7-24C9-F242-8E7A-3F14B777C9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3719" y="331788"/>
            <a:ext cx="2540000" cy="262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19301D4-0611-2C4A-A4CD-D7D6224648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43719" y="3156745"/>
            <a:ext cx="2587238" cy="3109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0338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5A3417-4E38-7FE9-2528-94B4ECDB5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Concurrency Patterns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115EF3-6792-45EB-1587-8B4A8DBBC3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Design is all about patterns</a:t>
            </a:r>
          </a:p>
          <a:p>
            <a:pPr lvl="1"/>
            <a:r>
              <a:rPr lang="en-US" dirty="0"/>
              <a:t>Standard ways of implementing things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Patterns for handling concurrency</a:t>
            </a:r>
          </a:p>
          <a:p>
            <a:pPr lvl="1"/>
            <a:r>
              <a:rPr lang="en-US" dirty="0"/>
              <a:t>To avoid race conditions</a:t>
            </a:r>
          </a:p>
          <a:p>
            <a:pPr lvl="1"/>
            <a:r>
              <a:rPr lang="en-US" dirty="0"/>
              <a:t>To avoid deadlocks</a:t>
            </a:r>
          </a:p>
          <a:p>
            <a:pPr lvl="1"/>
            <a:r>
              <a:rPr lang="en-US" dirty="0"/>
              <a:t>To get the maximum performance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You should be aware of these</a:t>
            </a:r>
          </a:p>
          <a:p>
            <a:pPr lvl="1"/>
            <a:r>
              <a:rPr lang="en-US" dirty="0"/>
              <a:t>And use them as appropriate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8CE3A1-8631-840A-6245-0C7FEFE59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5A36B-271F-9C41-A1A9-E8F29F90D658}" type="datetime1">
              <a:rPr lang="en-US" smtClean="0"/>
              <a:t>10/11/24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022922-B655-4599-B193-9BD3B22774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12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29E972-C2A2-8653-9581-EF4051CDC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79D450A0-FCB3-1F24-D7C5-6FADC20F4A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8044" y="136525"/>
            <a:ext cx="3803956" cy="4700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Amazon.com: Concurrent Patterns and Best Practices: Build scalable apps  with patterns in multithreading, synchronization, and functional  programming eBook: Khot, Atul S.: Kindle Store">
            <a:extLst>
              <a:ext uri="{FF2B5EF4-FFF2-40B4-BE49-F238E27FC236}">
                <a16:creationId xmlns:a16="http://schemas.microsoft.com/office/drawing/2014/main" id="{9B2FADDE-0CD6-6A1A-F5A1-E9B0821F19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1920" y="4001294"/>
            <a:ext cx="1595847" cy="1970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57656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3A154-B74A-AE45-B932-BA112BF4C3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Race Conditions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8CD0F0-3A04-4948-8AB5-4D5A64C79D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Two threads, A and B, both write to the same location</a:t>
            </a:r>
          </a:p>
          <a:p>
            <a:pPr lvl="1"/>
            <a:r>
              <a:rPr lang="en-US" dirty="0"/>
              <a:t>What will another thread see at that location</a:t>
            </a:r>
          </a:p>
          <a:p>
            <a:pPr lvl="1"/>
            <a:r>
              <a:rPr lang="en-US" dirty="0"/>
              <a:t>Will it be the value of A or the value of B</a:t>
            </a:r>
          </a:p>
          <a:p>
            <a:pPr lvl="2"/>
            <a:r>
              <a:rPr lang="en-US" dirty="0"/>
              <a:t>Or something different 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More typical race conditions</a:t>
            </a:r>
          </a:p>
          <a:p>
            <a:pPr lvl="1"/>
            <a:r>
              <a:rPr lang="en-US" dirty="0"/>
              <a:t>Parallel computations</a:t>
            </a:r>
          </a:p>
          <a:p>
            <a:pPr lvl="2"/>
            <a:r>
              <a:rPr lang="en-US" dirty="0"/>
              <a:t>A accesses v, computes v’, saves v’ into v</a:t>
            </a:r>
          </a:p>
          <a:p>
            <a:pPr lvl="2"/>
            <a:r>
              <a:rPr lang="en-US" dirty="0"/>
              <a:t>B accesses v, computes v”, saves v” into v</a:t>
            </a:r>
          </a:p>
          <a:p>
            <a:pPr lvl="1"/>
            <a:r>
              <a:rPr lang="en-US" dirty="0"/>
              <a:t>Thread depends on a variable set in another thread</a:t>
            </a:r>
          </a:p>
          <a:p>
            <a:pPr lvl="2"/>
            <a:r>
              <a:rPr lang="en-US" dirty="0"/>
              <a:t>But doesn’t wait for that thread to set it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0F2BEA-0DFC-F64B-99C3-82A58D6C96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5A36B-271F-9C41-A1A9-E8F29F90D658}" type="datetime1">
              <a:rPr lang="en-US" smtClean="0"/>
              <a:t>10/2/24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D4D909-E32D-EF43-A5C4-40F8F8C18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433AD2-7082-9041-9B68-F8E6EC024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1026" name="Picture 2" descr="Avoiding race conditions in SharedArrayBuffers with Atomics - Mozilla Hacks  - the Web developer blog">
            <a:extLst>
              <a:ext uri="{FF2B5EF4-FFF2-40B4-BE49-F238E27FC236}">
                <a16:creationId xmlns:a16="http://schemas.microsoft.com/office/drawing/2014/main" id="{A5CE95AD-5520-3143-BE69-44D5E20D6C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7777" y="2729139"/>
            <a:ext cx="4148846" cy="2152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63803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1C152-D1CD-E14B-B912-A1CC7E29A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Race Conditions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4E7F3B-2E14-7649-A9F5-0D29055E10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Counter Program</a:t>
            </a:r>
          </a:p>
          <a:p>
            <a:pPr lvl="1"/>
            <a:r>
              <a:rPr lang="en-US" dirty="0"/>
              <a:t>void count() { ++</a:t>
            </a:r>
            <a:r>
              <a:rPr lang="en-US" dirty="0" err="1"/>
              <a:t>shared_counter</a:t>
            </a:r>
            <a:r>
              <a:rPr lang="en-US" dirty="0"/>
              <a:t>; }</a:t>
            </a:r>
          </a:p>
          <a:p>
            <a:pPr lvl="2"/>
            <a:r>
              <a:rPr lang="en-US" dirty="0"/>
              <a:t>Called from multiple threads</a:t>
            </a:r>
          </a:p>
          <a:p>
            <a:pPr lvl="1"/>
            <a:r>
              <a:rPr lang="en-US" dirty="0"/>
              <a:t>4 threads each calling count 100,000,000 times</a:t>
            </a:r>
          </a:p>
          <a:p>
            <a:pPr lvl="2"/>
            <a:r>
              <a:rPr lang="en-US" dirty="0"/>
              <a:t>What will the resultant value be</a:t>
            </a:r>
          </a:p>
          <a:p>
            <a:pPr lvl="3"/>
            <a:r>
              <a:rPr lang="en-US" dirty="0"/>
              <a:t>Will it be exactly 400,000,000?</a:t>
            </a:r>
          </a:p>
          <a:p>
            <a:pPr lvl="3"/>
            <a:r>
              <a:rPr lang="en-US" dirty="0"/>
              <a:t>Can it be over 400,000,000?</a:t>
            </a:r>
          </a:p>
          <a:p>
            <a:pPr lvl="3"/>
            <a:r>
              <a:rPr lang="en-US" dirty="0"/>
              <a:t>Can it be under 400,000,000?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Make a guess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311945-03A7-EA42-BB86-57AD8A5EAE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0F3C6-C26B-604A-8747-D95B461A0FFF}" type="datetime1">
              <a:rPr lang="en-US" smtClean="0"/>
              <a:t>10/2/24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0DD213-E0A7-9941-A044-2AE7FC44F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103197-9FEB-C74E-8494-AB4E10524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4098" name="Picture 2" descr="Race Condition in operating system with example - YouTube">
            <a:extLst>
              <a:ext uri="{FF2B5EF4-FFF2-40B4-BE49-F238E27FC236}">
                <a16:creationId xmlns:a16="http://schemas.microsoft.com/office/drawing/2014/main" id="{059CA8D0-DCF2-F24A-B49C-DB0E2EF3BC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1145" y="548769"/>
            <a:ext cx="3902110" cy="2194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82240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E2B3C4-82E7-250F-FF54-94B882E9F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7DDB57-F3B0-A121-7C16-81BB7E0A66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Tried the counter program as above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Also tried:</a:t>
            </a:r>
          </a:p>
          <a:p>
            <a:pPr lvl="1"/>
            <a:r>
              <a:rPr lang="en-US" dirty="0"/>
              <a:t>Making the count method synchronized</a:t>
            </a:r>
          </a:p>
          <a:p>
            <a:pPr lvl="1"/>
            <a:r>
              <a:rPr lang="en-US" dirty="0"/>
              <a:t>Using an atomic integer rather than a simple variable</a:t>
            </a:r>
          </a:p>
          <a:p>
            <a:pPr lvl="1"/>
            <a:r>
              <a:rPr lang="en-US" dirty="0"/>
              <a:t>Having each thread maintain its own counter, add these at end</a:t>
            </a:r>
          </a:p>
          <a:p>
            <a:pPr lvl="1"/>
            <a:r>
              <a:rPr lang="en-US" dirty="0"/>
              <a:t>Making the shared counter variable volatile</a:t>
            </a:r>
          </a:p>
          <a:p>
            <a:pPr lvl="1"/>
            <a:r>
              <a:rPr lang="en-US" dirty="0"/>
              <a:t>Having only one of the threads to the counting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What results do you expect?</a:t>
            </a:r>
          </a:p>
          <a:p>
            <a:pPr lvl="1"/>
            <a:r>
              <a:rPr lang="en-US" dirty="0"/>
              <a:t>Which of these is guaranteed to yield 400,000,000?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87A9A7-6188-D1F7-1313-FC43F865AA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5A36B-271F-9C41-A1A9-E8F29F90D658}" type="datetime1">
              <a:rPr lang="en-US" smtClean="0"/>
              <a:t>10/11/24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C4C2D8-3F71-4108-3E78-0EE9E30FD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12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DC6A2A-A4B4-47D8-2C1B-F4EA84712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1203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74EA1F-1171-EC4B-85D1-3749418D94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Counter Program Results</a:t>
            </a: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6B52AE03-B34C-464F-9B2F-CCE587F62AD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11052762"/>
              </p:ext>
            </p:extLst>
          </p:nvPr>
        </p:nvGraphicFramePr>
        <p:xfrm>
          <a:off x="403412" y="2074545"/>
          <a:ext cx="11134166" cy="2865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8334">
                  <a:extLst>
                    <a:ext uri="{9D8B030D-6E8A-4147-A177-3AD203B41FA5}">
                      <a16:colId xmlns:a16="http://schemas.microsoft.com/office/drawing/2014/main" val="1917952570"/>
                    </a:ext>
                  </a:extLst>
                </a:gridCol>
                <a:gridCol w="1735333">
                  <a:extLst>
                    <a:ext uri="{9D8B030D-6E8A-4147-A177-3AD203B41FA5}">
                      <a16:colId xmlns:a16="http://schemas.microsoft.com/office/drawing/2014/main" val="473830697"/>
                    </a:ext>
                  </a:extLst>
                </a:gridCol>
                <a:gridCol w="2226833">
                  <a:extLst>
                    <a:ext uri="{9D8B030D-6E8A-4147-A177-3AD203B41FA5}">
                      <a16:colId xmlns:a16="http://schemas.microsoft.com/office/drawing/2014/main" val="1315002954"/>
                    </a:ext>
                  </a:extLst>
                </a:gridCol>
                <a:gridCol w="2226833">
                  <a:extLst>
                    <a:ext uri="{9D8B030D-6E8A-4147-A177-3AD203B41FA5}">
                      <a16:colId xmlns:a16="http://schemas.microsoft.com/office/drawing/2014/main" val="2635273937"/>
                    </a:ext>
                  </a:extLst>
                </a:gridCol>
                <a:gridCol w="2226833">
                  <a:extLst>
                    <a:ext uri="{9D8B030D-6E8A-4147-A177-3AD203B41FA5}">
                      <a16:colId xmlns:a16="http://schemas.microsoft.com/office/drawing/2014/main" val="20104364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What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Fred4: clock (</a:t>
                      </a:r>
                      <a:r>
                        <a:rPr lang="en-US" dirty="0" err="1"/>
                        <a:t>cpu</a:t>
                      </a:r>
                      <a:r>
                        <a:rPr lang="en-US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New Fred4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Mac Mini (intel)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6048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Simple Counter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112,836,399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2.57 (4.25)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0.14 (0.245)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0.16 (0.191)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5577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Synchronized method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400,000,000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19.62 (53.71)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23.06 (80.535)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28.24 (90.31)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4881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Atomic Integer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400,000,000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8.06 (7.22)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3.28 (11.956)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8.36 (32.06)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8498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Separate counter per thread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400,000,000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11.16 (10.96)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2.68 (6.608)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4.08 (8.751)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6833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Simple Counter, volatile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186,035,542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52.80 (14.16)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3.41 (13.449)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9.91 (38.13)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8516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Single Threaded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400,000,000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0.07 (0.073)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0.15 (0.141)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8570420"/>
                  </a:ext>
                </a:extLst>
              </a:tr>
            </a:tbl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AA9DAE-D53A-3142-84E0-385528807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5A36B-271F-9C41-A1A9-E8F29F90D658}" type="datetime1">
              <a:rPr lang="en-US" smtClean="0"/>
              <a:t>10/2/24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F1A953-5988-F748-BA9B-9C48F8881E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9C5921-523C-B64F-AD93-7ABF8ADE3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3218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36694-EA75-30CE-F416-3A78011591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Volatile Variables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7AA551-C090-C6B1-6EA7-32A238FB9F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What does volatile mean and why is it used?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5DF120-6B92-CBC8-2824-128CAC43D8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5A36B-271F-9C41-A1A9-E8F29F90D658}" type="datetime1">
              <a:rPr lang="en-US" smtClean="0"/>
              <a:t>10/2/24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72143C-382E-3298-A10F-8DFA52A9C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12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34F141-03A3-6A39-EAEA-F15672AC1E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4098" name="Picture 2" descr="Java Concurrency: Understanding the 'Volatile' Keyword - DZone">
            <a:extLst>
              <a:ext uri="{FF2B5EF4-FFF2-40B4-BE49-F238E27FC236}">
                <a16:creationId xmlns:a16="http://schemas.microsoft.com/office/drawing/2014/main" id="{57BA03CA-B884-672E-0A9B-5FB0DA394F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322" y="2486234"/>
            <a:ext cx="6336284" cy="3332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3990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342F70-2745-0F90-9064-633FE47B0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Race Conditions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76ABF-FE5B-9018-104B-D671FB3915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Show up as random results</a:t>
            </a:r>
          </a:p>
          <a:p>
            <a:pPr lvl="1"/>
            <a:r>
              <a:rPr lang="en-US" dirty="0"/>
              <a:t>Different results from different runs (with same inputs)</a:t>
            </a:r>
          </a:p>
          <a:p>
            <a:pPr lvl="1"/>
            <a:r>
              <a:rPr lang="en-US" dirty="0"/>
              <a:t>Unexpected results</a:t>
            </a:r>
          </a:p>
          <a:p>
            <a:pPr lvl="1"/>
            <a:r>
              <a:rPr lang="en-US" dirty="0"/>
              <a:t>Accessing null pointers or undefined values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Are often difficult to find and understand</a:t>
            </a:r>
          </a:p>
          <a:p>
            <a:pPr lvl="1"/>
            <a:r>
              <a:rPr lang="en-US" dirty="0"/>
              <a:t>Debugging these can take months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Need to avoid these while coding</a:t>
            </a:r>
          </a:p>
          <a:p>
            <a:pPr lvl="1"/>
            <a:r>
              <a:rPr lang="en-US" dirty="0"/>
              <a:t>These arise from shared data</a:t>
            </a:r>
          </a:p>
          <a:p>
            <a:pPr lvl="1"/>
            <a:r>
              <a:rPr lang="en-US" dirty="0"/>
              <a:t>Identify what classes might be used by multiple threads</a:t>
            </a:r>
          </a:p>
          <a:p>
            <a:pPr lvl="2"/>
            <a:r>
              <a:rPr lang="en-US" dirty="0"/>
              <a:t>Or assume that a class is used by multiple threads</a:t>
            </a:r>
          </a:p>
          <a:p>
            <a:pPr lvl="1"/>
            <a:r>
              <a:rPr lang="en-US" dirty="0"/>
              <a:t>Identify what data structures might be shared by multiple threads</a:t>
            </a:r>
          </a:p>
          <a:p>
            <a:pPr lvl="2"/>
            <a:r>
              <a:rPr lang="en-US" dirty="0"/>
              <a:t>Or assume that a data structure is shared</a:t>
            </a:r>
          </a:p>
          <a:p>
            <a:pPr marL="914400" lvl="2" indent="0">
              <a:buNone/>
            </a:pP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B10831-E03A-84FC-538A-303D5FDB9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5A36B-271F-9C41-A1A9-E8F29F90D658}" type="datetime1">
              <a:rPr lang="en-US" smtClean="0"/>
              <a:t>10/11/24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E29B35-DB9F-86F6-5988-B0D3F8341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12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C94F6E-310C-44C3-FF42-9533EC14B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5122" name="Picture 2" descr="Race Condition (Software)">
            <a:extLst>
              <a:ext uri="{FF2B5EF4-FFF2-40B4-BE49-F238E27FC236}">
                <a16:creationId xmlns:a16="http://schemas.microsoft.com/office/drawing/2014/main" id="{A65735AD-F64D-52F2-D065-7FCFF22CF6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599" y="136525"/>
            <a:ext cx="3420409" cy="1965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4237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A5F844-2FF3-C947-8564-64D2691E4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Design Patterns for Shared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5F702F-3CDF-F642-9F08-C1B6D791E0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Synchronized data structures in the language</a:t>
            </a:r>
          </a:p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Concurrent data structures in the language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Synchronized access to a data structure</a:t>
            </a:r>
          </a:p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Use immutable objects</a:t>
            </a:r>
          </a:p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Minimize shared data</a:t>
            </a:r>
          </a:p>
          <a:p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Handling the shared user interface</a:t>
            </a:r>
          </a:p>
          <a:p>
            <a:pPr lvl="1"/>
            <a:r>
              <a:rPr lang="en-US" dirty="0"/>
              <a:t>Operations on user interface in the user interface thread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712E46-1640-1841-AAE0-8B572C4C5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D4AA9-1428-2D43-BB85-EEC927DD1BE0}" type="datetime1">
              <a:rPr lang="en-US" smtClean="0"/>
              <a:t>10/11/24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42B405-CC56-D241-BD3A-87AC1AEBCD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DE5619-5F29-7A41-BE04-E8A32AE27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12290" name="Picture 2" descr="Non-blocking Algorithms">
            <a:extLst>
              <a:ext uri="{FF2B5EF4-FFF2-40B4-BE49-F238E27FC236}">
                <a16:creationId xmlns:a16="http://schemas.microsoft.com/office/drawing/2014/main" id="{6213A8D3-2D95-3B49-B620-31D6FDE80A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1121" y="2285207"/>
            <a:ext cx="3060700" cy="265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78753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B1C441-7F7E-E442-BAF2-45E35B6B8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Synchronized Data Structures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F8D15E-7369-E644-B234-9731B6618C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Some Java classes automatically synchronize all access</a:t>
            </a:r>
          </a:p>
          <a:p>
            <a:pPr lvl="1"/>
            <a:r>
              <a:rPr lang="en-US" dirty="0"/>
              <a:t>Every method is synchronized</a:t>
            </a:r>
          </a:p>
          <a:p>
            <a:pPr lvl="1"/>
            <a:r>
              <a:rPr lang="en-US" dirty="0" err="1"/>
              <a:t>Hashtable</a:t>
            </a:r>
            <a:r>
              <a:rPr lang="en-US" dirty="0"/>
              <a:t>, Vector, </a:t>
            </a:r>
            <a:r>
              <a:rPr lang="en-US" dirty="0" err="1"/>
              <a:t>StringBuffer</a:t>
            </a:r>
            <a:endParaRPr lang="en-US" dirty="0"/>
          </a:p>
          <a:p>
            <a:pPr lvl="1"/>
            <a:r>
              <a:rPr lang="en-US" dirty="0"/>
              <a:t>Synchronized collections [ </a:t>
            </a:r>
            <a:r>
              <a:rPr lang="en-US" dirty="0" err="1"/>
              <a:t>Collections.synchronizedSet</a:t>
            </a:r>
            <a:r>
              <a:rPr lang="en-US" dirty="0"/>
              <a:t>(…) ]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These don’t always work</a:t>
            </a:r>
          </a:p>
          <a:p>
            <a:pPr lvl="1"/>
            <a:r>
              <a:rPr lang="en-US" dirty="0"/>
              <a:t>Common case: add new element if old not present</a:t>
            </a:r>
          </a:p>
          <a:p>
            <a:pPr lvl="1"/>
            <a:r>
              <a:rPr lang="en-US" dirty="0"/>
              <a:t>Synchronized requires creating the new element in any case</a:t>
            </a:r>
          </a:p>
          <a:p>
            <a:pPr lvl="2"/>
            <a:r>
              <a:rPr lang="en-US" dirty="0"/>
              <a:t>Or synchronized lookup, create, synchronized </a:t>
            </a:r>
            <a:r>
              <a:rPr lang="en-US" dirty="0" err="1"/>
              <a:t>putIfAbsent</a:t>
            </a:r>
            <a:r>
              <a:rPr lang="en-US" dirty="0"/>
              <a:t>, check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AC9BE4-B736-D34D-8062-19320334CF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FC3BD-A04F-6B41-B4E5-72847326D798}" type="datetime1">
              <a:rPr lang="en-US" smtClean="0"/>
              <a:t>10/11/24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1C3788-DA48-9544-A2A5-C0EC0EA96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EAAD5D-CEB1-7644-9F6A-BF5574A064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13314" name="Picture 2" descr="Differences Between HashMap And HashTable In Java">
            <a:extLst>
              <a:ext uri="{FF2B5EF4-FFF2-40B4-BE49-F238E27FC236}">
                <a16:creationId xmlns:a16="http://schemas.microsoft.com/office/drawing/2014/main" id="{FE114988-55C5-584B-ABEE-173C11B3DE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7801" y="230188"/>
            <a:ext cx="3544210" cy="1309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53191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Java Concurrent Collections Cheat Sheet">
            <a:extLst>
              <a:ext uri="{FF2B5EF4-FFF2-40B4-BE49-F238E27FC236}">
                <a16:creationId xmlns:a16="http://schemas.microsoft.com/office/drawing/2014/main" id="{1F348223-E74A-954B-9136-35509590FC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4125" y="79163"/>
            <a:ext cx="3651820" cy="1829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B1459FE-BA1A-0A47-B9DF-5F71337BEB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Concurrent Data Structures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7BF37C-A934-084D-BFB1-F225BCFD5A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47850"/>
            <a:ext cx="10515600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Java provides atomic primitives 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Java provides explicitly concurrent data structures</a:t>
            </a:r>
          </a:p>
          <a:p>
            <a:pPr lvl="1"/>
            <a:r>
              <a:rPr lang="en-US" dirty="0" err="1"/>
              <a:t>ConcurrentHashMap</a:t>
            </a:r>
            <a:r>
              <a:rPr lang="en-US" dirty="0"/>
              <a:t>, </a:t>
            </a:r>
            <a:r>
              <a:rPr lang="en-US" dirty="0" err="1"/>
              <a:t>ConcurrentSkipListSet</a:t>
            </a:r>
            <a:r>
              <a:rPr lang="en-US" dirty="0"/>
              <a:t>, </a:t>
            </a:r>
            <a:r>
              <a:rPr lang="en-US" dirty="0" err="1"/>
              <a:t>ConcurrentSkipListMap</a:t>
            </a:r>
            <a:r>
              <a:rPr lang="en-US" dirty="0"/>
              <a:t>, …</a:t>
            </a:r>
          </a:p>
          <a:p>
            <a:pPr lvl="1"/>
            <a:r>
              <a:rPr lang="en-US" dirty="0"/>
              <a:t>No guarantee on simultaneous updates and reads</a:t>
            </a:r>
          </a:p>
          <a:p>
            <a:pPr lvl="2"/>
            <a:r>
              <a:rPr lang="en-US" dirty="0"/>
              <a:t>May or may not see the updates immediately</a:t>
            </a:r>
          </a:p>
          <a:p>
            <a:pPr lvl="2"/>
            <a:r>
              <a:rPr lang="en-US" dirty="0"/>
              <a:t>Simultaneous updates might be in any order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Encouraged if serializability not needed</a:t>
            </a:r>
            <a:endParaRPr lang="en-US" dirty="0"/>
          </a:p>
          <a:p>
            <a:pPr lvl="1"/>
            <a:r>
              <a:rPr lang="en-US" dirty="0"/>
              <a:t>Can safely iterate over the data</a:t>
            </a:r>
          </a:p>
          <a:p>
            <a:pPr lvl="2"/>
            <a:r>
              <a:rPr lang="en-US" dirty="0"/>
              <a:t>But may or may not see newer values</a:t>
            </a:r>
          </a:p>
          <a:p>
            <a:pPr lvl="1"/>
            <a:r>
              <a:rPr lang="en-US" dirty="0"/>
              <a:t>Can safely access the data </a:t>
            </a:r>
          </a:p>
          <a:p>
            <a:pPr lvl="2"/>
            <a:r>
              <a:rPr lang="en-US" dirty="0"/>
              <a:t>But may or may not see concurrent updates</a:t>
            </a:r>
          </a:p>
          <a:p>
            <a:pPr lvl="1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D568E4-5C34-B041-BDD7-201F14FB1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AA5F2-AA63-DA45-8203-BD0AA7E9AF80}" type="datetime1">
              <a:rPr lang="en-US" smtClean="0"/>
              <a:t>10/11/24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046EF5-4202-C94D-B10E-8ADCEDC133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9B62C6-80A9-7D4D-9131-7DB36A59A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14340" name="Picture 4" descr="Javarevisited: Difference between ConcurrentHashMap, Hashtable and  Synchronized Map in Java">
            <a:extLst>
              <a:ext uri="{FF2B5EF4-FFF2-40B4-BE49-F238E27FC236}">
                <a16:creationId xmlns:a16="http://schemas.microsoft.com/office/drawing/2014/main" id="{A0C59AB7-A5EE-4343-B1F0-5D3AA08456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0" y="3665384"/>
            <a:ext cx="3728143" cy="2358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74788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2B9A6B-49D7-C249-92CE-4C2B204C67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Synchronized Access to Data Structure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14A951-0613-1E41-9353-2586566E1A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Use </a:t>
            </a:r>
            <a:r>
              <a:rPr lang="en-US" i="1" dirty="0">
                <a:solidFill>
                  <a:schemeClr val="accent5">
                    <a:lumMod val="75000"/>
                  </a:schemeClr>
                </a:solidFill>
              </a:rPr>
              <a:t>synchronized (collection) { … } 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for all accesses</a:t>
            </a:r>
          </a:p>
          <a:p>
            <a:pPr lvl="1"/>
            <a:r>
              <a:rPr lang="en-US" dirty="0"/>
              <a:t>Other than initialization</a:t>
            </a:r>
          </a:p>
          <a:p>
            <a:pPr lvl="1"/>
            <a:r>
              <a:rPr lang="en-US" dirty="0"/>
              <a:t>Multiple operations can be combined</a:t>
            </a:r>
          </a:p>
          <a:p>
            <a:pPr lvl="1"/>
            <a:r>
              <a:rPr lang="en-US" dirty="0"/>
              <a:t>More general than synchronized data structures</a:t>
            </a:r>
          </a:p>
          <a:p>
            <a:pPr lvl="1"/>
            <a:r>
              <a:rPr lang="en-US" dirty="0"/>
              <a:t>Might need to use it for reads as well as writes</a:t>
            </a:r>
          </a:p>
          <a:p>
            <a:pPr lvl="1"/>
            <a:r>
              <a:rPr lang="en-US" dirty="0"/>
              <a:t>Will need to use for iterations</a:t>
            </a:r>
          </a:p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Caveats</a:t>
            </a:r>
          </a:p>
          <a:p>
            <a:pPr lvl="1"/>
            <a:r>
              <a:rPr lang="en-US" dirty="0"/>
              <a:t>All updates to a data structure should be in a single class</a:t>
            </a:r>
          </a:p>
          <a:p>
            <a:pPr lvl="2"/>
            <a:r>
              <a:rPr lang="en-US" dirty="0"/>
              <a:t>Generally, return a read-only copy of the collection if others want to scan it</a:t>
            </a:r>
          </a:p>
          <a:p>
            <a:pPr lvl="1"/>
            <a:r>
              <a:rPr lang="en-US" dirty="0"/>
              <a:t>Updates should be localized (few update methods)</a:t>
            </a:r>
          </a:p>
          <a:p>
            <a:pPr lvl="1"/>
            <a:r>
              <a:rPr lang="en-US" dirty="0"/>
              <a:t>Be careful of creating potential deadlocks</a:t>
            </a:r>
          </a:p>
          <a:p>
            <a:pPr lvl="1"/>
            <a:r>
              <a:rPr lang="en-US" dirty="0"/>
              <a:t>Easy to miss one or more locations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FE04D9-6EB2-3841-A896-CCD89E7E4C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655A7-F17D-DF47-A68E-E683191252BB}" type="datetime1">
              <a:rPr lang="en-US" smtClean="0"/>
              <a:t>10/11/24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BD0E5F-5E2B-4440-A137-A86B3A593A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9A76ED-F686-7D43-8B70-583801DC9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15362" name="Picture 2" descr="How To Synchronize ArrayList, HashSet And HashMap In Java?">
            <a:extLst>
              <a:ext uri="{FF2B5EF4-FFF2-40B4-BE49-F238E27FC236}">
                <a16:creationId xmlns:a16="http://schemas.microsoft.com/office/drawing/2014/main" id="{445790DC-18BD-EC4D-B475-8E483FE44C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0200" y="3429000"/>
            <a:ext cx="4064000" cy="806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3849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05C2A0-2087-404A-9957-32277D5F3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Immutable Objects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27BB90-7E1E-2A44-A700-3640B99314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Immutable Objects</a:t>
            </a:r>
          </a:p>
          <a:p>
            <a:pPr lvl="1"/>
            <a:r>
              <a:rPr lang="en-US" dirty="0"/>
              <a:t>Created once, never modified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These are inherently thread-safe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Might want unique immutable objects</a:t>
            </a:r>
          </a:p>
          <a:p>
            <a:pPr lvl="1"/>
            <a:r>
              <a:rPr lang="en-US" dirty="0"/>
              <a:t>Requires synchronization on creation, not on use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51D4B2-929F-4842-9CEA-3AF2479EE8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CC492-9C20-6242-92E0-5B722FB1A335}" type="datetime1">
              <a:rPr lang="en-US" smtClean="0"/>
              <a:t>10/11/24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E139A9-495F-5944-8415-CB747272D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77E080-F517-3242-A8FB-298FF1B13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18434" name="Picture 2" descr="Guide to Make Immutable Class in Java">
            <a:extLst>
              <a:ext uri="{FF2B5EF4-FFF2-40B4-BE49-F238E27FC236}">
                <a16:creationId xmlns:a16="http://schemas.microsoft.com/office/drawing/2014/main" id="{9B361D7D-1CA6-1B40-9F2F-C016D53EE7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991" y="55463"/>
            <a:ext cx="4194418" cy="327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16500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20D67-F8E9-DF42-BE5C-AFDE22DDE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Minimize Shared Writable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05D3CD-A454-9D42-9621-D67813B62D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Read-only data is easily shared</a:t>
            </a:r>
          </a:p>
          <a:p>
            <a:pPr lvl="1"/>
            <a:r>
              <a:rPr lang="en-US" dirty="0"/>
              <a:t>Constructors don’t need synchronization</a:t>
            </a:r>
          </a:p>
          <a:p>
            <a:pPr lvl="1"/>
            <a:r>
              <a:rPr lang="en-US" dirty="0"/>
              <a:t>Or when you don’t worry about updates</a:t>
            </a:r>
          </a:p>
          <a:p>
            <a:pPr lvl="2"/>
            <a:r>
              <a:rPr lang="en-US" dirty="0"/>
              <a:t>Ball position for example</a:t>
            </a:r>
          </a:p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Identify what needs to be shared</a:t>
            </a:r>
          </a:p>
          <a:p>
            <a:pPr lvl="1"/>
            <a:r>
              <a:rPr lang="en-US" dirty="0"/>
              <a:t>Now and possibly in the future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If you don’t know about a class</a:t>
            </a:r>
          </a:p>
          <a:p>
            <a:pPr lvl="1"/>
            <a:r>
              <a:rPr lang="en-US" dirty="0"/>
              <a:t>Assume it will be eventually shared and code accordingly</a:t>
            </a:r>
          </a:p>
          <a:p>
            <a:pPr lvl="1"/>
            <a:r>
              <a:rPr lang="en-US" dirty="0"/>
              <a:t>If not coded for multiple threads, document as not thread safe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ABB7E3-3D39-914C-A142-EC3B75FC47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D08C5-A9D0-6D4C-90CC-81539C299EE7}" type="datetime1">
              <a:rPr lang="en-US" smtClean="0"/>
              <a:t>10/11/24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40E305-DEA0-5C42-BC9F-390A60D311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F527C4-549E-244C-991C-75DDBFA0E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17410" name="Picture 2" descr="Introduction to Secure Data Sharing — Snowflake Documentation">
            <a:extLst>
              <a:ext uri="{FF2B5EF4-FFF2-40B4-BE49-F238E27FC236}">
                <a16:creationId xmlns:a16="http://schemas.microsoft.com/office/drawing/2014/main" id="{91B1603A-CC20-6148-98EE-9AEA2322FC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8655" y="1684992"/>
            <a:ext cx="4409537" cy="1782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74695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E87994-FDD6-B246-8C5C-D7A00C515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ConcurrentModificationException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250948-54C5-DB41-8844-EAC304617C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Another form of race condition</a:t>
            </a:r>
          </a:p>
          <a:p>
            <a:pPr lvl="1"/>
            <a:r>
              <a:rPr lang="en-US" dirty="0"/>
              <a:t>But it can happen even without threading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Looping over a structure that is changed</a:t>
            </a:r>
          </a:p>
          <a:p>
            <a:pPr lvl="1"/>
            <a:r>
              <a:rPr lang="en-US" dirty="0"/>
              <a:t>foreach loops</a:t>
            </a:r>
          </a:p>
          <a:p>
            <a:pPr lvl="1"/>
            <a:r>
              <a:rPr lang="en-US" dirty="0"/>
              <a:t>Even non-loops [ e.g., new </a:t>
            </a:r>
            <a:r>
              <a:rPr lang="en-US" dirty="0" err="1"/>
              <a:t>ArrayList</a:t>
            </a:r>
            <a:r>
              <a:rPr lang="en-US" dirty="0"/>
              <a:t>&lt;&gt;(structure) ]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Patterns to avoid this</a:t>
            </a:r>
          </a:p>
          <a:p>
            <a:pPr lvl="1"/>
            <a:r>
              <a:rPr lang="en-US" dirty="0"/>
              <a:t>Create copy to iterate over</a:t>
            </a:r>
          </a:p>
          <a:p>
            <a:pPr lvl="2"/>
            <a:r>
              <a:rPr lang="en-US" dirty="0"/>
              <a:t>Synchronize the creation if needed</a:t>
            </a:r>
          </a:p>
          <a:p>
            <a:pPr lvl="1"/>
            <a:r>
              <a:rPr lang="en-US" dirty="0"/>
              <a:t>Use iterators &amp; their operators</a:t>
            </a:r>
          </a:p>
          <a:p>
            <a:pPr lvl="2"/>
            <a:r>
              <a:rPr lang="en-US" dirty="0"/>
              <a:t>If single threaded</a:t>
            </a:r>
          </a:p>
          <a:p>
            <a:pPr lvl="1"/>
            <a:r>
              <a:rPr lang="en-US" dirty="0"/>
              <a:t>Use concurrent data structures</a:t>
            </a:r>
          </a:p>
          <a:p>
            <a:pPr lvl="1"/>
            <a:r>
              <a:rPr lang="en-US" dirty="0"/>
              <a:t>Synchronize the loop (NO)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BC383B-7D28-0142-BD57-AB7D499B07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D6F0E-FC77-EF42-BE1A-C908461C9061}" type="datetime1">
              <a:rPr lang="en-US" smtClean="0"/>
              <a:t>10/2/24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7C03ED-8348-124D-9F37-18B321998F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3F653C-1FB9-AF44-B916-0747C79C0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5122" name="Picture 2" descr="How to Avoid ConcurrentModificationException in Java - TechVidvan">
            <a:extLst>
              <a:ext uri="{FF2B5EF4-FFF2-40B4-BE49-F238E27FC236}">
                <a16:creationId xmlns:a16="http://schemas.microsoft.com/office/drawing/2014/main" id="{B9CC76A2-6348-CB4A-934A-B18D2E7B33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7780" y="3788734"/>
            <a:ext cx="4818045" cy="2523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68754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104ACE-1C2A-E5F0-849F-44909A1C9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Deadlocks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F3ED3E-E1B6-DCF6-ABA1-6839091607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Threads waiting on each other </a:t>
            </a:r>
          </a:p>
          <a:p>
            <a:pPr lvl="1"/>
            <a:r>
              <a:rPr lang="en-US" dirty="0"/>
              <a:t>No thread can make any progress</a:t>
            </a:r>
          </a:p>
          <a:p>
            <a:pPr lvl="2"/>
            <a:r>
              <a:rPr lang="en-US" dirty="0"/>
              <a:t>Thread A locks X, tries to lock Y</a:t>
            </a:r>
          </a:p>
          <a:p>
            <a:pPr lvl="2"/>
            <a:r>
              <a:rPr lang="en-US" dirty="0"/>
              <a:t>Thread B locks Y, tries to lock X</a:t>
            </a:r>
          </a:p>
          <a:p>
            <a:pPr lvl="1"/>
            <a:r>
              <a:rPr lang="en-US" dirty="0"/>
              <a:t>Can be arbitrary cycles (more than 2 locks)</a:t>
            </a:r>
          </a:p>
          <a:p>
            <a:pPr lvl="1"/>
            <a:r>
              <a:rPr lang="en-US" dirty="0"/>
              <a:t>Can involve different types of locks</a:t>
            </a:r>
          </a:p>
          <a:p>
            <a:pPr lvl="1"/>
            <a:r>
              <a:rPr lang="en-US" dirty="0"/>
              <a:t>Can involve system locks as well as user locks (User Interface)</a:t>
            </a:r>
          </a:p>
          <a:p>
            <a:pPr lvl="1"/>
            <a:r>
              <a:rPr lang="en-US" dirty="0"/>
              <a:t>Can involve waiting for messages between processes</a:t>
            </a:r>
          </a:p>
          <a:p>
            <a:pPr lvl="1"/>
            <a:r>
              <a:rPr lang="en-US" dirty="0"/>
              <a:t>Can involve waiting for your turn in a thread pool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Evolution and Maintenance </a:t>
            </a:r>
          </a:p>
          <a:p>
            <a:pPr lvl="1"/>
            <a:r>
              <a:rPr lang="en-US" dirty="0"/>
              <a:t>Tends to add locks to avoid race conditions</a:t>
            </a:r>
          </a:p>
          <a:p>
            <a:pPr lvl="1"/>
            <a:r>
              <a:rPr lang="en-US" dirty="0"/>
              <a:t>Adding locks tends to create dead locks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2D3C7C-1D6A-9C6A-BEEF-5AFF73043A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5A36B-271F-9C41-A1A9-E8F29F90D658}" type="datetime1">
              <a:rPr lang="en-US" smtClean="0"/>
              <a:t>10/2/24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C178E4-B3A1-8BC2-2D1C-4B6C46BFC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12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4D240A-6E26-8096-936B-6E7E06381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6146" name="Picture 2" descr="Deadlock in DBMS | Board Infinity">
            <a:extLst>
              <a:ext uri="{FF2B5EF4-FFF2-40B4-BE49-F238E27FC236}">
                <a16:creationId xmlns:a16="http://schemas.microsoft.com/office/drawing/2014/main" id="{45915070-733C-C74F-0A3A-10F18913D5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1388" y="456087"/>
            <a:ext cx="4199427" cy="2351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28511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B372B7-8BB2-27D5-DE05-2136CB214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Patterns to Avoid Deadlocks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B12A8E-4BFC-CF19-0115-47FDE9CFC9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Locks should be as local as possible</a:t>
            </a:r>
          </a:p>
          <a:p>
            <a:pPr lvl="1"/>
            <a:r>
              <a:rPr lang="en-US" dirty="0"/>
              <a:t>Use synchronized statements rather than methods</a:t>
            </a:r>
          </a:p>
          <a:p>
            <a:pPr lvl="1"/>
            <a:r>
              <a:rPr lang="en-US" dirty="0"/>
              <a:t>Avoid calling other routines from within a locked region</a:t>
            </a:r>
          </a:p>
          <a:p>
            <a:pPr lvl="2"/>
            <a:r>
              <a:rPr lang="en-US" dirty="0"/>
              <a:t>Especially routines that might lock something else</a:t>
            </a:r>
          </a:p>
          <a:p>
            <a:pPr lvl="1"/>
            <a:r>
              <a:rPr lang="en-US" dirty="0"/>
              <a:t>Include locking in documentation for method</a:t>
            </a:r>
          </a:p>
          <a:p>
            <a:pPr lvl="1"/>
            <a:r>
              <a:rPr lang="en-US" dirty="0"/>
              <a:t>Avoid executing long-running or non-trivial code in a locked region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Avoid waiting indefinitely for a remote process or message</a:t>
            </a:r>
          </a:p>
          <a:p>
            <a:pPr lvl="1"/>
            <a:r>
              <a:rPr lang="en-US" dirty="0"/>
              <a:t>These are effectively locks &amp; remote process might fail</a:t>
            </a:r>
          </a:p>
          <a:p>
            <a:pPr lvl="1"/>
            <a:r>
              <a:rPr lang="en-US" dirty="0"/>
              <a:t>Also avoid waiting on message before producing a response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Avoid having lots of threads waiting on a single lock</a:t>
            </a:r>
          </a:p>
          <a:p>
            <a:pPr lvl="1"/>
            <a:r>
              <a:rPr lang="en-US" dirty="0"/>
              <a:t>This can cause problems with thread pools</a:t>
            </a:r>
          </a:p>
          <a:p>
            <a:pPr lvl="1"/>
            <a:r>
              <a:rPr lang="en-US" dirty="0"/>
              <a:t>Can be difficult with hidden locks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54FF9E-36DB-3EA2-52EC-9E300606F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5A36B-271F-9C41-A1A9-E8F29F90D658}" type="datetime1">
              <a:rPr lang="en-US" smtClean="0"/>
              <a:t>10/11/24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6E24EC-5023-3CD3-1AAA-0F17D9742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12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AFD8E7-87CE-AF48-CDB4-D6021AF79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6146" name="Picture 2" descr="Deadlock Avoidance in OS - Scaler Topics">
            <a:extLst>
              <a:ext uri="{FF2B5EF4-FFF2-40B4-BE49-F238E27FC236}">
                <a16:creationId xmlns:a16="http://schemas.microsoft.com/office/drawing/2014/main" id="{CED00A9F-2311-FB4B-A7F2-10FA36B8FB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9901" y="230654"/>
            <a:ext cx="2528005" cy="2330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21209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101453-E930-254B-B8CD-36E54527A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Patterns to Avoid Deadlocks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16586C-03F1-7F47-A211-2C106134B3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47850"/>
            <a:ext cx="10515600" cy="4351338"/>
          </a:xfrm>
        </p:spPr>
        <p:txBody>
          <a:bodyPr>
            <a:normAutofit fontScale="62500" lnSpcReduction="20000"/>
          </a:bodyPr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Use synchronized statements rather than methods</a:t>
            </a:r>
          </a:p>
          <a:p>
            <a:pPr lvl="1"/>
            <a:r>
              <a:rPr lang="en-US" dirty="0"/>
              <a:t>To minimize the code that is synchronized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Use </a:t>
            </a:r>
            <a:r>
              <a:rPr lang="en-US" dirty="0" err="1">
                <a:solidFill>
                  <a:schemeClr val="accent4">
                    <a:lumMod val="50000"/>
                  </a:schemeClr>
                </a:solidFill>
              </a:rPr>
              <a:t>java.util.concurrent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 locks </a:t>
            </a:r>
          </a:p>
          <a:p>
            <a:pPr lvl="1"/>
            <a:r>
              <a:rPr lang="en-US" dirty="0"/>
              <a:t>More control (e.g., read-write locks, semaphores, </a:t>
            </a:r>
            <a:r>
              <a:rPr lang="en-US" dirty="0" err="1"/>
              <a:t>trylock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More difficult to code with (use try…finally)</a:t>
            </a:r>
          </a:p>
          <a:p>
            <a:pPr lvl="1"/>
            <a:r>
              <a:rPr lang="en-US" dirty="0"/>
              <a:t>Avoids bad code inside a monitor</a:t>
            </a:r>
          </a:p>
          <a:p>
            <a:pPr lvl="1"/>
            <a:r>
              <a:rPr lang="en-US" dirty="0"/>
              <a:t>This doesn’t avoid deadlocks</a:t>
            </a:r>
          </a:p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Split locked regions into smaller regions</a:t>
            </a:r>
          </a:p>
          <a:p>
            <a:pPr lvl="1"/>
            <a:r>
              <a:rPr lang="en-US" dirty="0"/>
              <a:t>Synchronized check</a:t>
            </a:r>
          </a:p>
          <a:p>
            <a:pPr lvl="2"/>
            <a:r>
              <a:rPr lang="en-US" dirty="0"/>
              <a:t>Can this be unsynchronized?</a:t>
            </a:r>
          </a:p>
          <a:p>
            <a:pPr lvl="1"/>
            <a:r>
              <a:rPr lang="en-US" dirty="0"/>
              <a:t>Unsynchronized work</a:t>
            </a:r>
          </a:p>
          <a:p>
            <a:pPr lvl="1"/>
            <a:r>
              <a:rPr lang="en-US" dirty="0"/>
              <a:t>Synchronized </a:t>
            </a:r>
            <a:r>
              <a:rPr lang="en-US" b="1" i="1" dirty="0"/>
              <a:t>recheck</a:t>
            </a:r>
            <a:r>
              <a:rPr lang="en-US" dirty="0"/>
              <a:t> and save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Avoid nested locks</a:t>
            </a:r>
          </a:p>
          <a:p>
            <a:pPr lvl="1"/>
            <a:r>
              <a:rPr lang="en-US" dirty="0"/>
              <a:t>Or document and use a fixed lock ordering</a:t>
            </a:r>
          </a:p>
          <a:p>
            <a:r>
              <a:rPr lang="en-US" dirty="0">
                <a:solidFill>
                  <a:srgbClr val="7030A0"/>
                </a:solidFill>
              </a:rPr>
              <a:t>Avoid locking where possible: use concurrent data structures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B2E5A5-2493-1B44-B524-C2FB1CDF0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EE238-B0EC-3540-BC77-5BABD6FFF4A8}" type="datetime1">
              <a:rPr lang="en-US" smtClean="0"/>
              <a:t>10/11/24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420F4B-699C-E74E-A88D-8F289D6EC5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C5D224-A1E4-664C-9539-87408AF98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19458" name="Picture 2" descr="A Java example demonstrating an atomicity violation | Download Scientific  Diagram">
            <a:extLst>
              <a:ext uri="{FF2B5EF4-FFF2-40B4-BE49-F238E27FC236}">
                <a16:creationId xmlns:a16="http://schemas.microsoft.com/office/drawing/2014/main" id="{67F3A56A-68B2-A346-AF62-4491CE07E0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8636" y="3246205"/>
            <a:ext cx="5041900" cy="1377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32569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C66223-2CE2-4C41-AB24-E9B99DCF1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 Problems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29DFEE-F4EC-B743-AC1A-F758805AC8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Synchronization can be expensive</a:t>
            </a:r>
          </a:p>
          <a:p>
            <a:pPr lvl="1"/>
            <a:r>
              <a:rPr lang="en-US" dirty="0"/>
              <a:t>Counter program with &amp; without synchronization</a:t>
            </a:r>
          </a:p>
          <a:p>
            <a:pPr lvl="1"/>
            <a:r>
              <a:rPr lang="en-US" dirty="0"/>
              <a:t>Cost of locking even when not needed</a:t>
            </a:r>
          </a:p>
          <a:p>
            <a:pPr lvl="1"/>
            <a:r>
              <a:rPr lang="en-US" dirty="0"/>
              <a:t>Cost of volatile variables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You never get as much as you expect</a:t>
            </a:r>
          </a:p>
          <a:p>
            <a:pPr lvl="1"/>
            <a:r>
              <a:rPr lang="en-US" dirty="0"/>
              <a:t>Can be slower with multiple threads than single thread</a:t>
            </a:r>
          </a:p>
          <a:p>
            <a:pPr lvl="1"/>
            <a:r>
              <a:rPr lang="en-US" dirty="0"/>
              <a:t>Speed up degrades with # of threads</a:t>
            </a:r>
          </a:p>
          <a:p>
            <a:pPr lvl="1"/>
            <a:r>
              <a:rPr lang="en-US" dirty="0"/>
              <a:t>Speed up depends on the problem involved</a:t>
            </a:r>
          </a:p>
          <a:p>
            <a:pPr lvl="1"/>
            <a:r>
              <a:rPr lang="en-US" dirty="0"/>
              <a:t>Speed up depends on hardware involved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40ED57-5482-A145-AB73-5A8F5315A2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A9031-837A-8241-99D0-7C87A3C3164A}" type="datetime1">
              <a:rPr lang="en-US" smtClean="0"/>
              <a:t>10/2/24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81436F-583A-7540-8E1C-34DFFC5CC5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430731-8C25-B64E-88D0-E5E85E328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27</a:t>
            </a:fld>
            <a:endParaRPr lang="en-US"/>
          </a:p>
        </p:txBody>
      </p:sp>
      <p:pic>
        <p:nvPicPr>
          <p:cNvPr id="6146" name="Picture 2" descr="PDF) A Computational Performance Investigation of Java Concurrency using  Multi-Threading on Multi-Cored Processors">
            <a:extLst>
              <a:ext uri="{FF2B5EF4-FFF2-40B4-BE49-F238E27FC236}">
                <a16:creationId xmlns:a16="http://schemas.microsoft.com/office/drawing/2014/main" id="{CA12A68A-CF38-EC4B-BA27-52248D9AD8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1493" y="71758"/>
            <a:ext cx="2141154" cy="2141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PDF) A Computational Performance Investigation of Java Concurrency using  Multi-Threading on Multi-Cored Processors">
            <a:extLst>
              <a:ext uri="{FF2B5EF4-FFF2-40B4-BE49-F238E27FC236}">
                <a16:creationId xmlns:a16="http://schemas.microsoft.com/office/drawing/2014/main" id="{3ECE3720-7BE5-4844-AB14-4649D82D6A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6650" y="4397758"/>
            <a:ext cx="2141154" cy="2141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A Web Computing Environment for Parallel Algorithms in Java | Semantic  Scholar">
            <a:extLst>
              <a:ext uri="{FF2B5EF4-FFF2-40B4-BE49-F238E27FC236}">
                <a16:creationId xmlns:a16="http://schemas.microsoft.com/office/drawing/2014/main" id="{8A113ADE-B805-874F-8BEC-3AE71087FB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7811" y="2347849"/>
            <a:ext cx="2911911" cy="1914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68527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D4708E-0375-6F4A-A6A0-7C5B13F6E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User Interface Threads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FD31A9-AFBA-4C4A-B229-C7EED2B05B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31415"/>
            <a:ext cx="10515600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The user interface runs in its own thread</a:t>
            </a:r>
          </a:p>
          <a:p>
            <a:pPr lvl="1"/>
            <a:r>
              <a:rPr lang="en-US" dirty="0"/>
              <a:t>Can access all widgets, definitions, etc.</a:t>
            </a:r>
          </a:p>
          <a:p>
            <a:pPr lvl="1"/>
            <a:r>
              <a:rPr lang="en-US" dirty="0"/>
              <a:t>These are effectively shared</a:t>
            </a:r>
          </a:p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All changes to the UI should be done in UI thread</a:t>
            </a:r>
          </a:p>
          <a:p>
            <a:pPr lvl="1"/>
            <a:r>
              <a:rPr lang="en-US" dirty="0"/>
              <a:t>After initialization</a:t>
            </a:r>
          </a:p>
          <a:p>
            <a:pPr lvl="1"/>
            <a:r>
              <a:rPr lang="en-US" dirty="0"/>
              <a:t>Creating new windows, updating widget properties</a:t>
            </a:r>
          </a:p>
          <a:p>
            <a:pPr lvl="1"/>
            <a:r>
              <a:rPr lang="en-US" dirty="0"/>
              <a:t>Updating tree, list, table contents</a:t>
            </a:r>
          </a:p>
          <a:p>
            <a:pPr lvl="2"/>
            <a:r>
              <a:rPr lang="en-US" dirty="0"/>
              <a:t>This is why there are table models independent of the display</a:t>
            </a:r>
          </a:p>
          <a:p>
            <a:pPr lvl="1"/>
            <a:r>
              <a:rPr lang="en-US" dirty="0"/>
              <a:t>Updating selection, cursor, …</a:t>
            </a:r>
          </a:p>
          <a:p>
            <a:r>
              <a:rPr lang="en-US" dirty="0">
                <a:solidFill>
                  <a:srgbClr val="7030A0"/>
                </a:solidFill>
              </a:rPr>
              <a:t>Use </a:t>
            </a:r>
            <a:r>
              <a:rPr lang="en-US" dirty="0" err="1">
                <a:solidFill>
                  <a:srgbClr val="7030A0"/>
                </a:solidFill>
              </a:rPr>
              <a:t>SwingUtilities.invokeLater</a:t>
            </a:r>
            <a:r>
              <a:rPr lang="en-US" dirty="0">
                <a:solidFill>
                  <a:srgbClr val="7030A0"/>
                </a:solidFill>
              </a:rPr>
              <a:t>(…) or </a:t>
            </a:r>
            <a:r>
              <a:rPr lang="en-US" dirty="0" err="1">
                <a:solidFill>
                  <a:srgbClr val="7030A0"/>
                </a:solidFill>
              </a:rPr>
              <a:t>invokeAndWait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8CA27A-49EB-4841-B2E5-8CF15FF031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CDE83-53EA-BA48-8D0C-53CE5DDDF48B}" type="datetime1">
              <a:rPr lang="en-US" smtClean="0"/>
              <a:t>10/2/24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82727E-3A36-9849-9E9D-98F78B5FF2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83F606-675B-FD46-A619-3E1ADCA30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28</a:t>
            </a:fld>
            <a:endParaRPr lang="en-US"/>
          </a:p>
        </p:txBody>
      </p:sp>
      <p:pic>
        <p:nvPicPr>
          <p:cNvPr id="16386" name="Picture 2" descr="Java GUI Programming">
            <a:extLst>
              <a:ext uri="{FF2B5EF4-FFF2-40B4-BE49-F238E27FC236}">
                <a16:creationId xmlns:a16="http://schemas.microsoft.com/office/drawing/2014/main" id="{7FA4C1CA-1E42-8644-A7B8-B9534B0CA5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0281" y="28087"/>
            <a:ext cx="4534698" cy="1797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80506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60D43-E87B-B7B1-B56F-F14B291D5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User Interface Thread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F1F9EC-A1DD-D8BF-9D4E-ABA1213CE7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User interface callbacks are in UI thread</a:t>
            </a:r>
          </a:p>
          <a:p>
            <a:pPr lvl="1"/>
            <a:r>
              <a:rPr lang="en-US" dirty="0"/>
              <a:t>User interface invokes user routine in that thread</a:t>
            </a:r>
          </a:p>
          <a:p>
            <a:pPr lvl="1"/>
            <a:r>
              <a:rPr lang="en-US" dirty="0"/>
              <a:t>Anything done in the callback blocks the UI</a:t>
            </a:r>
          </a:p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All non-trivial UI actions should be runnable tasks (&gt; 10ms)</a:t>
            </a:r>
          </a:p>
          <a:p>
            <a:pPr lvl="1"/>
            <a:r>
              <a:rPr lang="en-US" dirty="0"/>
              <a:t>Done in a separate thread (with a thread pool)</a:t>
            </a:r>
          </a:p>
          <a:p>
            <a:pPr lvl="1"/>
            <a:r>
              <a:rPr lang="en-US" dirty="0"/>
              <a:t>Using </a:t>
            </a:r>
            <a:r>
              <a:rPr lang="en-US" dirty="0" err="1"/>
              <a:t>SwingUtilities.invokeLater</a:t>
            </a:r>
            <a:r>
              <a:rPr lang="en-US" dirty="0"/>
              <a:t> to update UI if needed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The complexity of callbacks will grow over time</a:t>
            </a:r>
          </a:p>
          <a:p>
            <a:pPr lvl="1"/>
            <a:r>
              <a:rPr lang="en-US" dirty="0"/>
              <a:t>What is simple now might be time consuming in the future</a:t>
            </a:r>
          </a:p>
          <a:p>
            <a:r>
              <a:rPr lang="en-US" dirty="0">
                <a:solidFill>
                  <a:srgbClr val="7030A0"/>
                </a:solidFill>
              </a:rPr>
              <a:t>JavaScript, Dart</a:t>
            </a:r>
          </a:p>
          <a:p>
            <a:pPr lvl="1"/>
            <a:r>
              <a:rPr lang="en-US" dirty="0"/>
              <a:t>All futures, async calls are done in the UI thread</a:t>
            </a:r>
          </a:p>
          <a:p>
            <a:pPr lvl="2"/>
            <a:r>
              <a:rPr lang="en-US" dirty="0"/>
              <a:t>But I/O and external processes are done in parallel with it</a:t>
            </a:r>
          </a:p>
          <a:p>
            <a:pPr lvl="1"/>
            <a:r>
              <a:rPr lang="en-US" dirty="0"/>
              <a:t>Long-running computations</a:t>
            </a:r>
          </a:p>
          <a:p>
            <a:pPr lvl="2"/>
            <a:r>
              <a:rPr lang="en-US" dirty="0"/>
              <a:t>Either need to be put in a separate process</a:t>
            </a:r>
          </a:p>
          <a:p>
            <a:pPr lvl="2"/>
            <a:r>
              <a:rPr lang="en-US" dirty="0"/>
              <a:t>Or need to be split up into small steps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048943-19A3-EF5F-E32B-4E15410F34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5A36B-271F-9C41-A1A9-E8F29F90D658}" type="datetime1">
              <a:rPr lang="en-US" smtClean="0"/>
              <a:t>10/2/24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8088EA-295A-27A6-E702-596FC6EC0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12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556385-2E11-0793-9C40-075BA9D77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29</a:t>
            </a:fld>
            <a:endParaRPr lang="en-US"/>
          </a:p>
        </p:txBody>
      </p:sp>
      <p:pic>
        <p:nvPicPr>
          <p:cNvPr id="5122" name="Picture 2" descr="Queueing provides responsive user interface. The Swing event thread... |  Download Scientific Diagram">
            <a:extLst>
              <a:ext uri="{FF2B5EF4-FFF2-40B4-BE49-F238E27FC236}">
                <a16:creationId xmlns:a16="http://schemas.microsoft.com/office/drawing/2014/main" id="{B269BDCA-ECEE-F0D7-80D2-C96C43F7D5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3296" y="227126"/>
            <a:ext cx="3998976" cy="1966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73568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136AC1-A667-084D-B1E1-04F335D1F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Input / Output Concurrency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AC20FB-BE52-6843-A632-9982C88D55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I/O is slow with respect to computation</a:t>
            </a:r>
          </a:p>
          <a:p>
            <a:pPr lvl="1"/>
            <a:r>
              <a:rPr lang="en-US" dirty="0"/>
              <a:t>Don’t want to slow program down while doing I/O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Threads provide a convenient way to handle overlap</a:t>
            </a:r>
            <a:endParaRPr lang="en-US" dirty="0"/>
          </a:p>
          <a:p>
            <a:pPr lvl="1"/>
            <a:r>
              <a:rPr lang="en-US" dirty="0"/>
              <a:t>I/O often needs to wait</a:t>
            </a:r>
          </a:p>
          <a:p>
            <a:pPr lvl="1"/>
            <a:r>
              <a:rPr lang="en-US" dirty="0"/>
              <a:t>Threads provide a simple mechanism to allow this</a:t>
            </a:r>
          </a:p>
          <a:p>
            <a:pPr lvl="2"/>
            <a:r>
              <a:rPr lang="en-US" dirty="0"/>
              <a:t>Make non-blocking I/O easy to program</a:t>
            </a:r>
          </a:p>
          <a:p>
            <a:pPr lvl="2"/>
            <a:r>
              <a:rPr lang="en-US" dirty="0"/>
              <a:t>Thread waits for the I/O operation</a:t>
            </a:r>
          </a:p>
          <a:p>
            <a:pPr lvl="2"/>
            <a:r>
              <a:rPr lang="en-US" dirty="0"/>
              <a:t>The rest of the program continues (in other threads)</a:t>
            </a:r>
          </a:p>
          <a:p>
            <a:pPr lvl="1"/>
            <a:r>
              <a:rPr lang="en-US" dirty="0"/>
              <a:t>Thread overhead is small compared to I/O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A424B6-DF06-344B-81DB-4779001429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F941A-CF5C-CA43-B001-2D4FF9360273}" type="datetime1">
              <a:rPr lang="en-US" smtClean="0"/>
              <a:t>10/2/24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EAABB9-6DFF-BD4D-BA87-2F8BE21C6D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6E51EA-05E6-4040-9A60-E05BB998B9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30</a:t>
            </a:fld>
            <a:endParaRPr lang="en-US"/>
          </a:p>
        </p:txBody>
      </p:sp>
      <p:pic>
        <p:nvPicPr>
          <p:cNvPr id="21508" name="Picture 4" descr="Java NIO vs. IO">
            <a:extLst>
              <a:ext uri="{FF2B5EF4-FFF2-40B4-BE49-F238E27FC236}">
                <a16:creationId xmlns:a16="http://schemas.microsoft.com/office/drawing/2014/main" id="{6A84D0C9-5190-7C40-B211-63D5688EDD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7306" y="3429000"/>
            <a:ext cx="2921000" cy="278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21295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34E57-58C2-6442-8EA1-7B023C2722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Sockets and Threads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8B7E65-EC14-674A-B3A3-B63CE27060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Server Socket Thread</a:t>
            </a:r>
          </a:p>
          <a:p>
            <a:pPr lvl="1"/>
            <a:r>
              <a:rPr lang="en-US" dirty="0"/>
              <a:t>Implemented as a thread that opens server socket</a:t>
            </a:r>
          </a:p>
          <a:p>
            <a:pPr lvl="1"/>
            <a:r>
              <a:rPr lang="en-US" dirty="0"/>
              <a:t>Loops forever doing accepts</a:t>
            </a:r>
          </a:p>
          <a:p>
            <a:pPr lvl="1"/>
            <a:r>
              <a:rPr lang="en-US" dirty="0"/>
              <a:t>Creates new client thread for each accept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Client Socket Thread</a:t>
            </a:r>
          </a:p>
          <a:p>
            <a:pPr lvl="1"/>
            <a:r>
              <a:rPr lang="en-US" dirty="0"/>
              <a:t>Given socket for client</a:t>
            </a:r>
          </a:p>
          <a:p>
            <a:pPr lvl="1"/>
            <a:r>
              <a:rPr lang="en-US" dirty="0"/>
              <a:t>Loops reading from client</a:t>
            </a:r>
          </a:p>
          <a:p>
            <a:pPr lvl="2"/>
            <a:r>
              <a:rPr lang="en-US" dirty="0"/>
              <a:t>When a full message is read, process the message</a:t>
            </a:r>
          </a:p>
          <a:p>
            <a:pPr lvl="2"/>
            <a:r>
              <a:rPr lang="en-US" dirty="0"/>
              <a:t>Send the reply</a:t>
            </a:r>
          </a:p>
          <a:p>
            <a:pPr lvl="1"/>
            <a:r>
              <a:rPr lang="en-US" dirty="0"/>
              <a:t>Exits when socket is closed</a:t>
            </a:r>
          </a:p>
          <a:p>
            <a:pPr lvl="1"/>
            <a:r>
              <a:rPr lang="en-US" dirty="0"/>
              <a:t>If two-way, provide call to send a message</a:t>
            </a:r>
          </a:p>
          <a:p>
            <a:pPr lvl="2"/>
            <a:r>
              <a:rPr lang="en-US" dirty="0"/>
              <a:t>Need to handle replies – gets more complex</a:t>
            </a:r>
          </a:p>
          <a:p>
            <a:pPr lvl="1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4D5239-07BC-1D49-A605-7BDEC7DC7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B4699-EB99-D446-B76A-E9C1134A45F7}" type="datetime1">
              <a:rPr lang="en-US" smtClean="0"/>
              <a:t>10/2/24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55032B-17D4-D745-A413-8B887EC6A9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375E5C-19CB-4445-AA76-6AC02333A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31</a:t>
            </a:fld>
            <a:endParaRPr lang="en-US"/>
          </a:p>
        </p:txBody>
      </p:sp>
      <p:pic>
        <p:nvPicPr>
          <p:cNvPr id="7" name="Picture 2" descr="Introducing Threads in Socket Programming in Java - GeeksforGeeks">
            <a:extLst>
              <a:ext uri="{FF2B5EF4-FFF2-40B4-BE49-F238E27FC236}">
                <a16:creationId xmlns:a16="http://schemas.microsoft.com/office/drawing/2014/main" id="{CDD0C1F8-80CF-7245-A7F1-7D0CF6E438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2900" y="2942276"/>
            <a:ext cx="4038600" cy="3414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46979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14A73-3FF5-2C45-9579-44B8FE25D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I/O Threads for Other Uses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45649A-B466-D64E-A60F-5AE8CF798C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Connecting to external server</a:t>
            </a:r>
          </a:p>
          <a:p>
            <a:pPr lvl="1"/>
            <a:r>
              <a:rPr lang="en-US" dirty="0"/>
              <a:t>HTTP connection</a:t>
            </a:r>
          </a:p>
          <a:p>
            <a:pPr lvl="1"/>
            <a:r>
              <a:rPr lang="en-US" dirty="0"/>
              <a:t>Stdin, stdout, stderr from the subprocess</a:t>
            </a:r>
          </a:p>
          <a:p>
            <a:pPr lvl="1"/>
            <a:r>
              <a:rPr lang="en-US" dirty="0"/>
              <a:t>Separate thread that reads and reacts</a:t>
            </a:r>
          </a:p>
          <a:p>
            <a:pPr lvl="1"/>
            <a:r>
              <a:rPr lang="en-US" dirty="0"/>
              <a:t>Separate thread with futures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Large disk I/O operations</a:t>
            </a:r>
          </a:p>
          <a:p>
            <a:pPr lvl="1"/>
            <a:r>
              <a:rPr lang="en-US" dirty="0"/>
              <a:t>Can also be done in background</a:t>
            </a:r>
          </a:p>
          <a:p>
            <a:r>
              <a:rPr lang="en-US" dirty="0">
                <a:solidFill>
                  <a:srgbClr val="7030A0"/>
                </a:solidFill>
              </a:rPr>
              <a:t>Waiting for a message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Waiting for external process to terminate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E74E04-A5D3-464F-A7E8-A35046139D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4C520-4501-5047-8DDC-C2D988DBC410}" type="datetime1">
              <a:rPr lang="en-US" smtClean="0"/>
              <a:t>10/2/24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4341D1-90D0-2F44-A331-6D2A133F34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80785F-9255-A844-88B2-5AAB02A4C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32</a:t>
            </a:fld>
            <a:endParaRPr lang="en-US"/>
          </a:p>
        </p:txBody>
      </p:sp>
      <p:pic>
        <p:nvPicPr>
          <p:cNvPr id="23554" name="Picture 2">
            <a:extLst>
              <a:ext uri="{FF2B5EF4-FFF2-40B4-BE49-F238E27FC236}">
                <a16:creationId xmlns:a16="http://schemas.microsoft.com/office/drawing/2014/main" id="{8A736425-4994-7D4F-A4C9-291D377D8A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1353" y="1825625"/>
            <a:ext cx="3810000" cy="237490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68079255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AA638-2271-F143-AC43-46379A05D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Threaded I/O Alternatives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41780F-FE6B-1148-8AA0-E0301C7F6E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Use non-blocking I/O operations</a:t>
            </a:r>
          </a:p>
          <a:p>
            <a:pPr lvl="1"/>
            <a:r>
              <a:rPr lang="en-US" dirty="0"/>
              <a:t>C/C++ use interrupts or exceptions on completion</a:t>
            </a:r>
          </a:p>
          <a:p>
            <a:pPr lvl="1"/>
            <a:r>
              <a:rPr lang="en-US" dirty="0"/>
              <a:t>Java: (</a:t>
            </a:r>
            <a:r>
              <a:rPr lang="en-US" dirty="0" err="1"/>
              <a:t>java.nio</a:t>
            </a:r>
            <a:r>
              <a:rPr lang="en-US" dirty="0"/>
              <a:t>) implemented using futures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These can be a bit more complex to understand</a:t>
            </a:r>
          </a:p>
          <a:p>
            <a:pPr lvl="1"/>
            <a:r>
              <a:rPr lang="en-US" dirty="0"/>
              <a:t>And to get proper overlap</a:t>
            </a:r>
          </a:p>
          <a:p>
            <a:pPr lvl="1"/>
            <a:r>
              <a:rPr lang="en-US" dirty="0"/>
              <a:t>Non-threaded languages use these internally</a:t>
            </a:r>
          </a:p>
          <a:p>
            <a:pPr lvl="2"/>
            <a:r>
              <a:rPr lang="en-US" dirty="0"/>
              <a:t>Providing futures or async calls for I/O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A4C16F-E1CB-F24B-95DD-F88DD77AFB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C97E5-3CD3-654C-B2F6-E44B7F4FF20E}" type="datetime1">
              <a:rPr lang="en-US" smtClean="0"/>
              <a:t>10/2/24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877E25-A29A-3D40-AF51-B70596DE7D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5E2A39-C045-1146-AF90-FCA4594EF6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33</a:t>
            </a:fld>
            <a:endParaRPr lang="en-US"/>
          </a:p>
        </p:txBody>
      </p:sp>
      <p:pic>
        <p:nvPicPr>
          <p:cNvPr id="24578" name="Picture 2" descr="Networking in Java with NIO and Netty">
            <a:extLst>
              <a:ext uri="{FF2B5EF4-FFF2-40B4-BE49-F238E27FC236}">
                <a16:creationId xmlns:a16="http://schemas.microsoft.com/office/drawing/2014/main" id="{B76788BD-B83D-374D-8379-1A2281BDF0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599" y="136525"/>
            <a:ext cx="3485831" cy="1961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972071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21A258-EC3A-37EB-16D7-89109066E0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Implicit Concurrency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09A0E2-961E-26BD-AF86-76E2D912B8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JavaScript, Dart, and other languages</a:t>
            </a:r>
          </a:p>
          <a:p>
            <a:pPr lvl="1"/>
            <a:r>
              <a:rPr lang="en-US" dirty="0"/>
              <a:t>async - await, futures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Concurrency for external actions</a:t>
            </a:r>
          </a:p>
          <a:p>
            <a:pPr lvl="1"/>
            <a:r>
              <a:rPr lang="en-US" dirty="0"/>
              <a:t>I/O and external actions done in background (HTTP requests, Database requests)</a:t>
            </a:r>
          </a:p>
          <a:p>
            <a:pPr lvl="1"/>
            <a:r>
              <a:rPr lang="en-US" dirty="0"/>
              <a:t>Libraries provided to do complex actions in background </a:t>
            </a:r>
          </a:p>
          <a:p>
            <a:pPr lvl="2"/>
            <a:r>
              <a:rPr lang="en-US" dirty="0"/>
              <a:t>Either as language extensions or as plug-ins</a:t>
            </a:r>
          </a:p>
          <a:p>
            <a:pPr lvl="1"/>
            <a:r>
              <a:rPr lang="en-US" dirty="0"/>
              <a:t>Running your own server programs</a:t>
            </a:r>
          </a:p>
          <a:p>
            <a:pPr lvl="1"/>
            <a:r>
              <a:rPr lang="en-US" dirty="0"/>
              <a:t>Assumption made that these are where your program is spending its time</a:t>
            </a:r>
          </a:p>
          <a:p>
            <a:pPr lvl="2"/>
            <a:r>
              <a:rPr lang="en-US" dirty="0"/>
              <a:t>This is true for most web servers, web pages mobile apps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But your code in JavaScript or Dart is still single-threaded</a:t>
            </a:r>
          </a:p>
          <a:p>
            <a:pPr lvl="1"/>
            <a:r>
              <a:rPr lang="en-US" dirty="0"/>
              <a:t>One event loop that runs one thing at a time</a:t>
            </a:r>
          </a:p>
          <a:p>
            <a:pPr lvl="1"/>
            <a:r>
              <a:rPr lang="en-US" dirty="0"/>
              <a:t>Need to move intense computations to a separate process</a:t>
            </a:r>
          </a:p>
          <a:p>
            <a:pPr lvl="2"/>
            <a:r>
              <a:rPr lang="en-US" dirty="0"/>
              <a:t>Or do low-level coding to handle these in the language</a:t>
            </a:r>
          </a:p>
          <a:p>
            <a:pPr lvl="1"/>
            <a:r>
              <a:rPr lang="en-US" dirty="0"/>
              <a:t>Dart has isolates, but these can be tricky to use (no shared memory)</a:t>
            </a:r>
          </a:p>
          <a:p>
            <a:pPr lvl="2"/>
            <a:r>
              <a:rPr lang="en-US" dirty="0"/>
              <a:t>Good for handling separate users in separate threads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60F094-7779-A6E5-FF3C-0D374A66E0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5A36B-271F-9C41-A1A9-E8F29F90D658}" type="datetime1">
              <a:rPr lang="en-US" smtClean="0"/>
              <a:t>10/9/24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E8BAD0-98CD-C04D-AE42-964FDFE2A7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12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880A33-536A-A68D-5874-A4AD23B99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34</a:t>
            </a:fld>
            <a:endParaRPr lang="en-US"/>
          </a:p>
        </p:txBody>
      </p:sp>
      <p:pic>
        <p:nvPicPr>
          <p:cNvPr id="1026" name="Picture 2" descr="JavaScript concurrency model. Many developers look at JavaScript and… | by  Tiago Matos | Medium">
            <a:extLst>
              <a:ext uri="{FF2B5EF4-FFF2-40B4-BE49-F238E27FC236}">
                <a16:creationId xmlns:a16="http://schemas.microsoft.com/office/drawing/2014/main" id="{C5EBF177-4646-F8D1-A370-9DCF001CE6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0681" y="365125"/>
            <a:ext cx="4338171" cy="2114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794473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85834-B61D-114C-349B-6CB467B6C5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Implicit Concurrency Problems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DA075D-AB13-F303-9160-D408CD1C16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There can still be concurrency problems (but not as many)</a:t>
            </a:r>
          </a:p>
          <a:p>
            <a:pPr lvl="1"/>
            <a:r>
              <a:rPr lang="en-US" dirty="0"/>
              <a:t>Race conditions with database operations (use transactions)</a:t>
            </a:r>
          </a:p>
          <a:p>
            <a:pPr lvl="2"/>
            <a:r>
              <a:rPr lang="en-US" dirty="0"/>
              <a:t>Handling failed transactions</a:t>
            </a:r>
          </a:p>
          <a:p>
            <a:pPr lvl="1"/>
            <a:r>
              <a:rPr lang="en-US" dirty="0"/>
              <a:t>Race conditions on read – await – compute based on read – write </a:t>
            </a:r>
          </a:p>
          <a:p>
            <a:pPr lvl="1"/>
            <a:r>
              <a:rPr lang="en-US" dirty="0"/>
              <a:t>Deadlocks with external processes and messages</a:t>
            </a:r>
          </a:p>
          <a:p>
            <a:pPr lvl="2"/>
            <a:r>
              <a:rPr lang="en-US" dirty="0"/>
              <a:t>Handling failed messages</a:t>
            </a:r>
          </a:p>
          <a:p>
            <a:pPr lvl="2"/>
            <a:r>
              <a:rPr lang="en-US" dirty="0"/>
              <a:t>Ensuring external failures are noticed by the program</a:t>
            </a:r>
          </a:p>
          <a:p>
            <a:r>
              <a:rPr lang="en-US" dirty="0">
                <a:solidFill>
                  <a:srgbClr val="7030A0"/>
                </a:solidFill>
              </a:rPr>
              <a:t>Performance</a:t>
            </a:r>
          </a:p>
          <a:p>
            <a:pPr lvl="1"/>
            <a:r>
              <a:rPr lang="en-US" dirty="0"/>
              <a:t>Don’t want to block the main event loop with computation</a:t>
            </a:r>
          </a:p>
          <a:p>
            <a:pPr lvl="1"/>
            <a:r>
              <a:rPr lang="en-US" dirty="0"/>
              <a:t>Anything complex or time consuming needs to be external</a:t>
            </a:r>
          </a:p>
          <a:p>
            <a:pPr lvl="1"/>
            <a:r>
              <a:rPr lang="en-US" dirty="0"/>
              <a:t>Or requires low-level coding or server processes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6EA75C-4285-BD42-763C-C2E79E335C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5A36B-271F-9C41-A1A9-E8F29F90D658}" type="datetime1">
              <a:rPr lang="en-US" smtClean="0"/>
              <a:t>10/11/24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1C7D03-2E39-A9D0-3C02-5836C993E0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12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4DF221-1E82-7337-1653-7657B4E15C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35</a:t>
            </a:fld>
            <a:endParaRPr lang="en-US"/>
          </a:p>
        </p:txBody>
      </p:sp>
      <p:pic>
        <p:nvPicPr>
          <p:cNvPr id="7170" name="Picture 2" descr="Solving Common Concurrency Problems">
            <a:extLst>
              <a:ext uri="{FF2B5EF4-FFF2-40B4-BE49-F238E27FC236}">
                <a16:creationId xmlns:a16="http://schemas.microsoft.com/office/drawing/2014/main" id="{7A9D84B2-965B-314C-D05F-45752612F8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2794" y="210167"/>
            <a:ext cx="3609206" cy="1325563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34097833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DE302-FABD-184A-891E-7E01A12EC2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Documentation for Concurrency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E5925A-63A0-E84D-9247-04052707BD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Document each class or module</a:t>
            </a:r>
          </a:p>
          <a:p>
            <a:pPr lvl="1"/>
            <a:r>
              <a:rPr lang="en-US" dirty="0"/>
              <a:t>Immutable</a:t>
            </a:r>
          </a:p>
          <a:p>
            <a:pPr lvl="1"/>
            <a:r>
              <a:rPr lang="en-US" dirty="0"/>
              <a:t>Thread-safe</a:t>
            </a:r>
          </a:p>
          <a:p>
            <a:pPr lvl="1"/>
            <a:r>
              <a:rPr lang="en-US" dirty="0"/>
              <a:t>Not thread safe</a:t>
            </a:r>
          </a:p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Document methods</a:t>
            </a:r>
          </a:p>
          <a:p>
            <a:pPr lvl="1"/>
            <a:r>
              <a:rPr lang="en-US" dirty="0"/>
              <a:t>What they lock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E63961-F340-CB48-BF5E-322544451C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D5940-48E7-3747-97E9-FF31DEB09FE8}" type="datetime1">
              <a:rPr lang="en-US" smtClean="0"/>
              <a:t>10/2/24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7A3705-30F4-9448-9466-D66B6DDC2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B8391C-87E2-8149-86CC-BDE2721B6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36</a:t>
            </a:fld>
            <a:endParaRPr lang="en-US"/>
          </a:p>
        </p:txBody>
      </p:sp>
      <p:pic>
        <p:nvPicPr>
          <p:cNvPr id="20482" name="Picture 2" descr="A snippet of JavaDoc for the Swing JPanel. | Download Scientific Diagram">
            <a:extLst>
              <a:ext uri="{FF2B5EF4-FFF2-40B4-BE49-F238E27FC236}">
                <a16:creationId xmlns:a16="http://schemas.microsoft.com/office/drawing/2014/main" id="{B9A505FA-C769-CD4D-8AEA-15DA0D5FAA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6748" y="1825625"/>
            <a:ext cx="4917613" cy="3079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781185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815A03-B44A-D640-BBE7-CFCC970D11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66B88F-CF1C-AC4B-8B14-54CF25589F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US" dirty="0"/>
              <a:t>Its time to recode your programming assignment</a:t>
            </a:r>
          </a:p>
          <a:p>
            <a:pPr lvl="1"/>
            <a:r>
              <a:rPr lang="en-US" dirty="0"/>
              <a:t>It turns out that compiling on my new Linux machine takes &lt; 10 seconds</a:t>
            </a:r>
          </a:p>
          <a:p>
            <a:r>
              <a:rPr lang="en-US" dirty="0"/>
              <a:t>Various alternatives:</a:t>
            </a:r>
          </a:p>
          <a:p>
            <a:pPr lvl="1"/>
            <a:r>
              <a:rPr lang="en-US" dirty="0"/>
              <a:t>Use your bouncing balls for data visualization</a:t>
            </a:r>
          </a:p>
          <a:p>
            <a:pPr lvl="2"/>
            <a:r>
              <a:rPr lang="en-US" dirty="0"/>
              <a:t>Show information about all processes or your processes as you thought about earlier</a:t>
            </a:r>
          </a:p>
          <a:p>
            <a:pPr lvl="2"/>
            <a:r>
              <a:rPr lang="en-US" dirty="0"/>
              <a:t>Show information about weather in 100+ cities (specify in a file)</a:t>
            </a:r>
          </a:p>
          <a:p>
            <a:pPr lvl="2"/>
            <a:r>
              <a:rPr lang="en-US" dirty="0"/>
              <a:t>Show information about 100+ stocks (specify in a file)</a:t>
            </a:r>
          </a:p>
          <a:p>
            <a:pPr lvl="2"/>
            <a:r>
              <a:rPr lang="en-US" dirty="0"/>
              <a:t>Show information about some other time-changing values</a:t>
            </a:r>
          </a:p>
          <a:p>
            <a:pPr lvl="1"/>
            <a:r>
              <a:rPr lang="en-US" dirty="0"/>
              <a:t>If your program has a goal the user should achieve</a:t>
            </a:r>
          </a:p>
          <a:p>
            <a:pPr lvl="2"/>
            <a:r>
              <a:rPr lang="en-US" dirty="0"/>
              <a:t>Then create an AI agent that tries to achieve the same goal</a:t>
            </a:r>
          </a:p>
          <a:p>
            <a:pPr lvl="2"/>
            <a:r>
              <a:rPr lang="en-US" dirty="0"/>
              <a:t>AI agent should run independently from the ball computations</a:t>
            </a:r>
          </a:p>
          <a:p>
            <a:pPr lvl="1"/>
            <a:r>
              <a:rPr lang="en-US" dirty="0"/>
              <a:t>If your program does complex computations (e.g., collisions or inter-ball gravity)</a:t>
            </a:r>
          </a:p>
          <a:p>
            <a:pPr lvl="2"/>
            <a:r>
              <a:rPr lang="en-US" dirty="0"/>
              <a:t>Then code the program to do these in separate threads (using a thread pool?)</a:t>
            </a:r>
          </a:p>
          <a:p>
            <a:pPr lvl="2"/>
            <a:r>
              <a:rPr lang="en-US" dirty="0"/>
              <a:t>And experiment to see how many threads provide the best performance</a:t>
            </a:r>
          </a:p>
          <a:p>
            <a:pPr lvl="2"/>
            <a:r>
              <a:rPr lang="en-US" dirty="0"/>
              <a:t>Provide graphs and discussion of how the number of balls and number of threads affects performance</a:t>
            </a:r>
          </a:p>
          <a:p>
            <a:r>
              <a:rPr lang="en-US" dirty="0"/>
              <a:t>Also consider updating the program </a:t>
            </a:r>
          </a:p>
          <a:p>
            <a:pPr lvl="1"/>
            <a:r>
              <a:rPr lang="en-US" dirty="0"/>
              <a:t>Recode your assignment to use concurrency (needed with any of the above options)</a:t>
            </a:r>
          </a:p>
          <a:p>
            <a:pPr lvl="1"/>
            <a:r>
              <a:rPr lang="en-US" dirty="0"/>
              <a:t>Run in an elliptical or polygonal window</a:t>
            </a:r>
          </a:p>
          <a:p>
            <a:r>
              <a:rPr lang="en-US" dirty="0"/>
              <a:t>Due 10/24 (can get it done earlier to provide time on project)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E240AB-A772-8D45-925C-F51F493F6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15DB3-3988-784B-A1DB-76687ED81473}" type="datetime1">
              <a:rPr lang="en-US" smtClean="0"/>
              <a:t>10/2/24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3D3281-E5EB-C34B-AAD4-89467EFBB4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D99844-E811-E643-9F88-BBBDB2E52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6009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B8C0B0-E0CF-854C-8EF9-046A31AF2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PROJECT HOMEWORK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950333-1D11-734D-94BE-66D1C19F05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Continue detailed design of your project piece</a:t>
            </a:r>
          </a:p>
          <a:p>
            <a:pPr lvl="1"/>
            <a:r>
              <a:rPr lang="en-US" dirty="0"/>
              <a:t>You should have a sense of the top-level classes</a:t>
            </a:r>
          </a:p>
          <a:p>
            <a:pPr lvl="2"/>
            <a:r>
              <a:rPr lang="en-US" dirty="0"/>
              <a:t>Of your component</a:t>
            </a:r>
          </a:p>
          <a:p>
            <a:r>
              <a:rPr lang="en-US" dirty="0"/>
              <a:t>Hand in individual top-level designs next Tuesday (10/22)</a:t>
            </a:r>
          </a:p>
          <a:p>
            <a:r>
              <a:rPr lang="en-US" dirty="0"/>
              <a:t>Should have time for a project meeting on Thursday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EEEA15-09DD-B14F-A512-48EE118AC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DEEEF-7C9C-2749-9C5F-0DEDDA501F1F}" type="datetime1">
              <a:rPr lang="en-US" smtClean="0"/>
              <a:t>10/2/24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1FDF8E-E35B-5E43-B925-44D4DDB7A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C84FDB-9180-5F4E-8F67-B41421BA0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65667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7383024F-3BF6-FD4C-AD1F-07A087CD1115}" vid="{DB1C44C7-EF57-E94B-AA0A-0C9AC4A0B51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59034</TotalTime>
  <Words>3078</Words>
  <Application>Microsoft Macintosh PowerPoint</Application>
  <PresentationFormat>Widescreen</PresentationFormat>
  <Paragraphs>566</Paragraphs>
  <Slides>38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3" baseType="lpstr">
      <vt:lpstr>Arial</vt:lpstr>
      <vt:lpstr>Calibri</vt:lpstr>
      <vt:lpstr>Calibri Light</vt:lpstr>
      <vt:lpstr>Century Schoolbook</vt:lpstr>
      <vt:lpstr>Theme1</vt:lpstr>
      <vt:lpstr>Concurrency and Synchronization</vt:lpstr>
      <vt:lpstr>Using Concurrency</vt:lpstr>
      <vt:lpstr>Basic Concepts: Threads</vt:lpstr>
      <vt:lpstr>Basic Concepts: Locks</vt:lpstr>
      <vt:lpstr>Concurrency and Design</vt:lpstr>
      <vt:lpstr>Separate Processes</vt:lpstr>
      <vt:lpstr>Threads and Parallel (Background) Tasks</vt:lpstr>
      <vt:lpstr>Thread Pools</vt:lpstr>
      <vt:lpstr>Problems with Concurrency</vt:lpstr>
      <vt:lpstr>Concurrency Patterns</vt:lpstr>
      <vt:lpstr>Race Conditions</vt:lpstr>
      <vt:lpstr>Race Conditions</vt:lpstr>
      <vt:lpstr>Experiment</vt:lpstr>
      <vt:lpstr>Counter Program Results</vt:lpstr>
      <vt:lpstr>Volatile Variables</vt:lpstr>
      <vt:lpstr>Race Conditions</vt:lpstr>
      <vt:lpstr>Design Patterns for Shared Data</vt:lpstr>
      <vt:lpstr>Synchronized Data Structures</vt:lpstr>
      <vt:lpstr>Concurrent Data Structures</vt:lpstr>
      <vt:lpstr>Synchronized Access to Data Structure</vt:lpstr>
      <vt:lpstr>Immutable Objects</vt:lpstr>
      <vt:lpstr>Minimize Shared Writable Data</vt:lpstr>
      <vt:lpstr>ConcurrentModificationException</vt:lpstr>
      <vt:lpstr>Deadlocks</vt:lpstr>
      <vt:lpstr>Patterns to Avoid Deadlocks</vt:lpstr>
      <vt:lpstr>More Patterns to Avoid Deadlocks</vt:lpstr>
      <vt:lpstr>Performance Problems</vt:lpstr>
      <vt:lpstr>User Interface Threads</vt:lpstr>
      <vt:lpstr>User Interface Thread</vt:lpstr>
      <vt:lpstr>Input / Output Concurrency</vt:lpstr>
      <vt:lpstr>Sockets and Threads</vt:lpstr>
      <vt:lpstr>I/O Threads for Other Uses</vt:lpstr>
      <vt:lpstr>Threaded I/O Alternatives</vt:lpstr>
      <vt:lpstr>Implicit Concurrency</vt:lpstr>
      <vt:lpstr>Implicit Concurrency Problems</vt:lpstr>
      <vt:lpstr>Documentation for Concurrency</vt:lpstr>
      <vt:lpstr>HOMEWORK</vt:lpstr>
      <vt:lpstr>PROJECT HOMEWORK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Concurrency and Synchronization</dc:title>
  <dc:creator>Steven Reiss</dc:creator>
  <cp:lastModifiedBy>Steven Reiss</cp:lastModifiedBy>
  <cp:revision>56</cp:revision>
  <dcterms:created xsi:type="dcterms:W3CDTF">2020-10-05T18:52:57Z</dcterms:created>
  <dcterms:modified xsi:type="dcterms:W3CDTF">2024-10-15T12:51:31Z</dcterms:modified>
</cp:coreProperties>
</file>