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64" r:id="rId4"/>
    <p:sldId id="265" r:id="rId5"/>
    <p:sldId id="281" r:id="rId6"/>
    <p:sldId id="261" r:id="rId7"/>
    <p:sldId id="262" r:id="rId8"/>
    <p:sldId id="279" r:id="rId9"/>
    <p:sldId id="277" r:id="rId10"/>
    <p:sldId id="282" r:id="rId11"/>
    <p:sldId id="284" r:id="rId12"/>
    <p:sldId id="258" r:id="rId13"/>
    <p:sldId id="259" r:id="rId14"/>
    <p:sldId id="260" r:id="rId15"/>
    <p:sldId id="263" r:id="rId16"/>
    <p:sldId id="266" r:id="rId17"/>
    <p:sldId id="268" r:id="rId18"/>
    <p:sldId id="267" r:id="rId19"/>
    <p:sldId id="274" r:id="rId20"/>
    <p:sldId id="272" r:id="rId21"/>
    <p:sldId id="271" r:id="rId22"/>
    <p:sldId id="275" r:id="rId23"/>
    <p:sldId id="283" r:id="rId24"/>
    <p:sldId id="285" r:id="rId25"/>
    <p:sldId id="286" r:id="rId26"/>
    <p:sldId id="270" r:id="rId27"/>
    <p:sldId id="280" r:id="rId28"/>
    <p:sldId id="27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7"/>
    <p:restoredTop sz="76598"/>
  </p:normalViewPr>
  <p:slideViewPr>
    <p:cSldViewPr snapToGrid="0" snapToObjects="1">
      <p:cViewPr varScale="1">
        <p:scale>
          <a:sx n="136" d="100"/>
          <a:sy n="136" d="100"/>
        </p:scale>
        <p:origin x="24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10/2/24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5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15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4F61651-3306-0944-85FE-44ECFD94813F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5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0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4703715-3FE8-BF4C-95EF-59A5778D112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7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A111D97-DEB6-C84C-9CA6-6B22D17B1812}" type="datetime1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0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64AF2B1-5DAA-9B4C-AF89-79674CBC380C}" type="datetime1">
              <a:rPr lang="en-US" smtClean="0"/>
              <a:t>10/2/24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2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40B9857-0026-0A44-88B5-D930E82A1EC7}" type="datetime1">
              <a:rPr lang="en-US" smtClean="0"/>
              <a:t>10/2/24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6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0723-3A41-9249-B545-AF3C72045EAF}" type="datetime1">
              <a:rPr lang="en-US" smtClean="0"/>
              <a:t>10/2/24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2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A3CC775-820F-DE44-9653-81DB7F0CE16D}" type="datetime1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10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DBB9171-1256-344B-B2AF-0A061C1955FF}" type="datetime1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8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1DF86D16-F983-074B-93BD-8BCBA3917177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94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EB097A7-FD9E-F548-BED5-42F2A99976B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0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1D3DD-035C-5C48-A92C-5E8704FF4E6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2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82571"/>
            <a:ext cx="7807569" cy="1887155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Creating and Using APIs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03" y="4999387"/>
            <a:ext cx="7542962" cy="1148599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B397-FF46-6F4E-AF38-D4596ECD1C5E}" type="datetime1">
              <a:rPr lang="en-US" smtClean="0"/>
              <a:t>10/2/24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Explain It Like I'm 5: What is an Application Programming Interface (API)?  | pragmatic startup">
            <a:extLst>
              <a:ext uri="{FF2B5EF4-FFF2-40B4-BE49-F238E27FC236}">
                <a16:creationId xmlns:a16="http://schemas.microsoft.com/office/drawing/2014/main" id="{40A12A21-C90B-474D-AA7B-C67067DE3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736" y="4046851"/>
            <a:ext cx="3487432" cy="24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are the Different Types of APIs? | Techolution">
            <a:extLst>
              <a:ext uri="{FF2B5EF4-FFF2-40B4-BE49-F238E27FC236}">
                <a16:creationId xmlns:a16="http://schemas.microsoft.com/office/drawing/2014/main" id="{ECE4D1EF-EFDC-654F-BF90-450FB6BC3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28053"/>
            <a:ext cx="3936111" cy="373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w To Create A Stable API | Programmer humor, Programmer jokes, Computer  jokes">
            <a:extLst>
              <a:ext uri="{FF2B5EF4-FFF2-40B4-BE49-F238E27FC236}">
                <a16:creationId xmlns:a16="http://schemas.microsoft.com/office/drawing/2014/main" id="{C87B70A1-89DC-E247-A156-700E7453A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9" y="171768"/>
            <a:ext cx="2127773" cy="301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Tful API Testing">
            <a:extLst>
              <a:ext uri="{FF2B5EF4-FFF2-40B4-BE49-F238E27FC236}">
                <a16:creationId xmlns:a16="http://schemas.microsoft.com/office/drawing/2014/main" id="{A8263AA2-069A-AF4B-89C4-ABB11BB82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687" y="942730"/>
            <a:ext cx="5636288" cy="173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494A7-BC09-AC4F-940F-EBDF5FFDA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22430-39F7-0741-8B7E-65722B47B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Application Program Interface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Front end to a library or equivalent</a:t>
            </a:r>
          </a:p>
          <a:p>
            <a:pPr lvl="1"/>
            <a:r>
              <a:rPr lang="en-US" dirty="0"/>
              <a:t>Set of top-level calls</a:t>
            </a:r>
          </a:p>
          <a:p>
            <a:pPr lvl="1"/>
            <a:r>
              <a:rPr lang="en-US" dirty="0"/>
              <a:t>With OOP: Set of public classes and methods</a:t>
            </a:r>
          </a:p>
          <a:p>
            <a:pPr lvl="1"/>
            <a:r>
              <a:rPr lang="en-US" dirty="0"/>
              <a:t>With Modules: Set of (importable) functions and classes</a:t>
            </a:r>
          </a:p>
          <a:p>
            <a:pPr lvl="1"/>
            <a:r>
              <a:rPr lang="en-US" dirty="0"/>
              <a:t>With the web: Set of messages or HTTP requests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 API is also the documentation on how to use these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Designed to be shared</a:t>
            </a:r>
          </a:p>
          <a:p>
            <a:pPr lvl="1"/>
            <a:r>
              <a:rPr lang="en-US" dirty="0"/>
              <a:t>By multiple portions of the same application (different developers)</a:t>
            </a:r>
          </a:p>
          <a:p>
            <a:pPr lvl="1"/>
            <a:r>
              <a:rPr lang="en-US" dirty="0"/>
              <a:t>My multiple applications</a:t>
            </a:r>
          </a:p>
          <a:p>
            <a:r>
              <a:rPr lang="en-US" dirty="0">
                <a:solidFill>
                  <a:srgbClr val="7030A0"/>
                </a:solidFill>
              </a:rPr>
              <a:t>Designed to be reused	</a:t>
            </a:r>
          </a:p>
          <a:p>
            <a:pPr lvl="1"/>
            <a:r>
              <a:rPr lang="en-US" dirty="0"/>
              <a:t>APIs are a clean way of achieving reuse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D86BB-7E18-C04D-91D2-23190351A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95AE-65A5-FD4F-A65A-865D867EF93F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55E36-5BC3-E742-B9AF-68855DCE9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BE3AE-655A-184B-A079-EA58B25F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 descr="What is an API and How does it work? - DEV">
            <a:extLst>
              <a:ext uri="{FF2B5EF4-FFF2-40B4-BE49-F238E27FC236}">
                <a16:creationId xmlns:a16="http://schemas.microsoft.com/office/drawing/2014/main" id="{C4ACFAFD-16AF-484B-8016-96478645E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525" y="136525"/>
            <a:ext cx="4760686" cy="267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54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40EFC-DB06-044F-A98B-67C84291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an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23B91-BE5A-414B-9B05-B3DDF2C8D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645" y="160741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This is easier than creating one</a:t>
            </a:r>
          </a:p>
          <a:p>
            <a:pPr lvl="1"/>
            <a:r>
              <a:rPr lang="en-US" dirty="0"/>
              <a:t>And existing APIs will give you ideas for designing your own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Lots of external (open source) code exists</a:t>
            </a:r>
            <a:endParaRPr lang="en-US" dirty="0"/>
          </a:p>
          <a:p>
            <a:pPr lvl="1"/>
            <a:r>
              <a:rPr lang="en-US" dirty="0"/>
              <a:t>Risks and benefits covered previously</a:t>
            </a:r>
          </a:p>
          <a:p>
            <a:pPr lvl="1"/>
            <a:r>
              <a:rPr lang="en-US" dirty="0"/>
              <a:t>Considerations</a:t>
            </a:r>
          </a:p>
          <a:p>
            <a:pPr lvl="2"/>
            <a:r>
              <a:rPr lang="en-US" dirty="0"/>
              <a:t>How well it fits your needs</a:t>
            </a:r>
          </a:p>
          <a:p>
            <a:pPr lvl="3"/>
            <a:r>
              <a:rPr lang="en-US" dirty="0"/>
              <a:t>Does it fit with your implementation</a:t>
            </a:r>
          </a:p>
          <a:p>
            <a:pPr lvl="2"/>
            <a:r>
              <a:rPr lang="en-US" dirty="0"/>
              <a:t>How easy is it to understand</a:t>
            </a:r>
          </a:p>
          <a:p>
            <a:pPr lvl="2"/>
            <a:r>
              <a:rPr lang="en-US" dirty="0"/>
              <a:t>Is it being maintained</a:t>
            </a:r>
          </a:p>
          <a:p>
            <a:pPr lvl="2"/>
            <a:r>
              <a:rPr lang="en-US" dirty="0"/>
              <a:t>IP, security, performance,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46AA4-4C7F-D94F-8C1C-928482D95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86CB3-5A1A-9F4E-8FDC-195E8523169D}" type="datetime1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CACD3-1000-134E-81C8-BF7C2FF2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6047C-2D24-C74A-A5E4-88F7EF1D1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44" name="Picture 4" descr="Govern how your clients interact with Apache Kafka using API Gateway | AWS  Big Data Blog">
            <a:extLst>
              <a:ext uri="{FF2B5EF4-FFF2-40B4-BE49-F238E27FC236}">
                <a16:creationId xmlns:a16="http://schemas.microsoft.com/office/drawing/2014/main" id="{AC5B06A4-8FDF-9449-9677-F5834F065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450" y="3314397"/>
            <a:ext cx="4297749" cy="28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71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5CB7-F167-C64D-8605-4C0D6391D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External APIs used in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A685E-2063-5945-A71D-83CA9136C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Eclipse JDT </a:t>
            </a:r>
            <a:r>
              <a:rPr lang="en-US" dirty="0"/>
              <a:t>and support for abstract syntax trees </a:t>
            </a:r>
          </a:p>
          <a:p>
            <a:pPr lvl="1"/>
            <a:r>
              <a:rPr lang="en-US" dirty="0"/>
              <a:t>To use the JDT in our plugin we needed 36 jar files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Marytts</a:t>
            </a:r>
            <a:r>
              <a:rPr lang="en-US" dirty="0"/>
              <a:t> for text to speech (was </a:t>
            </a:r>
            <a:r>
              <a:rPr lang="en-US" dirty="0" err="1"/>
              <a:t>freetts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Apache</a:t>
            </a:r>
            <a:r>
              <a:rPr lang="en-US" dirty="0"/>
              <a:t> commons compression 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Gnujpdf</a:t>
            </a:r>
            <a:r>
              <a:rPr lang="en-US" dirty="0"/>
              <a:t> for generating pdfs from screen images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Joscar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, Smack </a:t>
            </a:r>
            <a:r>
              <a:rPr lang="en-US" dirty="0"/>
              <a:t>for chat services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Jsoup</a:t>
            </a:r>
            <a:r>
              <a:rPr lang="en-US" dirty="0"/>
              <a:t> for html scraping (documentation access)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Json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Jsyntaxpane</a:t>
            </a:r>
            <a:r>
              <a:rPr lang="en-US" dirty="0"/>
              <a:t> for editing various forms of text files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Jtar</a:t>
            </a:r>
            <a:r>
              <a:rPr lang="en-US" dirty="0"/>
              <a:t> for reading tar files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Junit</a:t>
            </a:r>
            <a:r>
              <a:rPr lang="en-US" dirty="0"/>
              <a:t> for testing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Websocket</a:t>
            </a:r>
            <a:r>
              <a:rPr lang="en-US" dirty="0"/>
              <a:t> (</a:t>
            </a:r>
            <a:r>
              <a:rPr lang="en-US" dirty="0" err="1"/>
              <a:t>node.js</a:t>
            </a:r>
            <a:r>
              <a:rPr lang="en-US" dirty="0"/>
              <a:t> debugger interface)</a:t>
            </a:r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Commonmark</a:t>
            </a:r>
            <a:r>
              <a:rPr lang="en-US" dirty="0"/>
              <a:t> for markup parsing (programmer’s notebook)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9CCAB-55F2-8D45-9105-ED1F3CF78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862EC-5D88-264D-97AB-958C8822859F}" type="datetime1">
              <a:rPr lang="en-US" smtClean="0"/>
              <a:t>10/8/24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E3F46-3251-FA45-A7A6-78E2438EF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AFE6C-4987-464D-8AFB-6B3F1E01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1266" name="Picture 2" descr="Code Bubbles Home Page">
            <a:extLst>
              <a:ext uri="{FF2B5EF4-FFF2-40B4-BE49-F238E27FC236}">
                <a16:creationId xmlns:a16="http://schemas.microsoft.com/office/drawing/2014/main" id="{6B190C2B-EE54-4144-9E22-6135498C2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561" y="2551819"/>
            <a:ext cx="5149661" cy="289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56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131A2-EBFE-AC44-D02C-64C952F5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an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7D9ED-0C04-8D12-1570-6F8280BC1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You should create an API for your future development</a:t>
            </a:r>
          </a:p>
          <a:p>
            <a:pPr lvl="1"/>
            <a:r>
              <a:rPr lang="en-US" dirty="0"/>
              <a:t>Common code you will use over and over</a:t>
            </a:r>
          </a:p>
          <a:p>
            <a:pPr lvl="1"/>
            <a:r>
              <a:rPr lang="en-US" dirty="0"/>
              <a:t>Within a project, within a company, for an individual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Alternative to copy &amp; paste </a:t>
            </a:r>
          </a:p>
          <a:p>
            <a:pPr lvl="1"/>
            <a:r>
              <a:rPr lang="en-US" dirty="0"/>
              <a:t>This create code clones which can be problematic</a:t>
            </a:r>
          </a:p>
          <a:p>
            <a:pPr lvl="1"/>
            <a:r>
              <a:rPr lang="en-US" dirty="0"/>
              <a:t>Provides reuse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You should do this for your project</a:t>
            </a:r>
          </a:p>
          <a:p>
            <a:pPr lvl="1"/>
            <a:r>
              <a:rPr lang="en-US" dirty="0"/>
              <a:t>Common code across multiple developers</a:t>
            </a:r>
          </a:p>
          <a:p>
            <a:r>
              <a:rPr lang="en-US" dirty="0">
                <a:solidFill>
                  <a:srgbClr val="7030A0"/>
                </a:solidFill>
              </a:rPr>
              <a:t>You should do this for your own coding</a:t>
            </a:r>
          </a:p>
          <a:p>
            <a:pPr lvl="1"/>
            <a:r>
              <a:rPr lang="en-US" dirty="0"/>
              <a:t>Common code for single developer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need to understand the programming language and your needs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But this is not as easy as it seems</a:t>
            </a:r>
          </a:p>
          <a:p>
            <a:pPr lvl="1"/>
            <a:r>
              <a:rPr lang="en-US" dirty="0"/>
              <a:t>This lecture goes over some of the complications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BB573-C1DA-0BB6-D91F-C921FA2E4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33833-28C7-D743-6A1C-D5C876A27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2DB83-2D39-C007-FD03-2C2A71722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8" name="Picture 4" descr="How To Build An API: A Step-by-Step Guide - Extern Labs Blog | Delivering  IT Innovation">
            <a:extLst>
              <a:ext uri="{FF2B5EF4-FFF2-40B4-BE49-F238E27FC236}">
                <a16:creationId xmlns:a16="http://schemas.microsoft.com/office/drawing/2014/main" id="{D2B2FC0C-263F-CF31-9776-4D16DA450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374" y="1646238"/>
            <a:ext cx="4563358" cy="292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86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546D-7747-184C-89F9-ACC126DA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Creating APIs -- IVY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8BB60-EF86-AF47-9CFB-546ADD66F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Ivy has evolved over 40+ years </a:t>
            </a:r>
          </a:p>
          <a:p>
            <a:pPr lvl="1"/>
            <a:r>
              <a:rPr lang="en-US" dirty="0"/>
              <a:t>Started as BWE in the early 1980s (mostly for UI)</a:t>
            </a:r>
          </a:p>
          <a:p>
            <a:pPr lvl="1"/>
            <a:r>
              <a:rPr lang="en-US" dirty="0"/>
              <a:t>Evolved from C to handle C++, Java</a:t>
            </a:r>
          </a:p>
          <a:p>
            <a:pPr lvl="1"/>
            <a:r>
              <a:rPr lang="en-US" dirty="0"/>
              <a:t>Thinking about a Dart equivalent once we understand how it is used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Almost everything developed in IVY has changed</a:t>
            </a:r>
          </a:p>
          <a:p>
            <a:pPr lvl="1"/>
            <a:r>
              <a:rPr lang="en-US" dirty="0"/>
              <a:t>Some changes are easy – additional calls &amp; packages</a:t>
            </a:r>
          </a:p>
          <a:p>
            <a:pPr lvl="1"/>
            <a:r>
              <a:rPr lang="en-US" dirty="0"/>
              <a:t>Other changes are more difficult</a:t>
            </a:r>
          </a:p>
          <a:p>
            <a:pPr lvl="2"/>
            <a:r>
              <a:rPr lang="en-US" dirty="0"/>
              <a:t>Moving away from jikesbt to </a:t>
            </a:r>
            <a:r>
              <a:rPr lang="en-US" dirty="0" err="1"/>
              <a:t>asm</a:t>
            </a:r>
            <a:endParaRPr lang="en-US" dirty="0"/>
          </a:p>
          <a:p>
            <a:pPr lvl="2"/>
            <a:r>
              <a:rPr lang="en-US" dirty="0"/>
              <a:t>Handling prefixes in XML</a:t>
            </a:r>
          </a:p>
          <a:p>
            <a:pPr lvl="2"/>
            <a:r>
              <a:rPr lang="en-US" dirty="0"/>
              <a:t>Handling templated versions of Swing classes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More has been retired than has been maintained</a:t>
            </a:r>
          </a:p>
          <a:p>
            <a:pPr lvl="1"/>
            <a:r>
              <a:rPr lang="en-US" dirty="0"/>
              <a:t>Or will be when the one piece of software still needing it dies</a:t>
            </a:r>
          </a:p>
          <a:p>
            <a:pPr lvl="1"/>
            <a:r>
              <a:rPr lang="en-US" dirty="0"/>
              <a:t>Pieces basically no longer work (CINDER, JFLOW) – compilation only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99764-65A2-8040-B9CD-7F09B9EC6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3689-8456-3941-85B3-1607302AF61F}" type="datetime1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A645D-837A-E144-806A-718EC80B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7BD79-DF62-DF4D-9DD3-8DC1BFFBD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146" name="Picture 2" descr="Chicago Cubs: Should they swap the brick for padding?">
            <a:extLst>
              <a:ext uri="{FF2B5EF4-FFF2-40B4-BE49-F238E27FC236}">
                <a16:creationId xmlns:a16="http://schemas.microsoft.com/office/drawing/2014/main" id="{CE5EA218-67AD-2E4B-9C09-186FF1D18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592" y="3327122"/>
            <a:ext cx="3115687" cy="195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725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6822C-CEE5-C141-B1C7-CFC98202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APIs -- IVY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98366-FDCA-F942-BACB-1DA7E0D0B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Several pieces are only used by one application</a:t>
            </a:r>
          </a:p>
          <a:p>
            <a:pPr lvl="1"/>
            <a:r>
              <a:rPr lang="en-US" dirty="0"/>
              <a:t>Weren’t useful for more than one (PEBBLE FSA editor)</a:t>
            </a:r>
          </a:p>
          <a:p>
            <a:pPr lvl="1"/>
            <a:r>
              <a:rPr lang="en-US" dirty="0"/>
              <a:t>Too specialized or too complex (JFLOW -&gt; FAIT (outside IVY))</a:t>
            </a:r>
          </a:p>
          <a:p>
            <a:pPr lvl="1"/>
            <a:r>
              <a:rPr lang="en-US" dirty="0"/>
              <a:t>JANNOT – annotation processor</a:t>
            </a:r>
          </a:p>
          <a:p>
            <a:pPr lvl="1"/>
            <a:r>
              <a:rPr lang="en-US" dirty="0"/>
              <a:t>Probably remove these from API (but consider current &amp; future uses)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Other pieces are widely used and seem correct</a:t>
            </a:r>
          </a:p>
          <a:p>
            <a:pPr lvl="1"/>
            <a:r>
              <a:rPr lang="en-US" dirty="0"/>
              <a:t>MINT for message passing (and MINCE for C/C++)</a:t>
            </a:r>
          </a:p>
          <a:p>
            <a:pPr lvl="1"/>
            <a:r>
              <a:rPr lang="en-US" dirty="0"/>
              <a:t>SWING: a set of classes to simplify the use of Java Swing</a:t>
            </a:r>
          </a:p>
          <a:p>
            <a:pPr lvl="1"/>
            <a:r>
              <a:rPr lang="en-US" dirty="0"/>
              <a:t>FILE: a set of file and formatting utilities</a:t>
            </a:r>
          </a:p>
          <a:p>
            <a:pPr lvl="1"/>
            <a:r>
              <a:rPr lang="en-US" dirty="0"/>
              <a:t>XML: a set of XML input, output, and manipulation utilities</a:t>
            </a:r>
          </a:p>
          <a:p>
            <a:pPr lvl="1"/>
            <a:r>
              <a:rPr lang="en-US" dirty="0"/>
              <a:t>EXEC: process running and query methods</a:t>
            </a:r>
          </a:p>
          <a:p>
            <a:pPr lvl="1"/>
            <a:r>
              <a:rPr lang="en-US" dirty="0"/>
              <a:t>JCOMP: fast internal Java compiler</a:t>
            </a:r>
          </a:p>
          <a:p>
            <a:pPr lvl="1"/>
            <a:r>
              <a:rPr lang="en-US" dirty="0"/>
              <a:t>PETAL: embeddable, extensible structured graphics editor</a:t>
            </a:r>
          </a:p>
          <a:p>
            <a:pPr lvl="1"/>
            <a:r>
              <a:rPr lang="en-US" dirty="0"/>
              <a:t>STDLIB: C++ extensions and standardization (.H files)</a:t>
            </a:r>
          </a:p>
          <a:p>
            <a:pPr lvl="1"/>
            <a:r>
              <a:rPr lang="en-US" dirty="0"/>
              <a:t>JCODE – byte code interface using ASM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B5471-5499-9C46-A145-FC1D7952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97A97-B66B-A44E-9F0F-224708245B5C}" type="datetime1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5433B-7D86-2748-92C8-5F44648F9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7AD16-C960-414E-BEAD-6D94F521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170" name="Picture 2" descr="IVY Interface - 1 Photo - Business Service - Blue Area, Jinnah Avenue,  Islamabad, Islamabad Capital Territory, Pakistan">
            <a:extLst>
              <a:ext uri="{FF2B5EF4-FFF2-40B4-BE49-F238E27FC236}">
                <a16:creationId xmlns:a16="http://schemas.microsoft.com/office/drawing/2014/main" id="{04479291-86D3-FD4E-AC7A-0D1EC1964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020" y="247569"/>
            <a:ext cx="3581400" cy="143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917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62537-0E98-5747-892A-D4C641700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APIs -- IVY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829B1-6D00-C343-8549-F157BC0BD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Other pieces have seen limited use (but &gt; 1)</a:t>
            </a:r>
          </a:p>
          <a:p>
            <a:pPr lvl="1"/>
            <a:r>
              <a:rPr lang="en-US" dirty="0"/>
              <a:t>LIMBO – tracking lines between versions</a:t>
            </a:r>
          </a:p>
          <a:p>
            <a:pPr lvl="1"/>
            <a:r>
              <a:rPr lang="en-US" dirty="0"/>
              <a:t>LEASH – interface to Cocker code search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Other pieces have become outdated</a:t>
            </a:r>
          </a:p>
          <a:p>
            <a:pPr lvl="1"/>
            <a:r>
              <a:rPr lang="en-US" dirty="0"/>
              <a:t>CINDER -- jikesbt byte code manipulation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Other pieces are under development</a:t>
            </a:r>
          </a:p>
          <a:p>
            <a:pPr lvl="1"/>
            <a:r>
              <a:rPr lang="en-US" dirty="0"/>
              <a:t>BOWER – Express-like embeddable web server for Java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802AB-0F32-A048-B2E7-98E2C3C02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7FC6D-2376-C24F-9163-E9DB68AB3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A4C5F-C925-644E-9EE7-714402B4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 descr="No Ivy Day 2020 | Portland.gov">
            <a:extLst>
              <a:ext uri="{FF2B5EF4-FFF2-40B4-BE49-F238E27FC236}">
                <a16:creationId xmlns:a16="http://schemas.microsoft.com/office/drawing/2014/main" id="{D5D27131-790E-E447-BC43-4E286B26B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582" y="2592509"/>
            <a:ext cx="2227385" cy="116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845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C622F-5864-2243-B492-726C5AF43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Interfaces Types Used in IVY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6B134-946D-D743-8692-64AD1AC26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Sets of static methods</a:t>
            </a:r>
          </a:p>
          <a:p>
            <a:pPr lvl="1"/>
            <a:r>
              <a:rPr lang="en-US" dirty="0"/>
              <a:t>FILE, XML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Extensions to existing classes</a:t>
            </a:r>
          </a:p>
          <a:p>
            <a:pPr lvl="1"/>
            <a:r>
              <a:rPr lang="en-US" dirty="0" err="1"/>
              <a:t>IvyXmlWriter</a:t>
            </a:r>
            <a:r>
              <a:rPr lang="en-US" dirty="0"/>
              <a:t>, </a:t>
            </a:r>
            <a:r>
              <a:rPr lang="en-US" dirty="0" err="1"/>
              <a:t>SwingGridPanel</a:t>
            </a:r>
            <a:r>
              <a:rPr lang="en-US" dirty="0"/>
              <a:t>, </a:t>
            </a:r>
            <a:r>
              <a:rPr lang="en-US" dirty="0" err="1"/>
              <a:t>SwingNumericField</a:t>
            </a:r>
            <a:r>
              <a:rPr lang="en-US" dirty="0"/>
              <a:t>, …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Public class or façade </a:t>
            </a:r>
          </a:p>
          <a:p>
            <a:pPr lvl="1"/>
            <a:r>
              <a:rPr lang="en-US" dirty="0" err="1"/>
              <a:t>IvyExec</a:t>
            </a:r>
            <a:endParaRPr lang="en-US" dirty="0"/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Sets of related classes (façade with interfaces)</a:t>
            </a:r>
          </a:p>
          <a:p>
            <a:pPr lvl="1"/>
            <a:r>
              <a:rPr lang="en-US" dirty="0"/>
              <a:t>MINT (control, message, handler)</a:t>
            </a:r>
          </a:p>
          <a:p>
            <a:pPr lvl="1"/>
            <a:r>
              <a:rPr lang="en-US" dirty="0"/>
              <a:t>JCOMP (type, symbol, scope, …)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400E4-7C71-4545-8827-599825463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B2192-688B-4841-9C12-84CDEC3E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D04E0-3DBA-A741-9CD0-818D7D38F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194" name="Picture 2" descr="Ivy: Exploring Spatially Situated Visual Programming for Authoring and  Understanding Intelligent Environments | Autodesk Research">
            <a:extLst>
              <a:ext uri="{FF2B5EF4-FFF2-40B4-BE49-F238E27FC236}">
                <a16:creationId xmlns:a16="http://schemas.microsoft.com/office/drawing/2014/main" id="{867024AF-868A-8946-87F0-60DAEF40C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65125"/>
            <a:ext cx="3031528" cy="229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40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F504-E2C4-FCDB-393C-35104A84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Jar Packaging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8EFCC-37BF-435D-2AEE-CCDF429CD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IVY is packaged as a single jar file</a:t>
            </a:r>
          </a:p>
          <a:p>
            <a:pPr lvl="1"/>
            <a:r>
              <a:rPr lang="en-US" dirty="0"/>
              <a:t>Which requires several other libraries </a:t>
            </a:r>
          </a:p>
          <a:p>
            <a:pPr lvl="1"/>
            <a:r>
              <a:rPr lang="en-US" dirty="0"/>
              <a:t>These can be included in the jar (</a:t>
            </a:r>
            <a:r>
              <a:rPr lang="en-US" dirty="0" err="1"/>
              <a:t>ivyall.jar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These can be picked up from the IVY’s lib directory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Single jar packaging is good for individual use</a:t>
            </a:r>
          </a:p>
          <a:p>
            <a:pPr lvl="1"/>
            <a:r>
              <a:rPr lang="en-US" dirty="0"/>
              <a:t>Essentially provides an extended common code base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Not ideal for outside users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5C4A8-ACF4-1AB3-6569-A35DE704F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F0D2D-F963-0EFD-5D42-3090C9865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583E8-C951-8118-381E-FC15C72B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050" name="Picture 2" descr="Single Jar Gift Box">
            <a:extLst>
              <a:ext uri="{FF2B5EF4-FFF2-40B4-BE49-F238E27FC236}">
                <a16:creationId xmlns:a16="http://schemas.microsoft.com/office/drawing/2014/main" id="{148D372A-A419-2AB0-05B4-7D1623151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572" y="216113"/>
            <a:ext cx="2860249" cy="286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981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2498-39F0-6D35-E474-F2CE8201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Package Packaging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E2C3F-38D0-03FD-8783-9928BD5B7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Outside users probably don’t want all of IVY</a:t>
            </a:r>
          </a:p>
          <a:p>
            <a:pPr lvl="1"/>
            <a:r>
              <a:rPr lang="en-US" dirty="0"/>
              <a:t>Want to use a single package (e.g., MSG, JCOMP, or PETAL)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Packaging IVY as a set of jars would make sense here</a:t>
            </a:r>
          </a:p>
          <a:p>
            <a:pPr lvl="1"/>
            <a:r>
              <a:rPr lang="en-US" dirty="0"/>
              <a:t>Users could pick and choose just what they want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Pros and Cons</a:t>
            </a:r>
          </a:p>
          <a:p>
            <a:pPr lvl="1"/>
            <a:r>
              <a:rPr lang="en-US" dirty="0"/>
              <a:t>Saves memory</a:t>
            </a:r>
          </a:p>
          <a:p>
            <a:pPr lvl="1"/>
            <a:r>
              <a:rPr lang="en-US" dirty="0"/>
              <a:t>Avoids naming and library conflicts</a:t>
            </a:r>
          </a:p>
          <a:p>
            <a:pPr lvl="1"/>
            <a:r>
              <a:rPr lang="en-US" dirty="0"/>
              <a:t>However, these packages depend on other parts of IVY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8276D-E425-CC32-FE0F-306735D3A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49E02-03ED-CAA5-0608-185B7E8E2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47B4D-F511-6445-2B63-03768550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076" name="Picture 4" descr="Application Packaging Process - The End-to-End Tutorial">
            <a:extLst>
              <a:ext uri="{FF2B5EF4-FFF2-40B4-BE49-F238E27FC236}">
                <a16:creationId xmlns:a16="http://schemas.microsoft.com/office/drawing/2014/main" id="{0F71265B-014F-A168-3795-179F47181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27310"/>
            <a:ext cx="3441937" cy="180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6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66F0A-BECA-4448-8DA1-2386D7583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APIs are Difficult to Design and Build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426B5-5421-4348-AF60-4B5A7F077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What you need to know to build your own API / library</a:t>
            </a:r>
          </a:p>
          <a:p>
            <a:pPr lvl="1"/>
            <a:r>
              <a:rPr lang="en-US" dirty="0"/>
              <a:t>Because you should be thinking of and doing this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Need to anticipate future uses</a:t>
            </a:r>
          </a:p>
          <a:p>
            <a:pPr lvl="1"/>
            <a:r>
              <a:rPr lang="en-US" dirty="0"/>
              <a:t>But no one knows what these are or will be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Try to be general</a:t>
            </a:r>
          </a:p>
          <a:p>
            <a:pPr lvl="1"/>
            <a:r>
              <a:rPr lang="en-US" dirty="0"/>
              <a:t>Generalize from the special case of your application</a:t>
            </a:r>
          </a:p>
          <a:p>
            <a:pPr lvl="1"/>
            <a:r>
              <a:rPr lang="en-US" dirty="0"/>
              <a:t>This can make things easier (or more difficult)</a:t>
            </a:r>
          </a:p>
          <a:p>
            <a:pPr lvl="1"/>
            <a:r>
              <a:rPr lang="en-US" dirty="0"/>
              <a:t>But keep it simple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Need to be easy to use </a:t>
            </a:r>
          </a:p>
          <a:p>
            <a:pPr lvl="1"/>
            <a:r>
              <a:rPr lang="en-US" dirty="0"/>
              <a:t>Easy to learn, especially if for others</a:t>
            </a:r>
          </a:p>
          <a:p>
            <a:pPr lvl="1"/>
            <a:r>
              <a:rPr lang="en-US" dirty="0"/>
              <a:t>Few dependencies (internal or external)</a:t>
            </a:r>
          </a:p>
          <a:p>
            <a:pPr lvl="1"/>
            <a:r>
              <a:rPr lang="en-US" dirty="0"/>
              <a:t>No large commitment</a:t>
            </a:r>
          </a:p>
          <a:p>
            <a:pPr lvl="1"/>
            <a:r>
              <a:rPr lang="en-US" dirty="0"/>
              <a:t>Easy to incorporate into another project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A36A3-27E7-B144-A185-FA2EE9F6C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9ACA-3BA3-5143-AC9D-4A6474245C44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AC426-CE3C-914B-933D-6A9EF5890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F0C0B-07B2-7B4B-84A9-69DFFB3C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4" name="Picture 2" descr="Why You Should Be Designing APIs to Spec | Nordic APIs |">
            <a:extLst>
              <a:ext uri="{FF2B5EF4-FFF2-40B4-BE49-F238E27FC236}">
                <a16:creationId xmlns:a16="http://schemas.microsoft.com/office/drawing/2014/main" id="{DB49BBEE-FDD4-0B4E-A413-543F78F49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710" y="3797187"/>
            <a:ext cx="3034602" cy="227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206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F1F7-8EB6-714B-80F1-26711FC99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APIs are Difficult to Design and Build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DBD82-3610-0B47-94BA-D4E438BBB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Error handling is important</a:t>
            </a:r>
          </a:p>
          <a:p>
            <a:pPr lvl="1"/>
            <a:r>
              <a:rPr lang="en-US" dirty="0"/>
              <a:t>Don’t want to be blamed for others' problems</a:t>
            </a:r>
          </a:p>
          <a:p>
            <a:pPr lvl="2"/>
            <a:r>
              <a:rPr lang="en-US" dirty="0"/>
              <a:t>Programmers trust their own code more than yours</a:t>
            </a:r>
          </a:p>
          <a:p>
            <a:pPr lvl="1"/>
            <a:r>
              <a:rPr lang="en-US" dirty="0"/>
              <a:t>The API is a black box</a:t>
            </a:r>
          </a:p>
          <a:p>
            <a:pPr lvl="2"/>
            <a:r>
              <a:rPr lang="en-US" dirty="0"/>
              <a:t>Don’t you won't want to debug it if you are working on other things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Needs to be standalone</a:t>
            </a:r>
          </a:p>
          <a:p>
            <a:pPr lvl="1"/>
            <a:r>
              <a:rPr lang="en-US" dirty="0"/>
              <a:t>Shouldn’t depend on too many (any?) outside libraries</a:t>
            </a:r>
          </a:p>
          <a:p>
            <a:pPr lvl="2"/>
            <a:r>
              <a:rPr lang="en-US" dirty="0"/>
              <a:t>Version inconsistencies</a:t>
            </a:r>
          </a:p>
          <a:p>
            <a:pPr lvl="2"/>
            <a:r>
              <a:rPr lang="en-US" dirty="0"/>
              <a:t>Incompatibility with other libraries used in an application</a:t>
            </a:r>
          </a:p>
          <a:p>
            <a:pPr lvl="2"/>
            <a:r>
              <a:rPr lang="en-US" dirty="0"/>
              <a:t>Libraries you depend upon will change and evolve</a:t>
            </a:r>
          </a:p>
          <a:p>
            <a:pPr lvl="1"/>
            <a:r>
              <a:rPr lang="en-US" dirty="0"/>
              <a:t>Should avoid language dependence (e.g., which version of Java or C++)</a:t>
            </a:r>
          </a:p>
          <a:p>
            <a:pPr lvl="1"/>
            <a:r>
              <a:rPr lang="en-US" dirty="0"/>
              <a:t>Packageable in one or two files (.jar, .so + .H, </a:t>
            </a:r>
            <a:r>
              <a:rPr lang="en-US" dirty="0" err="1"/>
              <a:t>npm</a:t>
            </a:r>
            <a:r>
              <a:rPr lang="en-US" dirty="0"/>
              <a:t> module)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CA454-31A0-AC40-8F6E-71C6C6881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56BF-4B2D-5A40-B27A-46414E7AB9E1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16F46-F18E-B341-9714-32001A47E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68245-3165-4E46-B0A8-59B7AF0F1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098" name="Picture 2" descr="Best Practices for API Error Handling | Nordic APIs |">
            <a:extLst>
              <a:ext uri="{FF2B5EF4-FFF2-40B4-BE49-F238E27FC236}">
                <a16:creationId xmlns:a16="http://schemas.microsoft.com/office/drawing/2014/main" id="{82FD2775-318E-5548-BAB2-20F24E21A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396" y="1278593"/>
            <a:ext cx="2364712" cy="177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955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86B15-3E0A-544D-86ED-C3344B2BA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APIs are Difficult to Design and Build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C15B0-C5F2-AB45-BF78-E53F44B3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Need to be (well) documented</a:t>
            </a:r>
          </a:p>
          <a:p>
            <a:pPr lvl="1"/>
            <a:r>
              <a:rPr lang="en-US" dirty="0"/>
              <a:t>Javadoc (or equivalent) describing each public function and field</a:t>
            </a:r>
          </a:p>
          <a:p>
            <a:pPr lvl="2"/>
            <a:r>
              <a:rPr lang="en-US" dirty="0"/>
              <a:t>Expected inputs, exceptions</a:t>
            </a:r>
          </a:p>
          <a:p>
            <a:pPr lvl="2"/>
            <a:r>
              <a:rPr lang="en-US" dirty="0"/>
              <a:t>Non-trivial</a:t>
            </a:r>
          </a:p>
          <a:p>
            <a:pPr lvl="1"/>
            <a:r>
              <a:rPr lang="en-US" dirty="0"/>
              <a:t>Usage examples (</a:t>
            </a:r>
            <a:r>
              <a:rPr lang="en-US" dirty="0" err="1"/>
              <a:t>php</a:t>
            </a:r>
            <a:r>
              <a:rPr lang="en-US" dirty="0"/>
              <a:t> manual)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Need to be well tested</a:t>
            </a:r>
          </a:p>
          <a:p>
            <a:pPr lvl="1"/>
            <a:r>
              <a:rPr lang="en-US" dirty="0"/>
              <a:t>Test suite just for the API</a:t>
            </a:r>
          </a:p>
          <a:p>
            <a:pPr lvl="1"/>
            <a:r>
              <a:rPr lang="en-US" dirty="0"/>
              <a:t>Keep adding to this as bugs are found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Performance can become an issue</a:t>
            </a:r>
          </a:p>
          <a:p>
            <a:pPr lvl="1"/>
            <a:r>
              <a:rPr lang="en-US" dirty="0"/>
              <a:t>Might not be in your application</a:t>
            </a:r>
          </a:p>
          <a:p>
            <a:pPr lvl="1"/>
            <a:r>
              <a:rPr lang="en-US" dirty="0"/>
              <a:t>But will be in the next one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6F5EB-0CB5-7A42-B85F-8161F42C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DEDE2-7126-FB4A-9FA7-18A66ED437E0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90F36-EF6D-EB44-BEB5-287895E51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48791-1923-6E44-93C4-0C822BA5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122" name="Picture 2" descr="Use Automatic API Documentation Testing To Supercharge API Growth | Nordic  APIs |">
            <a:extLst>
              <a:ext uri="{FF2B5EF4-FFF2-40B4-BE49-F238E27FC236}">
                <a16:creationId xmlns:a16="http://schemas.microsoft.com/office/drawing/2014/main" id="{7D9A979E-1179-354F-A64F-41CA5DD96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893" y="2845167"/>
            <a:ext cx="3951134" cy="296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439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DE9D2-7A6E-3844-BB30-9099CD21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Interfaces are a Form Of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A3CC9-5568-7641-B578-7C0A44FA9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274" y="1847850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Designed to be used by other parts of the application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Much of what went into the design of an interface</a:t>
            </a:r>
          </a:p>
          <a:p>
            <a:pPr lvl="1"/>
            <a:r>
              <a:rPr lang="en-US" dirty="0"/>
              <a:t>Is the same as the design of an API</a:t>
            </a:r>
          </a:p>
          <a:p>
            <a:pPr lvl="1"/>
            <a:r>
              <a:rPr lang="en-US" dirty="0"/>
              <a:t>Anticipate potential uses</a:t>
            </a:r>
          </a:p>
          <a:p>
            <a:pPr lvl="1"/>
            <a:r>
              <a:rPr lang="en-US" dirty="0"/>
              <a:t>Anticipate future needs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Except uses of a generic API are not well known</a:t>
            </a:r>
          </a:p>
          <a:p>
            <a:pPr lvl="1"/>
            <a:r>
              <a:rPr lang="en-US" dirty="0"/>
              <a:t>You have thought out your application</a:t>
            </a:r>
          </a:p>
          <a:p>
            <a:pPr lvl="1"/>
            <a:r>
              <a:rPr lang="en-US" dirty="0"/>
              <a:t>Don’t really know any others</a:t>
            </a:r>
          </a:p>
          <a:p>
            <a:pPr lvl="1"/>
            <a:r>
              <a:rPr lang="en-US" dirty="0"/>
              <a:t>Need 3-5 different applications to get the API almost right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F311A-17AE-0D46-B910-ADF23BAB2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3EC6-0EF0-7B44-AC03-AFC0316B029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CDEE-562C-804F-8111-1BD43907C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85B48-E25A-4445-83FF-77DD12446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218" name="Picture 2" descr="Facade pattern - Wikipedia">
            <a:extLst>
              <a:ext uri="{FF2B5EF4-FFF2-40B4-BE49-F238E27FC236}">
                <a16:creationId xmlns:a16="http://schemas.microsoft.com/office/drawing/2014/main" id="{A47D93AF-B5C6-4A47-A6B7-D406B6C76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364" y="2891169"/>
            <a:ext cx="3200477" cy="212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610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E9538-ECD8-CF4E-80BD-7841B1BB7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F619F-E16B-004F-8584-0BC19FD85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Identify potentially shared code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Start with the simplest API you need first</a:t>
            </a:r>
          </a:p>
          <a:p>
            <a:pPr lvl="1"/>
            <a:r>
              <a:rPr lang="en-US" dirty="0"/>
              <a:t>What you would write for the first application</a:t>
            </a:r>
          </a:p>
          <a:p>
            <a:pPr lvl="1"/>
            <a:r>
              <a:rPr lang="en-US" dirty="0"/>
              <a:t>Routines that might be useful in other circumstances</a:t>
            </a:r>
          </a:p>
          <a:p>
            <a:pPr lvl="1"/>
            <a:r>
              <a:rPr lang="en-US" dirty="0"/>
              <a:t>If you have 2 or more initial applications, this is easier</a:t>
            </a:r>
          </a:p>
          <a:p>
            <a:pPr lvl="1"/>
            <a:r>
              <a:rPr lang="en-US" dirty="0"/>
              <a:t>Multiple people can be thought of as multiple applications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Generalize where possible</a:t>
            </a:r>
          </a:p>
          <a:p>
            <a:pPr lvl="1"/>
            <a:r>
              <a:rPr lang="en-US" dirty="0"/>
              <a:t>Use templated classes rather than fixed components</a:t>
            </a:r>
          </a:p>
          <a:p>
            <a:pPr lvl="2"/>
            <a:r>
              <a:rPr lang="en-US" dirty="0"/>
              <a:t>Don’t use Object or dynamic if you can avoid it</a:t>
            </a:r>
          </a:p>
          <a:p>
            <a:pPr lvl="1"/>
            <a:r>
              <a:rPr lang="en-US" dirty="0"/>
              <a:t>Use templated methods to allow generic arguments</a:t>
            </a:r>
          </a:p>
          <a:p>
            <a:pPr lvl="1"/>
            <a:r>
              <a:rPr lang="en-US" dirty="0"/>
              <a:t>Leave room for expansion and evolution</a:t>
            </a:r>
          </a:p>
          <a:p>
            <a:pPr lvl="2"/>
            <a:r>
              <a:rPr lang="en-US" dirty="0"/>
              <a:t>Probably more than you normally would</a:t>
            </a:r>
          </a:p>
          <a:p>
            <a:pPr lvl="1"/>
            <a:r>
              <a:rPr lang="en-US" dirty="0"/>
              <a:t>Extend standard interfaces where appropriate</a:t>
            </a:r>
          </a:p>
          <a:p>
            <a:pPr lvl="1"/>
            <a:r>
              <a:rPr lang="en-US" dirty="0"/>
              <a:t>But keep the interface simple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1103D-C475-894F-949F-1E4CBE355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F72E-919E-9049-B4E3-4F146D8316EA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4F4E9-2569-8247-AD53-86C75121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BA4C8-F09A-C947-850A-F08868BF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2292" name="Picture 4" descr="API Development for Cloud computing and web based services - iTreeni">
            <a:extLst>
              <a:ext uri="{FF2B5EF4-FFF2-40B4-BE49-F238E27FC236}">
                <a16:creationId xmlns:a16="http://schemas.microsoft.com/office/drawing/2014/main" id="{0B2095E1-3EB3-2647-B351-A587F9014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829" y="230623"/>
            <a:ext cx="36068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554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E4789-8B4B-E843-B2E5-EBFE28B1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6839B-02FD-5748-B55E-86402779C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Each time you have a new application</a:t>
            </a:r>
          </a:p>
          <a:p>
            <a:pPr lvl="1"/>
            <a:r>
              <a:rPr lang="en-US" dirty="0"/>
              <a:t>Refactor the API to accommodate it</a:t>
            </a:r>
          </a:p>
          <a:p>
            <a:pPr lvl="2"/>
            <a:r>
              <a:rPr lang="en-US" dirty="0"/>
              <a:t>Add a few new calls or classes</a:t>
            </a:r>
          </a:p>
          <a:p>
            <a:pPr lvl="2"/>
            <a:r>
              <a:rPr lang="en-US" dirty="0"/>
              <a:t>Add new methods with additional parameters</a:t>
            </a:r>
          </a:p>
          <a:p>
            <a:pPr lvl="2"/>
            <a:r>
              <a:rPr lang="en-US" dirty="0"/>
              <a:t>Remove or merge unneeded methods</a:t>
            </a:r>
          </a:p>
          <a:p>
            <a:pPr lvl="2"/>
            <a:r>
              <a:rPr lang="en-US" dirty="0"/>
              <a:t>Maintain upward compatibility </a:t>
            </a:r>
          </a:p>
          <a:p>
            <a:pPr lvl="1"/>
            <a:r>
              <a:rPr lang="en-US" dirty="0"/>
              <a:t>If major restructuring is needed</a:t>
            </a:r>
          </a:p>
          <a:p>
            <a:pPr lvl="2"/>
            <a:r>
              <a:rPr lang="en-US" dirty="0"/>
              <a:t>Decide if it will help both applications (probably will)</a:t>
            </a:r>
          </a:p>
          <a:p>
            <a:pPr lvl="2"/>
            <a:r>
              <a:rPr lang="en-US" dirty="0"/>
              <a:t>Preserve the original API as well (mark as deprecated)</a:t>
            </a:r>
          </a:p>
          <a:p>
            <a:pPr lvl="2"/>
            <a:r>
              <a:rPr lang="en-US" dirty="0"/>
              <a:t>Don’t be afraid to refactor early on and as needed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After enough (5) uses</a:t>
            </a:r>
          </a:p>
          <a:p>
            <a:pPr lvl="1"/>
            <a:r>
              <a:rPr lang="en-US" dirty="0"/>
              <a:t>You’re probably close to having the right API</a:t>
            </a:r>
          </a:p>
          <a:p>
            <a:pPr lvl="1"/>
            <a:r>
              <a:rPr lang="en-US" dirty="0"/>
              <a:t>Publish 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353E0-B01F-F247-916D-435D71D5F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A22-23C4-BA43-973C-458C1D4BBFD7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6BD26-570E-5442-A4E0-8BC739BD8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C4FBB-25E5-374F-BB7C-57E56B13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4338" name="Picture 2" descr="MuleSoft Blog » api-development-lifecycle">
            <a:extLst>
              <a:ext uri="{FF2B5EF4-FFF2-40B4-BE49-F238E27FC236}">
                <a16:creationId xmlns:a16="http://schemas.microsoft.com/office/drawing/2014/main" id="{B506B996-B808-1245-B05D-ABE5E8375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41" y="365125"/>
            <a:ext cx="4107822" cy="269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42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80378-D7AB-AE42-983B-D10B9C1A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Coding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6362-EBFD-B94E-B75F-48F87C69A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Handle errors</a:t>
            </a:r>
          </a:p>
          <a:p>
            <a:pPr lvl="1"/>
            <a:r>
              <a:rPr lang="en-US" dirty="0"/>
              <a:t>Well defined behavior on bad or invalid inputs</a:t>
            </a:r>
          </a:p>
          <a:p>
            <a:pPr lvl="2"/>
            <a:r>
              <a:rPr lang="en-US" dirty="0"/>
              <a:t>Either in terms of unique output or exceptions</a:t>
            </a:r>
          </a:p>
          <a:p>
            <a:pPr lvl="1"/>
            <a:r>
              <a:rPr lang="en-US" dirty="0"/>
              <a:t>Code defensively: error check all inputs explicitly</a:t>
            </a:r>
          </a:p>
          <a:p>
            <a:pPr lvl="2"/>
            <a:r>
              <a:rPr lang="en-US" dirty="0"/>
              <a:t>Check for null, 0, empty collections, …</a:t>
            </a:r>
          </a:p>
          <a:p>
            <a:pPr lvl="2"/>
            <a:r>
              <a:rPr lang="en-US" dirty="0"/>
              <a:t>Explicitly document what is returned on bad inputs</a:t>
            </a:r>
          </a:p>
          <a:p>
            <a:pPr lvl="1"/>
            <a:r>
              <a:rPr lang="en-US" dirty="0"/>
              <a:t>Don’t be afraid to throw exceptions</a:t>
            </a:r>
          </a:p>
          <a:p>
            <a:pPr lvl="2"/>
            <a:r>
              <a:rPr lang="en-US" dirty="0"/>
              <a:t>Either standard exceptions or one defined explicitly for the library</a:t>
            </a:r>
          </a:p>
          <a:p>
            <a:pPr lvl="2"/>
            <a:r>
              <a:rPr lang="en-US" dirty="0"/>
              <a:t>Understand Exception versus Error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Document as you go</a:t>
            </a:r>
          </a:p>
          <a:p>
            <a:pPr lvl="1"/>
            <a:r>
              <a:rPr lang="en-US" dirty="0"/>
              <a:t>Javadoc or other standard form</a:t>
            </a:r>
          </a:p>
          <a:p>
            <a:pPr lvl="1"/>
            <a:r>
              <a:rPr lang="en-US" dirty="0"/>
              <a:t>Include input assumptions</a:t>
            </a:r>
          </a:p>
          <a:p>
            <a:pPr lvl="1"/>
            <a:r>
              <a:rPr lang="en-US" dirty="0"/>
              <a:t>Include output under different circumstances</a:t>
            </a:r>
          </a:p>
          <a:p>
            <a:pPr lvl="1"/>
            <a:r>
              <a:rPr lang="en-US" dirty="0"/>
              <a:t>Include exceptions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37B52-111B-AB4F-BEBC-3E279901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454-BE6C-D147-BDC1-B2D52FFCE78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6285E-7369-E643-8D5E-9970F2980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5D6BD-4359-3348-8F11-55B0409BE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3314" name="Picture 2" descr="API-driven Software Development">
            <a:extLst>
              <a:ext uri="{FF2B5EF4-FFF2-40B4-BE49-F238E27FC236}">
                <a16:creationId xmlns:a16="http://schemas.microsoft.com/office/drawing/2014/main" id="{E0D2344E-78F6-6246-8955-5D395C97B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277" y="465713"/>
            <a:ext cx="3810000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74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3E6AE-01F7-F347-BB2B-B12253841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Coding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F43AF-0776-CE48-B5FC-4AB2536B2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Collections are more useful than arrays in Java</a:t>
            </a:r>
          </a:p>
          <a:p>
            <a:pPr lvl="1"/>
            <a:r>
              <a:rPr lang="en-US" dirty="0"/>
              <a:t>Dynamic, easier to create, easier to add to, more flexible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enums for options, not integer or object constants</a:t>
            </a:r>
          </a:p>
          <a:p>
            <a:pPr lvl="1"/>
            <a:r>
              <a:rPr lang="en-US" dirty="0"/>
              <a:t>These are type-checked</a:t>
            </a:r>
          </a:p>
          <a:p>
            <a:pPr lvl="1"/>
            <a:r>
              <a:rPr lang="en-US" dirty="0"/>
              <a:t>Define these as part of the library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Use interfaces if multiple implementations are possible</a:t>
            </a:r>
          </a:p>
          <a:p>
            <a:pPr lvl="1"/>
            <a:r>
              <a:rPr lang="en-US" dirty="0"/>
              <a:t>Or if you want to hide the implementation</a:t>
            </a:r>
          </a:p>
          <a:p>
            <a:pPr lvl="1"/>
            <a:r>
              <a:rPr lang="en-US" dirty="0"/>
              <a:t>With an appropriate static factory method</a:t>
            </a:r>
          </a:p>
          <a:p>
            <a:pPr lvl="1"/>
            <a:r>
              <a:rPr lang="en-US" dirty="0"/>
              <a:t>Use reflection here if needed to choose the implementation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Define callback interfaces for events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EventListenerList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Add methods to add and remove </a:t>
            </a:r>
            <a:r>
              <a:rPr lang="en-US" dirty="0" err="1"/>
              <a:t>callsbacks</a:t>
            </a:r>
            <a:endParaRPr lang="en-US" dirty="0"/>
          </a:p>
          <a:p>
            <a:pPr lvl="1"/>
            <a:r>
              <a:rPr lang="en-US" dirty="0"/>
              <a:t>Provide a default listener implementation class (or default methods on interface)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B55AC-7262-A94B-89FC-D90541AFB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3EA42-FEE1-654C-B9F1-20934119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9466E-AE00-F94A-82D1-1F4F4CBFD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9458" name="Picture 2" descr="What is API in Java? | How It Works | Need &amp; Skill | Career And Advantage">
            <a:extLst>
              <a:ext uri="{FF2B5EF4-FFF2-40B4-BE49-F238E27FC236}">
                <a16:creationId xmlns:a16="http://schemas.microsoft.com/office/drawing/2014/main" id="{69DAB511-805B-0A49-862C-3C97C54F5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350" y="365125"/>
            <a:ext cx="3505143" cy="195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495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0DDE2-8FBD-D443-B900-D0AFC3255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Coding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6622B-C1F5-0F4B-968A-A75CA35F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Generalize</a:t>
            </a:r>
          </a:p>
          <a:p>
            <a:pPr lvl="1"/>
            <a:r>
              <a:rPr lang="en-US" dirty="0"/>
              <a:t>Use Collection, not List, Set, or Vector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CharSequence</a:t>
            </a:r>
            <a:r>
              <a:rPr lang="en-US" dirty="0"/>
              <a:t> not String</a:t>
            </a:r>
          </a:p>
          <a:p>
            <a:pPr lvl="1"/>
            <a:r>
              <a:rPr lang="en-US" dirty="0"/>
              <a:t>Use Comparators rather than implicit comparison </a:t>
            </a:r>
          </a:p>
          <a:p>
            <a:pPr lvl="2"/>
            <a:r>
              <a:rPr lang="en-US" dirty="0"/>
              <a:t>But provide a method to use implicit comparison</a:t>
            </a:r>
          </a:p>
          <a:p>
            <a:pPr lvl="1"/>
            <a:r>
              <a:rPr lang="en-US" dirty="0"/>
              <a:t>Algorithm classes where appropriate</a:t>
            </a:r>
          </a:p>
          <a:p>
            <a:pPr lvl="2"/>
            <a:r>
              <a:rPr lang="en-US" dirty="0"/>
              <a:t>But provide a method to use the standard algorithm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Use templated classes and methods</a:t>
            </a:r>
          </a:p>
          <a:p>
            <a:pPr lvl="1"/>
            <a:r>
              <a:rPr lang="en-US" dirty="0"/>
              <a:t>Understand templated classes</a:t>
            </a:r>
          </a:p>
          <a:p>
            <a:pPr lvl="1"/>
            <a:r>
              <a:rPr lang="en-US" dirty="0"/>
              <a:t>Learn how to define a templated method</a:t>
            </a:r>
          </a:p>
          <a:p>
            <a:pPr lvl="1"/>
            <a:r>
              <a:rPr lang="en-US" dirty="0"/>
              <a:t>Avoid using Object if it isn’t multiple types at once</a:t>
            </a:r>
          </a:p>
          <a:p>
            <a:pPr lvl="1"/>
            <a:r>
              <a:rPr lang="en-US" dirty="0"/>
              <a:t>Define interfaces as needed to represent input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431E4-092A-0743-ABE9-2C5671658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DB31A-C588-7A4B-A63D-DE0546F6D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72342-1447-D64F-A774-1EB9282B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7410" name="Picture 2" descr="The Three Principles of Excellent API Design | Nordic APIs |">
            <a:extLst>
              <a:ext uri="{FF2B5EF4-FFF2-40B4-BE49-F238E27FC236}">
                <a16:creationId xmlns:a16="http://schemas.microsoft.com/office/drawing/2014/main" id="{BF4CD080-FC33-234F-A8F4-0EF5D7E6D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474" y="136525"/>
            <a:ext cx="3349451" cy="251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885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79DB4-39DF-604D-A555-963A2F5EB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Coding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72B98-B1B1-404F-B3E7-A07BD8517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Minimize the size: keep it simple</a:t>
            </a:r>
          </a:p>
          <a:p>
            <a:pPr lvl="1"/>
            <a:r>
              <a:rPr lang="en-US" dirty="0"/>
              <a:t>Number of public classes, interfaces, methods, fields</a:t>
            </a:r>
          </a:p>
          <a:p>
            <a:pPr lvl="1"/>
            <a:r>
              <a:rPr lang="en-US" dirty="0"/>
              <a:t>But providing functionality</a:t>
            </a:r>
          </a:p>
          <a:p>
            <a:pPr lvl="1"/>
            <a:r>
              <a:rPr lang="en-US" dirty="0"/>
              <a:t>Ensure it is easy to use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Provide debugging hooks</a:t>
            </a:r>
          </a:p>
          <a:p>
            <a:pPr lvl="1"/>
            <a:r>
              <a:rPr lang="en-US" dirty="0" err="1"/>
              <a:t>toString</a:t>
            </a:r>
            <a:r>
              <a:rPr lang="en-US" dirty="0"/>
              <a:t>, output methods, logging?</a:t>
            </a:r>
          </a:p>
          <a:p>
            <a:pPr lvl="1"/>
            <a:r>
              <a:rPr lang="en-US" dirty="0"/>
              <a:t>Informative error messages or exceptions with messages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Avoid using outside libraries that might be used separately</a:t>
            </a:r>
          </a:p>
          <a:p>
            <a:pPr lvl="1"/>
            <a:r>
              <a:rPr lang="en-US" dirty="0"/>
              <a:t>To avoid version conflicts</a:t>
            </a:r>
          </a:p>
          <a:p>
            <a:pPr lvl="1"/>
            <a:r>
              <a:rPr lang="en-US" dirty="0"/>
              <a:t>To make it easier to include in your application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C7F62-42D3-DD4F-81B6-B459F7253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7A87F-BF7E-AD43-A8EF-A9C92EE3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AC805-2304-EA4A-9825-D0EEE020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6386" name="Picture 2" descr="API Design 101: API Design Basics - API Academy">
            <a:extLst>
              <a:ext uri="{FF2B5EF4-FFF2-40B4-BE49-F238E27FC236}">
                <a16:creationId xmlns:a16="http://schemas.microsoft.com/office/drawing/2014/main" id="{5E6E7847-EABE-054B-8CF4-94F272210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0" y="136525"/>
            <a:ext cx="3597081" cy="20327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9266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D687F-9776-D24C-8297-A4B614F46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Coding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81511-1891-D94B-9E72-B8391A381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Implementing structures or hierarchies in an API</a:t>
            </a:r>
          </a:p>
          <a:p>
            <a:pPr lvl="1"/>
            <a:r>
              <a:rPr lang="en-US" dirty="0"/>
              <a:t>Provide an abstract top-level class for common functionality</a:t>
            </a:r>
          </a:p>
          <a:p>
            <a:pPr lvl="1"/>
            <a:r>
              <a:rPr lang="en-US" dirty="0"/>
              <a:t>Only expose the subclasses if necessary</a:t>
            </a:r>
          </a:p>
          <a:p>
            <a:pPr lvl="2"/>
            <a:r>
              <a:rPr lang="en-US" dirty="0"/>
              <a:t>Defining a set of interfaces is often more appropriate</a:t>
            </a:r>
          </a:p>
          <a:p>
            <a:pPr lvl="1"/>
            <a:r>
              <a:rPr lang="en-US" dirty="0"/>
              <a:t>Provide iteration for use in the language if appropriate</a:t>
            </a:r>
          </a:p>
          <a:p>
            <a:pPr lvl="1"/>
            <a:r>
              <a:rPr lang="en-US" dirty="0"/>
              <a:t>Provide navigation (up, down, children, …)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Define a visitor for each external data structure</a:t>
            </a:r>
          </a:p>
          <a:p>
            <a:pPr lvl="1"/>
            <a:r>
              <a:rPr lang="en-US" dirty="0"/>
              <a:t>So that users don’t have to understand explicit navigation</a:t>
            </a:r>
          </a:p>
          <a:p>
            <a:pPr lvl="1"/>
            <a:r>
              <a:rPr lang="en-US" dirty="0"/>
              <a:t>Even if it isn’t a tree </a:t>
            </a:r>
          </a:p>
          <a:p>
            <a:pPr lvl="2"/>
            <a:r>
              <a:rPr lang="en-US" dirty="0"/>
              <a:t>Signature visitor, UML visitor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7DBCB-EC98-8E49-9925-9B4488213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46BA9-60AD-2C47-8A8E-CA2BD0EA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06BAD-07BF-F24D-8A15-CA209F4E0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0482" name="Picture 2" descr="Embedded Java - Wikipedia">
            <a:extLst>
              <a:ext uri="{FF2B5EF4-FFF2-40B4-BE49-F238E27FC236}">
                <a16:creationId xmlns:a16="http://schemas.microsoft.com/office/drawing/2014/main" id="{CCEDE6E7-A04D-D54B-93AE-C504507C4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0" y="136525"/>
            <a:ext cx="2805444" cy="182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993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89F30-A548-326C-2ECF-431C4C25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7C03B-49F0-999D-95F3-956EFFDA1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Need to manage the set of APIs an application needs</a:t>
            </a:r>
          </a:p>
          <a:p>
            <a:pPr lvl="1"/>
            <a:r>
              <a:rPr lang="en-US" dirty="0"/>
              <a:t>To avoid duplication</a:t>
            </a:r>
          </a:p>
          <a:p>
            <a:pPr lvl="1"/>
            <a:r>
              <a:rPr lang="en-US" dirty="0"/>
              <a:t>To avoid version conflicts</a:t>
            </a:r>
          </a:p>
          <a:p>
            <a:pPr lvl="1"/>
            <a:r>
              <a:rPr lang="en-US" dirty="0"/>
              <a:t>To easily include all the needed libraries in the binary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I’ve been doing this manually</a:t>
            </a:r>
          </a:p>
          <a:p>
            <a:pPr lvl="1"/>
            <a:r>
              <a:rPr lang="en-US" dirty="0"/>
              <a:t>Maintaining a lib directory with the explicit requirements</a:t>
            </a:r>
          </a:p>
          <a:p>
            <a:pPr lvl="1"/>
            <a:r>
              <a:rPr lang="en-US" dirty="0"/>
              <a:t>Maintaining the </a:t>
            </a:r>
            <a:r>
              <a:rPr lang="en-US" dirty="0" err="1"/>
              <a:t>classpath</a:t>
            </a:r>
            <a:r>
              <a:rPr lang="en-US" dirty="0"/>
              <a:t>, </a:t>
            </a:r>
            <a:r>
              <a:rPr lang="en-US" dirty="0" err="1"/>
              <a:t>librarypath</a:t>
            </a:r>
            <a:r>
              <a:rPr lang="en-US" dirty="0"/>
              <a:t>, or command script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Tools have been developed for this</a:t>
            </a:r>
          </a:p>
          <a:p>
            <a:pPr lvl="1"/>
            <a:r>
              <a:rPr lang="en-US" dirty="0"/>
              <a:t>These are commonly used today</a:t>
            </a:r>
          </a:p>
          <a:p>
            <a:pPr lvl="1"/>
            <a:r>
              <a:rPr lang="en-US" dirty="0"/>
              <a:t>These depend on the language</a:t>
            </a:r>
          </a:p>
          <a:p>
            <a:pPr lvl="1"/>
            <a:r>
              <a:rPr lang="en-US" dirty="0"/>
              <a:t>And its compilation and sharing models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D0E16-B4D0-3A5F-65A8-3CB92906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E36BA-4673-D120-1E81-FDF299F63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A87B9-2855-AEDB-A80A-8E4253FA7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098" name="Picture 2" descr="Library Management System | Library Management Software in India">
            <a:extLst>
              <a:ext uri="{FF2B5EF4-FFF2-40B4-BE49-F238E27FC236}">
                <a16:creationId xmlns:a16="http://schemas.microsoft.com/office/drawing/2014/main" id="{838D838B-EE40-0979-FA09-66162AFDE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357" y="0"/>
            <a:ext cx="2960145" cy="197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8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2866-B5E7-EF78-28AB-728027D8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Management Tool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B53C6-F288-3284-349F-50C97E614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Each API specifies its dependencies 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Which other APIs it uses</a:t>
            </a:r>
          </a:p>
          <a:p>
            <a:pPr lvl="1"/>
            <a:r>
              <a:rPr lang="en-US" dirty="0"/>
              <a:t>Including minimum, maximum version numbers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Application specifies its dependencies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Tool finds the proper version to meet all the dependencies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Versions are automatically downloaded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Versions are automatically included when running the binary</a:t>
            </a:r>
          </a:p>
          <a:p>
            <a:r>
              <a:rPr lang="en-US" dirty="0">
                <a:solidFill>
                  <a:srgbClr val="7030A0"/>
                </a:solidFill>
              </a:rPr>
              <a:t>Tool can build a complete binary (with dependencies)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Tool can build a directory with all the libraries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1B681-019C-665A-5902-786D00F4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93FD6-B595-6457-7715-E90B9FF0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B1EEC-6344-FC23-F4F3-01993B761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124" name="Picture 4" descr="Full base library dependencies | Download Scientific Diagram">
            <a:extLst>
              <a:ext uri="{FF2B5EF4-FFF2-40B4-BE49-F238E27FC236}">
                <a16:creationId xmlns:a16="http://schemas.microsoft.com/office/drawing/2014/main" id="{32C88B5D-413E-CE9F-E5AB-90A4606F9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109" y="365125"/>
            <a:ext cx="3141676" cy="209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44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E69D-591A-C0E6-0C51-C0CA00B98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Management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E1640-374E-CA24-A42F-FE47D1214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Maven (MVN)</a:t>
            </a:r>
          </a:p>
          <a:p>
            <a:pPr lvl="1"/>
            <a:r>
              <a:rPr lang="en-US" dirty="0"/>
              <a:t>For compiled languages (Java, C/C+, …)</a:t>
            </a:r>
          </a:p>
          <a:p>
            <a:pPr lvl="1"/>
            <a:r>
              <a:rPr lang="en-US" dirty="0"/>
              <a:t>XML file (</a:t>
            </a:r>
            <a:r>
              <a:rPr lang="en-US" dirty="0" err="1"/>
              <a:t>pom.xml</a:t>
            </a:r>
            <a:r>
              <a:rPr lang="en-US" dirty="0"/>
              <a:t>) defining the dependencies</a:t>
            </a:r>
          </a:p>
          <a:p>
            <a:pPr lvl="1"/>
            <a:r>
              <a:rPr lang="en-US" dirty="0"/>
              <a:t>Global repository of libraries and their dependencies</a:t>
            </a:r>
          </a:p>
          <a:p>
            <a:pPr lvl="1"/>
            <a:r>
              <a:rPr lang="en-US" dirty="0"/>
              <a:t>Maven also handles building, packaging, testing, …</a:t>
            </a:r>
          </a:p>
          <a:p>
            <a:pPr lvl="1"/>
            <a:r>
              <a:rPr lang="en-US" dirty="0"/>
              <a:t>Can fail if conflicting dependencies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Node Package Manager (NPM)</a:t>
            </a:r>
          </a:p>
          <a:p>
            <a:pPr lvl="1"/>
            <a:r>
              <a:rPr lang="en-US" dirty="0"/>
              <a:t>For Node, JavaScript, TypeScript</a:t>
            </a:r>
          </a:p>
          <a:p>
            <a:pPr lvl="1"/>
            <a:r>
              <a:rPr lang="en-US" dirty="0"/>
              <a:t>Uses </a:t>
            </a:r>
            <a:r>
              <a:rPr lang="en-US" dirty="0" err="1"/>
              <a:t>json</a:t>
            </a:r>
            <a:r>
              <a:rPr lang="en-US" dirty="0"/>
              <a:t> file (</a:t>
            </a:r>
            <a:r>
              <a:rPr lang="en-US" dirty="0" err="1"/>
              <a:t>package.json</a:t>
            </a:r>
            <a:r>
              <a:rPr lang="en-US" dirty="0"/>
              <a:t>) to define the dependencies</a:t>
            </a:r>
          </a:p>
          <a:p>
            <a:pPr lvl="1"/>
            <a:r>
              <a:rPr lang="en-US" dirty="0"/>
              <a:t>Allows multiple versions of a library (since language does)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Dart/Flutter use YAML (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pubspec.yaml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To do maven-like analysis</a:t>
            </a:r>
          </a:p>
          <a:p>
            <a:pPr lvl="1"/>
            <a:r>
              <a:rPr lang="en-US" dirty="0"/>
              <a:t>And provide other capabilities ala maven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probably should be using one of these for your project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BF52E-2E83-5480-1C59-097F383A2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E3FE7-FE3F-EEAE-8840-FB284D925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AF672-6FB7-BDE4-6B4D-FAFF49B3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146" name="Picture 2" descr="Maven And Its Features | SevenMentor">
            <a:extLst>
              <a:ext uri="{FF2B5EF4-FFF2-40B4-BE49-F238E27FC236}">
                <a16:creationId xmlns:a16="http://schemas.microsoft.com/office/drawing/2014/main" id="{7EF2D12E-138D-A730-6EEA-0CD1931CE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78" y="365125"/>
            <a:ext cx="3951463" cy="222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npm - Wikipedia">
            <a:extLst>
              <a:ext uri="{FF2B5EF4-FFF2-40B4-BE49-F238E27FC236}">
                <a16:creationId xmlns:a16="http://schemas.microsoft.com/office/drawing/2014/main" id="{7F0D0409-B031-7D4F-FF63-6479E40C9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170" y="2835783"/>
            <a:ext cx="2652630" cy="103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arn all about pubspec.yaml in Dart language | آموزش کامل فایل پاب اِسپِک  در زبان دارت">
            <a:extLst>
              <a:ext uri="{FF2B5EF4-FFF2-40B4-BE49-F238E27FC236}">
                <a16:creationId xmlns:a16="http://schemas.microsoft.com/office/drawing/2014/main" id="{A445AE2D-34C2-F9B6-B279-3322ECDCF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139" y="4047209"/>
            <a:ext cx="3494203" cy="196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22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6655-CD09-AD42-99D4-ABD05060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 of APIs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7CDEA-D899-B441-9702-6E0919B8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Just as there are multiple ways of representing interfaces</a:t>
            </a:r>
          </a:p>
          <a:p>
            <a:pPr lvl="1"/>
            <a:r>
              <a:rPr lang="en-US" dirty="0"/>
              <a:t>There are multiple API possibilities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HTTP-based APIs</a:t>
            </a:r>
          </a:p>
          <a:p>
            <a:pPr lvl="1"/>
            <a:r>
              <a:rPr lang="en-US" dirty="0"/>
              <a:t>SOAP-based protocols</a:t>
            </a:r>
          </a:p>
          <a:p>
            <a:pPr lvl="1"/>
            <a:r>
              <a:rPr lang="en-US" dirty="0"/>
              <a:t>RESTful (AJAX-based) protocols</a:t>
            </a:r>
          </a:p>
          <a:p>
            <a:pPr lvl="2"/>
            <a:r>
              <a:rPr lang="en-US" dirty="0"/>
              <a:t>Google location service</a:t>
            </a:r>
          </a:p>
          <a:p>
            <a:pPr lvl="1"/>
            <a:r>
              <a:rPr lang="en-US" dirty="0"/>
              <a:t>Microservices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Message-based APIs</a:t>
            </a:r>
          </a:p>
          <a:p>
            <a:pPr lvl="1"/>
            <a:r>
              <a:rPr lang="en-US" dirty="0"/>
              <a:t>FIELD and Code Bubbles use several of these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120DA-183E-9F4A-833C-2EB476C37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8F6B7-68D3-2D4B-9818-D1C637126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89185-55EF-6D4F-810E-F2B1F8BF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5362" name="Picture 2" descr="REST API Checklist - Kenneth Lange">
            <a:extLst>
              <a:ext uri="{FF2B5EF4-FFF2-40B4-BE49-F238E27FC236}">
                <a16:creationId xmlns:a16="http://schemas.microsoft.com/office/drawing/2014/main" id="{E7F54131-0AFC-F248-B5E3-CAEEF3497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659" y="3185327"/>
            <a:ext cx="4326245" cy="218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376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05550-F41A-81B8-E495-60B54FBD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832D6-3835-6595-1B31-99FA2F02B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Modified programming assignment due 10/24 </a:t>
            </a:r>
          </a:p>
          <a:p>
            <a:pPr lvl="1"/>
            <a:r>
              <a:rPr lang="en-US" dirty="0"/>
              <a:t>Use the balls for data visualization</a:t>
            </a:r>
          </a:p>
          <a:p>
            <a:pPr lvl="1"/>
            <a:r>
              <a:rPr lang="en-US" dirty="0"/>
              <a:t>Provide an AI for your bouncing balls game</a:t>
            </a:r>
          </a:p>
          <a:p>
            <a:pPr lvl="1"/>
            <a:r>
              <a:rPr lang="en-US" dirty="0"/>
              <a:t>Experiment and report on using multiple threads</a:t>
            </a:r>
          </a:p>
          <a:p>
            <a:r>
              <a:rPr lang="en-US" dirty="0"/>
              <a:t>Create a video of the assignment once it works</a:t>
            </a:r>
          </a:p>
          <a:p>
            <a:pPr lvl="1"/>
            <a:r>
              <a:rPr lang="en-US" dirty="0"/>
              <a:t>Can have sound (not mandatory)</a:t>
            </a:r>
          </a:p>
          <a:p>
            <a:pPr lvl="1"/>
            <a:r>
              <a:rPr lang="en-US" dirty="0"/>
              <a:t>Prepare to hand in  (due 10/29)</a:t>
            </a:r>
          </a:p>
          <a:p>
            <a:pPr lvl="1"/>
            <a:r>
              <a:rPr lang="en-US" dirty="0"/>
              <a:t>Prepare to show in class Tuesday 10/29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633F3-4943-2213-EBD3-BFEAC0936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35BA0-8334-69AE-1997-1ADDE5FA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E0E61-95CF-B032-9ADD-7027DCE5D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95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7979C-795E-CE49-9A86-9AE394593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4C3A5-A40B-AE4B-A5D3-FF49ABF26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Meet again as a project group</a:t>
            </a:r>
          </a:p>
          <a:p>
            <a:pPr lvl="1"/>
            <a:r>
              <a:rPr lang="en-US" dirty="0"/>
              <a:t>Think about whether you need an API to support your team</a:t>
            </a:r>
          </a:p>
          <a:p>
            <a:pPr lvl="2"/>
            <a:r>
              <a:rPr lang="en-US" dirty="0"/>
              <a:t>Code that each person would need to write separately</a:t>
            </a:r>
          </a:p>
          <a:p>
            <a:pPr lvl="2"/>
            <a:r>
              <a:rPr lang="en-US" dirty="0"/>
              <a:t>Identify any such portions and list their requirements</a:t>
            </a:r>
          </a:p>
          <a:p>
            <a:r>
              <a:rPr lang="en-US" dirty="0"/>
              <a:t>Then have a project meeting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17843-2DC3-C84C-90EA-E76BD375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3E6E-C7D2-E744-B9C4-73B0FF5A106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00A7E-EAEE-E943-BE4A-D6ADF2AE3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E0A92-AF6B-3E49-9F5C-15C406D2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4788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73611</TotalTime>
  <Words>2385</Words>
  <Application>Microsoft Macintosh PowerPoint</Application>
  <PresentationFormat>Widescreen</PresentationFormat>
  <Paragraphs>410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Century Schoolbook</vt:lpstr>
      <vt:lpstr>Theme1</vt:lpstr>
      <vt:lpstr>Creating and Using APIs</vt:lpstr>
      <vt:lpstr>What is an API</vt:lpstr>
      <vt:lpstr>Using an API</vt:lpstr>
      <vt:lpstr>Example: External APIs used in Bubbles</vt:lpstr>
      <vt:lpstr>Creating an API</vt:lpstr>
      <vt:lpstr>Experience with Creating APIs -- IVY</vt:lpstr>
      <vt:lpstr>Experience with APIs -- IVY</vt:lpstr>
      <vt:lpstr>Experience with APIs -- IVY</vt:lpstr>
      <vt:lpstr>Interfaces Types Used in IVY</vt:lpstr>
      <vt:lpstr>Single Jar Packaging</vt:lpstr>
      <vt:lpstr>Single Package Packaging</vt:lpstr>
      <vt:lpstr>APIs are Difficult to Design and Build</vt:lpstr>
      <vt:lpstr>APIs are Difficult to Design and Build</vt:lpstr>
      <vt:lpstr>APIs are Difficult to Design and Build</vt:lpstr>
      <vt:lpstr>High Level Interfaces are a Form Of API</vt:lpstr>
      <vt:lpstr>API Development</vt:lpstr>
      <vt:lpstr>API Development</vt:lpstr>
      <vt:lpstr>API Coding Principles</vt:lpstr>
      <vt:lpstr>API Coding Principles</vt:lpstr>
      <vt:lpstr>API Coding Principles</vt:lpstr>
      <vt:lpstr>API Coding Principles</vt:lpstr>
      <vt:lpstr>API Coding Principles</vt:lpstr>
      <vt:lpstr>Library Management</vt:lpstr>
      <vt:lpstr>Library Management Tool Goals</vt:lpstr>
      <vt:lpstr>Library Management Tools</vt:lpstr>
      <vt:lpstr>Other Types of APIs</vt:lpstr>
      <vt:lpstr>Programming Homework</vt:lpstr>
      <vt:lpstr>Project Meeting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and Using APIs</dc:title>
  <dc:creator>Steven Reiss</dc:creator>
  <cp:lastModifiedBy>Steven Reiss</cp:lastModifiedBy>
  <cp:revision>50</cp:revision>
  <dcterms:created xsi:type="dcterms:W3CDTF">2020-10-07T12:13:00Z</dcterms:created>
  <dcterms:modified xsi:type="dcterms:W3CDTF">2024-10-21T01:24:07Z</dcterms:modified>
</cp:coreProperties>
</file>