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6" r:id="rId2"/>
    <p:sldId id="286" r:id="rId3"/>
    <p:sldId id="257" r:id="rId4"/>
    <p:sldId id="258" r:id="rId5"/>
    <p:sldId id="284" r:id="rId6"/>
    <p:sldId id="260" r:id="rId7"/>
    <p:sldId id="259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85" r:id="rId16"/>
    <p:sldId id="268" r:id="rId17"/>
    <p:sldId id="269" r:id="rId18"/>
    <p:sldId id="280" r:id="rId19"/>
    <p:sldId id="275" r:id="rId20"/>
    <p:sldId id="270" r:id="rId21"/>
    <p:sldId id="271" r:id="rId22"/>
    <p:sldId id="272" r:id="rId23"/>
    <p:sldId id="283" r:id="rId24"/>
    <p:sldId id="273" r:id="rId25"/>
    <p:sldId id="274" r:id="rId26"/>
    <p:sldId id="303" r:id="rId27"/>
    <p:sldId id="304" r:id="rId28"/>
    <p:sldId id="301" r:id="rId29"/>
    <p:sldId id="302" r:id="rId30"/>
    <p:sldId id="276" r:id="rId31"/>
    <p:sldId id="277" r:id="rId32"/>
    <p:sldId id="27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74"/>
    <p:restoredTop sz="73741"/>
  </p:normalViewPr>
  <p:slideViewPr>
    <p:cSldViewPr snapToGrid="0" snapToObjects="1">
      <p:cViewPr varScale="1">
        <p:scale>
          <a:sx n="88" d="100"/>
          <a:sy n="88" d="100"/>
        </p:scale>
        <p:origin x="11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86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40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bit complex – need a better introduction or use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0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7C70C4F-A178-BE4A-B672-B99B1FB75B0C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7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DA33DE2E-330A-AC43-AF66-29CBF969D958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5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6D83A57-4DB2-F149-A235-9189B83A25BE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26B2658-075C-3A49-B5CD-9A01CE5D6E25}" type="datetime1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7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33D63C4-6583-624F-BEB8-921D9224F74B}" type="datetime1">
              <a:rPr lang="en-US" smtClean="0"/>
              <a:t>10/9/24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6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B22265D-D93C-804A-89A1-C96FB9533900}" type="datetime1">
              <a:rPr lang="en-US" smtClean="0"/>
              <a:t>10/9/24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9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A3C5-5CB1-0C45-B325-44A5EE20621F}" type="datetime1">
              <a:rPr lang="en-US" smtClean="0"/>
              <a:t>10/9/24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4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9A7B860-62FE-4F42-A762-25520AE24CC1}" type="datetime1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9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E1D4220-3784-5D4D-823F-18C11AE155DC}" type="datetime1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4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FDC58F7-1FB1-6C49-A061-81C4A3E82792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4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133ACAE-DFEF-5143-823A-68ABF31F8BBA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6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13307-2B64-414C-A501-32FFEE0C1CAE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3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34" y="3098800"/>
            <a:ext cx="3098242" cy="1006475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Coding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37" y="4105275"/>
            <a:ext cx="7770725" cy="1095863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81E5-99F5-FC48-B738-C2BE82E03F26}" type="datetime1">
              <a:rPr lang="en-US" smtClean="0"/>
              <a:t>10/9/24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8" name="Picture 4" descr="That Point You When You Get Close to The End of Coding - Web Comics - 4koma  comic strip, webcomics, web comics">
            <a:extLst>
              <a:ext uri="{FF2B5EF4-FFF2-40B4-BE49-F238E27FC236}">
                <a16:creationId xmlns:a16="http://schemas.microsoft.com/office/drawing/2014/main" id="{4D7F9D3A-1F50-6A49-9840-023AA1DD7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1" b="9032"/>
          <a:stretch/>
        </p:blipFill>
        <p:spPr bwMode="auto">
          <a:xfrm>
            <a:off x="9828359" y="0"/>
            <a:ext cx="2159088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ur 20 Favorite Web Dev Comics of All Time - Tutorialzine">
            <a:extLst>
              <a:ext uri="{FF2B5EF4-FFF2-40B4-BE49-F238E27FC236}">
                <a16:creationId xmlns:a16="http://schemas.microsoft.com/office/drawing/2014/main" id="{F6FE3F16-FBE5-8D40-9F44-0CAEEDDB5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046" y="3858317"/>
            <a:ext cx="2261717" cy="282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uge Collection of Programming Cartoons">
            <a:extLst>
              <a:ext uri="{FF2B5EF4-FFF2-40B4-BE49-F238E27FC236}">
                <a16:creationId xmlns:a16="http://schemas.microsoft.com/office/drawing/2014/main" id="{7C787183-DE55-8E4A-8A64-87414482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96" y="33941"/>
            <a:ext cx="7687094" cy="283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A8EB-B49B-336D-88F6-0CDFCE44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You Think You Know How to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5745-5F74-0C84-6BD9-75D19DB77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already know how to code</a:t>
            </a:r>
          </a:p>
          <a:p>
            <a:pPr lvl="1"/>
            <a:r>
              <a:rPr lang="en-US" dirty="0"/>
              <a:t>Or you wouldn’t be here</a:t>
            </a:r>
          </a:p>
          <a:p>
            <a:pPr lvl="1"/>
            <a:r>
              <a:rPr lang="en-US" dirty="0"/>
              <a:t>You’ve been coding for a while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This course should teach you to code better</a:t>
            </a:r>
          </a:p>
          <a:p>
            <a:pPr lvl="1"/>
            <a:r>
              <a:rPr lang="en-US" dirty="0"/>
              <a:t>Coding not for the moment</a:t>
            </a:r>
          </a:p>
          <a:p>
            <a:pPr lvl="1"/>
            <a:r>
              <a:rPr lang="en-US" dirty="0"/>
              <a:t>Coding for large, long-lived systems</a:t>
            </a:r>
          </a:p>
          <a:p>
            <a:pPr lvl="1"/>
            <a:r>
              <a:rPr lang="en-US" dirty="0"/>
              <a:t>Coding that will last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 want you to use what you learned</a:t>
            </a:r>
          </a:p>
          <a:p>
            <a:pPr lvl="1"/>
            <a:r>
              <a:rPr lang="en-US" dirty="0"/>
              <a:t>In your project</a:t>
            </a:r>
          </a:p>
          <a:p>
            <a:pPr lvl="1"/>
            <a:r>
              <a:rPr lang="en-US" dirty="0"/>
              <a:t>In your programming assignment</a:t>
            </a:r>
          </a:p>
          <a:p>
            <a:pPr lvl="1"/>
            <a:r>
              <a:rPr lang="en-US" dirty="0"/>
              <a:t>In your future work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64C59-B312-7485-BBBA-4B72F8F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991C4-4F16-EC0F-9E9D-A981D810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4C638-5558-7862-EAB1-74E25698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ow To Design Large Software Systems">
            <a:extLst>
              <a:ext uri="{FF2B5EF4-FFF2-40B4-BE49-F238E27FC236}">
                <a16:creationId xmlns:a16="http://schemas.microsoft.com/office/drawing/2014/main" id="{BA3AF2BF-1934-F51B-BB43-F128ACF8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14" y="3460751"/>
            <a:ext cx="4988277" cy="280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53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4138C-38CC-984D-A61E-4B07C37D9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7612-2781-DB43-8763-D3974A358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will spend considerable time writing the code</a:t>
            </a:r>
          </a:p>
          <a:p>
            <a:pPr lvl="1"/>
            <a:r>
              <a:rPr lang="en-US" dirty="0"/>
              <a:t>Or it will seem that way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will spend a lot more time reading that code</a:t>
            </a:r>
          </a:p>
          <a:p>
            <a:pPr lvl="1"/>
            <a:r>
              <a:rPr lang="en-US" dirty="0"/>
              <a:t>Maybe not in this course, but in the real world</a:t>
            </a:r>
          </a:p>
          <a:p>
            <a:pPr lvl="1"/>
            <a:r>
              <a:rPr lang="en-US" dirty="0"/>
              <a:t>Also reading code that others wrote</a:t>
            </a:r>
          </a:p>
          <a:p>
            <a:pPr lvl="1"/>
            <a:r>
              <a:rPr lang="en-US" dirty="0"/>
              <a:t>For debugging, maintenance, evolution, understanding …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lecture tries to provide some general principles</a:t>
            </a:r>
          </a:p>
          <a:p>
            <a:pPr lvl="1"/>
            <a:r>
              <a:rPr lang="en-US" dirty="0"/>
              <a:t>Beyond the naming and ordering conventions we previously covered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And example rules or suggestions for coding in Java and JavaScript</a:t>
            </a:r>
          </a:p>
          <a:p>
            <a:pPr lvl="1"/>
            <a:r>
              <a:rPr lang="en-US" dirty="0"/>
              <a:t>Other languages have similar rule sets</a:t>
            </a:r>
          </a:p>
          <a:p>
            <a:pPr lvl="1"/>
            <a:r>
              <a:rPr lang="en-US" dirty="0"/>
              <a:t>Find them on-line, or invent them yourselves</a:t>
            </a:r>
          </a:p>
          <a:p>
            <a:pPr lvl="1"/>
            <a:r>
              <a:rPr lang="en-US" dirty="0"/>
              <a:t>But make sure they are meaningful for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6855B-108E-E548-938E-BA1255BD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2205-024D-504E-A49C-C7D315727A66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8F7F5-19F9-B44F-88DC-06B385D4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A47FE-05C3-194B-95BA-372574E8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Why Coding is Important | Launchpad Learning Uncategorized %">
            <a:extLst>
              <a:ext uri="{FF2B5EF4-FFF2-40B4-BE49-F238E27FC236}">
                <a16:creationId xmlns:a16="http://schemas.microsoft.com/office/drawing/2014/main" id="{2365268B-5334-BF49-B6C8-5DD37C649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313" y="475411"/>
            <a:ext cx="3664363" cy="203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7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EFAC-497D-EB4A-A6C7-127A19A15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C32EB-C7DA-F24C-A7B6-4782571C9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ighlight>
                  <a:srgbClr val="FFFF00"/>
                </a:highlight>
              </a:rPr>
              <a:t>Write code to be read by humans</a:t>
            </a:r>
          </a:p>
          <a:p>
            <a:pPr lvl="1"/>
            <a:r>
              <a:rPr lang="en-US" dirty="0"/>
              <a:t>Names should be meaningful</a:t>
            </a:r>
          </a:p>
          <a:p>
            <a:pPr lvl="1"/>
            <a:r>
              <a:rPr lang="en-US" dirty="0"/>
              <a:t>Code shouldn’t be overly complex </a:t>
            </a:r>
          </a:p>
          <a:p>
            <a:pPr lvl="1"/>
            <a:r>
              <a:rPr lang="en-US" dirty="0"/>
              <a:t>Code should be documented where needed</a:t>
            </a:r>
          </a:p>
          <a:p>
            <a:pPr lvl="1"/>
            <a:r>
              <a:rPr lang="en-US" dirty="0"/>
              <a:t>Code should be organized</a:t>
            </a:r>
          </a:p>
          <a:p>
            <a:pPr lvl="2"/>
            <a:r>
              <a:rPr lang="en-US" dirty="0"/>
              <a:t>Finding things in the code should be easy</a:t>
            </a:r>
          </a:p>
          <a:p>
            <a:pPr lvl="1"/>
            <a:r>
              <a:rPr lang="en-US" dirty="0"/>
              <a:t>Conventions should be followed</a:t>
            </a:r>
          </a:p>
          <a:p>
            <a:pPr lvl="2"/>
            <a:r>
              <a:rPr lang="en-US" dirty="0"/>
              <a:t>Naming, ordering, style</a:t>
            </a:r>
          </a:p>
          <a:p>
            <a:pPr lvl="1"/>
            <a:r>
              <a:rPr lang="en-US" dirty="0"/>
              <a:t>Code should be easy to understand</a:t>
            </a:r>
          </a:p>
          <a:p>
            <a:pPr lvl="2"/>
            <a:r>
              <a:rPr lang="en-US" dirty="0"/>
              <a:t>Simpler is better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73CDA-355D-0C40-ACF4-F048C4F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4A18-3519-0F4C-8084-5140A2870F8F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D601F-7F96-0545-B55A-65E412E6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FB134-BA99-3843-8463-5E0C72F9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Writing Clean Code!!!. “Any fool can write code that a… | by hasanga  lakdinu | Medium">
            <a:extLst>
              <a:ext uri="{FF2B5EF4-FFF2-40B4-BE49-F238E27FC236}">
                <a16:creationId xmlns:a16="http://schemas.microsoft.com/office/drawing/2014/main" id="{639CCBE7-1035-F047-BBD6-947BD9E21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861" y="170657"/>
            <a:ext cx="4755813" cy="237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bout time we take Pride on our code | YLD Blog">
            <a:extLst>
              <a:ext uri="{FF2B5EF4-FFF2-40B4-BE49-F238E27FC236}">
                <a16:creationId xmlns:a16="http://schemas.microsoft.com/office/drawing/2014/main" id="{2709C36B-B744-7A10-34EE-3D93D4A5E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3280342"/>
            <a:ext cx="27686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56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904C-6DE1-D2B2-3EAE-ED76666E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783EE-938C-7E90-F8AE-29B645C2A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00FF00"/>
                </a:highlight>
              </a:rPr>
              <a:t>Take pride in your code </a:t>
            </a:r>
          </a:p>
          <a:p>
            <a:pPr lvl="1"/>
            <a:r>
              <a:rPr lang="en-US" dirty="0"/>
              <a:t>You should want to show it off</a:t>
            </a:r>
          </a:p>
          <a:p>
            <a:pPr lvl="1"/>
            <a:r>
              <a:rPr lang="en-US" dirty="0"/>
              <a:t>You should want others to read it</a:t>
            </a:r>
          </a:p>
          <a:p>
            <a:pPr lvl="1"/>
            <a:r>
              <a:rPr lang="en-US" dirty="0"/>
              <a:t>You should want others to emulate it</a:t>
            </a:r>
          </a:p>
          <a:p>
            <a:pPr lvl="1"/>
            <a:r>
              <a:rPr lang="en-US" dirty="0"/>
              <a:t>You should want others to use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CAE83-8E31-F8AE-2A54-408CA186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ACF8A-BD70-035E-E3D9-B59ED93B6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204C6-95D4-A571-73D3-1E1E9F99D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How 'Code with Pride' is building a stronger LGBTQ+ tech community in STL -  1904labs">
            <a:extLst>
              <a:ext uri="{FF2B5EF4-FFF2-40B4-BE49-F238E27FC236}">
                <a16:creationId xmlns:a16="http://schemas.microsoft.com/office/drawing/2014/main" id="{610BD9A6-7E3D-7822-540F-4F191F6EB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57" y="358794"/>
            <a:ext cx="4399189" cy="27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afting Better Code Reviews. Adapted and reworked from a talk… | by  Vaidehi Joshi | Medium">
            <a:extLst>
              <a:ext uri="{FF2B5EF4-FFF2-40B4-BE49-F238E27FC236}">
                <a16:creationId xmlns:a16="http://schemas.microsoft.com/office/drawing/2014/main" id="{7E3E4AD3-041A-0328-ABB8-3054CF395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914" y="3821339"/>
            <a:ext cx="5399710" cy="235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86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3A00E-808D-1D42-ACD8-213A0EE2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89656-8EC4-724A-A7A5-8CFF2EB4A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00FFFF"/>
                </a:highlight>
              </a:rPr>
              <a:t>Write code meant to be permanent</a:t>
            </a:r>
          </a:p>
          <a:p>
            <a:pPr lvl="1"/>
            <a:r>
              <a:rPr lang="en-US" dirty="0"/>
              <a:t>Assume it will be around for 20 years</a:t>
            </a:r>
          </a:p>
          <a:p>
            <a:pPr lvl="1"/>
            <a:r>
              <a:rPr lang="en-US" dirty="0"/>
              <a:t>Even if you anticipate doing so, you won’t throw it away</a:t>
            </a:r>
          </a:p>
          <a:p>
            <a:r>
              <a:rPr lang="en-US" dirty="0">
                <a:highlight>
                  <a:srgbClr val="FFFF00"/>
                </a:highlight>
              </a:rPr>
              <a:t>Write code so it can be extended in the future</a:t>
            </a:r>
          </a:p>
          <a:p>
            <a:pPr lvl="1"/>
            <a:r>
              <a:rPr lang="en-US" dirty="0"/>
              <a:t>Code rarely shrinks</a:t>
            </a:r>
          </a:p>
          <a:p>
            <a:pPr lvl="1"/>
            <a:r>
              <a:rPr lang="en-US" dirty="0"/>
              <a:t>Classes will get additional methods/functions and fields</a:t>
            </a:r>
          </a:p>
          <a:p>
            <a:pPr lvl="1"/>
            <a:r>
              <a:rPr lang="en-US" dirty="0"/>
              <a:t>Classes will be used in different ways</a:t>
            </a:r>
          </a:p>
          <a:p>
            <a:pPr lvl="1"/>
            <a:r>
              <a:rPr lang="en-US" dirty="0"/>
              <a:t>Methods will get longer and more complex</a:t>
            </a:r>
          </a:p>
          <a:p>
            <a:pPr lvl="1"/>
            <a:r>
              <a:rPr lang="en-US" dirty="0"/>
              <a:t>Fields and variables will be added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50A29-84F0-AF46-AEDD-C1B311C0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A1894-4FDA-1243-9DB0-C09BD0FBF09C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F7A69-2908-8A42-A31A-DC2E5565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769D3-341A-4349-8714-7904D2C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Writing Code That Lasts Forever (Droidcon NYC 2018) - Speaker Deck">
            <a:extLst>
              <a:ext uri="{FF2B5EF4-FFF2-40B4-BE49-F238E27FC236}">
                <a16:creationId xmlns:a16="http://schemas.microsoft.com/office/drawing/2014/main" id="{F7FA123E-7BA5-CE45-8613-068709093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4038600" cy="227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652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2036D-922C-3E4D-BEED-F3D01A2D5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1467-99DD-A44F-9DE0-C2C4E4A28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ighlight>
                  <a:srgbClr val="FF00FF"/>
                </a:highlight>
              </a:rPr>
              <a:t>Write code to be maintained</a:t>
            </a:r>
          </a:p>
          <a:p>
            <a:pPr lvl="1"/>
            <a:r>
              <a:rPr lang="en-US" dirty="0"/>
              <a:t>Ease of debugging is more important than ease of writing</a:t>
            </a:r>
          </a:p>
          <a:p>
            <a:pPr lvl="2"/>
            <a:r>
              <a:rPr lang="en-US" dirty="0"/>
              <a:t>Code defensively: it really helps</a:t>
            </a:r>
          </a:p>
          <a:p>
            <a:pPr lvl="2"/>
            <a:r>
              <a:rPr lang="en-US" dirty="0"/>
              <a:t>Ability to find a location given class/method name</a:t>
            </a:r>
          </a:p>
          <a:p>
            <a:pPr lvl="3"/>
            <a:r>
              <a:rPr lang="en-US" dirty="0"/>
              <a:t>This might be all you get from a stack trace or bug report</a:t>
            </a:r>
          </a:p>
          <a:p>
            <a:pPr lvl="2"/>
            <a:r>
              <a:rPr lang="en-US" dirty="0"/>
              <a:t>Avoid constructs that are difficult to debug and test</a:t>
            </a:r>
          </a:p>
          <a:p>
            <a:pPr lvl="1"/>
            <a:r>
              <a:rPr lang="en-US" dirty="0"/>
              <a:t>Ease of changing the code is more important than ease of writing</a:t>
            </a:r>
          </a:p>
          <a:p>
            <a:pPr lvl="2"/>
            <a:r>
              <a:rPr lang="en-US" dirty="0"/>
              <a:t>Easy to add new items</a:t>
            </a:r>
          </a:p>
          <a:p>
            <a:pPr lvl="2"/>
            <a:r>
              <a:rPr lang="en-US" dirty="0"/>
              <a:t>Easy to adapt, refactor</a:t>
            </a:r>
          </a:p>
          <a:p>
            <a:pPr lvl="2"/>
            <a:r>
              <a:rPr lang="en-US" dirty="0"/>
              <a:t>Localize as much as possible (principle of least privilege)</a:t>
            </a:r>
          </a:p>
          <a:p>
            <a:pPr lvl="2"/>
            <a:r>
              <a:rPr lang="en-US" dirty="0"/>
              <a:t>Minimize coupling, maximize cohesion</a:t>
            </a:r>
          </a:p>
          <a:p>
            <a:pPr lvl="2"/>
            <a:r>
              <a:rPr lang="en-US" dirty="0"/>
              <a:t>Document as needed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DA5F3-84E1-4447-9BD9-0BE6433B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7450-70B3-5A4F-931C-B3086AE4FD7C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188B1-C535-FC4B-902D-D72FDB856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38B7-72EF-9B43-9E51-4E918F44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A Software Developer's Guide to Maintaining Code - Simple Programmer">
            <a:extLst>
              <a:ext uri="{FF2B5EF4-FFF2-40B4-BE49-F238E27FC236}">
                <a16:creationId xmlns:a16="http://schemas.microsoft.com/office/drawing/2014/main" id="{35D59FC0-F3F9-1249-8C03-16964ECFA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978" y="75395"/>
            <a:ext cx="3689268" cy="207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6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FFDB2-3A70-9842-BD7A-89E61CD11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720B5-831C-2342-AC3E-2D6FC008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Files and Classes should be reasonably sized</a:t>
            </a:r>
          </a:p>
          <a:p>
            <a:pPr lvl="1"/>
            <a:r>
              <a:rPr lang="en-US" dirty="0"/>
              <a:t>Not too long or too short: think about reading it</a:t>
            </a:r>
          </a:p>
          <a:p>
            <a:pPr lvl="2"/>
            <a:r>
              <a:rPr lang="en-US" dirty="0"/>
              <a:t>200-1000 lines is best 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Keep the number of top-level classes in a package reasonable</a:t>
            </a:r>
          </a:p>
          <a:p>
            <a:pPr lvl="1"/>
            <a:r>
              <a:rPr lang="en-US" dirty="0"/>
              <a:t>Number of files in a directory</a:t>
            </a:r>
          </a:p>
          <a:p>
            <a:pPr lvl="1"/>
            <a:r>
              <a:rPr lang="en-US" dirty="0"/>
              <a:t>5-20 would be a good target: think about finding something</a:t>
            </a:r>
          </a:p>
          <a:p>
            <a:pPr lvl="1"/>
            <a:r>
              <a:rPr lang="en-US" dirty="0"/>
              <a:t>Use inner classes, separate packages, or subpackages</a:t>
            </a:r>
          </a:p>
          <a:p>
            <a:r>
              <a:rPr lang="en-US" dirty="0">
                <a:solidFill>
                  <a:srgbClr val="7030A0"/>
                </a:solidFill>
              </a:rPr>
              <a:t>Inner classes should be small</a:t>
            </a:r>
          </a:p>
          <a:p>
            <a:pPr lvl="1"/>
            <a:r>
              <a:rPr lang="en-US" dirty="0"/>
              <a:t>If it is &gt; 100 lines (1 page/screen), should probably be an outer class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Make inner classes static, non-extendible classes final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Classes and files shouldn’t have too many public methods</a:t>
            </a:r>
          </a:p>
          <a:p>
            <a:pPr lvl="1"/>
            <a:r>
              <a:rPr lang="en-US" dirty="0"/>
              <a:t>Interfaces should be kept simple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CBA69-82F5-E943-B1CC-1D5ED481E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E235-5E15-F74C-9D38-A233748C4CF7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00F5-4764-C44B-8EFF-D31A79885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47932-7D7D-BF4D-9612-9B2B7975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146" name="Picture 2" descr="Object-Oriented Metrics: Measures of Complexity: Henderson-Sellers, Brian:  9780132398725: Amazon.com: Books">
            <a:extLst>
              <a:ext uri="{FF2B5EF4-FFF2-40B4-BE49-F238E27FC236}">
                <a16:creationId xmlns:a16="http://schemas.microsoft.com/office/drawing/2014/main" id="{6E29193A-00B0-7B4D-AF63-A7F408D5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610" y="309810"/>
            <a:ext cx="1762263" cy="267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719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BCA00-15DA-1443-90A1-D0BFD633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2EDAC-339E-5845-94BD-0AA595C51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Methods / Functions should be reasonably sized</a:t>
            </a:r>
          </a:p>
          <a:p>
            <a:pPr lvl="1"/>
            <a:r>
              <a:rPr lang="en-US" b="1" dirty="0"/>
              <a:t>Should fit on one page or screen</a:t>
            </a:r>
          </a:p>
          <a:p>
            <a:pPr lvl="1"/>
            <a:r>
              <a:rPr lang="en-US" dirty="0"/>
              <a:t>If more complex, split into multiple methods or use helpers</a:t>
            </a:r>
          </a:p>
          <a:p>
            <a:pPr lvl="1"/>
            <a:r>
              <a:rPr lang="en-US" dirty="0"/>
              <a:t>Or encapsulate in an inner class to provide common local variables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Methods shouldn’t have too many parameters</a:t>
            </a:r>
          </a:p>
          <a:p>
            <a:pPr lvl="1"/>
            <a:r>
              <a:rPr lang="en-US" dirty="0"/>
              <a:t>Especially accessible methods (public, protected, …)</a:t>
            </a:r>
          </a:p>
          <a:p>
            <a:pPr lvl="1"/>
            <a:r>
              <a:rPr lang="en-US" dirty="0"/>
              <a:t>Parameters should be necessary and logical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Parameter types should be primitive where possible</a:t>
            </a:r>
          </a:p>
          <a:p>
            <a:pPr lvl="1"/>
            <a:r>
              <a:rPr lang="en-US" dirty="0"/>
              <a:t>Easier to understand, simpler to use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 a consistent parameter order throughout project</a:t>
            </a:r>
          </a:p>
          <a:p>
            <a:pPr lvl="1"/>
            <a:r>
              <a:rPr lang="en-US" dirty="0"/>
              <a:t>(width, height)   versus  (height, width)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55211-4A96-1F47-B92D-3EF3FF31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8D35-C8BA-E44D-9169-04FA3E8C966F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B1AFB-5023-3744-973B-1D566FDD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FE8B-A24E-FA40-94E6-92FA2F3F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170" name="Picture 2" descr="Product Quality: Metrics, Verification, Validation, Testing">
            <a:extLst>
              <a:ext uri="{FF2B5EF4-FFF2-40B4-BE49-F238E27FC236}">
                <a16:creationId xmlns:a16="http://schemas.microsoft.com/office/drawing/2014/main" id="{0147F246-E2B5-9F4A-954F-E8FB580B8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60" y="214798"/>
            <a:ext cx="2891477" cy="217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915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7689-0349-CC40-8D3D-1D5E778F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Logging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6A9D1-0E7C-9C45-9BB6-47AAE1C57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logging to track execution throughout coding</a:t>
            </a:r>
          </a:p>
          <a:p>
            <a:pPr lvl="1"/>
            <a:r>
              <a:rPr lang="en-US" dirty="0"/>
              <a:t>You’ll eventually have to debug</a:t>
            </a:r>
          </a:p>
          <a:p>
            <a:pPr lvl="1"/>
            <a:r>
              <a:rPr lang="en-US" dirty="0"/>
              <a:t>Have the system capable of explaining what is happening</a:t>
            </a:r>
          </a:p>
          <a:p>
            <a:pPr lvl="1"/>
            <a:r>
              <a:rPr lang="en-US" dirty="0"/>
              <a:t>Logging finds bugs that you don’t otherwise see</a:t>
            </a:r>
          </a:p>
          <a:p>
            <a:pPr lvl="1"/>
            <a:r>
              <a:rPr lang="en-US" dirty="0"/>
              <a:t>Add logging calls as you code as you write it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Logging libraries exist</a:t>
            </a:r>
          </a:p>
          <a:p>
            <a:pPr lvl="1"/>
            <a:r>
              <a:rPr lang="en-US" dirty="0"/>
              <a:t>Java has one built in</a:t>
            </a:r>
          </a:p>
          <a:p>
            <a:pPr lvl="1"/>
            <a:r>
              <a:rPr lang="en-US" dirty="0"/>
              <a:t>Apache Commons Logging </a:t>
            </a:r>
          </a:p>
          <a:p>
            <a:pPr lvl="1"/>
            <a:r>
              <a:rPr lang="en-US" dirty="0"/>
              <a:t>Slf4j is another widely used one for Java</a:t>
            </a:r>
          </a:p>
          <a:p>
            <a:pPr lvl="1"/>
            <a:r>
              <a:rPr lang="en-US" dirty="0"/>
              <a:t>Easy to write your own as well</a:t>
            </a:r>
          </a:p>
          <a:p>
            <a:pPr lvl="1"/>
            <a:r>
              <a:rPr lang="en-US" dirty="0"/>
              <a:t>Be wary of bugs introduced in logging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CA1D1-E28F-364E-AB00-88364E4BA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51E-7D5A-734A-ADB1-0B42A07AC25E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CC3A8-7DDB-764C-A485-7E5272E71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277D2-2FB1-B048-A3B5-CA011E918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218" name="Picture 2" descr="Logging returns to the San Juan Mountains">
            <a:extLst>
              <a:ext uri="{FF2B5EF4-FFF2-40B4-BE49-F238E27FC236}">
                <a16:creationId xmlns:a16="http://schemas.microsoft.com/office/drawing/2014/main" id="{A4AE6E0F-C0E2-FD46-A6F6-14ABAB51E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378" y="3429000"/>
            <a:ext cx="4156409" cy="292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39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D411-FEEE-9740-8506-FB771C290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Defensive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0D0B0-865A-CE42-9BC7-869B3680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Add defensive checks liberally as you write the code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Fields should be private (prevent others from changing)</a:t>
            </a:r>
          </a:p>
          <a:p>
            <a:pPr lvl="1"/>
            <a:r>
              <a:rPr lang="en-US" dirty="0"/>
              <a:t>Keeps change effects local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Public methods shouldn’t trust their arguments</a:t>
            </a:r>
          </a:p>
          <a:p>
            <a:pPr lvl="1"/>
            <a:r>
              <a:rPr lang="en-US" dirty="0"/>
              <a:t>Check that parameters have reasonable values</a:t>
            </a:r>
          </a:p>
          <a:p>
            <a:pPr lvl="1"/>
            <a:r>
              <a:rPr lang="en-US" dirty="0"/>
              <a:t>Before using them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Check output is reasonable and expected</a:t>
            </a:r>
          </a:p>
          <a:p>
            <a:pPr lvl="1"/>
            <a:r>
              <a:rPr lang="en-US" dirty="0"/>
              <a:t>When testing, debugging, using the system</a:t>
            </a:r>
          </a:p>
          <a:p>
            <a:pPr lvl="1"/>
            <a:r>
              <a:rPr lang="en-US" dirty="0"/>
              <a:t>After calling external methods</a:t>
            </a:r>
          </a:p>
          <a:p>
            <a:pPr lvl="1"/>
            <a:r>
              <a:rPr lang="en-US" dirty="0"/>
              <a:t>Catch errors early</a:t>
            </a:r>
          </a:p>
          <a:p>
            <a:pPr lvl="1"/>
            <a:r>
              <a:rPr lang="en-US" dirty="0"/>
              <a:t>Always look at log output 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Make all assumptions explicit</a:t>
            </a:r>
          </a:p>
          <a:p>
            <a:pPr lvl="1"/>
            <a:r>
              <a:rPr lang="en-US" dirty="0"/>
              <a:t>Either in the code or in comments</a:t>
            </a:r>
          </a:p>
          <a:p>
            <a:pPr lvl="1"/>
            <a:r>
              <a:rPr lang="en-US" dirty="0"/>
              <a:t>Or both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47C36-9769-3F46-8177-61911CF13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27F50-6B7C-C44A-B6B4-BEAE6F19A74F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B89E6-09C1-7D40-B21D-18EE44562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8F52B-763E-884E-B643-E0220A71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194" name="Picture 2" descr="What is Defensive Coding? -Deborah's Developer MindScape">
            <a:extLst>
              <a:ext uri="{FF2B5EF4-FFF2-40B4-BE49-F238E27FC236}">
                <a16:creationId xmlns:a16="http://schemas.microsoft.com/office/drawing/2014/main" id="{79E42B59-CA26-BE4C-82E4-AD7C764CE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427990"/>
            <a:ext cx="3928266" cy="274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660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FE76-418F-9D48-A81B-C3C752C9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4DB40-94E3-3745-B0DC-1DEEB1DFD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56348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Use a consistent and complete set of conventions</a:t>
            </a:r>
          </a:p>
          <a:p>
            <a:pPr lvl="1"/>
            <a:r>
              <a:rPr lang="en-US" dirty="0"/>
              <a:t>Standard conventions (e.g., Sun, Google)</a:t>
            </a:r>
          </a:p>
          <a:p>
            <a:pPr lvl="2"/>
            <a:r>
              <a:rPr lang="en-US" dirty="0"/>
              <a:t>Quite extensive, but still don’t cover everything</a:t>
            </a:r>
          </a:p>
          <a:p>
            <a:pPr lvl="2"/>
            <a:r>
              <a:rPr lang="en-US" dirty="0"/>
              <a:t>Might be overly restrictive for your purposes</a:t>
            </a:r>
          </a:p>
          <a:p>
            <a:pPr lvl="1"/>
            <a:r>
              <a:rPr lang="en-US" dirty="0"/>
              <a:t>Use naming conventions to your advantage</a:t>
            </a:r>
          </a:p>
          <a:p>
            <a:pPr lvl="2"/>
            <a:r>
              <a:rPr lang="en-US" dirty="0"/>
              <a:t>Class name should identify the package and where to find it</a:t>
            </a:r>
          </a:p>
          <a:p>
            <a:pPr lvl="2"/>
            <a:r>
              <a:rPr lang="en-US" dirty="0"/>
              <a:t>Looking at an identifier, you should be able to find its definition</a:t>
            </a:r>
          </a:p>
          <a:p>
            <a:pPr lvl="2"/>
            <a:r>
              <a:rPr lang="en-US" dirty="0"/>
              <a:t>Avoid the possibility of name conflicts (internal and external)</a:t>
            </a:r>
          </a:p>
          <a:p>
            <a:pPr lvl="1"/>
            <a:r>
              <a:rPr lang="en-US" dirty="0"/>
              <a:t>Use file ordering conventions to your advantage</a:t>
            </a:r>
          </a:p>
          <a:p>
            <a:pPr lvl="2"/>
            <a:r>
              <a:rPr lang="en-US" dirty="0"/>
              <a:t>Know where in a file to look for things (fields, private methods, …)</a:t>
            </a:r>
          </a:p>
          <a:p>
            <a:pPr lvl="2"/>
            <a:r>
              <a:rPr lang="en-US" dirty="0"/>
              <a:t>Formatting should be consistent throughout the project</a:t>
            </a:r>
          </a:p>
          <a:p>
            <a:pPr lvl="2"/>
            <a:r>
              <a:rPr lang="en-US" dirty="0"/>
              <a:t>Split files into sections with blocks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AD7A3-326B-9140-84D3-E1971CAA3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3711-7E7D-8542-B4F2-18F47BF8E6FD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D3B8-1082-6F45-84F2-DCC96CE8A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AB9F6-7693-3542-9415-BA7464B9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42" name="Picture 2" descr="Conventions in coding">
            <a:extLst>
              <a:ext uri="{FF2B5EF4-FFF2-40B4-BE49-F238E27FC236}">
                <a16:creationId xmlns:a16="http://schemas.microsoft.com/office/drawing/2014/main" id="{48C97509-1727-9640-B973-314CECBEE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376" y="4921341"/>
            <a:ext cx="5060538" cy="157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545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1F3C-65DF-0542-A42A-6BD638AC3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Compilation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687C7-849A-C047-B079-AB4A96F71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Choose a reasonable set of compiler warnings</a:t>
            </a:r>
          </a:p>
          <a:p>
            <a:pPr lvl="1"/>
            <a:r>
              <a:rPr lang="en-US" dirty="0"/>
              <a:t>IDE-based compilers make this easy</a:t>
            </a:r>
          </a:p>
          <a:p>
            <a:pPr lvl="1"/>
            <a:r>
              <a:rPr lang="en-US" dirty="0"/>
              <a:t>Warnings are there for a reason – better code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Ensure code compiles without any warnings</a:t>
            </a:r>
          </a:p>
          <a:p>
            <a:pPr lvl="1"/>
            <a:r>
              <a:rPr lang="en-US" dirty="0"/>
              <a:t>You can use @SuppressWarnings if needed</a:t>
            </a:r>
          </a:p>
          <a:p>
            <a:pPr lvl="1"/>
            <a:r>
              <a:rPr lang="en-US" dirty="0"/>
              <a:t>But you should justify its 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B57D7-3D30-AE47-A55F-56882268F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9485-53B1-674F-B80A-D6A21CDA3A4E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774B4-7397-6D42-A397-B4315887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035E4-91A1-E64F-BC3E-E45C52140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266" name="Picture 2" descr="suppress compilation warnings – Abhijit's Blog">
            <a:extLst>
              <a:ext uri="{FF2B5EF4-FFF2-40B4-BE49-F238E27FC236}">
                <a16:creationId xmlns:a16="http://schemas.microsoft.com/office/drawing/2014/main" id="{6EEC9C24-FAE0-D84D-805A-4AE42D51A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930" y="4260057"/>
            <a:ext cx="5537200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068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60547-350C-594E-B08F-E2F00A37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Simplicity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5440B-8CAC-834D-AFE5-0091FA9EF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Keep the code simple</a:t>
            </a:r>
          </a:p>
          <a:p>
            <a:pPr lvl="1"/>
            <a:r>
              <a:rPr lang="en-US" dirty="0"/>
              <a:t>Efficiency probably isn’t the primary concern</a:t>
            </a:r>
          </a:p>
          <a:p>
            <a:pPr lvl="1"/>
            <a:r>
              <a:rPr lang="en-US" dirty="0"/>
              <a:t>Nor is conciseness or minimizing initial typing</a:t>
            </a:r>
          </a:p>
          <a:p>
            <a:pPr lvl="1"/>
            <a:r>
              <a:rPr lang="en-US" dirty="0"/>
              <a:t>Target ease of reading, understanding &amp; debugging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Comment anything that might not be obvious</a:t>
            </a:r>
          </a:p>
          <a:p>
            <a:pPr lvl="1"/>
            <a:r>
              <a:rPr lang="en-US" dirty="0"/>
              <a:t>To a programmer unfamiliar with the details</a:t>
            </a:r>
          </a:p>
          <a:p>
            <a:pPr lvl="1"/>
            <a:r>
              <a:rPr lang="en-US" dirty="0"/>
              <a:t>To yourself 5 years hence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Ensure code can be understood from the comments</a:t>
            </a:r>
          </a:p>
          <a:p>
            <a:pPr lvl="1"/>
            <a:r>
              <a:rPr lang="en-US" dirty="0"/>
              <a:t>And the method and variable names</a:t>
            </a:r>
          </a:p>
          <a:p>
            <a:pPr lvl="1"/>
            <a:r>
              <a:rPr lang="en-US" dirty="0"/>
              <a:t>Without having to read unnecessary details</a:t>
            </a:r>
          </a:p>
          <a:p>
            <a:pPr lvl="1"/>
            <a:r>
              <a:rPr lang="en-US" dirty="0"/>
              <a:t>Be able to quickly find the relevant portion of a function or method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63313-E60C-CF4C-B6E8-27ECA102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4EBD-9038-224A-9EB8-8473F0D3F542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A9E42-4C46-6D44-BF42-5BC61E04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46F80-4DA3-3B4F-98F9-95233D2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2290" name="Picture 2" descr="Code Simplicity: The Science of Software Development by Max Kanat-Alexander  | Paperback | Barnes &amp; Noble®">
            <a:extLst>
              <a:ext uri="{FF2B5EF4-FFF2-40B4-BE49-F238E27FC236}">
                <a16:creationId xmlns:a16="http://schemas.microsoft.com/office/drawing/2014/main" id="{9B0A8584-ABBB-E24E-A6D3-90350FA3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79" y="136525"/>
            <a:ext cx="3169901" cy="4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256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2CCF-97FC-04E8-8CB0-5C79DA62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 Style Checker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6D3D5-4C5A-706F-E94F-CAE2D559A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For Java: use checkstyle</a:t>
            </a:r>
          </a:p>
          <a:p>
            <a:pPr lvl="1"/>
            <a:r>
              <a:rPr lang="en-US" dirty="0"/>
              <a:t>Either start with Sun or Google standards</a:t>
            </a:r>
          </a:p>
          <a:p>
            <a:pPr lvl="2"/>
            <a:r>
              <a:rPr lang="en-US" dirty="0"/>
              <a:t>Change these to meet your needs and conventions</a:t>
            </a:r>
          </a:p>
          <a:p>
            <a:pPr lvl="1"/>
            <a:r>
              <a:rPr lang="en-US" dirty="0"/>
              <a:t>Or go through the various checks and set up or ignore each</a:t>
            </a:r>
          </a:p>
          <a:p>
            <a:pPr lvl="2"/>
            <a:r>
              <a:rPr lang="en-US" dirty="0"/>
              <a:t>Justify your decision </a:t>
            </a:r>
          </a:p>
          <a:p>
            <a:pPr lvl="1"/>
            <a:r>
              <a:rPr lang="en-US" dirty="0"/>
              <a:t>Should have no checkstyle warnings when done</a:t>
            </a:r>
          </a:p>
          <a:p>
            <a:pPr lvl="2"/>
            <a:r>
              <a:rPr lang="en-US" dirty="0"/>
              <a:t>Use @SuppressWarnings when needed and justified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For other languages</a:t>
            </a:r>
          </a:p>
          <a:p>
            <a:pPr lvl="1"/>
            <a:r>
              <a:rPr lang="en-US" dirty="0"/>
              <a:t>C/C++: lint (original style checker)</a:t>
            </a:r>
          </a:p>
          <a:p>
            <a:pPr lvl="1"/>
            <a:r>
              <a:rPr lang="en-US" dirty="0"/>
              <a:t>Dart: language enforces some style conventions</a:t>
            </a:r>
          </a:p>
          <a:p>
            <a:pPr lvl="1"/>
            <a:r>
              <a:rPr lang="en-US" dirty="0"/>
              <a:t>TypeScript/JavaScript: ESLint</a:t>
            </a:r>
          </a:p>
          <a:p>
            <a:pPr lvl="1"/>
            <a:r>
              <a:rPr lang="en-US" dirty="0"/>
              <a:t>Checkers exist for most languages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03C26-557E-114F-2D76-3A825E2A5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F176B-8BB8-B4D8-A37D-02EFC743A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5BE3B-9DE8-7E0E-C81B-D91FCDF1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074" name="Picture 2" descr="far contributing to CheckStyle OSS ...">
            <a:extLst>
              <a:ext uri="{FF2B5EF4-FFF2-40B4-BE49-F238E27FC236}">
                <a16:creationId xmlns:a16="http://schemas.microsoft.com/office/drawing/2014/main" id="{EA1A50D9-28B2-FFB2-9B8C-33BC6ABDB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255" y="694417"/>
            <a:ext cx="5061056" cy="96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862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128A-AB78-2444-BD6E-5888FE78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this Concrete: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BB587-02C8-E647-A27B-6699B78BE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Every language has its quirks</a:t>
            </a:r>
          </a:p>
          <a:p>
            <a:pPr lvl="1"/>
            <a:r>
              <a:rPr lang="en-US" dirty="0"/>
              <a:t>Some aspects are for ease of coding, not ease of reading</a:t>
            </a:r>
          </a:p>
          <a:p>
            <a:pPr lvl="1"/>
            <a:r>
              <a:rPr lang="en-US" dirty="0"/>
              <a:t>Other aspects might be hard to understand </a:t>
            </a:r>
          </a:p>
          <a:p>
            <a:pPr lvl="2"/>
            <a:r>
              <a:rPr lang="en-US" dirty="0"/>
              <a:t>What happens at run time needs to be obvious to the reader</a:t>
            </a:r>
          </a:p>
          <a:p>
            <a:pPr lvl="1"/>
            <a:r>
              <a:rPr lang="en-US" dirty="0"/>
              <a:t>Other aspects might make debugging difficult</a:t>
            </a:r>
          </a:p>
          <a:p>
            <a:pPr lvl="1"/>
            <a:r>
              <a:rPr lang="en-US" dirty="0"/>
              <a:t>Other aspects might make evolution difficult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 generally develop a set of rules for using a language</a:t>
            </a:r>
          </a:p>
          <a:p>
            <a:pPr lvl="1"/>
            <a:r>
              <a:rPr lang="en-US" dirty="0"/>
              <a:t>That emphasizes readability, maintenance, debugging, evolution</a:t>
            </a:r>
          </a:p>
          <a:p>
            <a:pPr lvl="1"/>
            <a:r>
              <a:rPr lang="en-US" dirty="0"/>
              <a:t>Features not to use in the language</a:t>
            </a:r>
          </a:p>
          <a:p>
            <a:pPr lvl="1"/>
            <a:r>
              <a:rPr lang="en-US" dirty="0"/>
              <a:t>Features to use that might otherwise be overlooked</a:t>
            </a:r>
          </a:p>
          <a:p>
            <a:pPr lvl="1"/>
            <a:r>
              <a:rPr lang="en-US" dirty="0"/>
              <a:t>Based on experience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You can generally find language usage guidelines</a:t>
            </a:r>
          </a:p>
          <a:p>
            <a:pPr lvl="1"/>
            <a:r>
              <a:rPr lang="en-US" dirty="0"/>
              <a:t>For most languages, either in books or on the web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2AC6-CFBE-B841-B078-6CB971CF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AC2E-5818-7145-8C2F-9797D2E65761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9B492-F091-4D4A-AE83-1DC93B24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FA839-B861-EA43-9CF9-81B24055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3314" name="Picture 2" descr="Effective C++: 55 Specific Ways to Improve Your Programs and Designs:  Meyers, Scott: 0785342334876: Books - Amazon.ca">
            <a:extLst>
              <a:ext uri="{FF2B5EF4-FFF2-40B4-BE49-F238E27FC236}">
                <a16:creationId xmlns:a16="http://schemas.microsoft.com/office/drawing/2014/main" id="{4511F77F-CC15-FC49-9EC8-E1632537E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346" y="99374"/>
            <a:ext cx="2173654" cy="272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D0DF-CE19-2A40-9E20-112894CD6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Inner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E7FF2-6340-824A-9781-9121D395D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 inner classes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 inner classes to hide implementation details</a:t>
            </a:r>
          </a:p>
          <a:p>
            <a:pPr lvl="1"/>
            <a:r>
              <a:rPr lang="en-US" dirty="0"/>
              <a:t>Inner classes should not be exposed directly</a:t>
            </a:r>
          </a:p>
          <a:p>
            <a:pPr lvl="1"/>
            <a:r>
              <a:rPr lang="en-US" dirty="0"/>
              <a:t>Inner interfaces in a common interface might be exposed</a:t>
            </a:r>
          </a:p>
          <a:p>
            <a:pPr lvl="1"/>
            <a:r>
              <a:rPr lang="en-US" dirty="0"/>
              <a:t>Can enclose an algorithm with its own set of global variables</a:t>
            </a:r>
          </a:p>
          <a:p>
            <a:pPr lvl="1"/>
            <a:r>
              <a:rPr lang="en-US" dirty="0"/>
              <a:t>But can implement global interfaces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Inner classes are likely to become outer classes</a:t>
            </a:r>
          </a:p>
          <a:p>
            <a:pPr lvl="1"/>
            <a:r>
              <a:rPr lang="en-US" dirty="0"/>
              <a:t>Name and code accordingly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Avoid nesting inner classes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Inner classes should be static if possible</a:t>
            </a:r>
          </a:p>
          <a:p>
            <a:r>
              <a:rPr lang="en-US" dirty="0">
                <a:solidFill>
                  <a:srgbClr val="7030A0"/>
                </a:solidFill>
              </a:rPr>
              <a:t>Inner classes should be private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C5661-B9D7-254A-B632-7D99F12B5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7505-1969-C64F-9F10-5892FDAD59B0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6150D-A388-E340-B7D0-80088859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003A0-B44B-C944-8C61-77383BDD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4338" name="Picture 2" descr="Java - Inner classes - Tutorialspoint">
            <a:extLst>
              <a:ext uri="{FF2B5EF4-FFF2-40B4-BE49-F238E27FC236}">
                <a16:creationId xmlns:a16="http://schemas.microsoft.com/office/drawing/2014/main" id="{AD3AF905-046A-8B48-A1F7-38A7CB94C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607" y="265380"/>
            <a:ext cx="3547093" cy="187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664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A5E49-6453-B04B-9B14-8F234E1F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Anonymous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81383-67F0-AA47-B731-3C33063B6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Do not use anonymous or method-local classes</a:t>
            </a:r>
          </a:p>
          <a:p>
            <a:pPr lvl="1"/>
            <a:r>
              <a:rPr lang="en-US" dirty="0"/>
              <a:t>Class outername$10 tells you nothing while debugging</a:t>
            </a:r>
          </a:p>
          <a:p>
            <a:pPr lvl="2"/>
            <a:r>
              <a:rPr lang="en-US" dirty="0"/>
              <a:t>Finding the code is difficult</a:t>
            </a:r>
          </a:p>
          <a:p>
            <a:pPr lvl="1"/>
            <a:r>
              <a:rPr lang="en-US" dirty="0"/>
              <a:t>Anonymous classes will often grow and become cumbersome</a:t>
            </a:r>
          </a:p>
          <a:p>
            <a:pPr lvl="2"/>
            <a:r>
              <a:rPr lang="en-US" dirty="0"/>
              <a:t>Will need to become inner or outer classes eventually</a:t>
            </a:r>
          </a:p>
          <a:p>
            <a:pPr lvl="2"/>
            <a:r>
              <a:rPr lang="en-US" dirty="0"/>
              <a:t>Why not make it an inner class initially</a:t>
            </a:r>
          </a:p>
          <a:p>
            <a:pPr lvl="2"/>
            <a:r>
              <a:rPr lang="en-US" dirty="0"/>
              <a:t>This gives a reasonable name, file location</a:t>
            </a:r>
          </a:p>
          <a:p>
            <a:pPr lvl="2"/>
            <a:r>
              <a:rPr lang="en-US" dirty="0"/>
              <a:t>Makes it easier to extend</a:t>
            </a:r>
          </a:p>
          <a:p>
            <a:pPr lvl="1"/>
            <a:r>
              <a:rPr lang="en-US" dirty="0"/>
              <a:t>Understanding variable references is difficult</a:t>
            </a:r>
          </a:p>
          <a:p>
            <a:pPr lvl="2"/>
            <a:r>
              <a:rPr lang="en-US" dirty="0"/>
              <a:t>Changing variables can have unintended effects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17DEE-B657-EB4B-803E-D96DD693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CC550-6B82-6343-96F4-587934D3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BCCB3-6491-A74B-9457-53144F4BD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5364" name="Picture 4" descr="Java Lambda Expression - How To Implement Functional Interface">
            <a:extLst>
              <a:ext uri="{FF2B5EF4-FFF2-40B4-BE49-F238E27FC236}">
                <a16:creationId xmlns:a16="http://schemas.microsoft.com/office/drawing/2014/main" id="{472FF057-7213-3041-8125-83B3E6952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70" y="3990294"/>
            <a:ext cx="3543271" cy="218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271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9FC3-A3C4-6048-BF6B-16901FED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Hierarchies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4D2A-61A3-7343-A7A9-ED1F7508E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Embed simple hierarchies as inner classes </a:t>
            </a:r>
          </a:p>
          <a:p>
            <a:pPr lvl="1"/>
            <a:r>
              <a:rPr lang="en-US" dirty="0"/>
              <a:t>Inside the exposed (abstract) (root) class of the hierarchy</a:t>
            </a:r>
          </a:p>
          <a:p>
            <a:pPr lvl="1"/>
            <a:r>
              <a:rPr lang="en-US" dirty="0"/>
              <a:t>Assumes hierarchy itself is not exposed</a:t>
            </a:r>
          </a:p>
          <a:p>
            <a:pPr lvl="2"/>
            <a:r>
              <a:rPr lang="en-US" dirty="0"/>
              <a:t>This is an implementation detail</a:t>
            </a:r>
          </a:p>
          <a:p>
            <a:pPr lvl="1"/>
            <a:r>
              <a:rPr lang="en-US" dirty="0"/>
              <a:t>Inner classes must be static in this case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Only expose a hierarchy if necessary</a:t>
            </a:r>
          </a:p>
          <a:p>
            <a:pPr lvl="1"/>
            <a:r>
              <a:rPr lang="en-US" dirty="0"/>
              <a:t>Prefer interface-based hierarchies</a:t>
            </a:r>
          </a:p>
          <a:p>
            <a:pPr lvl="1"/>
            <a:r>
              <a:rPr lang="en-US" dirty="0"/>
              <a:t>Allows hierarchy to evolve and change</a:t>
            </a:r>
          </a:p>
          <a:p>
            <a:pPr lvl="1"/>
            <a:r>
              <a:rPr lang="en-US" dirty="0"/>
              <a:t>Only the root should be a visible external type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Provide a visitor for hierarchical structures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77336-497F-9646-BB57-90638315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ECEA-A1CD-7D42-A715-7E011C6E4D12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9498D-420F-CB45-87D4-A3A1A40D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F14CD-4DBE-1941-BB50-C69939BF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6386" name="Picture 2" descr="Nested Class in Java | Java Nested Class Tutorial | Edureka">
            <a:extLst>
              <a:ext uri="{FF2B5EF4-FFF2-40B4-BE49-F238E27FC236}">
                <a16:creationId xmlns:a16="http://schemas.microsoft.com/office/drawing/2014/main" id="{689BA8D6-698B-2540-BE62-7B555D565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004344"/>
            <a:ext cx="3418114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559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B06AD-0A13-9148-A8CB-6C2AFA8AB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Imports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C07AD-FDBC-0143-9C14-DD8DEE5E0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Don’t use on-demand imports</a:t>
            </a:r>
          </a:p>
          <a:p>
            <a:pPr lvl="1"/>
            <a:r>
              <a:rPr lang="en-US" dirty="0"/>
              <a:t>IDEs will add necessary imports, fix up import lists, etc.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Use static imports only when names will be unambiguous</a:t>
            </a:r>
          </a:p>
          <a:p>
            <a:pPr lvl="1"/>
            <a:r>
              <a:rPr lang="en-US" dirty="0"/>
              <a:t>With your code, external libraries, other imports, etc.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 imports to access inner components of an interface</a:t>
            </a:r>
          </a:p>
          <a:p>
            <a:pPr lvl="1"/>
            <a:r>
              <a:rPr lang="en-US" dirty="0"/>
              <a:t>When those components are named appropriately</a:t>
            </a:r>
          </a:p>
          <a:p>
            <a:pPr lvl="1"/>
            <a:r>
              <a:rPr lang="en-US" dirty="0"/>
              <a:t>To avoid name conflicts</a:t>
            </a:r>
          </a:p>
          <a:p>
            <a:pPr lvl="1"/>
            <a:r>
              <a:rPr lang="en-US" dirty="0"/>
              <a:t>Otherwise use </a:t>
            </a:r>
            <a:r>
              <a:rPr lang="en-US" dirty="0" err="1"/>
              <a:t>Outer.Inner</a:t>
            </a:r>
            <a:r>
              <a:rPr lang="en-US" dirty="0"/>
              <a:t> notation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79DAA-16F0-FE4F-9CA4-D7CB83BC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11042-7EEE-5B44-8003-0A52AC61CD31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4A55F-28E8-164E-B140-B07A64F09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0AC86-866F-7B48-A386-7142B709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7410" name="Picture 2" descr="Java Tip : Import package.* vs import package.SpecificType | PremAseem.me">
            <a:extLst>
              <a:ext uri="{FF2B5EF4-FFF2-40B4-BE49-F238E27FC236}">
                <a16:creationId xmlns:a16="http://schemas.microsoft.com/office/drawing/2014/main" id="{EDFAA936-F525-6B44-B3E1-9898C645E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280" y="4924808"/>
            <a:ext cx="4307840" cy="179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815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6256-1A25-5946-AEEF-7AB7D2E1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Generics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7D76A-D29A-2346-9D51-94B50C91B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Get as strong typing as you can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 generics for all collections, etc.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Don’t use Object </a:t>
            </a:r>
          </a:p>
          <a:p>
            <a:pPr lvl="1"/>
            <a:r>
              <a:rPr lang="en-US" dirty="0"/>
              <a:t>As a method parameter</a:t>
            </a:r>
          </a:p>
          <a:p>
            <a:pPr lvl="1"/>
            <a:r>
              <a:rPr lang="en-US" dirty="0"/>
              <a:t>Unless you really mean an object with multiple simultaneous types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Learn how to create your own generic classes</a:t>
            </a:r>
          </a:p>
          <a:p>
            <a:pPr lvl="1"/>
            <a:r>
              <a:rPr lang="en-US" dirty="0"/>
              <a:t>Template rather than cast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Learn how to create your own generic methods</a:t>
            </a:r>
          </a:p>
          <a:p>
            <a:pPr lvl="1"/>
            <a:r>
              <a:rPr lang="en-US" dirty="0"/>
              <a:t>Where the output type and maybe input types depends on parameters</a:t>
            </a:r>
          </a:p>
          <a:p>
            <a:pPr lvl="1"/>
            <a:r>
              <a:rPr lang="en-US" dirty="0"/>
              <a:t>But ensure these are easy to understand and 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0F2B0-353B-1F47-B442-572385EA5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1FC4-5FDF-AE4A-9838-45652CAB1A16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DDE4F-CFD0-3346-81F3-59ACD724D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F53F7-3687-CC49-8EFB-ACDF557F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8434" name="Picture 2" descr="Java Generics - by Example">
            <a:extLst>
              <a:ext uri="{FF2B5EF4-FFF2-40B4-BE49-F238E27FC236}">
                <a16:creationId xmlns:a16="http://schemas.microsoft.com/office/drawing/2014/main" id="{18F9C1FB-C164-B046-8952-FBECB358E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331" y="158070"/>
            <a:ext cx="4416010" cy="331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710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C96A-EF01-2A45-8B2C-44932E09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Lambdas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691AE-10C4-A74F-B17D-DC4C837D9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 lambdas sparingly if at all</a:t>
            </a:r>
          </a:p>
          <a:p>
            <a:pPr lvl="1"/>
            <a:r>
              <a:rPr lang="en-US" dirty="0"/>
              <a:t>Never use untyped lambdas </a:t>
            </a:r>
          </a:p>
          <a:p>
            <a:pPr lvl="1"/>
            <a:r>
              <a:rPr lang="en-US" dirty="0"/>
              <a:t>Difficult to debug – where is lambda$5 in the code?</a:t>
            </a:r>
          </a:p>
          <a:p>
            <a:pPr lvl="1"/>
            <a:r>
              <a:rPr lang="en-US" dirty="0"/>
              <a:t>Environment is unclear at run time</a:t>
            </a:r>
          </a:p>
          <a:p>
            <a:pPr lvl="1"/>
            <a:r>
              <a:rPr lang="en-US" dirty="0"/>
              <a:t>Problems similar to anonymous classes (and more)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Implicit typing can be complex and confusing</a:t>
            </a:r>
          </a:p>
          <a:p>
            <a:pPr lvl="1"/>
            <a:r>
              <a:rPr lang="en-US" dirty="0"/>
              <a:t>Make sure it is all explicit</a:t>
            </a:r>
          </a:p>
          <a:p>
            <a:pPr lvl="1"/>
            <a:r>
              <a:rPr lang="en-US" dirty="0"/>
              <a:t>Prevents future problems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Be wary of method references</a:t>
            </a:r>
          </a:p>
          <a:p>
            <a:pPr lvl="1"/>
            <a:r>
              <a:rPr lang="en-US" dirty="0"/>
              <a:t>Impossible to debug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19EE5-7D32-574C-9998-68692A66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A44F-7AD4-2943-8895-5BEA390E6ACD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8C7A8-D9A5-EA4E-9178-EA11FBB2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EE1A3-0169-4546-A1DC-7602E304C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9458" name="Picture 2" descr="Best practices when you use Lambda expressions in Java | by Gerardo Lopez  Falcón | Medium">
            <a:extLst>
              <a:ext uri="{FF2B5EF4-FFF2-40B4-BE49-F238E27FC236}">
                <a16:creationId xmlns:a16="http://schemas.microsoft.com/office/drawing/2014/main" id="{F5F96A41-6847-B540-84DB-0912A3A42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0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17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A9F4C-0B64-F217-6E58-12C652B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Annotations in Java --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82F8-ED11-EA54-43DD-293A13484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Understand the use of annotations in the language</a:t>
            </a:r>
          </a:p>
          <a:p>
            <a:pPr lvl="1"/>
            <a:r>
              <a:rPr lang="en-US" dirty="0"/>
              <a:t>Built-in Annotations (e.g., @Override, @SuppressWarnings)</a:t>
            </a:r>
          </a:p>
          <a:p>
            <a:pPr lvl="1"/>
            <a:r>
              <a:rPr lang="en-US" dirty="0"/>
              <a:t>Checking annotations (e.g., @Nullable, @</a:t>
            </a:r>
            <a:r>
              <a:rPr lang="en-US" dirty="0" err="1"/>
              <a:t>NonNull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User defined annotations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Compile-time annotation Processing</a:t>
            </a:r>
          </a:p>
          <a:p>
            <a:pPr lvl="1"/>
            <a:r>
              <a:rPr lang="en-US" dirty="0"/>
              <a:t>Augment or convert the code </a:t>
            </a:r>
          </a:p>
          <a:p>
            <a:pPr lvl="1"/>
            <a:r>
              <a:rPr lang="en-US" dirty="0"/>
              <a:t>But not in the way you would expect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Dynamic annotation processing</a:t>
            </a:r>
          </a:p>
          <a:p>
            <a:pPr lvl="1"/>
            <a:r>
              <a:rPr lang="en-US" dirty="0"/>
              <a:t>Effectively augment the code using reflection at run time</a:t>
            </a:r>
          </a:p>
          <a:p>
            <a:pPr lvl="1"/>
            <a:r>
              <a:rPr lang="en-US" dirty="0"/>
              <a:t>Used by Spring and other frameworks</a:t>
            </a:r>
          </a:p>
          <a:p>
            <a:pPr lvl="1"/>
            <a:r>
              <a:rPr lang="en-US" dirty="0"/>
              <a:t>This means what you read is not what you execute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B7B79-D3A7-2131-C909-B779FF6E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AE822-7786-6CA6-CDFB-EB2F207A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468BC-F025-7BD8-EF47-61124F7F3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81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03EDB-1F85-354C-977E-A00292FA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Annotations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D917B-34AD-8D44-BC7B-B1DB07D0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 built-in annotations (@Overrides)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 checking annotations if available and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enforced</a:t>
            </a:r>
          </a:p>
          <a:p>
            <a:pPr lvl="1"/>
            <a:r>
              <a:rPr lang="en-US" dirty="0"/>
              <a:t>Otherwise, they can be misleading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Don’t use an annotation processor or dynamic annotations</a:t>
            </a:r>
          </a:p>
          <a:p>
            <a:pPr lvl="1"/>
            <a:r>
              <a:rPr lang="en-US" dirty="0"/>
              <a:t>Seem convenient, but more of a hinderance than a help in the long run</a:t>
            </a:r>
          </a:p>
          <a:p>
            <a:pPr lvl="1"/>
            <a:r>
              <a:rPr lang="en-US" dirty="0"/>
              <a:t>Difficult to understand what is going on</a:t>
            </a:r>
          </a:p>
          <a:p>
            <a:pPr lvl="2"/>
            <a:r>
              <a:rPr lang="en-US" dirty="0"/>
              <a:t>Unless you are intimately familiar with the annotation library</a:t>
            </a:r>
          </a:p>
          <a:p>
            <a:pPr lvl="2"/>
            <a:r>
              <a:rPr lang="en-US" dirty="0"/>
              <a:t>And you won’t be in 5 years</a:t>
            </a:r>
          </a:p>
          <a:p>
            <a:pPr lvl="1"/>
            <a:r>
              <a:rPr lang="en-US" dirty="0"/>
              <a:t>Dynamics have no source for debugging, extending</a:t>
            </a:r>
          </a:p>
          <a:p>
            <a:pPr lvl="1"/>
            <a:r>
              <a:rPr lang="en-US" dirty="0"/>
              <a:t>Can violate principle of least privilege (@Getter)</a:t>
            </a:r>
          </a:p>
          <a:p>
            <a:pPr lvl="1"/>
            <a:r>
              <a:rPr lang="en-US" dirty="0"/>
              <a:t>Don’t work well with static analysis tools</a:t>
            </a:r>
          </a:p>
          <a:p>
            <a:pPr lvl="1"/>
            <a:r>
              <a:rPr lang="en-US" dirty="0"/>
              <a:t>Note these are part of the Spring &amp; other frameworks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7F44F-B25B-0F47-AB3D-BE6F8D00F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08C37-EF67-9A4E-A6CE-2A86EB0C9E0B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4331E-3CE2-B340-A7D9-27852FD2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4D6BB-2ECB-D14B-BD96-4C13E2BC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482" name="Picture 2" descr="Complete Java Annotations Tutorial | LaptrinhX">
            <a:extLst>
              <a:ext uri="{FF2B5EF4-FFF2-40B4-BE49-F238E27FC236}">
                <a16:creationId xmlns:a16="http://schemas.microsoft.com/office/drawing/2014/main" id="{48722C87-A74F-A542-8DA7-C858C1A47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841" y="136525"/>
            <a:ext cx="2306864" cy="230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059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8DAEE-CBCC-1440-9D55-54751FFA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Guidelines: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0CD4-EED4-674A-B8CD-2096B7575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 enumerations rather than integer constants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Avoid using records (implicitly make things public)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Only this ‘this.’ where necessary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Initialize in the constructor</a:t>
            </a:r>
          </a:p>
          <a:p>
            <a:pPr lvl="1"/>
            <a:r>
              <a:rPr lang="en-US" dirty="0"/>
              <a:t>Not in non-static field declarations</a:t>
            </a:r>
          </a:p>
          <a:p>
            <a:pPr lvl="1"/>
            <a:r>
              <a:rPr lang="en-US" dirty="0"/>
              <a:t>Initialize all fields</a:t>
            </a:r>
          </a:p>
          <a:p>
            <a:r>
              <a:rPr lang="en-US" dirty="0">
                <a:solidFill>
                  <a:srgbClr val="7030A0"/>
                </a:solidFill>
              </a:rPr>
              <a:t>Don’t depend on default initializations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Don’t get ”cute”</a:t>
            </a:r>
          </a:p>
          <a:p>
            <a:pPr lvl="1"/>
            <a:r>
              <a:rPr lang="en-US" dirty="0"/>
              <a:t>if (x*y == 0) { }   versus   if (x == 0 || y == 0) { }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C2774-D0A1-8242-A5FA-03664B94E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B98EC-8866-9A4C-B61C-3FD7990115AB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5E4BD-4BF9-1147-9327-2244368E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72206-95F8-7746-8C6B-384B2CCF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1506" name="Picture 2" descr="Java Basics - Enums Part 1 - YouTube">
            <a:extLst>
              <a:ext uri="{FF2B5EF4-FFF2-40B4-BE49-F238E27FC236}">
                <a16:creationId xmlns:a16="http://schemas.microsoft.com/office/drawing/2014/main" id="{BD6946C1-9E14-864B-B1B6-D165C787A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90" y="3481754"/>
            <a:ext cx="3063632" cy="172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473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8606-66EB-8A8C-8129-0DB88D1D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JavaScript/TypeScript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FF897-D82F-C8D8-CE89-94731E4F7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Avoid nested function definitions</a:t>
            </a:r>
          </a:p>
          <a:p>
            <a:pPr lvl="1"/>
            <a:r>
              <a:rPr lang="en-US" dirty="0"/>
              <a:t>Especially those &gt; 1 line (a simple call)</a:t>
            </a:r>
          </a:p>
          <a:p>
            <a:pPr lvl="1"/>
            <a:r>
              <a:rPr lang="en-US" dirty="0"/>
              <a:t>Preferred: use async/await </a:t>
            </a:r>
          </a:p>
          <a:p>
            <a:pPr lvl="2"/>
            <a:r>
              <a:rPr lang="en-US" dirty="0"/>
              <a:t>Code looks sequential, understandable</a:t>
            </a:r>
          </a:p>
          <a:p>
            <a:pPr lvl="1"/>
            <a:r>
              <a:rPr lang="en-US" dirty="0"/>
              <a:t>Alternative: use futures</a:t>
            </a:r>
          </a:p>
          <a:p>
            <a:pPr lvl="2"/>
            <a:r>
              <a:rPr lang="en-US" dirty="0"/>
              <a:t>But arguments are odd &amp; not as clear to read</a:t>
            </a:r>
          </a:p>
          <a:p>
            <a:pPr lvl="1"/>
            <a:r>
              <a:rPr lang="en-US" dirty="0"/>
              <a:t>Alternative: use separate functions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Avoid lambdas (use named functions)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 separate routings with Express</a:t>
            </a:r>
          </a:p>
          <a:p>
            <a:pPr lvl="1"/>
            <a:r>
              <a:rPr lang="en-US" dirty="0"/>
              <a:t>One for each component that handles URLs</a:t>
            </a:r>
          </a:p>
          <a:p>
            <a:pPr lvl="1"/>
            <a:r>
              <a:rPr lang="en-US" dirty="0"/>
              <a:t>Rather than a master router with all  routing in it</a:t>
            </a:r>
          </a:p>
          <a:p>
            <a:r>
              <a:rPr lang="en-US" dirty="0">
                <a:solidFill>
                  <a:srgbClr val="7030A0"/>
                </a:solidFill>
              </a:rPr>
              <a:t>Google JavaScript style guide (overkill)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0E5D7-452E-5DDC-05F9-FDB847ACE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89724-839A-F49F-41A0-07EE9076E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B91FA-55AF-F849-C617-1C88A610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050" name="Picture 2" descr="JavaScript Best Practices and Coding Conventions - Write Clean Code -  YouTube">
            <a:extLst>
              <a:ext uri="{FF2B5EF4-FFF2-40B4-BE49-F238E27FC236}">
                <a16:creationId xmlns:a16="http://schemas.microsoft.com/office/drawing/2014/main" id="{F467E76B-2D68-865E-7D52-DA50ECDE7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313" y="1690688"/>
            <a:ext cx="4578768" cy="257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023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5704-04AB-3EF3-B655-FF524E71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Dart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43D13-7CE0-8D1A-A726-8AD1390D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Avoid nested function definitions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Avoid lambdas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Avoid complex nested widget definitions</a:t>
            </a:r>
          </a:p>
          <a:p>
            <a:pPr lvl="1"/>
            <a:r>
              <a:rPr lang="en-US" dirty="0"/>
              <a:t>Define the components first, then the widget</a:t>
            </a:r>
          </a:p>
          <a:p>
            <a:r>
              <a:rPr lang="en-US" dirty="0">
                <a:solidFill>
                  <a:srgbClr val="7030A0"/>
                </a:solidFill>
              </a:rPr>
              <a:t>Separate the system into logical directories</a:t>
            </a:r>
          </a:p>
          <a:p>
            <a:pPr lvl="1"/>
            <a:r>
              <a:rPr lang="en-US" dirty="0"/>
              <a:t>Treat directories as packages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CB385-E3F9-4167-F7CF-30DB96EB3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DE2E-330A-AC43-AF66-29CBF969D958}" type="datetime1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E99C6-9A99-AFB8-EF93-AED1A9872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B424A-D8D3-09CD-E159-6054B419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098" name="Picture 2" descr="The Complete Dart &amp; Flutter Developer Course | Full Tutorial For Beginners  to Advanced">
            <a:extLst>
              <a:ext uri="{FF2B5EF4-FFF2-40B4-BE49-F238E27FC236}">
                <a16:creationId xmlns:a16="http://schemas.microsoft.com/office/drawing/2014/main" id="{D3A5334B-7325-8BB1-EDAF-8326BE198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36525"/>
            <a:ext cx="42672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514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9191-2506-0D42-9E71-F91DF7CF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24D1E-7846-EE4D-A460-EB5224BD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Looking at code off-line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Have several uses</a:t>
            </a:r>
          </a:p>
          <a:p>
            <a:pPr lvl="1"/>
            <a:r>
              <a:rPr lang="en-US" dirty="0"/>
              <a:t>Code style checking for project consistency</a:t>
            </a:r>
          </a:p>
          <a:p>
            <a:pPr lvl="1"/>
            <a:r>
              <a:rPr lang="en-US" dirty="0"/>
              <a:t>As a debugging tool</a:t>
            </a:r>
          </a:p>
          <a:p>
            <a:pPr lvl="1"/>
            <a:r>
              <a:rPr lang="en-US" dirty="0"/>
              <a:t>As a testing tool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Take a piece of code (method, class, …)</a:t>
            </a:r>
          </a:p>
          <a:p>
            <a:pPr lvl="1"/>
            <a:r>
              <a:rPr lang="en-US" dirty="0"/>
              <a:t>Have a panel of reviewers</a:t>
            </a:r>
          </a:p>
          <a:p>
            <a:pPr lvl="2"/>
            <a:r>
              <a:rPr lang="en-US" dirty="0"/>
              <a:t>Can be individuals working separately or a group meeting</a:t>
            </a:r>
          </a:p>
          <a:p>
            <a:pPr lvl="1"/>
            <a:r>
              <a:rPr lang="en-US" dirty="0"/>
              <a:t>Pass the code out to the panel (possibly in advance)</a:t>
            </a:r>
          </a:p>
          <a:p>
            <a:pPr lvl="1"/>
            <a:r>
              <a:rPr lang="en-US" dirty="0"/>
              <a:t>Panel goes over the code line-by-line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Goal is to find and eliminate all potential problems</a:t>
            </a:r>
          </a:p>
          <a:p>
            <a:pPr lvl="1"/>
            <a:r>
              <a:rPr lang="en-US" dirty="0"/>
              <a:t>Make sure the code conforms to various guidelines</a:t>
            </a:r>
          </a:p>
          <a:p>
            <a:pPr lvl="1"/>
            <a:r>
              <a:rPr lang="en-US" dirty="0"/>
              <a:t>Find potential bugs</a:t>
            </a:r>
          </a:p>
          <a:p>
            <a:pPr lvl="1"/>
            <a:r>
              <a:rPr lang="en-US" dirty="0"/>
              <a:t>Ask about what-if questions to ensure al possibilities considered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C8743-43D8-8743-B009-93D29433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1B1AA-541C-7A45-BC65-51E4F32E805E}" type="datetime1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88661-0403-0F49-BE78-76C7977D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A52B7-179D-374C-B740-D8EEA6ED7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4818" name="Picture 2" descr="Making Code Reviews Effective | Rahul Nath">
            <a:extLst>
              <a:ext uri="{FF2B5EF4-FFF2-40B4-BE49-F238E27FC236}">
                <a16:creationId xmlns:a16="http://schemas.microsoft.com/office/drawing/2014/main" id="{E004523D-6C3B-E04E-B568-66E0B34B2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82" y="221258"/>
            <a:ext cx="5999640" cy="17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8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E00A-E953-7E40-AEE7-54A611C3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3F45F-D918-5049-B467-552B7B2A2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7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Look For</a:t>
            </a:r>
          </a:p>
          <a:p>
            <a:pPr lvl="1"/>
            <a:r>
              <a:rPr lang="en-US" dirty="0"/>
              <a:t>Style violations</a:t>
            </a:r>
          </a:p>
          <a:p>
            <a:pPr lvl="1"/>
            <a:r>
              <a:rPr lang="en-US" dirty="0"/>
              <a:t>Language usage violations</a:t>
            </a:r>
          </a:p>
          <a:p>
            <a:pPr lvl="1"/>
            <a:r>
              <a:rPr lang="en-US" dirty="0"/>
              <a:t>How readable and understandable is the code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Simulating the execution to see if it works</a:t>
            </a:r>
          </a:p>
          <a:p>
            <a:pPr lvl="1"/>
            <a:r>
              <a:rPr lang="en-US" dirty="0"/>
              <a:t>Find possible inputs and conditions that might cause problems</a:t>
            </a:r>
          </a:p>
          <a:p>
            <a:pPr lvl="1"/>
            <a:r>
              <a:rPr lang="en-US" dirty="0"/>
              <a:t>Ask what-if questions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can do code reviews on your own</a:t>
            </a:r>
          </a:p>
          <a:p>
            <a:pPr lvl="1"/>
            <a:r>
              <a:rPr lang="en-US" dirty="0"/>
              <a:t>Read over your own code critically (like proofreading)</a:t>
            </a:r>
          </a:p>
          <a:p>
            <a:pPr lvl="2"/>
            <a:r>
              <a:rPr lang="en-US" dirty="0"/>
              <a:t>This is a good idea in general</a:t>
            </a:r>
          </a:p>
          <a:p>
            <a:pPr lvl="2"/>
            <a:r>
              <a:rPr lang="en-US" dirty="0"/>
              <a:t>Read it as you write; read it after it is written; read it as you type it</a:t>
            </a:r>
          </a:p>
          <a:p>
            <a:pPr lvl="1"/>
            <a:r>
              <a:rPr lang="en-US" dirty="0"/>
              <a:t>Not as effective as having others do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99FC-C186-5442-8ACA-7493730B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77081-4969-7D48-BA8D-C6D4FC2323A4}" type="datetime1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ED2AA-89D4-0E48-B712-70D505C2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68326-72DF-9648-8FDB-2BD0DD41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5842" name="Picture 2" descr="How to Do Code Reviews Like a Human (Part One) · mtlynch.io">
            <a:extLst>
              <a:ext uri="{FF2B5EF4-FFF2-40B4-BE49-F238E27FC236}">
                <a16:creationId xmlns:a16="http://schemas.microsoft.com/office/drawing/2014/main" id="{40EBDCB2-F074-A042-AADD-306925A49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743" y="30275"/>
            <a:ext cx="2563094" cy="29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280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E71F1-7469-0C4D-9A2D-9FF0BBC59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A33FC-41F4-C04B-BB50-1F8F123C2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Code base (handout)</a:t>
            </a:r>
          </a:p>
          <a:p>
            <a:r>
              <a:rPr lang="en-US" dirty="0"/>
              <a:t>Go through the code and note what you think should be changed</a:t>
            </a:r>
          </a:p>
          <a:p>
            <a:pPr lvl="1"/>
            <a:r>
              <a:rPr lang="en-US" dirty="0"/>
              <a:t>To make it follow conventions</a:t>
            </a:r>
          </a:p>
          <a:p>
            <a:pPr lvl="1"/>
            <a:r>
              <a:rPr lang="en-US" dirty="0"/>
              <a:t>To make it more readable</a:t>
            </a:r>
          </a:p>
          <a:p>
            <a:pPr lvl="1"/>
            <a:r>
              <a:rPr lang="en-US" dirty="0"/>
              <a:t>To make it the way you might code it</a:t>
            </a:r>
          </a:p>
          <a:p>
            <a:pPr lvl="1"/>
            <a:r>
              <a:rPr lang="en-US" dirty="0"/>
              <a:t>To make it easier to maintain/evolve/debug/…</a:t>
            </a:r>
          </a:p>
          <a:p>
            <a:pPr lvl="1"/>
            <a:r>
              <a:rPr lang="en-US" dirty="0"/>
              <a:t>To make it better (you can always improve your code)</a:t>
            </a:r>
          </a:p>
          <a:p>
            <a:pPr lvl="1"/>
            <a:r>
              <a:rPr lang="en-US" dirty="0"/>
              <a:t>You should be able to find at least one thing to correct, possibly several</a:t>
            </a:r>
          </a:p>
          <a:p>
            <a:r>
              <a:rPr lang="en-US" dirty="0"/>
              <a:t>Note what changes you would make</a:t>
            </a:r>
          </a:p>
          <a:p>
            <a:pPr lvl="1"/>
            <a:r>
              <a:rPr lang="en-US" dirty="0"/>
              <a:t>And then we will go over them as a class</a:t>
            </a:r>
          </a:p>
          <a:p>
            <a:r>
              <a:rPr lang="en-US" dirty="0"/>
              <a:t>We’ll do this again for debugging next time (different code)</a:t>
            </a:r>
          </a:p>
          <a:p>
            <a:r>
              <a:rPr lang="en-US" dirty="0"/>
              <a:t>We’ll do this with your project code later 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36062-14E0-CB44-BB97-B5E3003D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65D16-3B33-8643-B008-64A8D3F95685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9CDCD-9C9B-DF41-9D69-0B2D2F7D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46197-69A5-6E4A-94BC-4FDCABB4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63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4C79-5C3F-3D4C-9494-EF863963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2E372-B2E7-2F4F-864A-62A2CEAA7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Added feature due Thursday; Video of your program due next Tuesday</a:t>
            </a:r>
          </a:p>
          <a:p>
            <a:r>
              <a:rPr lang="en-US" dirty="0"/>
              <a:t>Explicitly state coding standards for you project (as a team)</a:t>
            </a:r>
          </a:p>
          <a:p>
            <a:pPr lvl="1"/>
            <a:r>
              <a:rPr lang="en-US" dirty="0"/>
              <a:t>Add this to your GitHub repo (coding styles should be there already)</a:t>
            </a:r>
          </a:p>
          <a:p>
            <a:pPr lvl="1"/>
            <a:r>
              <a:rPr lang="en-US" dirty="0"/>
              <a:t>Ensure the code meets these standards</a:t>
            </a:r>
          </a:p>
          <a:p>
            <a:pPr lvl="1"/>
            <a:r>
              <a:rPr lang="en-US" dirty="0"/>
              <a:t>Set up </a:t>
            </a:r>
            <a:r>
              <a:rPr lang="en-US" dirty="0" err="1"/>
              <a:t>eslint</a:t>
            </a:r>
            <a:r>
              <a:rPr lang="en-US" dirty="0"/>
              <a:t>, checkstyle or similar tool for your project</a:t>
            </a:r>
          </a:p>
          <a:p>
            <a:r>
              <a:rPr lang="en-US" dirty="0"/>
              <a:t>Explicitly state the coding standards </a:t>
            </a:r>
          </a:p>
          <a:p>
            <a:pPr lvl="1"/>
            <a:r>
              <a:rPr lang="en-US" dirty="0"/>
              <a:t>For the language you use for your assignment</a:t>
            </a:r>
          </a:p>
          <a:p>
            <a:pPr lvl="1"/>
            <a:r>
              <a:rPr lang="en-US" dirty="0"/>
              <a:t>Can be the same as above if the same language</a:t>
            </a:r>
          </a:p>
          <a:p>
            <a:r>
              <a:rPr lang="en-US" dirty="0"/>
              <a:t>Make sure your programming assignment conforms </a:t>
            </a:r>
          </a:p>
          <a:p>
            <a:pPr lvl="1"/>
            <a:r>
              <a:rPr lang="en-US" dirty="0"/>
              <a:t>To these standards</a:t>
            </a:r>
          </a:p>
          <a:p>
            <a:pPr lvl="1"/>
            <a:r>
              <a:rPr lang="en-US" dirty="0"/>
              <a:t>And meets the other coding criteria mentioned today</a:t>
            </a:r>
          </a:p>
          <a:p>
            <a:pPr lvl="1"/>
            <a:r>
              <a:rPr lang="en-US" dirty="0"/>
              <a:t>Clean it up if not</a:t>
            </a:r>
          </a:p>
          <a:p>
            <a:r>
              <a:rPr lang="en-US" dirty="0"/>
              <a:t>Optional</a:t>
            </a:r>
          </a:p>
          <a:p>
            <a:pPr lvl="1"/>
            <a:r>
              <a:rPr lang="en-US" dirty="0"/>
              <a:t>Pair up and do a code review of your programming assignment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514C9-7C05-8943-BC17-3B2147D80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8567-D03E-D943-8B22-5DE4307826C0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75618-317E-4F47-981D-741BA9C4D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EA9A8-0753-2B46-9A18-6466458F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63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7907-09FF-894E-8CEB-2D62193C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C3492-F2D5-5A43-A9A2-2E39A435A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Ensure that each person can go off and code their portion of the system on their own.</a:t>
            </a:r>
          </a:p>
          <a:p>
            <a:r>
              <a:rPr lang="en-US" dirty="0"/>
              <a:t>Project status reports in class next Tuesday (after or interspersed with program videos)</a:t>
            </a:r>
          </a:p>
          <a:p>
            <a:r>
              <a:rPr lang="en-US" dirty="0"/>
              <a:t>Project meeting?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0420A-9242-6E44-B33C-43B510C7D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94D4-303F-384B-95C3-23F5F4FBF8FE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5702D-A136-A24A-AA3F-192599AB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E7D34-D9EA-1949-862C-385B8586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226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77931</TotalTime>
  <Words>2694</Words>
  <Application>Microsoft Macintosh PowerPoint</Application>
  <PresentationFormat>Widescreen</PresentationFormat>
  <Paragraphs>460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Century Schoolbook</vt:lpstr>
      <vt:lpstr>Theme1</vt:lpstr>
      <vt:lpstr>Coding</vt:lpstr>
      <vt:lpstr>So You Think You Know How to Code</vt:lpstr>
      <vt:lpstr>Coding is Important</vt:lpstr>
      <vt:lpstr>Basic Principles</vt:lpstr>
      <vt:lpstr>Basic Principles</vt:lpstr>
      <vt:lpstr>Basic Principles</vt:lpstr>
      <vt:lpstr>Basic Principles</vt:lpstr>
      <vt:lpstr>Making this Concrete: Classes</vt:lpstr>
      <vt:lpstr>Making this Concrete: Methods</vt:lpstr>
      <vt:lpstr>Making this Concrete: Logging</vt:lpstr>
      <vt:lpstr>Making this Concrete: Defensive Coding</vt:lpstr>
      <vt:lpstr>Making this Concrete: Conventions</vt:lpstr>
      <vt:lpstr>Making this Concrete: Compilation</vt:lpstr>
      <vt:lpstr>Making this Concrete: Simplicity</vt:lpstr>
      <vt:lpstr>Use a Style Checker</vt:lpstr>
      <vt:lpstr>Making this Concrete: Language</vt:lpstr>
      <vt:lpstr>Java Guidelines: Inner classes</vt:lpstr>
      <vt:lpstr>Java Guidelines: Anonymous Classes</vt:lpstr>
      <vt:lpstr>Java Guidelines: Hierarchies</vt:lpstr>
      <vt:lpstr>Java Guidelines: Imports</vt:lpstr>
      <vt:lpstr>Java Guidelines: Generics</vt:lpstr>
      <vt:lpstr>Java Guidelines: Lambdas</vt:lpstr>
      <vt:lpstr>Annotations in Java -- Definitions</vt:lpstr>
      <vt:lpstr>Java Guidelines: Annotations</vt:lpstr>
      <vt:lpstr>Java Guidelines: Other</vt:lpstr>
      <vt:lpstr>JavaScript/TypeScript Guidelines</vt:lpstr>
      <vt:lpstr>Dart Guidelines</vt:lpstr>
      <vt:lpstr>Code Reviews</vt:lpstr>
      <vt:lpstr>Code Reviews</vt:lpstr>
      <vt:lpstr>EXERCISE</vt:lpstr>
      <vt:lpstr>HOMEWORK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</dc:title>
  <dc:creator>Steven Reiss</dc:creator>
  <cp:lastModifiedBy>Steven Reiss</cp:lastModifiedBy>
  <cp:revision>49</cp:revision>
  <dcterms:created xsi:type="dcterms:W3CDTF">2020-10-13T17:24:00Z</dcterms:created>
  <dcterms:modified xsi:type="dcterms:W3CDTF">2024-10-22T12:30:07Z</dcterms:modified>
</cp:coreProperties>
</file>