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309" r:id="rId3"/>
    <p:sldId id="258" r:id="rId4"/>
    <p:sldId id="257" r:id="rId5"/>
    <p:sldId id="259" r:id="rId6"/>
    <p:sldId id="260" r:id="rId7"/>
    <p:sldId id="304" r:id="rId8"/>
    <p:sldId id="261" r:id="rId9"/>
    <p:sldId id="307" r:id="rId10"/>
    <p:sldId id="262" r:id="rId11"/>
    <p:sldId id="263" r:id="rId12"/>
    <p:sldId id="264" r:id="rId13"/>
    <p:sldId id="265" r:id="rId14"/>
    <p:sldId id="305" r:id="rId15"/>
    <p:sldId id="314" r:id="rId16"/>
    <p:sldId id="315" r:id="rId17"/>
    <p:sldId id="269" r:id="rId18"/>
    <p:sldId id="270" r:id="rId19"/>
    <p:sldId id="271" r:id="rId20"/>
    <p:sldId id="272" r:id="rId21"/>
    <p:sldId id="273" r:id="rId22"/>
    <p:sldId id="311" r:id="rId23"/>
    <p:sldId id="266" r:id="rId24"/>
    <p:sldId id="308" r:id="rId25"/>
    <p:sldId id="312" r:id="rId26"/>
    <p:sldId id="313" r:id="rId27"/>
    <p:sldId id="274" r:id="rId28"/>
    <p:sldId id="275" r:id="rId29"/>
    <p:sldId id="276" r:id="rId30"/>
    <p:sldId id="310" r:id="rId31"/>
    <p:sldId id="30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1"/>
    <p:restoredTop sz="90099"/>
  </p:normalViewPr>
  <p:slideViewPr>
    <p:cSldViewPr snapToGrid="0" snapToObjects="1">
      <p:cViewPr varScale="1">
        <p:scale>
          <a:sx n="140" d="100"/>
          <a:sy n="140" d="100"/>
        </p:scale>
        <p:origin x="21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87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79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companies take different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79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 Jobs and NeXT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1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61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BCFD67B-7444-7E42-B055-7C0C2E5A2D18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2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1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B9D9CD29-1273-C546-8724-A792F84C5F0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9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CA3FF15-B855-1642-91A1-293B9FBE4237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1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78BA4EF-F699-324C-8209-2B90681D79CC}" type="datetime1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9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4A878C8-1B29-8B4B-A6C5-CD069E2268E5}" type="datetime1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8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2CE47-0155-664A-BD2B-35FAB6345221}" type="datetime1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5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9155531-84A6-EE4D-9335-747F37836C8E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D99DCB4-A747-1C48-B25B-2986CC7F3951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2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59BA7CA-91C9-1B47-B9DB-9187331602C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BE2FAC0-9EE0-F040-8121-17ADE9C0A37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0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ABE3E-E4D2-EE41-AADE-4B93F1A0F3A5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0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82" y="3027738"/>
            <a:ext cx="4171307" cy="11486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Testing 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83" y="4176338"/>
            <a:ext cx="7622512" cy="1148600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949E-366D-0348-889E-44A02D12C4D5}" type="datetime1">
              <a:rPr lang="en-US" smtClean="0"/>
              <a:t>10/28/24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image title">
            <a:extLst>
              <a:ext uri="{FF2B5EF4-FFF2-40B4-BE49-F238E27FC236}">
                <a16:creationId xmlns:a16="http://schemas.microsoft.com/office/drawing/2014/main" id="{754F1BA7-477A-1748-AF25-4447110C9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546" y="3339908"/>
            <a:ext cx="3881271" cy="306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ics – Let Me Try Software Testing!">
            <a:extLst>
              <a:ext uri="{FF2B5EF4-FFF2-40B4-BE49-F238E27FC236}">
                <a16:creationId xmlns:a16="http://schemas.microsoft.com/office/drawing/2014/main" id="{1A5030D8-E616-694E-8D06-59E4C1359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546" y="253384"/>
            <a:ext cx="3783268" cy="277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importance of testing - gabysurianosj.github.io">
            <a:extLst>
              <a:ext uri="{FF2B5EF4-FFF2-40B4-BE49-F238E27FC236}">
                <a16:creationId xmlns:a16="http://schemas.microsoft.com/office/drawing/2014/main" id="{1F1AD7E0-651A-0C40-8A1E-83501408E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448" y="253384"/>
            <a:ext cx="3933104" cy="268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artoon Tester: That's not a bug | Programming humor, Software testing,  Make me laugh">
            <a:extLst>
              <a:ext uri="{FF2B5EF4-FFF2-40B4-BE49-F238E27FC236}">
                <a16:creationId xmlns:a16="http://schemas.microsoft.com/office/drawing/2014/main" id="{C8F3A3A2-7A47-1549-81FB-FB2B72805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6" y="253384"/>
            <a:ext cx="3988957" cy="234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421D-AE4A-86FA-C49F-09BA7050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E2400-7AC7-3CB6-A689-71637D802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Project Grading</a:t>
            </a:r>
          </a:p>
          <a:p>
            <a:pPr lvl="1"/>
            <a:r>
              <a:rPr lang="en-US" dirty="0"/>
              <a:t>Based on the various presentations</a:t>
            </a:r>
          </a:p>
          <a:p>
            <a:pPr lvl="1"/>
            <a:r>
              <a:rPr lang="en-US" dirty="0"/>
              <a:t>Based on reading code in the repositories</a:t>
            </a:r>
          </a:p>
          <a:p>
            <a:pPr lvl="2"/>
            <a:r>
              <a:rPr lang="en-US" dirty="0"/>
              <a:t>Code should meet the criteria specified in the course</a:t>
            </a:r>
          </a:p>
          <a:p>
            <a:pPr lvl="2"/>
            <a:r>
              <a:rPr lang="en-US" dirty="0"/>
              <a:t>Code should be designed to be usable many years in the future</a:t>
            </a:r>
          </a:p>
          <a:p>
            <a:pPr lvl="2"/>
            <a:r>
              <a:rPr lang="en-US" dirty="0"/>
              <a:t>Code should be designed for maintenance and evolution</a:t>
            </a:r>
          </a:p>
          <a:p>
            <a:pPr lvl="1"/>
            <a:r>
              <a:rPr lang="en-US" dirty="0"/>
              <a:t>Based on other items that should be in the repo</a:t>
            </a:r>
          </a:p>
          <a:p>
            <a:r>
              <a:rPr lang="en-US" dirty="0"/>
              <a:t>Program Grading</a:t>
            </a:r>
          </a:p>
          <a:p>
            <a:pPr lvl="1"/>
            <a:r>
              <a:rPr lang="en-US" dirty="0"/>
              <a:t>Based on handing in all portions in in a timely fashion</a:t>
            </a:r>
          </a:p>
          <a:p>
            <a:pPr lvl="1"/>
            <a:r>
              <a:rPr lang="en-US" dirty="0"/>
              <a:t>Possibly on reading code as well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4A16D-48E2-FD98-06E8-FC021B50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E27C9-E24D-48A7-100A-8358B42AC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3E724-BCA7-56DF-24E7-6291ACAB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122" name="Picture 2" descr="Drainage &amp; Grading | Northern Virginia Landscaping">
            <a:extLst>
              <a:ext uri="{FF2B5EF4-FFF2-40B4-BE49-F238E27FC236}">
                <a16:creationId xmlns:a16="http://schemas.microsoft.com/office/drawing/2014/main" id="{A0E5C730-FC28-5780-6A3C-A5F3A562A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65125"/>
            <a:ext cx="3317175" cy="248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2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BDE16-A126-0D47-9A72-858B872B5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 versus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E88E5-330C-8843-8A8A-A1D7F2E0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Formal verification</a:t>
            </a:r>
          </a:p>
          <a:p>
            <a:pPr lvl="1"/>
            <a:r>
              <a:rPr lang="en-US" dirty="0"/>
              <a:t>Proving that the program is correct</a:t>
            </a:r>
          </a:p>
          <a:p>
            <a:pPr lvl="2"/>
            <a:r>
              <a:rPr lang="en-US" dirty="0"/>
              <a:t>Proof checkers are getting much better</a:t>
            </a:r>
          </a:p>
          <a:p>
            <a:pPr lvl="1"/>
            <a:r>
              <a:rPr lang="en-US" dirty="0"/>
              <a:t>Requires a formal definition of correctness</a:t>
            </a:r>
          </a:p>
          <a:p>
            <a:pPr lvl="2"/>
            <a:r>
              <a:rPr lang="en-US" dirty="0"/>
              <a:t>This is often harder to write than the program itself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Proving correctness of the code</a:t>
            </a:r>
            <a:endParaRPr lang="en-US" dirty="0"/>
          </a:p>
          <a:p>
            <a:pPr lvl="1"/>
            <a:r>
              <a:rPr lang="en-US" dirty="0"/>
              <a:t>Requires modeling the program (finite state)</a:t>
            </a:r>
          </a:p>
          <a:p>
            <a:pPr lvl="2"/>
            <a:r>
              <a:rPr lang="en-US" dirty="0"/>
              <a:t>Model might be in error or too abstract</a:t>
            </a:r>
          </a:p>
          <a:p>
            <a:pPr lvl="1"/>
            <a:r>
              <a:rPr lang="en-US" dirty="0"/>
              <a:t>Can be very difficult </a:t>
            </a:r>
          </a:p>
          <a:p>
            <a:pPr lvl="2"/>
            <a:r>
              <a:rPr lang="en-US" dirty="0"/>
              <a:t>Much can be automated, but not all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One practical solution is testing </a:t>
            </a:r>
          </a:p>
          <a:p>
            <a:pPr lvl="1"/>
            <a:r>
              <a:rPr lang="en-US" dirty="0"/>
              <a:t>Another is partial correctness (covered after testing)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7060B-EC37-FE44-B7E6-03EDDAB91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CA0B-CDB4-6B46-A23F-6677F51E810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A0EF1-2BC8-FA48-8F5A-7FC639AAD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8A736-0CB4-454A-B817-48F7F48F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The difference between Verification and Validation | Serendipity">
            <a:extLst>
              <a:ext uri="{FF2B5EF4-FFF2-40B4-BE49-F238E27FC236}">
                <a16:creationId xmlns:a16="http://schemas.microsoft.com/office/drawing/2014/main" id="{88CCCFE4-9F42-7A42-8DE9-C730D604E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905" y="1027906"/>
            <a:ext cx="3175000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358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B6EC9-5528-F747-9436-6BE8DFD6D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E80A-745A-B549-AB00-A9B47466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Software Testing could be a course by itself</a:t>
            </a:r>
          </a:p>
          <a:p>
            <a:pPr lvl="1"/>
            <a:r>
              <a:rPr lang="en-US" dirty="0"/>
              <a:t>Terminology, tools, techniques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Who should find the bugs</a:t>
            </a:r>
          </a:p>
          <a:p>
            <a:pPr lvl="1"/>
            <a:r>
              <a:rPr lang="en-US" dirty="0"/>
              <a:t>Programmer</a:t>
            </a:r>
          </a:p>
          <a:p>
            <a:pPr lvl="1"/>
            <a:r>
              <a:rPr lang="en-US" dirty="0"/>
              <a:t>Company (QA team)</a:t>
            </a:r>
          </a:p>
          <a:p>
            <a:pPr lvl="1"/>
            <a:r>
              <a:rPr lang="en-US" dirty="0"/>
              <a:t>End User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Testing can help tell if your program works</a:t>
            </a:r>
          </a:p>
          <a:p>
            <a:pPr lvl="1"/>
            <a:r>
              <a:rPr lang="en-US" dirty="0"/>
              <a:t>What does “work” mean</a:t>
            </a:r>
          </a:p>
          <a:p>
            <a:pPr lvl="2"/>
            <a:r>
              <a:rPr lang="en-US" dirty="0"/>
              <a:t>Does the program do what it should?</a:t>
            </a:r>
          </a:p>
          <a:p>
            <a:pPr lvl="2"/>
            <a:r>
              <a:rPr lang="en-US" dirty="0"/>
              <a:t>Can the tester “break” the program?</a:t>
            </a:r>
          </a:p>
          <a:p>
            <a:pPr lvl="2"/>
            <a:r>
              <a:rPr lang="en-US" dirty="0"/>
              <a:t>Will users “break” the program?</a:t>
            </a:r>
          </a:p>
          <a:p>
            <a:pPr lvl="1"/>
            <a:r>
              <a:rPr lang="en-US" dirty="0"/>
              <a:t>Not whether it is correct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Being your own tester</a:t>
            </a:r>
          </a:p>
          <a:p>
            <a:pPr lvl="1"/>
            <a:r>
              <a:rPr lang="en-US" dirty="0"/>
              <a:t>You should test all code before committing it</a:t>
            </a:r>
          </a:p>
          <a:p>
            <a:pPr lvl="1"/>
            <a:r>
              <a:rPr lang="en-US" dirty="0"/>
              <a:t>Force yourself (and your team) to use the system (a lot)</a:t>
            </a:r>
          </a:p>
          <a:p>
            <a:pPr lvl="2"/>
            <a:r>
              <a:rPr lang="en-US" dirty="0"/>
              <a:t>Dogfooding if appropriate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69C6C-8940-174A-93A4-73C4F015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94987-1739-014F-B806-11D508E0C7E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D23EF-EA4F-C24A-AA13-520936C7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F2CFE-D6FC-CD4D-BEB3-86198C5A6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Why Software Testing its Importance ? Software Testing Types | by Auxano  Global Services | Medium">
            <a:extLst>
              <a:ext uri="{FF2B5EF4-FFF2-40B4-BE49-F238E27FC236}">
                <a16:creationId xmlns:a16="http://schemas.microsoft.com/office/drawing/2014/main" id="{1BC3C33A-40A2-284D-A81B-0C2C0F92C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869" y="472237"/>
            <a:ext cx="4473080" cy="27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44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C2B9-0291-1843-B38C-14AC25BBC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Limitations of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212D1-2597-7F46-8EF2-9C1A22B4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Testing does not define the program behavior</a:t>
            </a:r>
          </a:p>
          <a:p>
            <a:pPr lvl="1"/>
            <a:r>
              <a:rPr lang="en-US" dirty="0"/>
              <a:t>Doesn’t provide a semantics for the program</a:t>
            </a:r>
          </a:p>
          <a:p>
            <a:pPr lvl="1"/>
            <a:r>
              <a:rPr lang="en-US" dirty="0"/>
              <a:t>Doesn’t provide specifications (formal or otherwise) for the program</a:t>
            </a:r>
          </a:p>
          <a:p>
            <a:pPr lvl="1"/>
            <a:r>
              <a:rPr lang="en-US" dirty="0"/>
              <a:t>Doesn’t consider everything involved in correctness</a:t>
            </a:r>
          </a:p>
          <a:p>
            <a:pPr lvl="1"/>
            <a:r>
              <a:rPr lang="en-US" dirty="0"/>
              <a:t>Doesn’t consider all possible inputs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Testing will tell you what is broken, not what works</a:t>
            </a:r>
          </a:p>
          <a:p>
            <a:pPr lvl="1"/>
            <a:r>
              <a:rPr lang="en-US" dirty="0"/>
              <a:t>Give you confidence in the program, not guarantees</a:t>
            </a:r>
          </a:p>
          <a:p>
            <a:pPr lvl="1"/>
            <a:r>
              <a:rPr lang="en-US" dirty="0"/>
              <a:t>Dijkstra: Testing can only show the presence of bugs, not their absence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A successful test case is one that fails</a:t>
            </a:r>
          </a:p>
          <a:p>
            <a:pPr lvl="1"/>
            <a:r>
              <a:rPr lang="en-US" dirty="0"/>
              <a:t>Good testing tries to break the program, not validate it</a:t>
            </a:r>
          </a:p>
          <a:p>
            <a:pPr lvl="1"/>
            <a:r>
              <a:rPr lang="en-US" dirty="0"/>
              <a:t>Good testers are devious and good at breaking things</a:t>
            </a:r>
          </a:p>
          <a:p>
            <a:pPr lvl="1"/>
            <a:r>
              <a:rPr lang="en-US" dirty="0"/>
              <a:t>Assumption is that if it can’t be broken, it mainly works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EF6D0-0253-274A-9E0C-6D7987ED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4A2B-0E7C-1843-A04D-BB6F774431D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D3321-59F8-5044-B119-6BA1801A6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42BF-CADC-784E-A7B9-4B1AF9CC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 descr="Limitations of Testing">
            <a:extLst>
              <a:ext uri="{FF2B5EF4-FFF2-40B4-BE49-F238E27FC236}">
                <a16:creationId xmlns:a16="http://schemas.microsoft.com/office/drawing/2014/main" id="{880E2DF0-5496-8F40-996F-BBD560E0C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4" b="36633"/>
          <a:stretch/>
        </p:blipFill>
        <p:spPr bwMode="auto">
          <a:xfrm>
            <a:off x="6852062" y="97889"/>
            <a:ext cx="5006109" cy="146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4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73734-A5DA-0F4D-B10A-06CA6D58C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07538-CC0B-964B-8C53-C892826B3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Consider the following program.  It takes three input data values representing the three lengths of the sides of a triangle as parameters. The method returns a string indicating whether the triangle is  scalene (i.e., no two sides are equal), isosceles (two sides equal) or equilateral (all sides equal).  </a:t>
            </a:r>
          </a:p>
          <a:p>
            <a:r>
              <a:rPr lang="en-US" dirty="0"/>
              <a:t>Create a test set for this method </a:t>
            </a:r>
          </a:p>
          <a:p>
            <a:r>
              <a:rPr lang="en-US" dirty="0"/>
              <a:t>Write down your tests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83382-C9E6-CF43-AD8A-C3AA36D8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210B-58FC-8A43-98F9-995C20C1A3E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3D20E-D81E-8644-BA39-F2781E850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C2CA7-EF11-8642-95D0-4B317BA0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5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11CA-A21F-ED49-9CFA-40940B3E1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Test Cases Did You Develop?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43C40-41D3-304A-A45A-B5F3F5502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A878E-2500-B946-95B4-C802A3934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0C1-D239-B146-9801-7F93C1255C6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97242-C3B9-D543-97A9-90310EA9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7D712-E8AB-E34F-8DBB-788422C3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5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2C921-9F85-3148-AE2F-DB5B706C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8A4DF-6B24-AD48-998C-8BE9F1600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Do your tests include both the inputs and the expected output</a:t>
            </a:r>
          </a:p>
          <a:p>
            <a:r>
              <a:rPr lang="en-US" dirty="0"/>
              <a:t>How many tests did you create?</a:t>
            </a:r>
          </a:p>
          <a:p>
            <a:r>
              <a:rPr lang="en-US" dirty="0"/>
              <a:t>How many tests are needed to validate this program</a:t>
            </a:r>
          </a:p>
          <a:p>
            <a:pPr lvl="1"/>
            <a:r>
              <a:rPr lang="en-US" dirty="0"/>
              <a:t>4 ... 165 depending on who you ask</a:t>
            </a:r>
          </a:p>
          <a:p>
            <a:pPr lvl="1"/>
            <a:r>
              <a:rPr lang="en-US" dirty="0"/>
              <a:t>Depends on what you want to check, how much confidence you need</a:t>
            </a:r>
          </a:p>
          <a:p>
            <a:r>
              <a:rPr lang="en-US" dirty="0"/>
              <a:t>Did you test for …</a:t>
            </a:r>
          </a:p>
          <a:p>
            <a:pPr lvl="1"/>
            <a:r>
              <a:rPr lang="en-US" dirty="0"/>
              <a:t>Valid cases (all three outputs)</a:t>
            </a:r>
          </a:p>
          <a:p>
            <a:pPr lvl="1"/>
            <a:r>
              <a:rPr lang="en-US" dirty="0"/>
              <a:t>All combinations of 2 sides being equal</a:t>
            </a:r>
          </a:p>
          <a:p>
            <a:pPr lvl="1"/>
            <a:r>
              <a:rPr lang="en-US" dirty="0"/>
              <a:t>Non-triangles (1,2,5)</a:t>
            </a:r>
          </a:p>
          <a:p>
            <a:pPr lvl="1"/>
            <a:r>
              <a:rPr lang="en-US" dirty="0"/>
              <a:t>Invalid inputs (0 or negative values, non-numbers (</a:t>
            </a:r>
            <a:r>
              <a:rPr lang="en-US" dirty="0" err="1"/>
              <a:t>NaN</a:t>
            </a:r>
            <a:r>
              <a:rPr lang="en-US" dirty="0"/>
              <a:t>), large numbers, …)</a:t>
            </a:r>
          </a:p>
          <a:p>
            <a:pPr lvl="1"/>
            <a:r>
              <a:rPr lang="en-US" dirty="0"/>
              <a:t>Approximate results (5.00000000000000001 vs. 5)</a:t>
            </a:r>
          </a:p>
          <a:p>
            <a:r>
              <a:rPr lang="en-US" dirty="0"/>
              <a:t>And this is a trivial program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ECE6-DBC2-5843-A56C-FD8B106EC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396A-8A33-4541-8C73-0C50DDF5799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C8B20-9A3F-C54D-ABF0-3069E9DA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5C92D-8114-6247-A5C7-C4BA086D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9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D24E-EF22-1147-B7E6-9EEBB2D5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 of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532D1-2CEE-E143-A6FF-DCF5BAFC7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Testing can be done at various levels</a:t>
            </a:r>
          </a:p>
          <a:p>
            <a:pPr lvl="1"/>
            <a:r>
              <a:rPr lang="en-US" dirty="0"/>
              <a:t>From individual function or method to system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Testing can be done for different software aspects</a:t>
            </a:r>
          </a:p>
          <a:p>
            <a:pPr lvl="1"/>
            <a:r>
              <a:rPr lang="en-US" dirty="0"/>
              <a:t>Functionality</a:t>
            </a:r>
          </a:p>
          <a:p>
            <a:pPr lvl="1"/>
            <a:r>
              <a:rPr lang="en-US" dirty="0"/>
              <a:t>Security</a:t>
            </a:r>
          </a:p>
          <a:p>
            <a:pPr lvl="1"/>
            <a:r>
              <a:rPr lang="en-US" dirty="0"/>
              <a:t>Performance</a:t>
            </a:r>
          </a:p>
          <a:p>
            <a:pPr lvl="1"/>
            <a:r>
              <a:rPr lang="en-US" dirty="0"/>
              <a:t>Useability</a:t>
            </a:r>
          </a:p>
          <a:p>
            <a:pPr lvl="1"/>
            <a:r>
              <a:rPr lang="en-US" dirty="0"/>
              <a:t>Installation</a:t>
            </a:r>
          </a:p>
          <a:p>
            <a:pPr lvl="1"/>
            <a:r>
              <a:rPr lang="en-US" dirty="0"/>
              <a:t>Compatibility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33395-1F8B-244C-8B75-B917A7F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DF0CB-B59F-D649-95F3-D420E2AF3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A3404-C8CA-074E-94F9-9D76A68B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8130" name="Picture 2" descr="Types of Software Testing: Different Testing Types with Details">
            <a:extLst>
              <a:ext uri="{FF2B5EF4-FFF2-40B4-BE49-F238E27FC236}">
                <a16:creationId xmlns:a16="http://schemas.microsoft.com/office/drawing/2014/main" id="{18041C72-C13A-124F-B59F-0E78C729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27" y="3357945"/>
            <a:ext cx="5817424" cy="29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699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45923-A4C3-AE48-879F-7A54B35F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35D3-CB99-A245-B548-7E0273335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Unit testing: methods or functions</a:t>
            </a:r>
          </a:p>
          <a:p>
            <a:pPr lvl="1"/>
            <a:r>
              <a:rPr lang="en-US" dirty="0"/>
              <a:t>Checking individual methods or functions</a:t>
            </a:r>
          </a:p>
          <a:p>
            <a:pPr lvl="1"/>
            <a:r>
              <a:rPr lang="en-US" dirty="0"/>
              <a:t>Junit for Java, similar systems for other languages</a:t>
            </a:r>
          </a:p>
          <a:p>
            <a:pPr lvl="1"/>
            <a:r>
              <a:rPr lang="en-US" dirty="0"/>
              <a:t>Sometimes worth doing for complex standalone methods</a:t>
            </a:r>
          </a:p>
          <a:p>
            <a:pPr lvl="1"/>
            <a:r>
              <a:rPr lang="en-US" dirty="0"/>
              <a:t>Worth doing for libraries and common code</a:t>
            </a:r>
          </a:p>
          <a:p>
            <a:pPr lvl="1"/>
            <a:r>
              <a:rPr lang="en-US" dirty="0"/>
              <a:t>Worth doing to prevent regressions (error history)</a:t>
            </a:r>
          </a:p>
          <a:p>
            <a:pPr lvl="1"/>
            <a:r>
              <a:rPr lang="en-US" dirty="0"/>
              <a:t>Difficult to do for much of an integrated system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Unit testing: classes</a:t>
            </a:r>
          </a:p>
          <a:p>
            <a:pPr lvl="1"/>
            <a:r>
              <a:rPr lang="en-US" dirty="0"/>
              <a:t>Methods generally don’t function outside of their class</a:t>
            </a:r>
          </a:p>
          <a:p>
            <a:pPr lvl="2"/>
            <a:r>
              <a:rPr lang="en-US" dirty="0"/>
              <a:t>Functions often don’t function outside their file</a:t>
            </a:r>
          </a:p>
          <a:p>
            <a:pPr lvl="2"/>
            <a:r>
              <a:rPr lang="en-US" dirty="0"/>
              <a:t>Need to set up the class to test a method</a:t>
            </a:r>
          </a:p>
          <a:p>
            <a:pPr lvl="1"/>
            <a:r>
              <a:rPr lang="en-US" dirty="0"/>
              <a:t>Probably want to test multiple methods or functions at once</a:t>
            </a:r>
          </a:p>
          <a:p>
            <a:pPr lvl="2"/>
            <a:r>
              <a:rPr lang="en-US" dirty="0"/>
              <a:t>Add and remove from a structure…</a:t>
            </a:r>
          </a:p>
          <a:p>
            <a:pPr lvl="1"/>
            <a:r>
              <a:rPr lang="en-US" dirty="0"/>
              <a:t>Still can be difficult in an integrated system (classes rarely operate in a vacuum)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8BA5D-7E8A-FE48-9CD8-173B29D0E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A6C1C-674A-7446-8336-8F0BE010AC1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D8585-55B6-AF4A-8AEB-0AED25611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483EA-05CB-634A-8E28-6E84DFFF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122" name="Picture 2" descr="Keys to Successful Unit Testing">
            <a:extLst>
              <a:ext uri="{FF2B5EF4-FFF2-40B4-BE49-F238E27FC236}">
                <a16:creationId xmlns:a16="http://schemas.microsoft.com/office/drawing/2014/main" id="{8C82035A-8244-594D-ADA3-BBD7FEF5D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327" y="104822"/>
            <a:ext cx="4322313" cy="243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212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1A7DE-323C-BE4C-9C49-EFAB9FCA6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Testing: Packages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686B4-2A6F-6049-909E-50AD9C51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Classes generally don’t operate in isolation</a:t>
            </a:r>
          </a:p>
          <a:p>
            <a:pPr lvl="1"/>
            <a:r>
              <a:rPr lang="en-US" dirty="0"/>
              <a:t>They require other classes in the package and system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Need to set up a whole environment to test them</a:t>
            </a:r>
          </a:p>
          <a:p>
            <a:pPr lvl="1"/>
            <a:r>
              <a:rPr lang="en-US" dirty="0"/>
              <a:t>Multiple objects of multiple types</a:t>
            </a:r>
          </a:p>
          <a:p>
            <a:pPr lvl="1"/>
            <a:r>
              <a:rPr lang="en-US" dirty="0"/>
              <a:t>Then you can test individual classes and methods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Junit provides some hooks for this</a:t>
            </a:r>
          </a:p>
          <a:p>
            <a:pPr lvl="1"/>
            <a:r>
              <a:rPr lang="en-US" dirty="0"/>
              <a:t>@Before, @</a:t>
            </a:r>
            <a:r>
              <a:rPr lang="en-US" dirty="0" err="1"/>
              <a:t>BeforeClass</a:t>
            </a:r>
            <a:endParaRPr lang="en-US" dirty="0"/>
          </a:p>
          <a:p>
            <a:pPr lvl="1"/>
            <a:r>
              <a:rPr lang="en-US" dirty="0"/>
              <a:t>@After, @</a:t>
            </a:r>
            <a:r>
              <a:rPr lang="en-US" dirty="0" err="1"/>
              <a:t>AfterClass</a:t>
            </a:r>
            <a:endParaRPr lang="en-US" dirty="0"/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Provide a set of tests for a particular package or directory</a:t>
            </a:r>
          </a:p>
          <a:p>
            <a:pPr lvl="1"/>
            <a:r>
              <a:rPr lang="en-US" dirty="0"/>
              <a:t>Including package, class, and method tests</a:t>
            </a:r>
          </a:p>
          <a:p>
            <a:pPr lvl="1"/>
            <a:r>
              <a:rPr lang="en-US" dirty="0"/>
              <a:t>Early on you need to test functionality without other packages</a:t>
            </a:r>
          </a:p>
          <a:p>
            <a:pPr lvl="2"/>
            <a:r>
              <a:rPr lang="en-US" dirty="0"/>
              <a:t>Mocking, stub implementations, tracing interactions</a:t>
            </a:r>
          </a:p>
          <a:p>
            <a:pPr lvl="2"/>
            <a:r>
              <a:rPr lang="en-US" dirty="0"/>
              <a:t>This is where an interface-based design is helpful</a:t>
            </a:r>
          </a:p>
          <a:p>
            <a:pPr lvl="1"/>
            <a:r>
              <a:rPr lang="en-US" dirty="0"/>
              <a:t>Should be done within the package (so methods don’t have to be public)</a:t>
            </a:r>
          </a:p>
          <a:p>
            <a:pPr lvl="2"/>
            <a:r>
              <a:rPr lang="en-US" dirty="0"/>
              <a:t>Test class or set of test classes either in same directory or in parallel directory (maven)</a:t>
            </a:r>
          </a:p>
          <a:p>
            <a:pPr algn="just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Useful for testing your individual components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AFEC3-E97D-684C-A1B3-FF67B84E8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0AD0-DB48-EB46-A2D9-BAAA9345D15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C29F3-9A6C-0A41-9CC9-6A5AE0AA3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2672F-0895-7E4E-BD12-7567CA59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146" name="Picture 2" descr="UnitTest">
            <a:extLst>
              <a:ext uri="{FF2B5EF4-FFF2-40B4-BE49-F238E27FC236}">
                <a16:creationId xmlns:a16="http://schemas.microsoft.com/office/drawing/2014/main" id="{C7E46149-C35A-2B4F-BF6B-0C6D34224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860" y="136525"/>
            <a:ext cx="3554268" cy="278399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87491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945F-0776-B647-A167-84707F784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D691E-1998-1C4D-8D85-C3102EEEA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Multiple people and packages need to work together</a:t>
            </a:r>
          </a:p>
          <a:p>
            <a:pPr lvl="1"/>
            <a:r>
              <a:rPr lang="en-US" dirty="0"/>
              <a:t>Lots of potential errors </a:t>
            </a:r>
          </a:p>
          <a:p>
            <a:pPr lvl="2"/>
            <a:r>
              <a:rPr lang="en-US" dirty="0"/>
              <a:t>Wrong interface assumptions</a:t>
            </a:r>
          </a:p>
          <a:p>
            <a:pPr lvl="2"/>
            <a:r>
              <a:rPr lang="en-US" dirty="0"/>
              <a:t>Different interface assumptions</a:t>
            </a:r>
          </a:p>
          <a:p>
            <a:pPr lvl="1"/>
            <a:r>
              <a:rPr lang="en-US" dirty="0"/>
              <a:t>Always takes longer than anticipated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Testing the interactions between packages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More focused on functionality than problems</a:t>
            </a:r>
          </a:p>
          <a:p>
            <a:pPr lvl="1"/>
            <a:r>
              <a:rPr lang="en-US" dirty="0"/>
              <a:t>Can be higher-level package tests with actual packages</a:t>
            </a:r>
          </a:p>
          <a:p>
            <a:pPr lvl="1"/>
            <a:r>
              <a:rPr lang="en-US" dirty="0"/>
              <a:t>But should include error conditions as well</a:t>
            </a:r>
          </a:p>
          <a:p>
            <a:pPr lvl="2"/>
            <a:r>
              <a:rPr lang="en-US" dirty="0"/>
              <a:t>Note that these should be handled by defensive coding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Different from interface testing</a:t>
            </a:r>
          </a:p>
          <a:p>
            <a:pPr lvl="1"/>
            <a:r>
              <a:rPr lang="en-US" dirty="0"/>
              <a:t>Testing all the calls in an interface</a:t>
            </a:r>
          </a:p>
          <a:p>
            <a:pPr lvl="1"/>
            <a:r>
              <a:rPr lang="en-US" dirty="0"/>
              <a:t>Especially with RESTful interfaces</a:t>
            </a:r>
          </a:p>
          <a:p>
            <a:pPr lvl="1"/>
            <a:r>
              <a:rPr lang="en-US" dirty="0"/>
              <a:t>This can focus on finding problems</a:t>
            </a:r>
          </a:p>
          <a:p>
            <a:pPr lvl="1"/>
            <a:r>
              <a:rPr lang="en-US" dirty="0"/>
              <a:t>Generally included in package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72C9-D292-034A-A2D5-3E9F530F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1DE2-88CA-8A4E-A7CC-7A214A3432D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8EA2-BFB4-E049-AF67-EB4E9C1E2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A14F9-C326-8840-BE0D-0F8F40147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170" name="Picture 2" descr="What is Integration Testing? | How to perform integration testing? | Edureka">
            <a:extLst>
              <a:ext uri="{FF2B5EF4-FFF2-40B4-BE49-F238E27FC236}">
                <a16:creationId xmlns:a16="http://schemas.microsoft.com/office/drawing/2014/main" id="{FB799E74-5401-9B49-904E-E3DFA9864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43" y="1870075"/>
            <a:ext cx="4264210" cy="348243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8859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C4D6-07D0-944F-9645-3038DDEBF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48453-52B2-F14A-8056-FC901B733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Testing the whole system in operation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Involves running through your scenarios</a:t>
            </a:r>
          </a:p>
          <a:p>
            <a:pPr lvl="1"/>
            <a:r>
              <a:rPr lang="en-US" dirty="0"/>
              <a:t>This is the minimum you need to do</a:t>
            </a:r>
          </a:p>
          <a:p>
            <a:pPr lvl="1"/>
            <a:r>
              <a:rPr lang="en-US" dirty="0"/>
              <a:t>Should include all scenarios, with their variations</a:t>
            </a:r>
          </a:p>
          <a:p>
            <a:pPr lvl="1"/>
            <a:r>
              <a:rPr lang="en-US" dirty="0"/>
              <a:t>Include error-handling with the scenarios</a:t>
            </a:r>
          </a:p>
          <a:p>
            <a:pPr lvl="1"/>
            <a:r>
              <a:rPr lang="en-US" dirty="0"/>
              <a:t>Automated if possible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Additional tests based on</a:t>
            </a:r>
          </a:p>
          <a:p>
            <a:pPr lvl="1"/>
            <a:r>
              <a:rPr lang="en-US" dirty="0"/>
              <a:t>User reported problems</a:t>
            </a:r>
          </a:p>
          <a:p>
            <a:pPr lvl="2"/>
            <a:r>
              <a:rPr lang="en-US" dirty="0"/>
              <a:t>Often these can be view as unit tests (with some work)</a:t>
            </a:r>
          </a:p>
          <a:p>
            <a:pPr lvl="1"/>
            <a:r>
              <a:rPr lang="en-US" dirty="0"/>
              <a:t>Problems found during debugging</a:t>
            </a:r>
          </a:p>
          <a:p>
            <a:pPr lvl="2"/>
            <a:r>
              <a:rPr lang="en-US" dirty="0"/>
              <a:t>Again, these are often viewed as unit tests</a:t>
            </a:r>
          </a:p>
          <a:p>
            <a:pPr lvl="1"/>
            <a:r>
              <a:rPr lang="en-US" dirty="0"/>
              <a:t>Additional scenarios</a:t>
            </a:r>
          </a:p>
          <a:p>
            <a:pPr lvl="2"/>
            <a:r>
              <a:rPr lang="en-US" dirty="0"/>
              <a:t>Based on user experiences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647D8-00B4-B94B-BD07-FDEFBD766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104-AD00-0447-94EF-181C1F50EB3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58D31-6AC5-F246-807D-FE7E3320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E090E-07D3-1A4E-A823-34B3E138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194" name="Picture 2" descr="System Testing Types and Best Practices - XenonStack">
            <a:extLst>
              <a:ext uri="{FF2B5EF4-FFF2-40B4-BE49-F238E27FC236}">
                <a16:creationId xmlns:a16="http://schemas.microsoft.com/office/drawing/2014/main" id="{E2E34E8A-36BE-8245-9F67-C242E3677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122" y="274690"/>
            <a:ext cx="4031187" cy="226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584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C91EB-5F83-5A45-83CF-AB166339F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Dogfooding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72A78-8A9F-F64A-9839-064F90499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597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Using what you are writing is a good habit to get into</a:t>
            </a:r>
          </a:p>
          <a:p>
            <a:pPr lvl="1"/>
            <a:r>
              <a:rPr lang="en-US" dirty="0"/>
              <a:t>Especially if you use it to assist in its development</a:t>
            </a:r>
          </a:p>
          <a:p>
            <a:pPr lvl="1"/>
            <a:r>
              <a:rPr lang="en-US" dirty="0"/>
              <a:t>Force yourself to use it even when it is a bit buggy</a:t>
            </a:r>
          </a:p>
          <a:p>
            <a:pPr lvl="1"/>
            <a:r>
              <a:rPr lang="en-US" dirty="0"/>
              <a:t>Provides testing without formal test cases</a:t>
            </a:r>
          </a:p>
          <a:p>
            <a:pPr lvl="1"/>
            <a:r>
              <a:rPr lang="en-US" dirty="0"/>
              <a:t>Provides experience</a:t>
            </a:r>
          </a:p>
          <a:p>
            <a:pPr lvl="2"/>
            <a:r>
              <a:rPr lang="en-US" dirty="0"/>
              <a:t>User experience (UX), performance, bugs, missing features, …</a:t>
            </a:r>
          </a:p>
          <a:p>
            <a:pPr lvl="1"/>
            <a:r>
              <a:rPr lang="en-US" dirty="0"/>
              <a:t>Provides tests of latest version of the system (prerelease)</a:t>
            </a:r>
          </a:p>
          <a:p>
            <a:pPr lvl="1"/>
            <a:r>
              <a:rPr lang="en-US" dirty="0"/>
              <a:t>Run your program from a debugger to catch bugs as they occur</a:t>
            </a:r>
          </a:p>
          <a:p>
            <a:pPr lvl="1"/>
            <a:r>
              <a:rPr lang="en-US" dirty="0"/>
              <a:t>Your projects can do this</a:t>
            </a:r>
          </a:p>
          <a:p>
            <a:pPr lvl="2"/>
            <a:r>
              <a:rPr lang="en-US" dirty="0"/>
              <a:t>Speech, IoT, Accessibility, LLAMA</a:t>
            </a:r>
          </a:p>
          <a:p>
            <a:pPr lvl="2"/>
            <a:r>
              <a:rPr lang="en-US" dirty="0"/>
              <a:t>UI Gen, DJ, Agentic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Note that you won't be as critical as real users</a:t>
            </a:r>
          </a:p>
          <a:p>
            <a:pPr lvl="1"/>
            <a:r>
              <a:rPr lang="en-US" dirty="0"/>
              <a:t>You are too tolerant of your own mistakes</a:t>
            </a:r>
          </a:p>
          <a:p>
            <a:pPr lvl="1"/>
            <a:r>
              <a:rPr lang="en-US" dirty="0"/>
              <a:t>You know how difficult it might be to fix something</a:t>
            </a:r>
          </a:p>
          <a:p>
            <a:pPr lvl="1"/>
            <a:r>
              <a:rPr lang="en-US" dirty="0"/>
              <a:t>But you can use it when others cannot</a:t>
            </a:r>
          </a:p>
          <a:p>
            <a:pPr lvl="1"/>
            <a:r>
              <a:rPr lang="en-US" dirty="0"/>
              <a:t>Note potential problems even if you don’t fix them</a:t>
            </a:r>
          </a:p>
          <a:p>
            <a:pPr lvl="2"/>
            <a:r>
              <a:rPr lang="en-US" dirty="0"/>
              <a:t>Write them down so you remember them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18C66-C95E-D24B-847F-3A1B634A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9B542-C2B4-324F-9DED-3C8A5E55F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9D8B9-6244-0740-9BE5-89CD248F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5058" name="Picture 2" descr="The gospel of dogfooding. Can I hear an Amen, brother? | by Ben Fathi |  Medium">
            <a:extLst>
              <a:ext uri="{FF2B5EF4-FFF2-40B4-BE49-F238E27FC236}">
                <a16:creationId xmlns:a16="http://schemas.microsoft.com/office/drawing/2014/main" id="{CA0F10F1-BF0A-F247-80AB-BAAC4C18C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632074"/>
            <a:ext cx="3714570" cy="208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605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E283-C909-DBD5-224C-913A4AF7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Integration and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D3173-85FF-1369-89DE-E64CE0630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We’ve talked about this before</a:t>
            </a:r>
          </a:p>
          <a:p>
            <a:pPr lvl="1"/>
            <a:r>
              <a:rPr lang="en-US" dirty="0"/>
              <a:t>Using a single branch</a:t>
            </a:r>
          </a:p>
          <a:p>
            <a:pPr lvl="1"/>
            <a:r>
              <a:rPr lang="en-US" dirty="0"/>
              <a:t>Merging on a regular (daily) basis</a:t>
            </a:r>
          </a:p>
          <a:p>
            <a:pPr lvl="1"/>
            <a:r>
              <a:rPr lang="en-US" dirty="0"/>
              <a:t>Running the experimental version of the system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It also involves testing</a:t>
            </a:r>
          </a:p>
          <a:p>
            <a:pPr lvl="1"/>
            <a:r>
              <a:rPr lang="en-US" dirty="0"/>
              <a:t>Run all the test cases with each merge</a:t>
            </a:r>
          </a:p>
          <a:p>
            <a:pPr lvl="1"/>
            <a:r>
              <a:rPr lang="en-US" dirty="0"/>
              <a:t>Running tests is part of the merge process</a:t>
            </a:r>
          </a:p>
          <a:p>
            <a:pPr lvl="1"/>
            <a:r>
              <a:rPr lang="en-US" dirty="0"/>
              <a:t>Having an adequate set of tests is part of the process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We’ll look at this in more detail next time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9ABBE-512F-4351-5694-FFD81E30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AE8E2-FC7D-5BB6-D222-F83FB69ED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CF5FA-1702-95BE-7D95-487CAC3A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 descr="Continuous Integration Best Practices - Devonblog">
            <a:extLst>
              <a:ext uri="{FF2B5EF4-FFF2-40B4-BE49-F238E27FC236}">
                <a16:creationId xmlns:a16="http://schemas.microsoft.com/office/drawing/2014/main" id="{1E9FA85B-A67E-03B8-8B45-A1AD3865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490" y="1690688"/>
            <a:ext cx="3166753" cy="237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284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2A074-5B2E-EEC0-819D-9E02A9C0C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FE781-BDC3-503D-C1A0-A92FE0FF9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Creating good tests is difficult</a:t>
            </a:r>
          </a:p>
          <a:p>
            <a:pPr lvl="1"/>
            <a:r>
              <a:rPr lang="en-US" dirty="0"/>
              <a:t>Can be as much work as writing the original code</a:t>
            </a:r>
          </a:p>
          <a:p>
            <a:pPr lvl="1"/>
            <a:r>
              <a:rPr lang="en-US" dirty="0"/>
              <a:t>Difficult to think of all possible tests</a:t>
            </a:r>
          </a:p>
          <a:p>
            <a:pPr lvl="1"/>
            <a:r>
              <a:rPr lang="en-US" dirty="0"/>
              <a:t>Difficult to ensure that the tests cover all possible cases</a:t>
            </a:r>
          </a:p>
          <a:p>
            <a:pPr lvl="1"/>
            <a:r>
              <a:rPr lang="en-US" dirty="0"/>
              <a:t>Difficult to check the results accurately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Good test cases are designed to break the program </a:t>
            </a:r>
          </a:p>
          <a:p>
            <a:pPr lvl="1"/>
            <a:r>
              <a:rPr lang="en-US" dirty="0"/>
              <a:t>This is puzzle solving again</a:t>
            </a:r>
          </a:p>
          <a:p>
            <a:pPr lvl="1"/>
            <a:r>
              <a:rPr lang="en-US" dirty="0"/>
              <a:t>How can I break this program</a:t>
            </a:r>
          </a:p>
          <a:p>
            <a:pPr lvl="1"/>
            <a:r>
              <a:rPr lang="en-US" dirty="0"/>
              <a:t>What can I do that is unexpected</a:t>
            </a:r>
          </a:p>
          <a:p>
            <a:pPr lvl="1"/>
            <a:r>
              <a:rPr lang="en-US" dirty="0"/>
              <a:t>What are the cases that will cause problems</a:t>
            </a:r>
          </a:p>
          <a:p>
            <a:r>
              <a:rPr lang="en-US" dirty="0">
                <a:solidFill>
                  <a:srgbClr val="7030A0"/>
                </a:solidFill>
              </a:rPr>
              <a:t>Black box versus white box testing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Tools are being developed to automate this</a:t>
            </a:r>
          </a:p>
          <a:p>
            <a:pPr lvl="1"/>
            <a:r>
              <a:rPr lang="en-US" dirty="0"/>
              <a:t>And best practices</a:t>
            </a:r>
          </a:p>
          <a:p>
            <a:pPr lvl="1"/>
            <a:r>
              <a:rPr lang="en-US" dirty="0"/>
              <a:t>Covered next time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Problem: What is a GOOD set of tests?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B0AED-80BA-3F94-F878-E8FF99B32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73374-EC19-985B-2085-09228D3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10B8E-7827-B796-F2C5-F77D84E6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098" name="Picture 2" descr="How to write Test Cases: A step-by-step guide - Testpoint Insights">
            <a:extLst>
              <a:ext uri="{FF2B5EF4-FFF2-40B4-BE49-F238E27FC236}">
                <a16:creationId xmlns:a16="http://schemas.microsoft.com/office/drawing/2014/main" id="{C59EEAA8-58BF-E315-3B7A-C5404F721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063" y="3286579"/>
            <a:ext cx="3853845" cy="289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ow to Write Test Cases with Examples">
            <a:extLst>
              <a:ext uri="{FF2B5EF4-FFF2-40B4-BE49-F238E27FC236}">
                <a16:creationId xmlns:a16="http://schemas.microsoft.com/office/drawing/2014/main" id="{83AF432C-DC25-924D-1EFD-EEBD76C33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351" y="110857"/>
            <a:ext cx="3607143" cy="228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723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C306D-55D2-B84B-A00F-BD91B6C7F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64598-D287-3C41-912C-ACB4FC09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How to measure the effectiveness of a test suite</a:t>
            </a:r>
          </a:p>
          <a:p>
            <a:pPr lvl="1"/>
            <a:r>
              <a:rPr lang="en-US" dirty="0"/>
              <a:t>Has it found all the bugs</a:t>
            </a:r>
          </a:p>
          <a:p>
            <a:pPr lvl="1"/>
            <a:r>
              <a:rPr lang="en-US" dirty="0"/>
              <a:t>Has it missed any obvious bugs</a:t>
            </a:r>
          </a:p>
          <a:p>
            <a:pPr lvl="1"/>
            <a:r>
              <a:rPr lang="en-US" dirty="0"/>
              <a:t>How confident in the program are you if it passes the tests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concrete measure of this is coverage</a:t>
            </a:r>
          </a:p>
          <a:p>
            <a:pPr lvl="1"/>
            <a:r>
              <a:rPr lang="en-US" dirty="0"/>
              <a:t>What part of the program is covered by the test set</a:t>
            </a:r>
          </a:p>
          <a:p>
            <a:pPr lvl="2"/>
            <a:r>
              <a:rPr lang="en-US" dirty="0"/>
              <a:t>Covered means executed by some test in the set</a:t>
            </a:r>
          </a:p>
          <a:p>
            <a:pPr lvl="2"/>
            <a:r>
              <a:rPr lang="en-US" dirty="0"/>
              <a:t>Any code not covered hasn’t been tested</a:t>
            </a:r>
          </a:p>
          <a:p>
            <a:pPr lvl="1"/>
            <a:r>
              <a:rPr lang="en-US" dirty="0"/>
              <a:t>But what does coverage mean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Other measures are also used</a:t>
            </a:r>
          </a:p>
          <a:p>
            <a:pPr lvl="1"/>
            <a:r>
              <a:rPr lang="en-US" dirty="0"/>
              <a:t>Coverage is only as helpful with quality tests</a:t>
            </a:r>
          </a:p>
          <a:p>
            <a:pPr lvl="1"/>
            <a:r>
              <a:rPr lang="en-US" dirty="0"/>
              <a:t>Mutation testing (next time)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83867-9897-AC4C-A2A2-ED91D33F3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7F63-F91E-7A40-9C28-CF2FA7CC9A6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183CA-A706-6E48-9E3A-2F3011AA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81861-85F2-A641-A0FF-3EE3D7CA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2290" name="Picture 2" descr="Test Coverage | How it Work | Performance &amp; Advantage of Test Coverage">
            <a:extLst>
              <a:ext uri="{FF2B5EF4-FFF2-40B4-BE49-F238E27FC236}">
                <a16:creationId xmlns:a16="http://schemas.microsoft.com/office/drawing/2014/main" id="{E36B274C-14E5-074D-A2C6-43A7D7D6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696850"/>
            <a:ext cx="3273665" cy="17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422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A7A8F-F9F4-494C-AE5C-087714B6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537C1-8EEE-B44B-8FF8-F595CCB37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Method coverage</a:t>
            </a:r>
          </a:p>
          <a:p>
            <a:pPr lvl="1"/>
            <a:r>
              <a:rPr lang="en-US" dirty="0"/>
              <a:t>Every method is executed by some test</a:t>
            </a:r>
          </a:p>
          <a:p>
            <a:pPr lvl="1"/>
            <a:r>
              <a:rPr lang="en-US" dirty="0"/>
              <a:t>Is this sufficient?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Call coverage</a:t>
            </a:r>
          </a:p>
          <a:p>
            <a:pPr lvl="1"/>
            <a:r>
              <a:rPr lang="en-US" dirty="0"/>
              <a:t>Every method call is executed by some test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Line coverage</a:t>
            </a:r>
          </a:p>
          <a:p>
            <a:pPr lvl="1"/>
            <a:r>
              <a:rPr lang="en-US" dirty="0"/>
              <a:t>Every line of code is executed by some test</a:t>
            </a:r>
          </a:p>
          <a:p>
            <a:pPr lvl="1"/>
            <a:r>
              <a:rPr lang="en-US" dirty="0"/>
              <a:t>Better than method coverage</a:t>
            </a:r>
          </a:p>
          <a:p>
            <a:pPr lvl="1"/>
            <a:r>
              <a:rPr lang="en-US" dirty="0"/>
              <a:t>Not always achievable (defensive coding)</a:t>
            </a:r>
          </a:p>
          <a:p>
            <a:pPr lvl="1"/>
            <a:r>
              <a:rPr lang="en-US" dirty="0"/>
              <a:t>Typically, this is what is thought of as coverage </a:t>
            </a:r>
          </a:p>
          <a:p>
            <a:pPr lvl="2"/>
            <a:r>
              <a:rPr lang="en-US" dirty="0"/>
              <a:t>What the coverage user interfaces show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10CE8-C626-8E4C-ACB7-0D0DAACD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0E98D-5317-B447-8ED1-BCB6FCD39FC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9D6E3-3A15-0C44-BFCB-96EDDF0E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80FCE-6199-1B4B-99B4-40E06164F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3314" name="Picture 2" descr="Line Coverage: Lessons from JUnit | Arie van Deursen">
            <a:extLst>
              <a:ext uri="{FF2B5EF4-FFF2-40B4-BE49-F238E27FC236}">
                <a16:creationId xmlns:a16="http://schemas.microsoft.com/office/drawing/2014/main" id="{827D0DE5-DA56-5F47-BABE-8965AAAE0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335" y="59268"/>
            <a:ext cx="4403110" cy="349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421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966B1-7DDA-EA44-8FDD-ABF31ABD2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BB96D-1705-5245-9ED7-4339D6968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Statement coverage</a:t>
            </a:r>
          </a:p>
          <a:p>
            <a:pPr lvl="1"/>
            <a:r>
              <a:rPr lang="en-US" dirty="0"/>
              <a:t>Every statement in the code is executed by some test</a:t>
            </a:r>
          </a:p>
          <a:p>
            <a:pPr lvl="1"/>
            <a:r>
              <a:rPr lang="en-US" dirty="0"/>
              <a:t>Handles cases of multiple statements on a line</a:t>
            </a:r>
          </a:p>
          <a:p>
            <a:pPr lvl="2"/>
            <a:r>
              <a:rPr lang="en-US" dirty="0"/>
              <a:t>if (&lt;condition&gt;) &lt;statement&gt;</a:t>
            </a:r>
          </a:p>
          <a:p>
            <a:pPr lvl="3"/>
            <a:r>
              <a:rPr lang="en-US" dirty="0"/>
              <a:t>condition false implies line coverage, not statement coverage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Branch coverage</a:t>
            </a:r>
          </a:p>
          <a:p>
            <a:pPr lvl="1"/>
            <a:r>
              <a:rPr lang="en-US" dirty="0"/>
              <a:t>Every alternative in each branch is executed by some test</a:t>
            </a:r>
          </a:p>
          <a:p>
            <a:pPr lvl="2"/>
            <a:r>
              <a:rPr lang="en-US" dirty="0"/>
              <a:t>if (&lt;condition&gt;) &lt;statement&gt;</a:t>
            </a:r>
          </a:p>
          <a:p>
            <a:pPr lvl="3"/>
            <a:r>
              <a:rPr lang="en-US" dirty="0"/>
              <a:t>condition true implies statement coverage</a:t>
            </a:r>
          </a:p>
          <a:p>
            <a:pPr lvl="3"/>
            <a:r>
              <a:rPr lang="en-US" dirty="0"/>
              <a:t>Branch coverage implies a test with true and a test with false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44BA6-072D-A043-9F22-6584BF7F6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D9C46-80EC-CD4B-9552-27D35698F9E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179D4-4537-F44D-ABA6-9B8C0CDD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ACD57-BEBD-864A-864B-FA5AB463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4338" name="Picture 2" descr="Branch Coverage - Georgia Tech - Software Development Process - YouTube">
            <a:extLst>
              <a:ext uri="{FF2B5EF4-FFF2-40B4-BE49-F238E27FC236}">
                <a16:creationId xmlns:a16="http://schemas.microsoft.com/office/drawing/2014/main" id="{D6D2B334-2A51-AF41-A025-863581F7E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4944"/>
            <a:ext cx="4038600" cy="227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208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92D35-D550-1D42-BCE9-5C305D772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ACDEA-0DA8-BE48-80AB-BF18717A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Condition coverage</a:t>
            </a:r>
          </a:p>
          <a:p>
            <a:pPr lvl="1"/>
            <a:r>
              <a:rPr lang="en-US" dirty="0"/>
              <a:t>Every condition in a branch is covered with true and false</a:t>
            </a:r>
          </a:p>
          <a:p>
            <a:pPr lvl="1"/>
            <a:r>
              <a:rPr lang="en-US" dirty="0"/>
              <a:t>Handling &amp;&amp; and || conditions</a:t>
            </a:r>
          </a:p>
          <a:p>
            <a:pPr lvl="2"/>
            <a:r>
              <a:rPr lang="en-US" dirty="0"/>
              <a:t>if (x &amp;&amp; y &amp;&amp; z) </a:t>
            </a:r>
          </a:p>
          <a:p>
            <a:pPr lvl="3"/>
            <a:r>
              <a:rPr lang="en-US" dirty="0"/>
              <a:t>Four cases: x false; x true, y false; </a:t>
            </a:r>
            <a:r>
              <a:rPr lang="en-US" dirty="0" err="1"/>
              <a:t>x,y</a:t>
            </a:r>
            <a:r>
              <a:rPr lang="en-US" dirty="0"/>
              <a:t> true, z false; </a:t>
            </a:r>
            <a:r>
              <a:rPr lang="en-US" dirty="0" err="1"/>
              <a:t>x,y,z</a:t>
            </a:r>
            <a:r>
              <a:rPr lang="en-US" dirty="0"/>
              <a:t> true</a:t>
            </a:r>
          </a:p>
          <a:p>
            <a:pPr lvl="1"/>
            <a:r>
              <a:rPr lang="en-US" dirty="0"/>
              <a:t>Statement coverage at the assembly level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Path coverage</a:t>
            </a:r>
          </a:p>
          <a:p>
            <a:pPr lvl="1"/>
            <a:r>
              <a:rPr lang="en-US" dirty="0"/>
              <a:t>Every path through the program covered by some test</a:t>
            </a:r>
          </a:p>
          <a:p>
            <a:pPr lvl="1"/>
            <a:r>
              <a:rPr lang="en-US" dirty="0"/>
              <a:t>Sequences of conditions</a:t>
            </a:r>
          </a:p>
          <a:p>
            <a:pPr lvl="2"/>
            <a:r>
              <a:rPr lang="en-US" dirty="0"/>
              <a:t>Ten sequential independent if statements might yield 1024 paths</a:t>
            </a:r>
          </a:p>
          <a:p>
            <a:pPr lvl="1"/>
            <a:r>
              <a:rPr lang="en-US" dirty="0"/>
              <a:t>Talked about, but rarely used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E1B68-44BD-A647-AD97-39DE39B49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D7612-F68D-0141-AFB6-98ADC6094548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86F3E-8A1F-5942-8373-0EFF71515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61395-7736-BF49-8A0D-402DCD39F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5362" name="Picture 2" descr="Condition Coverage - Georgia Tech - Software Development Process - YouTube">
            <a:extLst>
              <a:ext uri="{FF2B5EF4-FFF2-40B4-BE49-F238E27FC236}">
                <a16:creationId xmlns:a16="http://schemas.microsoft.com/office/drawing/2014/main" id="{73FDE324-1619-B14E-92A9-E2489D9F2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522" y="27894"/>
            <a:ext cx="4038600" cy="227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588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1D910-A42B-6847-8D6A-C99058C7A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Coverage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1CB5A-6330-C844-A741-45AFB2172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Most IDEs can provide coverage information while testing</a:t>
            </a:r>
          </a:p>
          <a:p>
            <a:pPr lvl="1"/>
            <a:r>
              <a:rPr lang="en-US" dirty="0"/>
              <a:t>Eclipse, IntelliJ collect coverage data (line, branch/condition)</a:t>
            </a:r>
          </a:p>
          <a:p>
            <a:pPr lvl="2"/>
            <a:r>
              <a:rPr lang="en-US" dirty="0"/>
              <a:t>You must run for profiling, not for debugging</a:t>
            </a:r>
          </a:p>
          <a:p>
            <a:pPr lvl="2"/>
            <a:r>
              <a:rPr lang="en-US" dirty="0"/>
              <a:t>VS Code has plugins that can do this</a:t>
            </a:r>
          </a:p>
          <a:p>
            <a:pPr lvl="1"/>
            <a:r>
              <a:rPr lang="en-US" dirty="0"/>
              <a:t>Provide a user interface to show covered lines</a:t>
            </a:r>
          </a:p>
          <a:p>
            <a:pPr lvl="1"/>
            <a:r>
              <a:rPr lang="en-US" dirty="0"/>
              <a:t>prof and </a:t>
            </a:r>
            <a:r>
              <a:rPr lang="en-US" dirty="0" err="1"/>
              <a:t>gprof</a:t>
            </a:r>
            <a:r>
              <a:rPr lang="en-US" dirty="0"/>
              <a:t> for C/C++ programs (outside of IDE)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Code Bubbles automatically provides coverage for tests</a:t>
            </a:r>
          </a:p>
          <a:p>
            <a:pPr lvl="1"/>
            <a:r>
              <a:rPr lang="en-US" dirty="0"/>
              <a:t>Computes line, branch, call coverage</a:t>
            </a:r>
          </a:p>
          <a:p>
            <a:pPr lvl="1"/>
            <a:r>
              <a:rPr lang="en-US" dirty="0"/>
              <a:t>Uses line coverage for fault localization</a:t>
            </a:r>
          </a:p>
          <a:p>
            <a:pPr lvl="1"/>
            <a:r>
              <a:rPr lang="en-US" dirty="0"/>
              <a:t>Uses coverage to note when tests should be rerun</a:t>
            </a:r>
          </a:p>
          <a:p>
            <a:pPr lvl="1"/>
            <a:r>
              <a:rPr lang="en-US" dirty="0"/>
              <a:t>No current user interface otherwise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Code Bubbles Test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C468F-0510-4D47-927A-80D3838B2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95A8-7BC9-0B40-9624-6943681BEE1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FE209-57C2-FB48-88F4-A9FB1600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3447D-831A-7A4A-B301-9153254BF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6386" name="Picture 2" descr="EclEmma - Java Code Coverage for Eclipse">
            <a:extLst>
              <a:ext uri="{FF2B5EF4-FFF2-40B4-BE49-F238E27FC236}">
                <a16:creationId xmlns:a16="http://schemas.microsoft.com/office/drawing/2014/main" id="{5E602F1B-EE9E-DA4C-8809-CF633565E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917" y="4411534"/>
            <a:ext cx="2657083" cy="208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29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C507-566F-2003-DD54-41B989B9E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Bubbles Test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12EEA-DDA6-D650-D822-E38111097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BB6B-2E3A-2C43-51DD-89A12E1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33E94-95B4-B7EF-3983-F1C1A91F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738539-1436-86D1-5BCF-28EEDF26C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34328"/>
            <a:ext cx="7772400" cy="482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37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A12C2-2C6F-A349-AA06-B4762CC6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User Interface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9A1F-C1D3-844D-AEB6-D39825969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Testing the user interface</a:t>
            </a:r>
          </a:p>
          <a:p>
            <a:pPr lvl="1"/>
            <a:r>
              <a:rPr lang="en-US" dirty="0"/>
              <a:t>Testing if the functionality works</a:t>
            </a:r>
          </a:p>
          <a:p>
            <a:pPr lvl="1"/>
            <a:r>
              <a:rPr lang="en-US" dirty="0"/>
              <a:t>Testing the appearance of the interface</a:t>
            </a:r>
          </a:p>
          <a:p>
            <a:pPr lvl="1"/>
            <a:r>
              <a:rPr lang="en-US" dirty="0"/>
              <a:t>Testing usability of the interface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Testing with actual users</a:t>
            </a:r>
          </a:p>
          <a:p>
            <a:pPr lvl="1"/>
            <a:r>
              <a:rPr lang="en-US" dirty="0"/>
              <a:t>Dogfooding</a:t>
            </a:r>
          </a:p>
          <a:p>
            <a:pPr lvl="1"/>
            <a:r>
              <a:rPr lang="en-US" dirty="0"/>
              <a:t>Alpha and beta testing</a:t>
            </a:r>
          </a:p>
          <a:p>
            <a:pPr lvl="1"/>
            <a:r>
              <a:rPr lang="en-US" dirty="0"/>
              <a:t>A-B testing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Testing functionality with simulated interaction</a:t>
            </a:r>
          </a:p>
          <a:p>
            <a:pPr lvl="1"/>
            <a:r>
              <a:rPr lang="en-US" dirty="0"/>
              <a:t>Test case runs an Input script</a:t>
            </a:r>
          </a:p>
          <a:p>
            <a:pPr lvl="1"/>
            <a:r>
              <a:rPr lang="en-US" dirty="0"/>
              <a:t>Tool support: Selenium and similar packages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Testing different platforms (browsers, mobile platforms, window sizes, …)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Testing accessibility and internationalization</a:t>
            </a:r>
          </a:p>
          <a:p>
            <a:r>
              <a:rPr lang="en-US" dirty="0">
                <a:solidFill>
                  <a:srgbClr val="7030A0"/>
                </a:solidFill>
              </a:rPr>
              <a:t>Testing installation and platform compatibility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963BF-87D4-F840-AAE1-7CBCF41C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1821-4095-5842-893D-4AB8A133A51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F5193-0C9B-7749-8F6F-28F76054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4CF3E-4099-434D-9329-D0FC0B9E2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9220" name="Picture 4" descr="GUI/UI Testing. What is a “GUI”? | by StackedQA | Dev Genius | Medium">
            <a:extLst>
              <a:ext uri="{FF2B5EF4-FFF2-40B4-BE49-F238E27FC236}">
                <a16:creationId xmlns:a16="http://schemas.microsoft.com/office/drawing/2014/main" id="{34977C24-D4B2-1345-AA0F-AFBFCF727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060" y="365125"/>
            <a:ext cx="5268686" cy="257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970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DD05-6F2C-2548-9D93-F82C4E2F9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414"/>
            <a:ext cx="10515600" cy="1325563"/>
          </a:xfrm>
        </p:spPr>
        <p:txBody>
          <a:bodyPr/>
          <a:lstStyle/>
          <a:p>
            <a:r>
              <a:rPr lang="en-US" dirty="0"/>
              <a:t>Classic User Interface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70850-3101-2744-85BE-CBDA05AAE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Lab-based testing</a:t>
            </a:r>
          </a:p>
          <a:p>
            <a:pPr lvl="1"/>
            <a:r>
              <a:rPr lang="en-US" dirty="0"/>
              <a:t>Recruit (and pay) potential users</a:t>
            </a:r>
          </a:p>
          <a:p>
            <a:pPr lvl="1"/>
            <a:r>
              <a:rPr lang="en-US" dirty="0"/>
              <a:t>Train them on the system</a:t>
            </a:r>
          </a:p>
          <a:p>
            <a:pPr lvl="1"/>
            <a:r>
              <a:rPr lang="en-US" dirty="0"/>
              <a:t>Have them use it in a lab setting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Record what they do</a:t>
            </a:r>
          </a:p>
          <a:p>
            <a:pPr lvl="1"/>
            <a:r>
              <a:rPr lang="en-US" dirty="0"/>
              <a:t>Have them talk through what they are doing</a:t>
            </a:r>
          </a:p>
          <a:p>
            <a:pPr lvl="1"/>
            <a:r>
              <a:rPr lang="en-US" dirty="0"/>
              <a:t>Save video and transcript</a:t>
            </a:r>
          </a:p>
          <a:p>
            <a:pPr lvl="1"/>
            <a:r>
              <a:rPr lang="en-US" dirty="0"/>
              <a:t>Analyze behavior (errors, confusion, # clicks, timings, …)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Survey the users after</a:t>
            </a:r>
          </a:p>
          <a:p>
            <a:pPr lvl="1"/>
            <a:r>
              <a:rPr lang="en-US" dirty="0"/>
              <a:t>To understand what they did and why</a:t>
            </a:r>
          </a:p>
          <a:p>
            <a:pPr lvl="1"/>
            <a:r>
              <a:rPr lang="en-US" dirty="0"/>
              <a:t>To get other’s opinions on the user interface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E46B9-D578-8C4B-B69D-207B40C64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5EBDA-7AD3-BA45-AAAB-BCCD87BB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5DDB4-89FC-5245-9291-4C754182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9154" name="Picture 2" descr="UI / UX Testing Services | UI Testing Company | Algoworks">
            <a:extLst>
              <a:ext uri="{FF2B5EF4-FFF2-40B4-BE49-F238E27FC236}">
                <a16:creationId xmlns:a16="http://schemas.microsoft.com/office/drawing/2014/main" id="{A0C59305-C861-FD40-B049-14957116F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939" y="437343"/>
            <a:ext cx="3444522" cy="29916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90937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1BF8A-CDB9-8049-4AEB-C4669912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User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7199C-1225-5BFA-92A1-7130A17E4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Gather information from a running system</a:t>
            </a:r>
          </a:p>
          <a:p>
            <a:pPr lvl="1"/>
            <a:r>
              <a:rPr lang="en-US" dirty="0"/>
              <a:t>Example: command sequences, # errors, # </a:t>
            </a:r>
            <a:r>
              <a:rPr lang="en-US" dirty="0" err="1"/>
              <a:t>undos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Example: faults that are hidden from the user</a:t>
            </a:r>
          </a:p>
          <a:p>
            <a:pPr lvl="1"/>
            <a:r>
              <a:rPr lang="en-US" dirty="0"/>
              <a:t>Example: timings and performance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be augmented with questionnaires</a:t>
            </a:r>
          </a:p>
          <a:p>
            <a:pPr lvl="1"/>
            <a:r>
              <a:rPr lang="en-US" dirty="0"/>
              <a:t>Simple: do you like/dislike the system</a:t>
            </a:r>
          </a:p>
          <a:p>
            <a:pPr lvl="1"/>
            <a:r>
              <a:rPr lang="en-US" dirty="0"/>
              <a:t>More advanced: full questionnaire with feedback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Dogfooding as a form of continuous testing</a:t>
            </a:r>
          </a:p>
          <a:p>
            <a:pPr lvl="1"/>
            <a:r>
              <a:rPr lang="en-US" dirty="0"/>
              <a:t>But you need to note and report errors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A-B testing</a:t>
            </a:r>
          </a:p>
          <a:p>
            <a:pPr lvl="1"/>
            <a:r>
              <a:rPr lang="en-US" dirty="0"/>
              <a:t>Some users run version A, some run version B (chosen at random)</a:t>
            </a:r>
          </a:p>
          <a:p>
            <a:pPr lvl="1"/>
            <a:r>
              <a:rPr lang="en-US" dirty="0"/>
              <a:t>Get feedback, monitor errors, timings, etc.</a:t>
            </a:r>
          </a:p>
          <a:p>
            <a:pPr lvl="1"/>
            <a:r>
              <a:rPr lang="en-US" dirty="0"/>
              <a:t>Need a significant user base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BA4CA-55D8-CA19-C670-1287426F4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86CA5-0D3C-C24A-C236-765496BF3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915AA-1124-1AA8-4904-0E156206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56F8EE-403C-0E82-83D8-CF7B1C35B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289184"/>
            <a:ext cx="3307112" cy="18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64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B2123-D7DE-4664-7955-889D79FA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E4550-0C62-3F76-A474-2E4B4FCFE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Tests need to be kept up-to-date</a:t>
            </a:r>
          </a:p>
          <a:p>
            <a:pPr lvl="1"/>
            <a:r>
              <a:rPr lang="en-US" dirty="0"/>
              <a:t>Need to evolve as the code evolves</a:t>
            </a:r>
          </a:p>
          <a:p>
            <a:pPr lvl="1"/>
            <a:r>
              <a:rPr lang="en-US" dirty="0"/>
              <a:t>Need to be augmented as new problems are found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If you don’t run tests all the time</a:t>
            </a:r>
          </a:p>
          <a:p>
            <a:pPr lvl="1"/>
            <a:r>
              <a:rPr lang="en-US" dirty="0"/>
              <a:t>The tests eventually become useless</a:t>
            </a:r>
          </a:p>
          <a:p>
            <a:pPr lvl="1"/>
            <a:r>
              <a:rPr lang="en-US" dirty="0"/>
              <a:t>Or require more work than they are worth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Maintaining tests can be a lot of work</a:t>
            </a:r>
          </a:p>
          <a:p>
            <a:pPr lvl="1"/>
            <a:r>
              <a:rPr lang="en-US" dirty="0"/>
              <a:t>If you have lots of tests</a:t>
            </a:r>
          </a:p>
          <a:p>
            <a:pPr lvl="1"/>
            <a:r>
              <a:rPr lang="en-US" dirty="0"/>
              <a:t>If the tests weren’t written well and documented</a:t>
            </a:r>
          </a:p>
          <a:p>
            <a:pPr lvl="1"/>
            <a:r>
              <a:rPr lang="en-US" dirty="0"/>
              <a:t>If you haven’t checked the tests for a long time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Evolve tests as you evolve code</a:t>
            </a:r>
          </a:p>
          <a:p>
            <a:pPr lvl="1"/>
            <a:r>
              <a:rPr lang="en-US" dirty="0"/>
              <a:t>This is implied by continuous integration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4A1A9-06AC-7E42-20C9-87BC0E09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33E4F-8920-77E0-1107-24481979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488AD-85DF-9AEF-D393-E5A89E0A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026" name="Picture 2" descr="Test Maintenance needn't be hard">
            <a:extLst>
              <a:ext uri="{FF2B5EF4-FFF2-40B4-BE49-F238E27FC236}">
                <a16:creationId xmlns:a16="http://schemas.microsoft.com/office/drawing/2014/main" id="{7ACE0C28-1A75-0402-9624-6B25314C5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68273"/>
            <a:ext cx="3954532" cy="232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995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269C-7596-CA4C-B98D-A3701398A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Suites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35CE-B502-ED46-8A47-FB8017362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test suite is a set of tests</a:t>
            </a:r>
          </a:p>
          <a:p>
            <a:pPr lvl="1"/>
            <a:r>
              <a:rPr lang="en-US" dirty="0"/>
              <a:t>All the tests for all components of the system</a:t>
            </a:r>
          </a:p>
          <a:p>
            <a:pPr lvl="1"/>
            <a:r>
              <a:rPr lang="en-US" dirty="0"/>
              <a:t>Junit : run all tests, all tests in a class, a single test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Problems with test suites</a:t>
            </a:r>
          </a:p>
          <a:p>
            <a:pPr lvl="1"/>
            <a:r>
              <a:rPr lang="en-US" dirty="0"/>
              <a:t>Serious testing can yield large test suites: 1000’s of tests</a:t>
            </a:r>
          </a:p>
          <a:p>
            <a:pPr lvl="1"/>
            <a:r>
              <a:rPr lang="en-US" dirty="0"/>
              <a:t>Running all of these can take hours or days</a:t>
            </a:r>
          </a:p>
          <a:p>
            <a:pPr lvl="1"/>
            <a:r>
              <a:rPr lang="en-US" dirty="0"/>
              <a:t>Check the results of all the tests can be difficult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1FAE5-74DC-6647-873F-F17C47618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CF23-D7FD-EC4D-B2AF-2AA243B91690}" type="datetime1">
              <a:rPr lang="en-US" smtClean="0"/>
              <a:t>10/30/24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7CEE3-F170-D543-BBAB-A8E518C2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F9DCF-AA6B-C441-93D0-B6632DB31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7410" name="Picture 2" descr="Defining scenarios and test suites for testing applications | Pega">
            <a:extLst>
              <a:ext uri="{FF2B5EF4-FFF2-40B4-BE49-F238E27FC236}">
                <a16:creationId xmlns:a16="http://schemas.microsoft.com/office/drawing/2014/main" id="{1337862C-BC91-D048-AD54-6E0D0880E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627" y="136525"/>
            <a:ext cx="2748313" cy="265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557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3432-FE21-D24F-83FF-1DF4247A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 Prioritization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B1E1C-9E44-764B-AB58-3CB8E699F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Problem: Running a test suite can take hours or longer</a:t>
            </a:r>
          </a:p>
          <a:p>
            <a:pPr lvl="1"/>
            <a:r>
              <a:rPr lang="en-US" dirty="0"/>
              <a:t>Lots of tests, some tests can be time consuming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One approach is to order or prioritize the tests</a:t>
            </a:r>
          </a:p>
          <a:p>
            <a:pPr lvl="1"/>
            <a:r>
              <a:rPr lang="en-US" dirty="0"/>
              <a:t>Test that are likely to fail are done first</a:t>
            </a:r>
          </a:p>
          <a:p>
            <a:pPr lvl="1"/>
            <a:r>
              <a:rPr lang="en-US" dirty="0"/>
              <a:t>Can be based on what code has changed</a:t>
            </a:r>
          </a:p>
          <a:p>
            <a:pPr lvl="2"/>
            <a:r>
              <a:rPr lang="en-US" dirty="0"/>
              <a:t>Tests that cover that code should be tried first</a:t>
            </a:r>
          </a:p>
          <a:p>
            <a:pPr lvl="2"/>
            <a:r>
              <a:rPr lang="en-US" dirty="0"/>
              <a:t>For some changes, this might be large</a:t>
            </a:r>
          </a:p>
          <a:p>
            <a:pPr lvl="1"/>
            <a:r>
              <a:rPr lang="en-US" dirty="0"/>
              <a:t>Can be based on other criteria</a:t>
            </a:r>
          </a:p>
          <a:p>
            <a:pPr lvl="2"/>
            <a:r>
              <a:rPr lang="en-US" dirty="0"/>
              <a:t>E.g., tests that failed recently should be tried first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Only run tests affected by changes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This has been an area of active research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C593-13AD-F145-935B-3D2569AB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3F51-8750-1048-B2FC-BA82059CC57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770DC-20AD-CA4A-9795-6C20FD279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519A5-D4B8-8F4A-B4F1-C7E839F7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8434" name="Picture 2" descr="Test Prioritization or Test Case Prioritization |Professionalqa.com">
            <a:extLst>
              <a:ext uri="{FF2B5EF4-FFF2-40B4-BE49-F238E27FC236}">
                <a16:creationId xmlns:a16="http://schemas.microsoft.com/office/drawing/2014/main" id="{894DADCA-4F5B-414C-96D0-A38ACD304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934" y="302765"/>
            <a:ext cx="1589066" cy="605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712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7C228-A250-D44A-932B-FD44C200A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5271"/>
            <a:ext cx="10515600" cy="1325563"/>
          </a:xfrm>
        </p:spPr>
        <p:txBody>
          <a:bodyPr/>
          <a:lstStyle/>
          <a:p>
            <a:r>
              <a:rPr lang="en-US" dirty="0"/>
              <a:t>Test Minimization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FC31B-A9F6-2A4A-AC20-EDFAF6089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Minimize the size of the test suite</a:t>
            </a:r>
          </a:p>
          <a:p>
            <a:pPr lvl="1"/>
            <a:r>
              <a:rPr lang="en-US" dirty="0"/>
              <a:t>Coverage provided by multiple tests can overlap</a:t>
            </a:r>
          </a:p>
          <a:p>
            <a:pPr lvl="1"/>
            <a:r>
              <a:rPr lang="en-US" dirty="0"/>
              <a:t>Doesn’t mean the tests are identical</a:t>
            </a:r>
          </a:p>
          <a:p>
            <a:pPr lvl="2"/>
            <a:r>
              <a:rPr lang="en-US" dirty="0"/>
              <a:t>But often means the tests are redundant (not always)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Find a minimal set of tests that achieve the same coverage</a:t>
            </a:r>
          </a:p>
          <a:p>
            <a:pPr lvl="1"/>
            <a:r>
              <a:rPr lang="en-US" dirty="0"/>
              <a:t>Same as the original set</a:t>
            </a:r>
          </a:p>
          <a:p>
            <a:pPr lvl="1"/>
            <a:r>
              <a:rPr lang="en-US" dirty="0"/>
              <a:t>Based on type of coverage one is trying to achieve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is NP-complete; but good approximations exist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This has been an area of active research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51CAE-C2C7-8D4A-8CE6-357D1DDE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6EFA-2FF1-C142-8E84-D5B88CC25B0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D68BA-686D-E148-862E-2364EB43F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A0FE3-EE04-EB43-B2BE-9CB2AD2F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9460" name="Picture 4" descr="Fine-Grained Test Minimization">
            <a:extLst>
              <a:ext uri="{FF2B5EF4-FFF2-40B4-BE49-F238E27FC236}">
                <a16:creationId xmlns:a16="http://schemas.microsoft.com/office/drawing/2014/main" id="{29F57825-9BF0-4C46-9C72-AF9995763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996" y="571645"/>
            <a:ext cx="6127820" cy="7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8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796A-965D-EC4A-68E3-06EC211A2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B9F86-BB9B-61E8-28D6-C4F375EF8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want to do a code review next class</a:t>
            </a:r>
          </a:p>
          <a:p>
            <a:pPr lvl="1"/>
            <a:r>
              <a:rPr lang="en-US" dirty="0"/>
              <a:t>If you might like your program reviewed</a:t>
            </a:r>
          </a:p>
          <a:p>
            <a:pPr lvl="2"/>
            <a:r>
              <a:rPr lang="en-US" dirty="0"/>
              <a:t>Please send it to me (pointer to a repo is good enough)</a:t>
            </a:r>
          </a:p>
          <a:p>
            <a:pPr lvl="1"/>
            <a:r>
              <a:rPr lang="en-US" dirty="0"/>
              <a:t>I will select one submission</a:t>
            </a:r>
          </a:p>
          <a:p>
            <a:pPr lvl="2"/>
            <a:r>
              <a:rPr lang="en-US" dirty="0"/>
              <a:t>Make sure it is anonymous </a:t>
            </a:r>
          </a:p>
          <a:p>
            <a:pPr lvl="2"/>
            <a:r>
              <a:rPr lang="en-US" dirty="0"/>
              <a:t>And provide feedback on it</a:t>
            </a:r>
          </a:p>
          <a:p>
            <a:pPr lvl="1"/>
            <a:r>
              <a:rPr lang="en-US" dirty="0"/>
              <a:t>Do this today at some point (or before the weekend)</a:t>
            </a:r>
          </a:p>
          <a:p>
            <a:r>
              <a:rPr lang="en-US" dirty="0"/>
              <a:t>If I don’t get anything suitable, I will pick one at random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37ACB-5A7B-7DD1-775D-F60DFF55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B4EAF-9193-367D-9992-416F42710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5BC8-507B-B3EE-9EE8-2C544445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24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3639-FE7E-514D-9D1D-6EC2AD27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9D74-DB64-FB45-BA52-0C7C9F431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have individual components working next week</a:t>
            </a:r>
          </a:p>
          <a:p>
            <a:pPr lvl="1"/>
            <a:r>
              <a:rPr lang="en-US" dirty="0"/>
              <a:t>Want to have a minimal system running fairly soon</a:t>
            </a:r>
          </a:p>
          <a:p>
            <a:pPr lvl="1"/>
            <a:r>
              <a:rPr lang="en-US" dirty="0"/>
              <a:t>Status reports were encouraging in this line</a:t>
            </a:r>
          </a:p>
          <a:p>
            <a:r>
              <a:rPr lang="en-US" dirty="0"/>
              <a:t>Make sure you have the framework for testing</a:t>
            </a:r>
          </a:p>
          <a:p>
            <a:pPr lvl="1"/>
            <a:r>
              <a:rPr lang="en-US" dirty="0"/>
              <a:t>Include a script to run all the tests </a:t>
            </a:r>
          </a:p>
          <a:p>
            <a:pPr lvl="2"/>
            <a:r>
              <a:rPr lang="en-US" dirty="0"/>
              <a:t>(ant or maven or </a:t>
            </a:r>
            <a:r>
              <a:rPr lang="en-US" dirty="0" err="1"/>
              <a:t>gradle</a:t>
            </a:r>
            <a:r>
              <a:rPr lang="en-US" dirty="0"/>
              <a:t>); inside or outside IDE</a:t>
            </a:r>
          </a:p>
          <a:p>
            <a:r>
              <a:rPr lang="en-US" dirty="0"/>
              <a:t>Add information on how to compile and test </a:t>
            </a:r>
          </a:p>
          <a:p>
            <a:pPr lvl="1"/>
            <a:r>
              <a:rPr lang="en-US" dirty="0"/>
              <a:t>Should be noted in README files in your repository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1A640-DDE0-2940-9F9B-15E4C1C3F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84E-6644-2F44-B11A-F8C45CAEBD3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8C0FC-0FD7-A642-9EB7-C9ED13995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0150C-51B1-364C-B493-E7C3F15C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237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61334</TotalTime>
  <Words>2683</Words>
  <Application>Microsoft Macintosh PowerPoint</Application>
  <PresentationFormat>Widescreen</PresentationFormat>
  <Paragraphs>455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Century Schoolbook</vt:lpstr>
      <vt:lpstr>Theme1</vt:lpstr>
      <vt:lpstr>Testing I</vt:lpstr>
      <vt:lpstr>Grading</vt:lpstr>
      <vt:lpstr>Verification versus Validation</vt:lpstr>
      <vt:lpstr>Importance of Testing</vt:lpstr>
      <vt:lpstr>Limitations of Testing</vt:lpstr>
      <vt:lpstr>EXERCISE</vt:lpstr>
      <vt:lpstr>What Test Cases Did You Develop?</vt:lpstr>
      <vt:lpstr>Discussion</vt:lpstr>
      <vt:lpstr>Different Types of Testing</vt:lpstr>
      <vt:lpstr>Unit Testing</vt:lpstr>
      <vt:lpstr>Unit Testing: Packages</vt:lpstr>
      <vt:lpstr>Integration Testing</vt:lpstr>
      <vt:lpstr>System Testing</vt:lpstr>
      <vt:lpstr>Dogfooding</vt:lpstr>
      <vt:lpstr>Continuous Integration and Testing</vt:lpstr>
      <vt:lpstr>Creating Test Cases</vt:lpstr>
      <vt:lpstr>Coverage</vt:lpstr>
      <vt:lpstr>Types of Coverage</vt:lpstr>
      <vt:lpstr>Types of Coverage</vt:lpstr>
      <vt:lpstr>Types of Coverage</vt:lpstr>
      <vt:lpstr>Getting Coverage Information</vt:lpstr>
      <vt:lpstr>Code Bubbles Test Management</vt:lpstr>
      <vt:lpstr>User Interface Testing</vt:lpstr>
      <vt:lpstr>Classic User Interface Testing</vt:lpstr>
      <vt:lpstr>Continuous User Testing</vt:lpstr>
      <vt:lpstr>Test Maintenance</vt:lpstr>
      <vt:lpstr>Test Suites</vt:lpstr>
      <vt:lpstr>Test Prioritization</vt:lpstr>
      <vt:lpstr>Test Minimization</vt:lpstr>
      <vt:lpstr>Programming Assignment</vt:lpstr>
      <vt:lpstr>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Steven Reiss</dc:creator>
  <cp:lastModifiedBy>Steven Reiss</cp:lastModifiedBy>
  <cp:revision>81</cp:revision>
  <dcterms:created xsi:type="dcterms:W3CDTF">2020-10-26T15:13:27Z</dcterms:created>
  <dcterms:modified xsi:type="dcterms:W3CDTF">2024-10-31T12:31:05Z</dcterms:modified>
</cp:coreProperties>
</file>