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ov" ContentType="video/quicktime"/>
  <Default Extension="mpeg" ContentType="video/unknown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38"/>
  </p:notesMasterIdLst>
  <p:sldIdLst>
    <p:sldId id="256" r:id="rId3"/>
    <p:sldId id="312" r:id="rId4"/>
    <p:sldId id="313" r:id="rId5"/>
    <p:sldId id="286" r:id="rId6"/>
    <p:sldId id="287" r:id="rId7"/>
    <p:sldId id="288" r:id="rId8"/>
    <p:sldId id="306" r:id="rId9"/>
    <p:sldId id="291" r:id="rId10"/>
    <p:sldId id="305" r:id="rId11"/>
    <p:sldId id="308" r:id="rId12"/>
    <p:sldId id="289" r:id="rId13"/>
    <p:sldId id="290" r:id="rId14"/>
    <p:sldId id="280" r:id="rId15"/>
    <p:sldId id="281" r:id="rId16"/>
    <p:sldId id="282" r:id="rId17"/>
    <p:sldId id="283" r:id="rId18"/>
    <p:sldId id="284" r:id="rId19"/>
    <p:sldId id="285" r:id="rId20"/>
    <p:sldId id="267" r:id="rId21"/>
    <p:sldId id="268" r:id="rId22"/>
    <p:sldId id="293" r:id="rId23"/>
    <p:sldId id="294" r:id="rId24"/>
    <p:sldId id="295" r:id="rId25"/>
    <p:sldId id="296" r:id="rId26"/>
    <p:sldId id="298" r:id="rId27"/>
    <p:sldId id="297" r:id="rId28"/>
    <p:sldId id="309" r:id="rId29"/>
    <p:sldId id="310" r:id="rId30"/>
    <p:sldId id="311" r:id="rId31"/>
    <p:sldId id="301" r:id="rId32"/>
    <p:sldId id="303" r:id="rId33"/>
    <p:sldId id="299" r:id="rId34"/>
    <p:sldId id="304" r:id="rId35"/>
    <p:sldId id="300" r:id="rId36"/>
    <p:sldId id="292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12"/>
    <p:restoredTop sz="90235"/>
  </p:normalViewPr>
  <p:slideViewPr>
    <p:cSldViewPr snapToGrid="0" snapToObjects="1">
      <p:cViewPr varScale="1">
        <p:scale>
          <a:sx n="143" d="100"/>
          <a:sy n="143" d="100"/>
        </p:scale>
        <p:origin x="232" y="9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70565-30AB-6749-A2C2-D73A7FF41951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5C14A-06A7-0747-957B-6CBF84D10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295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025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 2</a:t>
            </a:r>
            <a:r>
              <a:rPr lang="en-US" baseline="30000" dirty="0"/>
              <a:t>nd</a:t>
            </a:r>
            <a:r>
              <a:rPr lang="en-US" dirty="0"/>
              <a:t> lecture here?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544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A9768-6A09-CD48-9166-D94914442A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9C42F-FC2C-F340-86D2-B3EB1A0D9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8AF5D-CCF2-0543-A1BD-56D1639F8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E8E7D357-7128-B444-A9FF-37AB0FC8D8BA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BC1A0-3D23-FD4A-A7AA-71D5EA53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47230-DB60-FF4F-A307-AC51AB7F2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231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54418-83E6-8741-A518-03E976937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81602-C83A-3443-875D-1B817D5F1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D2771-BA38-714D-BB2D-3877CA118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fld id="{FFB8EDB3-6043-1B42-A872-8A91BAE1258C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4B3A7-CD31-5849-9490-59027C6D1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359A4-FB2C-AC45-BB6B-B0A36956C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004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0FB39-5217-884B-A753-EBC99CED6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0812F-AA74-0F47-8F09-7AFAEB2F6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BF20B-9E3C-D942-B269-C05D018F4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7C34914B-82B2-374D-A3CF-B866BD0572D6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9BC-1149-F346-8A71-54B1B8E77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629824-8D32-E445-9405-D2D927228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79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BF9DC-6C04-0742-B6AD-7D6518468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F5E50-7B60-0447-BDFD-302DD91C3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DDF4B8-417A-F04B-9334-353B32DEF4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AF841-5700-3D42-AFE1-903C9C2FD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D3A32E16-2C30-204D-B158-628DC9AD0FA3}" type="datetime1">
              <a:rPr lang="en-US" smtClean="0"/>
              <a:t>10/28/24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84747B-C6C6-584B-B126-64FDCE258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00F15F-1E7B-6543-84A8-F4C85C41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820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E4756-E1E5-754C-87A6-B6851F115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F4BA77-F17B-E947-99AA-E04533F07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F7A5D-5F90-9946-AD51-71CCC19556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717858-256F-BA44-A1EA-965BC5A1F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D14B7A-FC74-7640-B07F-14730ED76D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AF7AD3-CD39-1D43-9B89-324A86E26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835625C4-35E8-194C-9F6A-58318732FCE0}" type="datetime1">
              <a:rPr lang="en-US" smtClean="0"/>
              <a:t>10/28/24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C35014-6F1A-8849-A55E-80262F1B9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81B2BD-693A-C04A-AD65-7AE5DAAD5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37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07BCA-DA6B-5E48-8B86-9EEA14FDF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2B21C0-ABCC-1E46-9ACA-77BCEE68C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AD25C3E8-E180-044F-BA28-C40BD2ADC046}" type="datetime1">
              <a:rPr lang="en-US" smtClean="0"/>
              <a:t>10/28/24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104957-25F7-F448-B8EF-27B57CF53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B1C5FF-847E-DB49-BC53-4A1232640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007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124459-4546-6242-98C8-5A24329C4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D195B-183D-E94E-B756-3D697E0A2C63}" type="datetime1">
              <a:rPr lang="en-US" smtClean="0"/>
              <a:t>10/28/24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0A5753-50F4-934E-B921-7CAEE212A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3E2F6-E3C5-0144-A5C7-1A2E9B6CB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447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3ABF5-9E9B-7049-9F63-B328D97A3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CB58-34F7-924A-BB49-990563EBB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A0D5F-EA5A-604D-9D89-CB18B0BCF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4E6103-6501-8F47-967C-AED93CA40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C179F898-0679-C940-A39A-AB79ED38EF35}" type="datetime1">
              <a:rPr lang="en-US" smtClean="0"/>
              <a:t>10/28/24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77F69-1A05-E444-94AE-E3D09E55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05D97C-F4DD-8D49-9C3B-0C2129C0F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403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B83F1-F291-F648-861C-D1816789E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764F6A-B1DC-9643-BCAA-75DB92FDC0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D0501-3A9E-864F-931D-D06F2187D4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2604C0-5E5C-2E44-93F5-6B8F0AA3C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4C5951D5-41B8-AC49-A9EB-105BC14523B2}" type="datetime1">
              <a:rPr lang="en-US" smtClean="0"/>
              <a:t>10/28/24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3A69EC-4E11-AD48-8442-6C66A8F0E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F54C4-80C6-F64C-B7F1-C234BC757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313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65306-F5C3-294D-84C2-3086F6FB2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3B09B-B67E-A04E-B2A3-8EF2C489D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2FE46-5B24-D24D-9C60-8FB0182C8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3BC2B0E8-121C-D546-A637-88C8631AEF96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08115-5973-654B-9A00-9D0658132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06779-E6CB-A447-8CBA-2EF6EFB1E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43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5A7DD1-D75A-2847-B885-94F57889F6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88E1D-B89A-8240-B19C-735DA34A5D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388EB-2D74-C147-8FF8-0CFCF95B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400F25E7-6898-B44B-B72F-17288F871993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2AC12-8B34-0843-AFD7-0F057CF2C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6FE19-427B-6A4A-9451-42DDB124F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425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A9768-6A09-CD48-9166-D94914442A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9C42F-FC2C-F340-86D2-B3EB1A0D9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8AF5D-CCF2-0543-A1BD-56D1639F8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E8E7D357-7128-B444-A9FF-37AB0FC8D8BA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BC1A0-3D23-FD4A-A7AA-71D5EA53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47230-DB60-FF4F-A307-AC51AB7F2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2833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54418-83E6-8741-A518-03E976937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81602-C83A-3443-875D-1B817D5F1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D2771-BA38-714D-BB2D-3877CA118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fld id="{FFB8EDB3-6043-1B42-A872-8A91BAE1258C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4B3A7-CD31-5849-9490-59027C6D1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359A4-FB2C-AC45-BB6B-B0A36956C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4767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0FB39-5217-884B-A753-EBC99CED6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0812F-AA74-0F47-8F09-7AFAEB2F6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BF20B-9E3C-D942-B269-C05D018F4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7C34914B-82B2-374D-A3CF-B866BD0572D6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9BC-1149-F346-8A71-54B1B8E77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629824-8D32-E445-9405-D2D927228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246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BF9DC-6C04-0742-B6AD-7D6518468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F5E50-7B60-0447-BDFD-302DD91C3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DDF4B8-417A-F04B-9334-353B32DEF4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AF841-5700-3D42-AFE1-903C9C2FD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D3A32E16-2C30-204D-B158-628DC9AD0FA3}" type="datetime1">
              <a:rPr lang="en-US" smtClean="0"/>
              <a:t>10/28/24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84747B-C6C6-584B-B126-64FDCE258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00F15F-1E7B-6543-84A8-F4C85C41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9150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E4756-E1E5-754C-87A6-B6851F115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F4BA77-F17B-E947-99AA-E04533F07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F7A5D-5F90-9946-AD51-71CCC19556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717858-256F-BA44-A1EA-965BC5A1F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D14B7A-FC74-7640-B07F-14730ED76D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AF7AD3-CD39-1D43-9B89-324A86E26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835625C4-35E8-194C-9F6A-58318732FCE0}" type="datetime1">
              <a:rPr lang="en-US" smtClean="0"/>
              <a:t>10/28/24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C35014-6F1A-8849-A55E-80262F1B9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81B2BD-693A-C04A-AD65-7AE5DAAD5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0738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07BCA-DA6B-5E48-8B86-9EEA14FDF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2B21C0-ABCC-1E46-9ACA-77BCEE68C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AD25C3E8-E180-044F-BA28-C40BD2ADC046}" type="datetime1">
              <a:rPr lang="en-US" smtClean="0"/>
              <a:t>10/28/24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104957-25F7-F448-B8EF-27B57CF53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B1C5FF-847E-DB49-BC53-4A1232640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0453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124459-4546-6242-98C8-5A24329C4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D195B-183D-E94E-B756-3D697E0A2C63}" type="datetime1">
              <a:rPr lang="en-US" smtClean="0"/>
              <a:t>10/28/24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0A5753-50F4-934E-B921-7CAEE212A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3E2F6-E3C5-0144-A5C7-1A2E9B6CB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0455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3ABF5-9E9B-7049-9F63-B328D97A3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CB58-34F7-924A-BB49-990563EBB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A0D5F-EA5A-604D-9D89-CB18B0BCF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4E6103-6501-8F47-967C-AED93CA40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C179F898-0679-C940-A39A-AB79ED38EF35}" type="datetime1">
              <a:rPr lang="en-US" smtClean="0"/>
              <a:t>10/28/24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77F69-1A05-E444-94AE-E3D09E55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05D97C-F4DD-8D49-9C3B-0C2129C0F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3344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B83F1-F291-F648-861C-D1816789E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764F6A-B1DC-9643-BCAA-75DB92FDC0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D0501-3A9E-864F-931D-D06F2187D4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2604C0-5E5C-2E44-93F5-6B8F0AA3C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4C5951D5-41B8-AC49-A9EB-105BC14523B2}" type="datetime1">
              <a:rPr lang="en-US" smtClean="0"/>
              <a:t>10/28/24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3A69EC-4E11-AD48-8442-6C66A8F0E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F54C4-80C6-F64C-B7F1-C234BC757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3703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65306-F5C3-294D-84C2-3086F6FB2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3B09B-B67E-A04E-B2A3-8EF2C489D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2FE46-5B24-D24D-9C60-8FB0182C8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3BC2B0E8-121C-D546-A637-88C8631AEF96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08115-5973-654B-9A00-9D0658132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06779-E6CB-A447-8CBA-2EF6EFB1E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57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5A7DD1-D75A-2847-B885-94F57889F6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88E1D-B89A-8240-B19C-735DA34A5D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388EB-2D74-C147-8FF8-0CFCF95B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400F25E7-6898-B44B-B72F-17288F871993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2AC12-8B34-0843-AFD7-0F057CF2C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6FE19-427B-6A4A-9451-42DDB124F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9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88000">
              <a:schemeClr val="accent5">
                <a:lumMod val="75000"/>
              </a:schemeClr>
            </a:gs>
            <a:gs pos="79000">
              <a:schemeClr val="accent5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CE34EF-14C8-1748-99AA-824198C3E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943E3-84FC-764E-8114-59F297CC0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D9395-312B-9F4E-B6E1-87B6A840FF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B395C-3D42-494E-90C6-2F92AFB34A95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5FB4C-D3DB-354B-9BAB-8A268CF6E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AF426-C211-2243-A156-9DB0ED9F62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25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88000">
              <a:schemeClr val="accent5">
                <a:lumMod val="75000"/>
              </a:schemeClr>
            </a:gs>
            <a:gs pos="79000">
              <a:schemeClr val="accent5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CE34EF-14C8-1748-99AA-824198C3E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943E3-84FC-764E-8114-59F297CC0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D9395-312B-9F4E-B6E1-87B6A840FF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B395C-3D42-494E-90C6-2F92AFB34A95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5FB4C-D3DB-354B-9BAB-8A268CF6E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AF426-C211-2243-A156-9DB0ED9F62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974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jpg"/><Relationship Id="rId5" Type="http://schemas.openxmlformats.org/officeDocument/2006/relationships/image" Target="../media/image32.gif"/><Relationship Id="rId4" Type="http://schemas.openxmlformats.org/officeDocument/2006/relationships/image" Target="../media/image31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eg"/><Relationship Id="rId1" Type="http://schemas.microsoft.com/office/2007/relationships/media" Target="../media/media1.mpeg"/><Relationship Id="rId6" Type="http://schemas.openxmlformats.org/officeDocument/2006/relationships/image" Target="../media/image38.png"/><Relationship Id="rId5" Type="http://schemas.openxmlformats.org/officeDocument/2006/relationships/image" Target="../media/image37.gif"/><Relationship Id="rId4" Type="http://schemas.openxmlformats.org/officeDocument/2006/relationships/image" Target="../media/image36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123327-1051-9C49-9201-CF7A82C27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183" y="3027738"/>
            <a:ext cx="4622862" cy="1148600"/>
          </a:xfrm>
        </p:spPr>
        <p:txBody>
          <a:bodyPr>
            <a:normAutofit/>
          </a:bodyPr>
          <a:lstStyle/>
          <a:p>
            <a:r>
              <a:rPr lang="en-US" sz="7200" dirty="0">
                <a:solidFill>
                  <a:schemeClr val="accent1"/>
                </a:solidFill>
                <a:latin typeface="Century Schoolbook" panose="02040604050505020304" pitchFamily="18" charset="0"/>
              </a:rPr>
              <a:t>Testing II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46512F-126A-8648-8FE8-249A1CE7B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183" y="4176338"/>
            <a:ext cx="7622512" cy="1148600"/>
          </a:xfrm>
        </p:spPr>
        <p:txBody>
          <a:bodyPr/>
          <a:lstStyle/>
          <a:p>
            <a:r>
              <a:rPr lang="en-US" dirty="0"/>
              <a:t>CSCI2340: Software Engineering of Large Systems</a:t>
            </a:r>
          </a:p>
          <a:p>
            <a:r>
              <a:rPr lang="en-US" dirty="0"/>
              <a:t>Steven P. Reiss</a:t>
            </a:r>
          </a:p>
          <a:p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C6377C-E52C-5D41-841A-CFAF97AFE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D8A4F-044E-754F-8E26-D68F74819CEF}" type="datetime1">
              <a:rPr lang="en-US" smtClean="0"/>
              <a:t>10/28/24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7F3AA51-9EB9-8D49-B5AD-BBC7D146B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18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1D29AA0-0DB2-E24E-B7D5-560FA46E7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2" name="Picture 2" descr="Where can I find some amusing cartoons about software testing? - Software  Quality Assurance &amp; Testing Stack Exchange">
            <a:extLst>
              <a:ext uri="{FF2B5EF4-FFF2-40B4-BE49-F238E27FC236}">
                <a16:creationId xmlns:a16="http://schemas.microsoft.com/office/drawing/2014/main" id="{D214163B-B64A-8640-AB3A-3E7618AFB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68" y="38795"/>
            <a:ext cx="5547018" cy="172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comics – Let Me Try Software Testing!">
            <a:extLst>
              <a:ext uri="{FF2B5EF4-FFF2-40B4-BE49-F238E27FC236}">
                <a16:creationId xmlns:a16="http://schemas.microsoft.com/office/drawing/2014/main" id="{8A6A2367-C67A-E249-8840-BC0EDBCB9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3057349"/>
            <a:ext cx="3481563" cy="348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artoon | SoftwareTestPro">
            <a:extLst>
              <a:ext uri="{FF2B5EF4-FFF2-40B4-BE49-F238E27FC236}">
                <a16:creationId xmlns:a16="http://schemas.microsoft.com/office/drawing/2014/main" id="{34626EA9-6EC5-A34A-B233-791683443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2183" y="212252"/>
            <a:ext cx="3339817" cy="2087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Software testing Blog – Awesome Testing: How to become a software tester">
            <a:extLst>
              <a:ext uri="{FF2B5EF4-FFF2-40B4-BE49-F238E27FC236}">
                <a16:creationId xmlns:a16="http://schemas.microsoft.com/office/drawing/2014/main" id="{9B0AA2AB-9FE2-7346-94F1-9EC0B2F25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445" y="27170"/>
            <a:ext cx="2713851" cy="1823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4B037F-A10F-EE4A-881A-A141B3F3D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045" y="1879172"/>
            <a:ext cx="2996301" cy="220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442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03A80-BBD8-3F42-6131-284979F63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Test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89567-3B6A-26F4-17D8-C4287F518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White box vs Black box testing</a:t>
            </a:r>
          </a:p>
          <a:p>
            <a:pPr lvl="1"/>
            <a:r>
              <a:rPr lang="en-US" dirty="0"/>
              <a:t>Black box: only the interface is known</a:t>
            </a:r>
          </a:p>
          <a:p>
            <a:pPr lvl="2"/>
            <a:r>
              <a:rPr lang="en-US" dirty="0"/>
              <a:t>Tester must assume something about the code</a:t>
            </a:r>
          </a:p>
          <a:p>
            <a:pPr lvl="1"/>
            <a:r>
              <a:rPr lang="en-US" dirty="0"/>
              <a:t>White box: code is available</a:t>
            </a:r>
          </a:p>
          <a:p>
            <a:pPr lvl="2"/>
            <a:r>
              <a:rPr lang="en-US" dirty="0"/>
              <a:t>Tester can read the code to find potential problems</a:t>
            </a:r>
          </a:p>
          <a:p>
            <a:pPr lvl="2"/>
            <a:r>
              <a:rPr lang="en-US" dirty="0"/>
              <a:t>Much easier and more practical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Basic Test Cases (programmer created)</a:t>
            </a:r>
          </a:p>
          <a:p>
            <a:pPr lvl="1"/>
            <a:r>
              <a:rPr lang="en-US" dirty="0"/>
              <a:t>Test basic functionality to see if program works</a:t>
            </a:r>
          </a:p>
          <a:p>
            <a:pPr lvl="2"/>
            <a:r>
              <a:rPr lang="en-US" dirty="0"/>
              <a:t>Needed to assist development</a:t>
            </a:r>
          </a:p>
          <a:p>
            <a:pPr lvl="2"/>
            <a:r>
              <a:rPr lang="en-US" dirty="0"/>
              <a:t>Can run through typical scenarios</a:t>
            </a:r>
          </a:p>
          <a:p>
            <a:pPr lvl="2"/>
            <a:r>
              <a:rPr lang="en-US" dirty="0"/>
              <a:t>Test extended functionality as it is added</a:t>
            </a:r>
          </a:p>
          <a:p>
            <a:pPr lvl="2"/>
            <a:r>
              <a:rPr lang="en-US" dirty="0"/>
              <a:t>Make these permanent</a:t>
            </a:r>
          </a:p>
          <a:p>
            <a:pPr lvl="1"/>
            <a:r>
              <a:rPr lang="en-US" dirty="0"/>
              <a:t>Tests to ensure the program can handle bad inputs</a:t>
            </a:r>
          </a:p>
          <a:p>
            <a:pPr lvl="1"/>
            <a:r>
              <a:rPr lang="en-US" dirty="0"/>
              <a:t>Tests to catch possible errors</a:t>
            </a:r>
          </a:p>
          <a:p>
            <a:pPr lvl="2"/>
            <a:r>
              <a:rPr lang="en-US" dirty="0"/>
              <a:t>A successful test case finds a bug</a:t>
            </a:r>
          </a:p>
          <a:p>
            <a:pPr lvl="1"/>
            <a:r>
              <a:rPr lang="en-US" dirty="0"/>
              <a:t>These are only a small fraction of a test suite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16DFCD-CAF3-6807-09B5-3F97F789F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8EDB3-6043-1B42-A872-8A91BAE1258C}" type="datetime1">
              <a:rPr lang="en-US" smtClean="0"/>
              <a:t>11/6/24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8D353-9D5C-BF4D-346C-7A92FBCBB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789C5C-6907-7BE6-8101-94BA499BE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7" name="Picture 2" descr="What is a Test Case? Test Case Examples | ArtOfTesting">
            <a:extLst>
              <a:ext uri="{FF2B5EF4-FFF2-40B4-BE49-F238E27FC236}">
                <a16:creationId xmlns:a16="http://schemas.microsoft.com/office/drawing/2014/main" id="{D22514BF-B02D-0F0E-DCED-610078938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342" y="681037"/>
            <a:ext cx="3383715" cy="5430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6273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3CF55-7DB8-DF5E-0B44-CE054C462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Test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8BF86-9C3D-8613-20AA-F4D6A5CF2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Each user reported bug should have a test case</a:t>
            </a:r>
          </a:p>
          <a:p>
            <a:pPr lvl="1"/>
            <a:r>
              <a:rPr lang="en-US" dirty="0"/>
              <a:t>Unless the bug and fix are trivial</a:t>
            </a:r>
          </a:p>
          <a:p>
            <a:pPr lvl="1"/>
            <a:r>
              <a:rPr lang="en-US" dirty="0"/>
              <a:t>To duplicate &amp; fix the bug (and check the fix works)</a:t>
            </a:r>
          </a:p>
          <a:p>
            <a:pPr lvl="1"/>
            <a:r>
              <a:rPr lang="en-US" dirty="0"/>
              <a:t>To prevent regression</a:t>
            </a:r>
          </a:p>
          <a:p>
            <a:pPr lvl="1"/>
            <a:r>
              <a:rPr lang="en-US" dirty="0"/>
              <a:t>Most tests in a suite are of this type</a:t>
            </a:r>
          </a:p>
          <a:p>
            <a:pPr lvl="1"/>
            <a:r>
              <a:rPr lang="en-US" dirty="0"/>
              <a:t>These can be from actual bug reports</a:t>
            </a:r>
          </a:p>
          <a:p>
            <a:pPr lvl="1"/>
            <a:r>
              <a:rPr lang="en-US" dirty="0"/>
              <a:t>Or from automatically recorded stack traces 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Creating test cases to ensure complete coverage</a:t>
            </a:r>
          </a:p>
          <a:p>
            <a:pPr lvl="1"/>
            <a:r>
              <a:rPr lang="en-US" dirty="0"/>
              <a:t>You want to ensure all code is tested</a:t>
            </a:r>
          </a:p>
          <a:p>
            <a:pPr lvl="1"/>
            <a:r>
              <a:rPr lang="en-US" dirty="0"/>
              <a:t>Based on type of coverage desired</a:t>
            </a:r>
          </a:p>
          <a:p>
            <a:pPr lvl="1"/>
            <a:r>
              <a:rPr lang="en-US" dirty="0"/>
              <a:t>Additional tests are generally needed to achieve this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CF053-29D2-07CB-2B7D-DEF2BC0C1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8EDB3-6043-1B42-A872-8A91BAE1258C}" type="datetime1">
              <a:rPr lang="en-US" smtClean="0"/>
              <a:t>11/6/24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A82B9-1E47-3B37-1C73-81D8EBA31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2403F5-B022-B8CB-D89F-6107D68C7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3074" name="Picture 2" descr="Fundamentals on setting up your bug reporting workflow">
            <a:extLst>
              <a:ext uri="{FF2B5EF4-FFF2-40B4-BE49-F238E27FC236}">
                <a16:creationId xmlns:a16="http://schemas.microsoft.com/office/drawing/2014/main" id="{0D134673-5EA2-F527-165C-0FC52059E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2186225"/>
            <a:ext cx="3423487" cy="20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908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C52D2-149C-8746-8D3D-B33E6BCDD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Test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910313-A9D2-3B4E-AF2D-D628A9B16A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Creating test cases is a lot of work</a:t>
            </a:r>
          </a:p>
          <a:p>
            <a:pPr lvl="1"/>
            <a:r>
              <a:rPr lang="en-US" dirty="0"/>
              <a:t>Finding appropriate arguments to get coverage</a:t>
            </a:r>
          </a:p>
          <a:p>
            <a:pPr lvl="1"/>
            <a:r>
              <a:rPr lang="en-US" dirty="0"/>
              <a:t>Finding arguments that might cause the system to fail</a:t>
            </a:r>
          </a:p>
          <a:p>
            <a:pPr lvl="1"/>
            <a:r>
              <a:rPr lang="en-US" dirty="0"/>
              <a:t>Finding arguments that duplicate a bug report or stack trace</a:t>
            </a:r>
          </a:p>
          <a:p>
            <a:pPr lvl="1"/>
            <a:r>
              <a:rPr lang="en-US" dirty="0"/>
              <a:t>Setting up the appropriate environments</a:t>
            </a:r>
          </a:p>
          <a:p>
            <a:pPr lvl="1"/>
            <a:r>
              <a:rPr lang="en-US" dirty="0"/>
              <a:t>Checking the results</a:t>
            </a:r>
          </a:p>
          <a:p>
            <a:pPr lvl="1"/>
            <a:r>
              <a:rPr lang="en-US" dirty="0"/>
              <a:t>Programmers get sloppy (tests are buggy, not the code)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This leads to work on automatic test generation</a:t>
            </a:r>
          </a:p>
          <a:p>
            <a:pPr lvl="1"/>
            <a:r>
              <a:rPr lang="en-US" dirty="0"/>
              <a:t>With a variety of different approaches</a:t>
            </a:r>
          </a:p>
          <a:p>
            <a:pPr lvl="1"/>
            <a:r>
              <a:rPr lang="en-US" dirty="0"/>
              <a:t>Commercial and research-based systems exist</a:t>
            </a:r>
          </a:p>
          <a:p>
            <a:pPr lvl="1"/>
            <a:r>
              <a:rPr lang="en-US" dirty="0"/>
              <a:t>LLMs (e.g., Claude, </a:t>
            </a:r>
            <a:r>
              <a:rPr lang="en-US" dirty="0" err="1"/>
              <a:t>ChatGPT</a:t>
            </a:r>
            <a:r>
              <a:rPr lang="en-US" dirty="0"/>
              <a:t>) can do some of this (but not all)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923B8-43EE-E54F-A25B-388321DB3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174A-2167-F544-B773-F43C7516F3EC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D938B-4D94-9C4E-8B4F-206B09ADD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A9B113-1D06-AB48-9D02-C6B51C52E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37890" name="Picture 2" descr="How to Write Test Cases: The Ultimate Guide with Examples">
            <a:extLst>
              <a:ext uri="{FF2B5EF4-FFF2-40B4-BE49-F238E27FC236}">
                <a16:creationId xmlns:a16="http://schemas.microsoft.com/office/drawing/2014/main" id="{9D7D68A0-6DA2-F84F-8164-9B57FA0B6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136525"/>
            <a:ext cx="3952352" cy="2223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5096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034B9-8DBD-F949-84D8-392EC660C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Symbolic Execution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D73DE-CD02-EC48-921C-F1E4E5CD0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For each coverage point (line/branch/condition)</a:t>
            </a:r>
          </a:p>
          <a:p>
            <a:pPr lvl="1"/>
            <a:r>
              <a:rPr lang="en-US" dirty="0"/>
              <a:t>Determine constraints on variables needed to get there</a:t>
            </a:r>
          </a:p>
          <a:p>
            <a:pPr lvl="1"/>
            <a:r>
              <a:rPr lang="en-US" dirty="0"/>
              <a:t>Trace constraints back to the start of the function</a:t>
            </a:r>
          </a:p>
          <a:p>
            <a:pPr lvl="1"/>
            <a:r>
              <a:rPr lang="en-US" dirty="0"/>
              <a:t>This gives you constraints on the test inputs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Construct new inputs based on these constraints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Often difficult to do</a:t>
            </a:r>
          </a:p>
          <a:p>
            <a:pPr lvl="1"/>
            <a:r>
              <a:rPr lang="en-US" dirty="0"/>
              <a:t>The problem in general is unsolvable (halting problem)</a:t>
            </a:r>
          </a:p>
          <a:p>
            <a:pPr lvl="1"/>
            <a:r>
              <a:rPr lang="en-US" dirty="0"/>
              <a:t>Works best with numerical routines and inputs</a:t>
            </a:r>
          </a:p>
          <a:p>
            <a:pPr lvl="1"/>
            <a:r>
              <a:rPr lang="en-US" dirty="0"/>
              <a:t>Can use shape analysis for objects</a:t>
            </a:r>
          </a:p>
          <a:p>
            <a:pPr lvl="1"/>
            <a:r>
              <a:rPr lang="en-US" dirty="0"/>
              <a:t>Often fails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73F32-750F-D344-AB7C-496D03CD8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9C80E-C3DB-6647-AC33-CAE92CD376D2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B76AB1-26BC-4246-81F5-20480CE74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53FE8-ECF9-7D45-89EB-974901686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38914" name="Picture 2" descr="Symbolic Execution">
            <a:extLst>
              <a:ext uri="{FF2B5EF4-FFF2-40B4-BE49-F238E27FC236}">
                <a16:creationId xmlns:a16="http://schemas.microsoft.com/office/drawing/2014/main" id="{75D78E9A-9B7C-944B-9253-553D579DD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247" y="130525"/>
            <a:ext cx="3144304" cy="171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669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BA624-683F-B749-9DCD-6E0DC05BB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Concolic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FCA54-78FF-E641-844F-1C5ABF5F5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Combination of concrete testing and symbolic execution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Do symbolic execution along a concrete execution path</a:t>
            </a:r>
          </a:p>
          <a:p>
            <a:pPr lvl="1"/>
            <a:r>
              <a:rPr lang="en-US" dirty="0"/>
              <a:t>Easiest when starting with a failed execution</a:t>
            </a:r>
          </a:p>
          <a:p>
            <a:pPr lvl="2"/>
            <a:r>
              <a:rPr lang="en-US" dirty="0"/>
              <a:t>Given values at that point: compute values at the start of the function</a:t>
            </a:r>
          </a:p>
          <a:p>
            <a:pPr lvl="1"/>
            <a:r>
              <a:rPr lang="en-US" dirty="0"/>
              <a:t>Forward analysis</a:t>
            </a:r>
          </a:p>
          <a:p>
            <a:pPr lvl="1"/>
            <a:r>
              <a:rPr lang="en-US" dirty="0"/>
              <a:t>Maintaining constraint expressions for each variable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More practical than pure symbol execution</a:t>
            </a:r>
          </a:p>
          <a:p>
            <a:pPr lvl="1"/>
            <a:r>
              <a:rPr lang="en-US" dirty="0"/>
              <a:t>But not as complete</a:t>
            </a:r>
          </a:p>
          <a:p>
            <a:pPr lvl="1"/>
            <a:r>
              <a:rPr lang="en-US" dirty="0"/>
              <a:t>And not necessarily more useful</a:t>
            </a:r>
          </a:p>
          <a:p>
            <a:r>
              <a:rPr lang="en-US" dirty="0">
                <a:solidFill>
                  <a:srgbClr val="7030A0"/>
                </a:solidFill>
              </a:rPr>
              <a:t>Test generation tools</a:t>
            </a:r>
          </a:p>
          <a:p>
            <a:pPr lvl="1"/>
            <a:r>
              <a:rPr lang="en-US" dirty="0" err="1"/>
              <a:t>EvoSuite</a:t>
            </a:r>
            <a:r>
              <a:rPr lang="en-US" dirty="0"/>
              <a:t>, </a:t>
            </a:r>
            <a:r>
              <a:rPr lang="en-US" dirty="0" err="1"/>
              <a:t>qodo</a:t>
            </a:r>
            <a:r>
              <a:rPr lang="en-US" dirty="0"/>
              <a:t>, …</a:t>
            </a:r>
          </a:p>
          <a:p>
            <a:pPr lvl="2"/>
            <a:r>
              <a:rPr lang="en-US" dirty="0"/>
              <a:t>Work okay, but not great</a:t>
            </a:r>
          </a:p>
          <a:p>
            <a:pPr lvl="1"/>
            <a:r>
              <a:rPr lang="en-US" dirty="0"/>
              <a:t>But is this what you want?</a:t>
            </a:r>
          </a:p>
          <a:p>
            <a:pPr lvl="2"/>
            <a:r>
              <a:rPr lang="en-US" dirty="0"/>
              <a:t>What is the test output; what is successful?</a:t>
            </a:r>
          </a:p>
          <a:p>
            <a:pPr lvl="2"/>
            <a:r>
              <a:rPr lang="en-US" dirty="0"/>
              <a:t>Is the test an important one?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1FE0C-B1D9-004D-B6FB-B600078D7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1A8F0-D04C-414B-AEA4-39D6BF341162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570DE-7A41-7F4A-9955-E6D6AF5D8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B5FC6A-2823-3545-860A-1A49683BF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39938" name="Picture 2" descr="PPT - Hybrid Concolic Testing PowerPoint Presentation, free download -  ID:4325368">
            <a:extLst>
              <a:ext uri="{FF2B5EF4-FFF2-40B4-BE49-F238E27FC236}">
                <a16:creationId xmlns:a16="http://schemas.microsoft.com/office/drawing/2014/main" id="{C015CF5E-34A5-9641-A9EB-B95456079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0359" y="3878663"/>
            <a:ext cx="3485616" cy="2614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649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C69C9-D3F9-9FFB-EE81-1750FA8D4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LLMs to Create Test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E3802-AFFC-F138-0A74-B03D0B6ECE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You can ask a LLM to create test cases for a method</a:t>
            </a:r>
          </a:p>
          <a:p>
            <a:pPr lvl="1"/>
            <a:r>
              <a:rPr lang="en-US" dirty="0"/>
              <a:t>It can do a reasonable job of creating basic tests</a:t>
            </a:r>
          </a:p>
          <a:p>
            <a:pPr lvl="2"/>
            <a:r>
              <a:rPr lang="en-US" dirty="0"/>
              <a:t>Normal functionality</a:t>
            </a:r>
          </a:p>
          <a:p>
            <a:pPr lvl="2"/>
            <a:r>
              <a:rPr lang="en-US" dirty="0"/>
              <a:t>Edge cases</a:t>
            </a:r>
          </a:p>
          <a:p>
            <a:pPr lvl="1"/>
            <a:r>
              <a:rPr lang="en-US" dirty="0"/>
              <a:t>BUT</a:t>
            </a:r>
          </a:p>
          <a:p>
            <a:pPr lvl="2"/>
            <a:r>
              <a:rPr lang="en-US" dirty="0"/>
              <a:t>It can not achieve strong coverage</a:t>
            </a:r>
          </a:p>
          <a:p>
            <a:pPr lvl="2"/>
            <a:r>
              <a:rPr lang="en-US" dirty="0"/>
              <a:t>It can provide the wrong outputs </a:t>
            </a:r>
          </a:p>
          <a:p>
            <a:pPr lvl="2"/>
            <a:r>
              <a:rPr lang="en-US" dirty="0"/>
              <a:t>It is more geared to method rather than system testing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This will improve in the future</a:t>
            </a:r>
          </a:p>
          <a:p>
            <a:pPr lvl="1"/>
            <a:r>
              <a:rPr lang="en-US" dirty="0"/>
              <a:t>But still probably won’t be complete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4B5219-7337-4ED8-4133-E9ED01EFC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8EDB3-6043-1B42-A872-8A91BAE1258C}" type="datetime1">
              <a:rPr lang="en-US" smtClean="0"/>
              <a:t>10/29/24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1A1F2-0003-18BE-4B25-95F4554E7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82C2E7-0556-0B11-4353-9200A857D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4098" name="Picture 2" descr="Enhancing Large Language Models for Text-to-Testcase Generation">
            <a:extLst>
              <a:ext uri="{FF2B5EF4-FFF2-40B4-BE49-F238E27FC236}">
                <a16:creationId xmlns:a16="http://schemas.microsoft.com/office/drawing/2014/main" id="{5CFF9E34-FA25-3160-B340-A9AE57139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6377" y="2718178"/>
            <a:ext cx="4038600" cy="1769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091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42C91-1F20-E744-96EF-B90FA1321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Tests for a Bug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1D959D-1A20-D846-8E87-B109580BC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This is a standard part of debugging</a:t>
            </a:r>
          </a:p>
          <a:p>
            <a:pPr lvl="1"/>
            <a:r>
              <a:rPr lang="en-US" dirty="0"/>
              <a:t>Much of a test suites is developed this way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Research: how to automate this</a:t>
            </a:r>
          </a:p>
          <a:p>
            <a:pPr lvl="1"/>
            <a:r>
              <a:rPr lang="en-US" dirty="0"/>
              <a:t>If a bug report has a stack trace</a:t>
            </a:r>
          </a:p>
          <a:p>
            <a:pPr lvl="1"/>
            <a:r>
              <a:rPr lang="en-US" dirty="0"/>
              <a:t>If the bug report has enough information</a:t>
            </a:r>
          </a:p>
          <a:p>
            <a:pPr lvl="1"/>
            <a:r>
              <a:rPr lang="en-US" dirty="0"/>
              <a:t>Using concolic testing techniques</a:t>
            </a:r>
          </a:p>
          <a:p>
            <a:pPr lvl="1"/>
            <a:r>
              <a:rPr lang="en-US" dirty="0"/>
              <a:t>From a debugger situation</a:t>
            </a:r>
          </a:p>
          <a:p>
            <a:r>
              <a:rPr lang="en-US" dirty="0">
                <a:solidFill>
                  <a:srgbClr val="7030A0"/>
                </a:solidFill>
              </a:rPr>
              <a:t>ROSE test generation (using debugger &amp; input)</a:t>
            </a:r>
          </a:p>
          <a:p>
            <a:pPr lvl="1"/>
            <a:r>
              <a:rPr lang="en-US" dirty="0"/>
              <a:t>ROSE is our automatic program repair tool</a:t>
            </a:r>
          </a:p>
          <a:p>
            <a:pPr lvl="1"/>
            <a:r>
              <a:rPr lang="en-US" dirty="0"/>
              <a:t>ROSE knows the failure symptom and the environment</a:t>
            </a:r>
          </a:p>
          <a:p>
            <a:pPr lvl="2"/>
            <a:r>
              <a:rPr lang="en-US" dirty="0"/>
              <a:t>Identifies what portions of the environment are needed for the test</a:t>
            </a:r>
          </a:p>
          <a:p>
            <a:pPr lvl="2"/>
            <a:r>
              <a:rPr lang="en-US" dirty="0"/>
              <a:t>Environment can be queried via the debugger at the time</a:t>
            </a:r>
          </a:p>
          <a:p>
            <a:pPr lvl="1"/>
            <a:r>
              <a:rPr lang="en-US" dirty="0"/>
              <a:t>Should be able to generate a test case based on this</a:t>
            </a:r>
          </a:p>
          <a:p>
            <a:pPr lvl="1"/>
            <a:r>
              <a:rPr lang="en-US" dirty="0"/>
              <a:t>Difficulty is recreating the environment using only accessible methods</a:t>
            </a:r>
          </a:p>
          <a:p>
            <a:pPr lvl="1"/>
            <a:r>
              <a:rPr lang="en-US" dirty="0"/>
              <a:t>Might not know the correct result (other than no exception)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B3DCE-F5D1-DD44-85AE-641FA1560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8F5D5-4E3B-C145-8BA9-18F23820916F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101ED-B536-B843-9FE1-94757EF25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26EAC-91D7-654A-8A46-3F1C0FD07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43010" name="Picture 2" descr="Bug Hunters: Creating Test Data for Accurate QA - Vialing">
            <a:extLst>
              <a:ext uri="{FF2B5EF4-FFF2-40B4-BE49-F238E27FC236}">
                <a16:creationId xmlns:a16="http://schemas.microsoft.com/office/drawing/2014/main" id="{5D86CD46-FA2D-4649-A8EF-1643E1E19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056" y="505979"/>
            <a:ext cx="4712747" cy="1629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3448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D0C73-BB7E-C73E-88B9-252ACD87A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Interactive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9EDBD6-1232-9ACE-D48E-E49CBE3BFE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Problem</a:t>
            </a:r>
          </a:p>
          <a:p>
            <a:pPr lvl="1"/>
            <a:r>
              <a:rPr lang="en-US" dirty="0"/>
              <a:t>The test is a sequence of interactions</a:t>
            </a:r>
          </a:p>
          <a:p>
            <a:pPr lvl="1"/>
            <a:r>
              <a:rPr lang="en-US" dirty="0"/>
              <a:t>You don’t want to have a user do the interactions</a:t>
            </a:r>
          </a:p>
          <a:p>
            <a:pPr lvl="2"/>
            <a:r>
              <a:rPr lang="en-US" dirty="0"/>
              <a:t>Although this is done</a:t>
            </a:r>
          </a:p>
          <a:p>
            <a:pPr lvl="1"/>
            <a:r>
              <a:rPr lang="en-US" dirty="0"/>
              <a:t>You don’t want to redo the test if the UI is rearranged</a:t>
            </a:r>
          </a:p>
          <a:p>
            <a:pPr lvl="2"/>
            <a:r>
              <a:rPr lang="en-US" dirty="0"/>
              <a:t>Different window sizes, visual updates, …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Various solutions exist</a:t>
            </a:r>
          </a:p>
          <a:p>
            <a:pPr lvl="1"/>
            <a:r>
              <a:rPr lang="en-US" dirty="0"/>
              <a:t>Generating RESTful calls without a UI (curl)</a:t>
            </a:r>
          </a:p>
          <a:p>
            <a:pPr lvl="1"/>
            <a:r>
              <a:rPr lang="en-US" dirty="0"/>
              <a:t>Tracking and repeating user interactions</a:t>
            </a:r>
          </a:p>
          <a:p>
            <a:pPr lvl="1"/>
            <a:r>
              <a:rPr lang="en-US" dirty="0"/>
              <a:t>Writing code to emulate a user using widget accessors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17EBEE-356F-B544-E5A5-14077141D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8EDB3-6043-1B42-A872-8A91BAE1258C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5E79A-9691-A52F-A8D9-91942297A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4C4082-A94C-BD49-E755-F97AC5F1B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5122" name="Picture 2" descr="Automation testing vs manual testing Which is better?">
            <a:extLst>
              <a:ext uri="{FF2B5EF4-FFF2-40B4-BE49-F238E27FC236}">
                <a16:creationId xmlns:a16="http://schemas.microsoft.com/office/drawing/2014/main" id="{C5AF0DE1-3378-F4A0-57BA-31D83489E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939" y="136525"/>
            <a:ext cx="37973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4299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6FDD3-0F43-A18B-B94D-66251F2D9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Tools for Interactive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ECE4C-4C61-4FFF-6C56-40B18F75F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Tools exist to help with interactive testing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Selenium is the one I’ve seen used the most</a:t>
            </a:r>
          </a:p>
          <a:p>
            <a:pPr lvl="1"/>
            <a:r>
              <a:rPr lang="en-US" dirty="0"/>
              <a:t>Designed for web pages and the browser</a:t>
            </a:r>
          </a:p>
          <a:p>
            <a:pPr lvl="2"/>
            <a:r>
              <a:rPr lang="en-US" dirty="0"/>
              <a:t>Appium/</a:t>
            </a:r>
            <a:r>
              <a:rPr lang="en-US" dirty="0" err="1"/>
              <a:t>Selendroid</a:t>
            </a:r>
            <a:r>
              <a:rPr lang="en-US" dirty="0"/>
              <a:t> extend it for mobile devices</a:t>
            </a:r>
          </a:p>
          <a:p>
            <a:pPr lvl="2"/>
            <a:r>
              <a:rPr lang="en-US" dirty="0"/>
              <a:t>Similar tools exist for desktop applications</a:t>
            </a:r>
          </a:p>
          <a:p>
            <a:pPr lvl="1"/>
            <a:r>
              <a:rPr lang="en-US" dirty="0"/>
              <a:t>Can record a sequence of user interactions</a:t>
            </a:r>
          </a:p>
          <a:p>
            <a:pPr lvl="2"/>
            <a:r>
              <a:rPr lang="en-US" dirty="0"/>
              <a:t>Generates a program that identifies widgets by CSS accessor</a:t>
            </a:r>
          </a:p>
          <a:p>
            <a:pPr lvl="1"/>
            <a:r>
              <a:rPr lang="en-US" dirty="0"/>
              <a:t>User can write programs to emulate the interactions</a:t>
            </a:r>
          </a:p>
          <a:p>
            <a:pPr lvl="2"/>
            <a:r>
              <a:rPr lang="en-US" dirty="0"/>
              <a:t>Starting with recorded or separately</a:t>
            </a:r>
          </a:p>
          <a:p>
            <a:pPr lvl="2"/>
            <a:r>
              <a:rPr lang="en-US" dirty="0"/>
              <a:t>Separate functions for common interactions</a:t>
            </a:r>
          </a:p>
          <a:p>
            <a:pPr lvl="1"/>
            <a:r>
              <a:rPr lang="en-US" dirty="0"/>
              <a:t>Result is a testing framework for the application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Flutter/Dart: built in tool + several alternatives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Other tools: Squish, Sikuli, …</a:t>
            </a:r>
          </a:p>
          <a:p>
            <a:r>
              <a:rPr lang="en-US" dirty="0">
                <a:solidFill>
                  <a:srgbClr val="7030A0"/>
                </a:solidFill>
              </a:rPr>
              <a:t>Research: generating tests for RESTful calls based on front end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DC7288-E6F6-4E8F-0E79-13A3F82C9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8EDB3-6043-1B42-A872-8A91BAE1258C}" type="datetime1">
              <a:rPr lang="en-US" smtClean="0"/>
              <a:t>10/31/24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F91ED7-2868-6534-DACC-3D8C90859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6B516-3343-3638-CD96-2B3EE5BC9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146" name="Picture 2" descr="What is Selenium Testing? A Complete Guide - TatvaSoft Blog">
            <a:extLst>
              <a:ext uri="{FF2B5EF4-FFF2-40B4-BE49-F238E27FC236}">
                <a16:creationId xmlns:a16="http://schemas.microsoft.com/office/drawing/2014/main" id="{603DDE6E-2D99-D59F-B30B-F73A2A517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119" y="653136"/>
            <a:ext cx="4262374" cy="207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567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F7029-8A63-C44F-A23D-F183499E4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Fuzz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79F72-C1A6-184C-BA11-98FD9407E2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Another approach to automatic test generation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Generate invalid, unexpected or random inputs to a routine</a:t>
            </a:r>
          </a:p>
          <a:p>
            <a:pPr lvl="1"/>
            <a:r>
              <a:rPr lang="en-US" dirty="0"/>
              <a:t>Try out lots of values to get a function to fail</a:t>
            </a:r>
          </a:p>
          <a:p>
            <a:pPr lvl="1"/>
            <a:r>
              <a:rPr lang="en-US" dirty="0"/>
              <a:t>Generate tests where the function fails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Like letting naïve users try the software</a:t>
            </a:r>
          </a:p>
          <a:p>
            <a:pPr lvl="1"/>
            <a:r>
              <a:rPr lang="en-US" dirty="0"/>
              <a:t>Cat on the keyboard</a:t>
            </a:r>
          </a:p>
          <a:p>
            <a:pPr lvl="1"/>
            <a:r>
              <a:rPr lang="en-US" dirty="0"/>
              <a:t>Freshmen attacking FIELD</a:t>
            </a:r>
          </a:p>
          <a:p>
            <a:pPr lvl="1"/>
            <a:r>
              <a:rPr lang="en-US" dirty="0"/>
              <a:t>5-year-old at the keyboard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D1527-8C29-5444-9C51-9A5E23F46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323A4-AC1E-9A40-AF5F-73DE7AE8DF0D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3EA24D-FD07-6342-BE46-A02643DA8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B26298-1B64-5145-8395-F4D002009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40962" name="Picture 2" descr="What is Fuzz Testing? - QATestLab Blog">
            <a:extLst>
              <a:ext uri="{FF2B5EF4-FFF2-40B4-BE49-F238E27FC236}">
                <a16:creationId xmlns:a16="http://schemas.microsoft.com/office/drawing/2014/main" id="{AD49D5DB-594D-8D42-B2B0-281E04D59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7731" y="3555734"/>
            <a:ext cx="3484799" cy="215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0137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93EB7-815C-0041-BD8C-F906B3877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Mutation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30DAA-F732-E44C-BEBF-8262E0B27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Change the code slightly (semi-random mutations)</a:t>
            </a:r>
          </a:p>
          <a:p>
            <a:pPr lvl="1"/>
            <a:r>
              <a:rPr lang="en-US" dirty="0"/>
              <a:t>Standard set of possible mutations</a:t>
            </a:r>
          </a:p>
          <a:p>
            <a:pPr lvl="2"/>
            <a:r>
              <a:rPr lang="en-US" dirty="0"/>
              <a:t>E.g., invert a conditional</a:t>
            </a:r>
          </a:p>
          <a:p>
            <a:pPr lvl="1"/>
            <a:r>
              <a:rPr lang="en-US" dirty="0"/>
              <a:t>Check if the test cases can detect the change</a:t>
            </a:r>
          </a:p>
          <a:p>
            <a:pPr lvl="2"/>
            <a:r>
              <a:rPr lang="en-US" dirty="0"/>
              <a:t>This helps evaluate the test suite</a:t>
            </a:r>
          </a:p>
          <a:p>
            <a:pPr lvl="2"/>
            <a:r>
              <a:rPr lang="en-US" dirty="0"/>
              <a:t>Note that many obvious errors are not detected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Find test cases that can detect the change</a:t>
            </a:r>
          </a:p>
          <a:p>
            <a:pPr lvl="1"/>
            <a:r>
              <a:rPr lang="en-US" dirty="0"/>
              <a:t>This broadens the test suite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EA5F8-3604-7141-A8AC-5A3DAC05E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966B4-2E3A-9F40-8E99-6446172F0C2F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59B2EE-6B3D-7141-85E8-574DAF5D6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9AA3E5-0303-A04B-B2CB-5DDD8D0E6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41986" name="Picture 2" descr="Mutation Testing in Software Testing: Mutant Score &amp; Analysis Example">
            <a:extLst>
              <a:ext uri="{FF2B5EF4-FFF2-40B4-BE49-F238E27FC236}">
                <a16:creationId xmlns:a16="http://schemas.microsoft.com/office/drawing/2014/main" id="{34BCA3CA-2C5F-5D4B-940A-B4C51EAC1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7508" y="3363913"/>
            <a:ext cx="3511550" cy="281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1945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FED49-20D8-854A-B2ED-F5DC72B5C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Environments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957BF7-B53D-3B40-B1F3-805BDAF01A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How are you going to run your tests?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Testing and production can be quite different</a:t>
            </a:r>
          </a:p>
          <a:p>
            <a:pPr lvl="1"/>
            <a:r>
              <a:rPr lang="en-US" dirty="0"/>
              <a:t>Production database with real people, data</a:t>
            </a:r>
          </a:p>
          <a:p>
            <a:pPr lvl="1"/>
            <a:r>
              <a:rPr lang="en-US" dirty="0"/>
              <a:t>Has external effects</a:t>
            </a:r>
          </a:p>
          <a:p>
            <a:pPr lvl="2"/>
            <a:r>
              <a:rPr lang="en-US" dirty="0"/>
              <a:t>Charging credit cards, sending data to warehouse, causes things to be shipped</a:t>
            </a:r>
          </a:p>
          <a:p>
            <a:pPr lvl="1"/>
            <a:r>
              <a:rPr lang="en-US" dirty="0"/>
              <a:t>Accumulating usage data for business purposes</a:t>
            </a:r>
          </a:p>
          <a:p>
            <a:pPr lvl="1"/>
            <a:r>
              <a:rPr lang="en-US" dirty="0"/>
              <a:t>Requiring external web browser or talks to real hardware</a:t>
            </a:r>
          </a:p>
          <a:p>
            <a:pPr lvl="1"/>
            <a:r>
              <a:rPr lang="en-US" dirty="0"/>
              <a:t>Changing files in the file system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All these might not work in a test environment</a:t>
            </a:r>
          </a:p>
          <a:p>
            <a:pPr lvl="1"/>
            <a:r>
              <a:rPr lang="en-US" dirty="0"/>
              <a:t>And you don’t want to test new code in production</a:t>
            </a:r>
          </a:p>
          <a:p>
            <a:pPr lvl="1"/>
            <a:r>
              <a:rPr lang="en-US" dirty="0"/>
              <a:t>Production code needs to be tested and robust</a:t>
            </a:r>
          </a:p>
          <a:p>
            <a:pPr lvl="1"/>
            <a:r>
              <a:rPr lang="en-US" dirty="0"/>
              <a:t>Can’t afford to break hardware while testing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688B4D-FF29-D545-BF9C-FCABAA491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2D07D-3F22-DC4B-8EAB-B23D19EA5E72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1B533-BAFE-EF49-9A75-8E95F76EC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522A8-9EE5-FC44-B1C9-DFBFFA5F8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23554" name="Picture 2" descr="Test Data and Test Environment Management – TechArcis Solutions">
            <a:extLst>
              <a:ext uri="{FF2B5EF4-FFF2-40B4-BE49-F238E27FC236}">
                <a16:creationId xmlns:a16="http://schemas.microsoft.com/office/drawing/2014/main" id="{A1E0A6EA-9CE6-7E46-AFFA-C2C781E1E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084" y="213086"/>
            <a:ext cx="4274916" cy="194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8631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8C529-8BF8-AD4E-86F4-B684F64DD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Environment 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420E4-066A-664C-9616-355A1FA2C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Separate git branch from the production system</a:t>
            </a:r>
          </a:p>
          <a:p>
            <a:pPr lvl="1"/>
            <a:r>
              <a:rPr lang="en-US" dirty="0"/>
              <a:t>Or just don’t pull onto production host until version is stable</a:t>
            </a:r>
          </a:p>
          <a:p>
            <a:pPr lvl="2"/>
            <a:r>
              <a:rPr lang="en-US" dirty="0"/>
              <a:t>And test from current version on another host</a:t>
            </a:r>
          </a:p>
          <a:p>
            <a:pPr lvl="1"/>
            <a:r>
              <a:rPr lang="en-US" dirty="0"/>
              <a:t>Or create the branch when production is ready (it will still change)</a:t>
            </a:r>
          </a:p>
          <a:p>
            <a:pPr lvl="2"/>
            <a:r>
              <a:rPr lang="en-US" dirty="0"/>
              <a:t>This is what is typically done in active systems</a:t>
            </a:r>
          </a:p>
          <a:p>
            <a:pPr lvl="1"/>
            <a:r>
              <a:rPr lang="en-US" dirty="0"/>
              <a:t>Or run/compile time flags</a:t>
            </a:r>
          </a:p>
          <a:p>
            <a:pPr lvl="1"/>
            <a:r>
              <a:rPr lang="en-US" dirty="0"/>
              <a:t>Or detect what machine it is running on (or who is running it)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Separate database</a:t>
            </a:r>
          </a:p>
          <a:p>
            <a:pPr lvl="1"/>
            <a:r>
              <a:rPr lang="en-US" dirty="0"/>
              <a:t>Preferred over special items in production database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Separate hooks for external features</a:t>
            </a:r>
          </a:p>
          <a:p>
            <a:pPr lvl="1"/>
            <a:r>
              <a:rPr lang="en-US" dirty="0"/>
              <a:t>Payments, real-world consequences</a:t>
            </a:r>
          </a:p>
          <a:p>
            <a:pPr lvl="1"/>
            <a:r>
              <a:rPr lang="en-US" dirty="0"/>
              <a:t>Simulation of outside hardware</a:t>
            </a:r>
          </a:p>
          <a:p>
            <a:pPr lvl="1"/>
            <a:r>
              <a:rPr lang="en-US" dirty="0"/>
              <a:t>Simulation of the real world (outside, real-time events)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Might want to cache outside queries</a:t>
            </a:r>
          </a:p>
          <a:p>
            <a:r>
              <a:rPr lang="en-US" dirty="0">
                <a:solidFill>
                  <a:srgbClr val="7030A0"/>
                </a:solidFill>
              </a:rPr>
              <a:t>Separate machine to run 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89FC04-51FB-FC48-9E7A-B454BFFFE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727AF-9928-2F4E-B601-CF916F4A1648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D0755-6F3C-7A46-8909-88B585CFE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EA672C-F17E-7E49-AA6B-5BFD8F934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24580" name="Picture 4" descr="Software Testing Environments Best Practices">
            <a:extLst>
              <a:ext uri="{FF2B5EF4-FFF2-40B4-BE49-F238E27FC236}">
                <a16:creationId xmlns:a16="http://schemas.microsoft.com/office/drawing/2014/main" id="{186B3613-FDDB-4D47-A1BE-02D1CB904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0202" y="3016251"/>
            <a:ext cx="4143995" cy="268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860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3563B-8538-CF43-A458-AC64CCBCB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up a Test Environment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7F042-FF59-CC4C-BCF9-E58321E6DC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Should have a script to do this	</a:t>
            </a:r>
          </a:p>
          <a:p>
            <a:pPr lvl="1"/>
            <a:r>
              <a:rPr lang="en-US" dirty="0"/>
              <a:t>Restore the test file system to a known state</a:t>
            </a:r>
          </a:p>
          <a:p>
            <a:pPr lvl="1"/>
            <a:r>
              <a:rPr lang="en-US" dirty="0"/>
              <a:t>Restore test database to a known state</a:t>
            </a:r>
          </a:p>
          <a:p>
            <a:pPr lvl="1"/>
            <a:r>
              <a:rPr lang="en-US" dirty="0"/>
              <a:t>Set up any other environmental data</a:t>
            </a:r>
          </a:p>
          <a:p>
            <a:pPr lvl="1"/>
            <a:r>
              <a:rPr lang="en-US" dirty="0"/>
              <a:t>Even if you only use it for running a test suite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Some can be done with the individual tests</a:t>
            </a:r>
          </a:p>
          <a:p>
            <a:pPr lvl="1"/>
            <a:r>
              <a:rPr lang="en-US" dirty="0"/>
              <a:t>Using @Before, @After, @</a:t>
            </a:r>
            <a:r>
              <a:rPr lang="en-US" dirty="0" err="1"/>
              <a:t>BeforeClass</a:t>
            </a:r>
            <a:r>
              <a:rPr lang="en-US" dirty="0"/>
              <a:t>, @</a:t>
            </a:r>
            <a:r>
              <a:rPr lang="en-US" dirty="0" err="1"/>
              <a:t>AfterClass</a:t>
            </a:r>
            <a:endParaRPr lang="en-US" dirty="0"/>
          </a:p>
          <a:p>
            <a:pPr lvl="1"/>
            <a:r>
              <a:rPr lang="en-US" dirty="0"/>
              <a:t>Not ideal for file system, database setup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Handling multiple machines and processes</a:t>
            </a:r>
          </a:p>
          <a:p>
            <a:pPr lvl="1"/>
            <a:r>
              <a:rPr lang="en-US" dirty="0"/>
              <a:t>Might require test harness or coordinator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60ABD-2393-3047-9DCB-F321F0F0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8439E-AD98-3540-9B0D-31C9C6908068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91F58-63C8-E947-8836-96B1617E0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A0C94E-1DC7-F141-B6D4-02BE32B3B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25602" name="Picture 2" descr="Key Challenges in Setting up Test Environment Management - TestOrigen">
            <a:extLst>
              <a:ext uri="{FF2B5EF4-FFF2-40B4-BE49-F238E27FC236}">
                <a16:creationId xmlns:a16="http://schemas.microsoft.com/office/drawing/2014/main" id="{5BCD4230-C9AC-934D-9766-BA8B0D5A6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979" y="261310"/>
            <a:ext cx="3717706" cy="2858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0865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D471F-C974-0849-97AF-19CCDB99A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System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8EC62-6FDB-A747-AB9B-F60E50446F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Want to check calls to other components are right, but not have a real effect</a:t>
            </a:r>
          </a:p>
          <a:p>
            <a:pPr lvl="1"/>
            <a:r>
              <a:rPr lang="en-US" dirty="0"/>
              <a:t>Want to test a web back end without using a browser</a:t>
            </a:r>
          </a:p>
          <a:p>
            <a:pPr lvl="1"/>
            <a:r>
              <a:rPr lang="en-US" dirty="0"/>
              <a:t>Want to test web front end without using the back end</a:t>
            </a:r>
          </a:p>
          <a:p>
            <a:pPr lvl="1"/>
            <a:r>
              <a:rPr lang="en-US" dirty="0"/>
              <a:t>Want to test payment without paying, shopping without buying</a:t>
            </a:r>
          </a:p>
          <a:p>
            <a:pPr lvl="1"/>
            <a:r>
              <a:rPr lang="en-US" dirty="0"/>
              <a:t>Want to test SHORE without trains</a:t>
            </a:r>
          </a:p>
          <a:p>
            <a:pPr lvl="1"/>
            <a:r>
              <a:rPr lang="en-US" dirty="0"/>
              <a:t>Want to test Pinball without the pinball machine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Rather than trying to use actual code</a:t>
            </a:r>
          </a:p>
          <a:p>
            <a:pPr lvl="1"/>
            <a:r>
              <a:rPr lang="en-US" dirty="0"/>
              <a:t>Create code that mimics the actual code</a:t>
            </a:r>
          </a:p>
          <a:p>
            <a:pPr lvl="1"/>
            <a:r>
              <a:rPr lang="en-US" dirty="0"/>
              <a:t>Might be simple (accept a particular card number, reject others)</a:t>
            </a:r>
          </a:p>
          <a:p>
            <a:pPr lvl="1"/>
            <a:r>
              <a:rPr lang="en-US" dirty="0"/>
              <a:t>Might check that behavior of the system is correct</a:t>
            </a:r>
          </a:p>
          <a:p>
            <a:pPr lvl="1"/>
            <a:r>
              <a:rPr lang="en-US" dirty="0"/>
              <a:t>This is called </a:t>
            </a:r>
            <a:r>
              <a:rPr lang="en-US" b="1" dirty="0"/>
              <a:t>MOCKING</a:t>
            </a:r>
            <a:endParaRPr lang="en-US" dirty="0"/>
          </a:p>
          <a:p>
            <a:pPr lvl="1"/>
            <a:r>
              <a:rPr lang="en-US" dirty="0"/>
              <a:t>Same issue when system pieces are missing</a:t>
            </a:r>
          </a:p>
          <a:p>
            <a:pPr lvl="1"/>
            <a:r>
              <a:rPr lang="en-US" dirty="0"/>
              <a:t>Some external libraries do this for you already (Stripe, for example)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Simulation is another alternative</a:t>
            </a:r>
          </a:p>
          <a:p>
            <a:pPr lvl="1"/>
            <a:r>
              <a:rPr lang="en-US" dirty="0"/>
              <a:t>Especially for hardware systems and real-world interaction</a:t>
            </a:r>
          </a:p>
          <a:p>
            <a:pPr lvl="1"/>
            <a:r>
              <a:rPr lang="en-US" dirty="0"/>
              <a:t>Simulated pinball machine; simulated smart house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363799-433C-9D47-A0A7-057DE3367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42C9B-A482-6A4A-BEBB-BAC0FD5208C5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EC10F0-A8AE-EE48-8D5F-4CDA245DA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294E71-7885-DC41-B621-1C7C769E4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26626" name="Picture 2" descr="Fuzzing Raft for Fun and Publication - Rest for the Wicked">
            <a:extLst>
              <a:ext uri="{FF2B5EF4-FFF2-40B4-BE49-F238E27FC236}">
                <a16:creationId xmlns:a16="http://schemas.microsoft.com/office/drawing/2014/main" id="{999E30D6-710B-9840-A02A-1C4B17742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2307" y="91730"/>
            <a:ext cx="3269064" cy="15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910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59E93-ECBE-544A-A30F-8C4F1E590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52044-F2BC-214E-B201-C864A6AB0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Mock component is generally much simpler than actual one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Provide reasonable returns, but generally fixed return values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Provide hooks to handle the whole interface</a:t>
            </a:r>
          </a:p>
          <a:p>
            <a:pPr lvl="1"/>
            <a:r>
              <a:rPr lang="en-US" dirty="0"/>
              <a:t>With minimal responses unless needed for testing</a:t>
            </a:r>
          </a:p>
          <a:p>
            <a:pPr lvl="1"/>
            <a:r>
              <a:rPr lang="en-US" dirty="0"/>
              <a:t>Provide minimum functionality needed to support tests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Methods that take inputs should check their values</a:t>
            </a:r>
          </a:p>
          <a:p>
            <a:pPr lvl="1"/>
            <a:r>
              <a:rPr lang="en-US" dirty="0"/>
              <a:t>This is part of testing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Providing logging for additional test validation</a:t>
            </a:r>
          </a:p>
          <a:p>
            <a:r>
              <a:rPr lang="en-US" dirty="0">
                <a:solidFill>
                  <a:srgbClr val="7030A0"/>
                </a:solidFill>
              </a:rPr>
              <a:t>Frameworks exist to help create mocking code</a:t>
            </a:r>
          </a:p>
          <a:p>
            <a:pPr lvl="1"/>
            <a:r>
              <a:rPr lang="en-US" dirty="0"/>
              <a:t>Mockito is the standard for Java</a:t>
            </a:r>
          </a:p>
          <a:p>
            <a:pPr lvl="1"/>
            <a:r>
              <a:rPr lang="en-US" dirty="0"/>
              <a:t>Easier, but not necessarily recommended in the long term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8B346F-A325-2447-8911-1385E9063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56E7E-E9E4-8048-8FC6-D76D5FAB724F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518E9B-CE3E-1948-8FC8-28C529652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58FEDB-2844-BB4D-B7A7-765E7B575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27650" name="Picture 2" descr="What is Mocking in Testing?. It is just an introduction for what is… | by  Piraveena Paralogarajah | Medium">
            <a:extLst>
              <a:ext uri="{FF2B5EF4-FFF2-40B4-BE49-F238E27FC236}">
                <a16:creationId xmlns:a16="http://schemas.microsoft.com/office/drawing/2014/main" id="{4457EB9E-C37D-B045-83E2-E30AB5F3C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4133" y="3121184"/>
            <a:ext cx="2743200" cy="176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8073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96163-7CAF-CE43-AFCF-8ABDA6B3F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C3954-8487-004D-8842-9304D87BA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Mocking code is not throw-away</a:t>
            </a:r>
          </a:p>
          <a:p>
            <a:pPr lvl="1"/>
            <a:r>
              <a:rPr lang="en-US" dirty="0"/>
              <a:t>Especially mocking for testing</a:t>
            </a:r>
          </a:p>
          <a:p>
            <a:pPr lvl="1"/>
            <a:r>
              <a:rPr lang="en-US" dirty="0"/>
              <a:t>Take care in writing it as you would system code</a:t>
            </a:r>
          </a:p>
          <a:p>
            <a:pPr lvl="1"/>
            <a:r>
              <a:rPr lang="en-US" dirty="0"/>
              <a:t>Buggy mocking code will cause bad testing</a:t>
            </a:r>
          </a:p>
          <a:p>
            <a:pPr lvl="2"/>
            <a:r>
              <a:rPr lang="en-US" dirty="0"/>
              <a:t>And it is likely to be buggy</a:t>
            </a:r>
          </a:p>
          <a:p>
            <a:pPr lvl="1"/>
            <a:r>
              <a:rPr lang="en-US" dirty="0"/>
              <a:t>Use established coding practices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Might want to create mocking code for development</a:t>
            </a:r>
          </a:p>
          <a:p>
            <a:pPr lvl="1"/>
            <a:r>
              <a:rPr lang="en-US" dirty="0"/>
              <a:t>For portions of the system not yet implemented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1F4766-D939-DB4B-8CBE-10AE617AC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88238-8B1D-F443-9ADC-BAFCD1725EF9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F3F0C-E840-8B4E-8263-B922808C9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C6299-4CD2-6C4D-954D-007CDE0A5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28674" name="Picture 2" descr="Test Doubles — Fakes, Mocks and Stubs. | by Michal Lipski | Pragmatists">
            <a:extLst>
              <a:ext uri="{FF2B5EF4-FFF2-40B4-BE49-F238E27FC236}">
                <a16:creationId xmlns:a16="http://schemas.microsoft.com/office/drawing/2014/main" id="{B805D6E6-9184-7746-8453-F47D15365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4542" y="365125"/>
            <a:ext cx="3005817" cy="2125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04798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3B01F-8802-DA4B-9094-362A56720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0D50B-9AD7-F94B-A560-435C92B2B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No system is totally secure</a:t>
            </a:r>
          </a:p>
          <a:p>
            <a:pPr lvl="1"/>
            <a:r>
              <a:rPr lang="en-US" dirty="0"/>
              <a:t>Need to test for potential security problems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Checking for known security problems</a:t>
            </a:r>
          </a:p>
          <a:p>
            <a:pPr lvl="1"/>
            <a:r>
              <a:rPr lang="en-US" dirty="0"/>
              <a:t>C/C++: checking for buffer overflow possibilities</a:t>
            </a:r>
          </a:p>
          <a:p>
            <a:pPr lvl="1"/>
            <a:r>
              <a:rPr lang="en-US" dirty="0"/>
              <a:t>Web Apps: SQL injection, XSS, DoS and other attacks</a:t>
            </a:r>
          </a:p>
          <a:p>
            <a:r>
              <a:rPr lang="en-US" dirty="0">
                <a:solidFill>
                  <a:srgbClr val="7030A0"/>
                </a:solidFill>
              </a:rPr>
              <a:t>Dynamic security checking tools exist (usually web-oriented)</a:t>
            </a:r>
          </a:p>
          <a:p>
            <a:pPr lvl="1"/>
            <a:r>
              <a:rPr lang="en-US" dirty="0"/>
              <a:t>Machine vulnerabilities</a:t>
            </a:r>
          </a:p>
          <a:p>
            <a:pPr lvl="1"/>
            <a:r>
              <a:rPr lang="en-US" dirty="0"/>
              <a:t>SQL injection attacks, Cross-site scripting, Denial of Service, server configuration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You should think about applying these to your system</a:t>
            </a:r>
          </a:p>
          <a:p>
            <a:pPr lvl="1"/>
            <a:r>
              <a:rPr lang="en-US" dirty="0"/>
              <a:t>Ethical hacking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Static security checking tools exist (verification) is often done in addition to testing</a:t>
            </a:r>
          </a:p>
          <a:p>
            <a:pPr lvl="1"/>
            <a:r>
              <a:rPr lang="en-US" dirty="0"/>
              <a:t>Partial correctness formal methods</a:t>
            </a:r>
          </a:p>
          <a:p>
            <a:pPr lvl="2"/>
            <a:r>
              <a:rPr lang="en-US" dirty="0"/>
              <a:t>Checking buffer overflows</a:t>
            </a:r>
          </a:p>
          <a:p>
            <a:pPr lvl="2"/>
            <a:r>
              <a:rPr lang="en-US" dirty="0"/>
              <a:t>Checking tainted data</a:t>
            </a:r>
          </a:p>
          <a:p>
            <a:pPr lvl="2"/>
            <a:r>
              <a:rPr lang="en-US" dirty="0"/>
              <a:t>Checking program states</a:t>
            </a:r>
          </a:p>
          <a:p>
            <a:pPr lvl="1"/>
            <a:r>
              <a:rPr lang="en-US" dirty="0"/>
              <a:t>Since you want to check ALL inputs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53322C-F749-EB44-82E0-A533DC58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AF3BF-0485-9F4A-93C6-62B12926A3EE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F6E09C-BFCB-0747-88F4-04DCD32E7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13BEF8-55E6-AE47-A53B-118A5E6A6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0242" name="Picture 2" descr="Security Testing | Types | Top 10 Open Source Security Testing Tools">
            <a:extLst>
              <a:ext uri="{FF2B5EF4-FFF2-40B4-BE49-F238E27FC236}">
                <a16:creationId xmlns:a16="http://schemas.microsoft.com/office/drawing/2014/main" id="{5E966236-2305-FC4B-A503-D8EDCB256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7148" y="136526"/>
            <a:ext cx="5262183" cy="287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81130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77254-412A-B64E-82A2-9DB607AA8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B5D36-CCBC-CC41-84C2-73E7BCB5B7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Performance can be important</a:t>
            </a:r>
          </a:p>
          <a:p>
            <a:pPr lvl="1"/>
            <a:r>
              <a:rPr lang="en-US" dirty="0"/>
              <a:t>Resource utilization (CPU and memory)</a:t>
            </a:r>
          </a:p>
          <a:p>
            <a:pPr lvl="1"/>
            <a:r>
              <a:rPr lang="en-US" dirty="0"/>
              <a:t>User perception</a:t>
            </a:r>
          </a:p>
          <a:p>
            <a:pPr lvl="2"/>
            <a:r>
              <a:rPr lang="en-US" dirty="0"/>
              <a:t>100ms makes a noticeable difference in usability</a:t>
            </a:r>
          </a:p>
          <a:p>
            <a:pPr lvl="1"/>
            <a:r>
              <a:rPr lang="en-US" dirty="0"/>
              <a:t>Ability to handle large data, large loads, complex cases, …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Stress testing</a:t>
            </a:r>
          </a:p>
          <a:p>
            <a:pPr lvl="1"/>
            <a:r>
              <a:rPr lang="en-US" dirty="0"/>
              <a:t>What happens if files are large (user uploads 100G file)</a:t>
            </a:r>
          </a:p>
          <a:p>
            <a:pPr lvl="1"/>
            <a:r>
              <a:rPr lang="en-US" dirty="0"/>
              <a:t>What happens if you have 100,000 users</a:t>
            </a:r>
          </a:p>
          <a:p>
            <a:pPr lvl="1"/>
            <a:r>
              <a:rPr lang="en-US" dirty="0"/>
              <a:t>How does the system degrade (or does it crash)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FDE618-A563-DB42-955C-25A5B97D6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22745-0783-A345-ACCA-40ADF74EAEB6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491E2-3429-F846-BDCA-9A6D194C9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038B2-010C-6745-BB48-871AC39E6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1266" name="Picture 2" descr="Types of Performance Testing">
            <a:extLst>
              <a:ext uri="{FF2B5EF4-FFF2-40B4-BE49-F238E27FC236}">
                <a16:creationId xmlns:a16="http://schemas.microsoft.com/office/drawing/2014/main" id="{31F730DF-6F2C-4849-B150-E2EFF77B6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965" y="136525"/>
            <a:ext cx="4038600" cy="2177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46057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72032-D37E-604E-99A6-E701175A6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56B8B-CBA2-8E4B-9182-9A9CBB40C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Typically, performance doesn’t matter</a:t>
            </a:r>
          </a:p>
          <a:p>
            <a:pPr lvl="1"/>
            <a:r>
              <a:rPr lang="en-US" dirty="0"/>
              <a:t>10% of the code uses 90% of the time (5/95)</a:t>
            </a:r>
          </a:p>
          <a:p>
            <a:pPr lvl="1"/>
            <a:r>
              <a:rPr lang="en-US" dirty="0"/>
              <a:t>Most of that 10% is outside of your control</a:t>
            </a:r>
          </a:p>
          <a:p>
            <a:pPr lvl="2"/>
            <a:r>
              <a:rPr lang="en-US" dirty="0"/>
              <a:t>Necessary functionality</a:t>
            </a:r>
          </a:p>
          <a:p>
            <a:pPr lvl="2"/>
            <a:r>
              <a:rPr lang="en-US" dirty="0"/>
              <a:t>Inherent to the application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Performance only matters if there is a problem</a:t>
            </a:r>
          </a:p>
          <a:p>
            <a:pPr lvl="1"/>
            <a:r>
              <a:rPr lang="en-US" dirty="0"/>
              <a:t>User interface is too slow </a:t>
            </a:r>
          </a:p>
          <a:p>
            <a:pPr lvl="1"/>
            <a:r>
              <a:rPr lang="en-US" dirty="0"/>
              <a:t>Using too many resources (memory, CPU, disk, …)</a:t>
            </a:r>
          </a:p>
          <a:p>
            <a:pPr lvl="1"/>
            <a:r>
              <a:rPr lang="en-US" dirty="0"/>
              <a:t>Otherwise, simplicity and ease of coding reign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584FE-7521-224C-8A3D-D86541117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7C4A-D7E8-214A-8F50-45A654A7D623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D6C70-E168-744E-8C7A-215D37F6B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E6FF2-9BFF-D443-9613-4AFAF90FE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29698" name="Picture 2" descr="Performance Testing Best Practices and Architecture - XenonStack">
            <a:extLst>
              <a:ext uri="{FF2B5EF4-FFF2-40B4-BE49-F238E27FC236}">
                <a16:creationId xmlns:a16="http://schemas.microsoft.com/office/drawing/2014/main" id="{AB3FE3D6-D0B5-BB43-948B-E8B0E2967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0131" y="365125"/>
            <a:ext cx="3568281" cy="200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91215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E2930-8648-2E4A-9E7B-4D9118F37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Detecting Performance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B24D0-060D-0844-889B-3AA4139D1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User interaction performance</a:t>
            </a:r>
          </a:p>
          <a:p>
            <a:pPr lvl="1"/>
            <a:r>
              <a:rPr lang="en-US" dirty="0"/>
              <a:t>What users perceive (what you perceive)</a:t>
            </a:r>
          </a:p>
          <a:p>
            <a:pPr lvl="1"/>
            <a:r>
              <a:rPr lang="en-US" dirty="0"/>
              <a:t>You can get timings (video and look at frames)</a:t>
            </a:r>
          </a:p>
          <a:p>
            <a:pPr lvl="2"/>
            <a:r>
              <a:rPr lang="en-US" dirty="0"/>
              <a:t>Browser timings for web applications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Application performance</a:t>
            </a:r>
          </a:p>
          <a:p>
            <a:pPr lvl="1"/>
            <a:r>
              <a:rPr lang="en-US" dirty="0"/>
              <a:t>Time for specific operations</a:t>
            </a:r>
          </a:p>
          <a:p>
            <a:pPr lvl="1"/>
            <a:r>
              <a:rPr lang="en-US" dirty="0"/>
              <a:t>System view of CPU, memory, disk I/O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Multithreaded performance</a:t>
            </a:r>
          </a:p>
          <a:p>
            <a:pPr lvl="1"/>
            <a:r>
              <a:rPr lang="en-US" dirty="0"/>
              <a:t>% CPU used vs expected (improvement from multiple threads)</a:t>
            </a:r>
          </a:p>
          <a:p>
            <a:pPr lvl="1"/>
            <a:r>
              <a:rPr lang="en-US" dirty="0"/>
              <a:t>Tools to understand behavior: locking, bottlenecks, …</a:t>
            </a:r>
          </a:p>
          <a:p>
            <a:r>
              <a:rPr lang="en-US" dirty="0">
                <a:solidFill>
                  <a:srgbClr val="7030A0"/>
                </a:solidFill>
              </a:rPr>
              <a:t>Stress testing</a:t>
            </a:r>
          </a:p>
          <a:p>
            <a:pPr lvl="1"/>
            <a:r>
              <a:rPr lang="en-US" dirty="0"/>
              <a:t>Simulate the load: </a:t>
            </a:r>
            <a:r>
              <a:rPr lang="en-US" dirty="0" err="1"/>
              <a:t>jmeter</a:t>
            </a:r>
            <a:r>
              <a:rPr lang="en-US" dirty="0"/>
              <a:t> and similar tools</a:t>
            </a:r>
          </a:p>
          <a:p>
            <a:pPr lvl="2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56317-BFB6-DA47-B9FF-185D4B22A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EF042-F3E6-6244-832C-88F9009130E9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32EAF-723D-154E-8166-65A720A34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ABCF91-7BD7-4642-90A1-A229F07C3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7170" name="Picture 2" descr="Stress Testing: Pushing Your Application to the Limits">
            <a:extLst>
              <a:ext uri="{FF2B5EF4-FFF2-40B4-BE49-F238E27FC236}">
                <a16:creationId xmlns:a16="http://schemas.microsoft.com/office/drawing/2014/main" id="{C0983406-6A01-CB89-0385-350775CA0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388" y="1353671"/>
            <a:ext cx="4111812" cy="2312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31301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3ECD9-C9BE-2047-94D4-01A8118FB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Performance Test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2F3EF-66B0-2045-93D4-CFD3FF8057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Normal test case that takes too long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Typically, not done as part of test suite</a:t>
            </a:r>
            <a:endParaRPr lang="en-US" dirty="0"/>
          </a:p>
          <a:p>
            <a:pPr lvl="1"/>
            <a:r>
              <a:rPr lang="en-US" dirty="0"/>
              <a:t>Can be done to debug the performance problem</a:t>
            </a:r>
          </a:p>
          <a:p>
            <a:pPr lvl="2"/>
            <a:r>
              <a:rPr lang="en-US" dirty="0"/>
              <a:t>Create a test for this purpose</a:t>
            </a:r>
          </a:p>
          <a:p>
            <a:pPr lvl="2"/>
            <a:r>
              <a:rPr lang="en-US" dirty="0"/>
              <a:t>Might not be considered part of test suite</a:t>
            </a:r>
          </a:p>
          <a:p>
            <a:pPr lvl="1"/>
            <a:r>
              <a:rPr lang="en-US" dirty="0"/>
              <a:t>Can have a test case that times out to fail</a:t>
            </a:r>
          </a:p>
          <a:p>
            <a:pPr lvl="2"/>
            <a:r>
              <a:rPr lang="en-US" dirty="0"/>
              <a:t>But running on a different machine …</a:t>
            </a:r>
          </a:p>
          <a:p>
            <a:pPr lvl="1"/>
            <a:r>
              <a:rPr lang="en-US" dirty="0"/>
              <a:t>Might be non-deterministic</a:t>
            </a:r>
          </a:p>
          <a:p>
            <a:pPr lvl="2"/>
            <a:r>
              <a:rPr lang="en-US" dirty="0"/>
              <a:t>You might need to run it a lot of times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A4F01-FEFB-9A44-B171-B0B2CCB0E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92605-0425-6344-915E-5EF1FDA0A9FD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5591BE-FDE5-D545-B73D-C468F7415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8859C-196B-2247-A103-5A216E464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31746" name="Picture 2" descr="How to Write Test Case for Performance Testing">
            <a:extLst>
              <a:ext uri="{FF2B5EF4-FFF2-40B4-BE49-F238E27FC236}">
                <a16:creationId xmlns:a16="http://schemas.microsoft.com/office/drawing/2014/main" id="{838383B9-9127-C644-950B-EA51885AA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4044" y="2029767"/>
            <a:ext cx="2899064" cy="3210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2858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FC90A-575A-B44A-9977-2D6120072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Analysis Tools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051E1F95-2048-2A4A-9FF3-00741582F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UNIX / LINUX: prof,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</a:rPr>
              <a:t>gprof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pPr lvl="1"/>
            <a:r>
              <a:rPr lang="en-US" dirty="0"/>
              <a:t>For C/C++ and native code</a:t>
            </a:r>
          </a:p>
          <a:p>
            <a:pPr lvl="1"/>
            <a:r>
              <a:rPr lang="en-US" dirty="0"/>
              <a:t>prof gives time &amp; count for each function</a:t>
            </a:r>
          </a:p>
          <a:p>
            <a:pPr lvl="1"/>
            <a:r>
              <a:rPr lang="en-US" dirty="0" err="1"/>
              <a:t>gprof</a:t>
            </a:r>
            <a:r>
              <a:rPr lang="en-US" dirty="0"/>
              <a:t> gives these for each function + caller-callee pair</a:t>
            </a:r>
          </a:p>
          <a:p>
            <a:pPr lvl="2"/>
            <a:r>
              <a:rPr lang="en-US" dirty="0"/>
              <a:t>Get an approximation to why a routine spends its time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TypeScript</a:t>
            </a:r>
          </a:p>
          <a:p>
            <a:pPr lvl="1"/>
            <a:r>
              <a:rPr lang="en-US" dirty="0"/>
              <a:t>Chrome </a:t>
            </a:r>
            <a:r>
              <a:rPr lang="en-US" dirty="0" err="1"/>
              <a:t>DevTools</a:t>
            </a:r>
            <a:endParaRPr lang="en-US" dirty="0"/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Standalone Java tools</a:t>
            </a:r>
          </a:p>
          <a:p>
            <a:pPr lvl="1"/>
            <a:r>
              <a:rPr lang="en-US" dirty="0" err="1"/>
              <a:t>Jprofiler</a:t>
            </a:r>
            <a:r>
              <a:rPr lang="en-US" dirty="0"/>
              <a:t>, </a:t>
            </a:r>
            <a:r>
              <a:rPr lang="en-US" dirty="0" err="1"/>
              <a:t>VisualVM</a:t>
            </a:r>
            <a:r>
              <a:rPr lang="en-US" dirty="0"/>
              <a:t>, </a:t>
            </a:r>
            <a:r>
              <a:rPr lang="en-US" dirty="0" err="1"/>
              <a:t>jconsole</a:t>
            </a:r>
            <a:endParaRPr lang="en-US" dirty="0"/>
          </a:p>
          <a:p>
            <a:pPr lvl="1"/>
            <a:r>
              <a:rPr lang="en-US" dirty="0" err="1"/>
              <a:t>Dymon</a:t>
            </a:r>
            <a:endParaRPr lang="en-US" dirty="0"/>
          </a:p>
          <a:p>
            <a:r>
              <a:rPr lang="en-US" dirty="0">
                <a:solidFill>
                  <a:srgbClr val="7030A0"/>
                </a:solidFill>
              </a:rPr>
              <a:t>These provide limited information</a:t>
            </a:r>
          </a:p>
          <a:p>
            <a:pPr lvl="1"/>
            <a:r>
              <a:rPr lang="en-US" dirty="0"/>
              <a:t>Especially about multithreaded problems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8AE5-773A-BC42-B2AC-ABAA434AD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D7190-5FE7-E241-BECB-7C06D308CE3E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FF2AE-1BD2-7D4B-A3D2-19C64677B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9503A-B192-ED43-BCD6-58B148875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32770" name="Picture 2" descr="Linux Performance">
            <a:extLst>
              <a:ext uri="{FF2B5EF4-FFF2-40B4-BE49-F238E27FC236}">
                <a16:creationId xmlns:a16="http://schemas.microsoft.com/office/drawing/2014/main" id="{1BD4A9ED-7089-914C-902B-9F2754B40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259984"/>
            <a:ext cx="3696677" cy="2772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12647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3F7F4-C587-524D-AA69-643B98A1A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DYMON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306DD0-C9EB-5D43-A15B-84BD930EB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C1581-AF66-C043-A1FD-2D2A0C3F2893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A80E0-C610-BA49-BD2E-9916DF80F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7437D-3166-C84F-B4D7-5F21A280A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7F80CA3-8BE7-9447-901E-A6E693204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916" y="151563"/>
            <a:ext cx="2986635" cy="827137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2C940D82-F175-C54D-AD47-F472B0CBA8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03" y="1623598"/>
            <a:ext cx="4044579" cy="303153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2A5492D-C56D-9747-8778-D20810550E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0477" y="2278158"/>
            <a:ext cx="3543239" cy="3382357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F8714364-70E6-0444-AFB1-EB7E9D97EF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8800" y="80580"/>
            <a:ext cx="3444992" cy="1537281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D71E7CA0-3DF2-704B-AA57-23AAED6321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1118" y="1830181"/>
            <a:ext cx="4448121" cy="424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1573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375BB-B31D-7043-AE42-C861956F1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Analysis in 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C7647-CD5C-7848-963D-BB835B8F6E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Environments typically include one</a:t>
            </a:r>
          </a:p>
          <a:p>
            <a:pPr lvl="1"/>
            <a:r>
              <a:rPr lang="en-US" dirty="0"/>
              <a:t>VS Code, IntelliJ, (Eclipse TPTP)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Code Bubbles</a:t>
            </a:r>
          </a:p>
          <a:p>
            <a:pPr lvl="1"/>
            <a:r>
              <a:rPr lang="en-US" dirty="0"/>
              <a:t>Automatic as part of debugging</a:t>
            </a:r>
          </a:p>
          <a:p>
            <a:pPr lvl="2"/>
            <a:r>
              <a:rPr lang="en-US" dirty="0"/>
              <a:t>Collects more information than displayed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Again, these provide limited data</a:t>
            </a:r>
          </a:p>
          <a:p>
            <a:pPr lvl="1"/>
            <a:r>
              <a:rPr lang="en-US" dirty="0"/>
              <a:t>Especially for multithreaded cases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E52E31-6C24-1647-9AF7-11345D641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BF4A5-639E-274B-86D1-60E8B2BE15C1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96843-4FB8-194E-9602-014BF0219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6C2D32-1536-464E-9320-228BC99D4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33794" name="Picture 2" descr="Java Application Profiling using TPTP">
            <a:extLst>
              <a:ext uri="{FF2B5EF4-FFF2-40B4-BE49-F238E27FC236}">
                <a16:creationId xmlns:a16="http://schemas.microsoft.com/office/drawing/2014/main" id="{BD5410EA-B77E-1C4C-B6DF-A46CD587D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8496" y="2026174"/>
            <a:ext cx="476885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82284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FDBEB-DFED-98A6-8183-D57E610DE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Multithreaded Performance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D38AA-99A0-43BF-DF33-95DC3E6B9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Detecting the state of all the threads</a:t>
            </a:r>
          </a:p>
          <a:p>
            <a:pPr lvl="1"/>
            <a:r>
              <a:rPr lang="en-US" dirty="0"/>
              <a:t>Running, busy, waiting, I/O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Detecting what threads are blocking on</a:t>
            </a:r>
          </a:p>
          <a:p>
            <a:pPr lvl="1"/>
            <a:r>
              <a:rPr lang="en-US" dirty="0"/>
              <a:t>Shared locks, bottlenecks, other threads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Detecting what threads are doing</a:t>
            </a:r>
          </a:p>
          <a:p>
            <a:pPr lvl="1"/>
            <a:r>
              <a:rPr lang="en-US" dirty="0"/>
              <a:t>In terms of the program</a:t>
            </a:r>
          </a:p>
          <a:p>
            <a:pPr lvl="1"/>
            <a:r>
              <a:rPr lang="en-US" dirty="0"/>
              <a:t>Why they are blocked, waiting, or doing I/O</a:t>
            </a:r>
          </a:p>
          <a:p>
            <a:r>
              <a:rPr lang="en-US" dirty="0">
                <a:solidFill>
                  <a:srgbClr val="7030A0"/>
                </a:solidFill>
              </a:rPr>
              <a:t>Problem: multithreaded web crawler would work well for a while, but then it would essentially halt for a time before continuing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CD4DD-0B76-F236-5CA3-441EDCE04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8EDB3-6043-1B42-A872-8A91BAE1258C}" type="datetime1">
              <a:rPr lang="en-US" smtClean="0"/>
              <a:t>11/5/24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29F997-9A2A-9768-77B8-D898C44F4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5DA4C-ED49-8FAD-9771-AF02F39B7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8194" name="Picture 2" descr="java - Performance of Multi-Threaded Client Network Application - Stack  Overflow">
            <a:extLst>
              <a:ext uri="{FF2B5EF4-FFF2-40B4-BE49-F238E27FC236}">
                <a16:creationId xmlns:a16="http://schemas.microsoft.com/office/drawing/2014/main" id="{83091C34-70A9-9417-019F-456CEB9A2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1748333"/>
            <a:ext cx="3515360" cy="2636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94542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3970B-F325-3270-6D50-3175DE303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Jive, Jove and Veld</a:t>
            </a:r>
          </a:p>
        </p:txBody>
      </p:sp>
      <p:pic>
        <p:nvPicPr>
          <p:cNvPr id="8" name="Content Placeholder 7" descr="A screenshot of a computer&#10;&#10;Description automatically generated">
            <a:extLst>
              <a:ext uri="{FF2B5EF4-FFF2-40B4-BE49-F238E27FC236}">
                <a16:creationId xmlns:a16="http://schemas.microsoft.com/office/drawing/2014/main" id="{68C2D0A0-3169-EA5F-FC51-8EEBCD2C87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00506" y="1903997"/>
            <a:ext cx="5058610" cy="3186925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1D9D87-B0A1-1447-5E3C-3FBC2C9A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8EDB3-6043-1B42-A872-8A91BAE1258C}" type="datetime1">
              <a:rPr lang="en-US" smtClean="0"/>
              <a:t>11/5/24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EF2268-2F1F-F7B3-EE8C-DC01B46D0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DCB3F-47CD-A13A-3A82-7211BBDED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10" name="Picture 9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75F6CDEA-105E-3398-D9F8-EC468DA985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6672" y="497681"/>
            <a:ext cx="5058612" cy="3186925"/>
          </a:xfrm>
          <a:prstGeom prst="rect">
            <a:avLst/>
          </a:prstGeom>
        </p:spPr>
      </p:pic>
      <p:pic>
        <p:nvPicPr>
          <p:cNvPr id="11" name="veld01">
            <a:hlinkClick r:id="" action="ppaction://media"/>
            <a:extLst>
              <a:ext uri="{FF2B5EF4-FFF2-40B4-BE49-F238E27FC236}">
                <a16:creationId xmlns:a16="http://schemas.microsoft.com/office/drawing/2014/main" id="{7632260F-11C5-6B8C-4DE2-5E9EB4463FA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01154" y="4499969"/>
            <a:ext cx="2217821" cy="104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92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12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04E51-D244-4EDE-A19C-E0D73EC7C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Visualization in Code Bubbles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2794DC-C686-9D65-9879-E05ACACB8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8EDB3-6043-1B42-A872-8A91BAE1258C}" type="datetime1">
              <a:rPr lang="en-US" smtClean="0"/>
              <a:t>11/5/24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00127E-807F-477C-3D71-D8A155B17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845A3-B328-013E-57B6-5E7D0F5BC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12" name="bdyn">
            <a:hlinkClick r:id="" action="ppaction://media"/>
            <a:extLst>
              <a:ext uri="{FF2B5EF4-FFF2-40B4-BE49-F238E27FC236}">
                <a16:creationId xmlns:a16="http://schemas.microsoft.com/office/drawing/2014/main" id="{FA6DD83D-F541-0EB0-7B0B-1522A72DBE9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81288" y="1825625"/>
            <a:ext cx="6829425" cy="4351338"/>
          </a:xfrm>
        </p:spPr>
      </p:pic>
    </p:spTree>
    <p:extLst>
      <p:ext uri="{BB962C8B-B14F-4D97-AF65-F5344CB8AC3E}">
        <p14:creationId xmlns:p14="http://schemas.microsoft.com/office/powerpoint/2010/main" val="599534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46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C9191-2506-0D42-9E71-F91DF7CF4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Reviews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24D1E-7846-EE4D-A460-EB5224BD9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A form of manual testing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Take a piece of code (method, class, …)</a:t>
            </a:r>
          </a:p>
          <a:p>
            <a:pPr lvl="1"/>
            <a:r>
              <a:rPr lang="en-US" dirty="0"/>
              <a:t>Have a panel of reviewers</a:t>
            </a:r>
          </a:p>
          <a:p>
            <a:pPr lvl="1"/>
            <a:r>
              <a:rPr lang="en-US" dirty="0"/>
              <a:t>Pass the code out to the panel (possibly in advance)</a:t>
            </a:r>
          </a:p>
          <a:p>
            <a:pPr lvl="1"/>
            <a:r>
              <a:rPr lang="en-US" dirty="0"/>
              <a:t>Panel goes over the code line-by-line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Goal is to find and eliminate all potential bugs</a:t>
            </a:r>
          </a:p>
          <a:p>
            <a:pPr lvl="1"/>
            <a:r>
              <a:rPr lang="en-US" dirty="0"/>
              <a:t>And make sure the code conforms to various guidelines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C8743-43D8-8743-B009-93D29433A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1B1AA-541C-7A45-BC65-51E4F32E805E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B88661-0403-0F49-BE78-76C7977DC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4A52B7-179D-374C-B740-D8EEA6ED7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34818" name="Picture 2" descr="Making Code Reviews Effective | Rahul Nath">
            <a:extLst>
              <a:ext uri="{FF2B5EF4-FFF2-40B4-BE49-F238E27FC236}">
                <a16:creationId xmlns:a16="http://schemas.microsoft.com/office/drawing/2014/main" id="{E004523D-6C3B-E04E-B568-66E0B34B2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008" y="221258"/>
            <a:ext cx="5142314" cy="1514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5584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7F5B3-E273-3244-A1E2-9D080FF24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67D0D-1294-114E-8252-CC56124CFF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 code review (</a:t>
            </a:r>
            <a:r>
              <a:rPr lang="en-US" dirty="0" err="1"/>
              <a:t>codereview.java</a:t>
            </a:r>
            <a:r>
              <a:rPr lang="en-US" dirty="0"/>
              <a:t>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D11FA7-6491-4B48-8057-9777273BF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DD3B6-78AB-5347-BA98-3E609F30B16B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A0DB37-7FF7-5543-BCFC-887A0737F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5AB245-1654-F748-A6AA-B9B7DAC7A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813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C0FC6-1811-F844-B020-3D884A344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Memory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EB29E-845B-2348-9E0E-4480FF5A8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Memory Leaks occur in Java</a:t>
            </a:r>
          </a:p>
          <a:p>
            <a:pPr lvl="1"/>
            <a:r>
              <a:rPr lang="en-US" dirty="0"/>
              <a:t>Despite garbage collection</a:t>
            </a:r>
          </a:p>
          <a:p>
            <a:pPr lvl="1"/>
            <a:r>
              <a:rPr lang="en-US" dirty="0"/>
              <a:t>But are more subtle than in C/C++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Tools for detecting leaks</a:t>
            </a:r>
          </a:p>
          <a:p>
            <a:pPr lvl="1"/>
            <a:r>
              <a:rPr lang="en-US" dirty="0" err="1"/>
              <a:t>jmap</a:t>
            </a:r>
            <a:r>
              <a:rPr lang="en-US" dirty="0"/>
              <a:t> –dump; </a:t>
            </a:r>
            <a:r>
              <a:rPr lang="en-US" dirty="0" err="1"/>
              <a:t>jhat</a:t>
            </a:r>
            <a:r>
              <a:rPr lang="en-US" dirty="0"/>
              <a:t> are standard java tools</a:t>
            </a:r>
          </a:p>
          <a:p>
            <a:pPr lvl="1"/>
            <a:r>
              <a:rPr lang="en-US" dirty="0"/>
              <a:t>Eclipse memory analysis extensions</a:t>
            </a:r>
          </a:p>
          <a:p>
            <a:pPr lvl="2"/>
            <a:r>
              <a:rPr lang="en-US" dirty="0"/>
              <a:t>Summary</a:t>
            </a:r>
          </a:p>
          <a:p>
            <a:pPr lvl="2"/>
            <a:r>
              <a:rPr lang="en-US" dirty="0"/>
              <a:t>Browse through memory</a:t>
            </a:r>
          </a:p>
          <a:p>
            <a:pPr lvl="1"/>
            <a:r>
              <a:rPr lang="en-US" dirty="0" err="1"/>
              <a:t>Dyvise</a:t>
            </a:r>
            <a:r>
              <a:rPr lang="en-US" dirty="0"/>
              <a:t> memory data</a:t>
            </a:r>
          </a:p>
          <a:p>
            <a:r>
              <a:rPr lang="en-US" dirty="0">
                <a:solidFill>
                  <a:srgbClr val="7030A0"/>
                </a:solidFill>
              </a:rPr>
              <a:t>Test cases for memory problems</a:t>
            </a:r>
          </a:p>
          <a:p>
            <a:pPr lvl="1"/>
            <a:r>
              <a:rPr lang="en-US" dirty="0"/>
              <a:t>Especially for recreating them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0EF89E-1D28-424B-A42A-32E2BB2E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656CA-2A9C-1C41-8BF3-E4E8814BA94C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A2AF36-DD7B-3F4C-9ECC-C0BC290C7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AB7EB6-E5BE-0E42-858C-F1C131983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36866" name="Picture 2" descr="Understanding Memory Leaks in Java | Baeldung">
            <a:extLst>
              <a:ext uri="{FF2B5EF4-FFF2-40B4-BE49-F238E27FC236}">
                <a16:creationId xmlns:a16="http://schemas.microsoft.com/office/drawing/2014/main" id="{F1F97897-A4FF-3342-A990-3D88C5DEC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150" y="378505"/>
            <a:ext cx="4184650" cy="229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24832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DA10C-9863-1E4A-B357-40874C2F2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Ownership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7FDED-09C5-7B4D-BCD1-0A8EA4A9B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Who is in charge of a particular piece of memory (object)</a:t>
            </a:r>
          </a:p>
          <a:p>
            <a:pPr lvl="1"/>
            <a:r>
              <a:rPr lang="en-US" dirty="0"/>
              <a:t>Creating it, holding a pointer to it, freeing it</a:t>
            </a:r>
          </a:p>
          <a:p>
            <a:pPr lvl="1"/>
            <a:r>
              <a:rPr lang="en-US" dirty="0"/>
              <a:t>Making this clear reduces memory problems</a:t>
            </a:r>
          </a:p>
          <a:p>
            <a:pPr lvl="2"/>
            <a:r>
              <a:rPr lang="en-US" dirty="0"/>
              <a:t>Especially in C/C++ but also in Java and other systems</a:t>
            </a:r>
          </a:p>
          <a:p>
            <a:pPr lvl="2"/>
            <a:r>
              <a:rPr lang="en-US" dirty="0"/>
              <a:t>In addition to garbage collection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Ideally this should be clear</a:t>
            </a:r>
          </a:p>
          <a:p>
            <a:pPr lvl="1"/>
            <a:r>
              <a:rPr lang="en-US" dirty="0"/>
              <a:t>Non-owners shouldn’t </a:t>
            </a:r>
            <a:r>
              <a:rPr lang="en-US" b="1" dirty="0"/>
              <a:t>save</a:t>
            </a:r>
            <a:r>
              <a:rPr lang="en-US" dirty="0"/>
              <a:t> pointers (or should use weak ones in Java)</a:t>
            </a:r>
          </a:p>
          <a:p>
            <a:pPr lvl="1"/>
            <a:r>
              <a:rPr lang="en-US" dirty="0"/>
              <a:t>Generally handled via documentation &amp; manual techniques</a:t>
            </a:r>
          </a:p>
          <a:p>
            <a:pPr lvl="1"/>
            <a:r>
              <a:rPr lang="en-US" dirty="0"/>
              <a:t>Requires strong programmer discipline to get right</a:t>
            </a:r>
          </a:p>
          <a:p>
            <a:pPr lvl="2"/>
            <a:r>
              <a:rPr lang="en-US" dirty="0"/>
              <a:t>Especially with multithreading</a:t>
            </a:r>
          </a:p>
          <a:p>
            <a:pPr lvl="1"/>
            <a:r>
              <a:rPr lang="en-US" dirty="0"/>
              <a:t>RUST makes it explicit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446C6D-7128-0F4E-AE0F-A0C652AB7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4C57F-40FF-A747-86A6-B08F5F42E297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E0FA04-671A-2342-980F-208686BFB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6B597D-117D-8748-91D1-4742CDFE2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2050" name="Picture 2" descr="Refresher #5 -2018-2019 | SuperCamp">
            <a:extLst>
              <a:ext uri="{FF2B5EF4-FFF2-40B4-BE49-F238E27FC236}">
                <a16:creationId xmlns:a16="http://schemas.microsoft.com/office/drawing/2014/main" id="{8101E017-B505-5846-B91D-29FFE31938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287" y="136525"/>
            <a:ext cx="4276009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5728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FE243-8519-E941-8762-1B7E96849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DYMEM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E0BDB4-EB11-4746-A94D-9E0CAB8D8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44A18-115F-6B43-B969-131385E59EF8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E35B8-39F8-A743-8CF1-C072A514C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FBC02-7241-C841-A176-0B7F7436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F66F67CC-D05F-2D4E-AAE7-428B70CBC0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8134" y="136525"/>
            <a:ext cx="9009555" cy="591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1811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2E896-12C3-104A-968F-2020AED9E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C98DC-1064-0A4F-AA0C-064929FA39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Ensure you have a testing strategy for your project</a:t>
            </a:r>
          </a:p>
          <a:p>
            <a:pPr lvl="1"/>
            <a:r>
              <a:rPr lang="en-US" dirty="0"/>
              <a:t>Test environment</a:t>
            </a:r>
          </a:p>
          <a:p>
            <a:pPr lvl="1"/>
            <a:r>
              <a:rPr lang="en-US" dirty="0"/>
              <a:t>Test version</a:t>
            </a:r>
          </a:p>
          <a:p>
            <a:pPr lvl="1"/>
            <a:r>
              <a:rPr lang="en-US" dirty="0"/>
              <a:t>Include documentation of the strategy in your repository</a:t>
            </a:r>
          </a:p>
          <a:p>
            <a:r>
              <a:rPr lang="en-US" dirty="0"/>
              <a:t>Do a code review within your project team</a:t>
            </a:r>
          </a:p>
          <a:p>
            <a:pPr lvl="1"/>
            <a:r>
              <a:rPr lang="en-US" dirty="0"/>
              <a:t>Choose a complex module within the project</a:t>
            </a:r>
          </a:p>
          <a:p>
            <a:pPr lvl="1"/>
            <a:r>
              <a:rPr lang="en-US" dirty="0"/>
              <a:t>Point everyone to the code in advance</a:t>
            </a:r>
          </a:p>
          <a:p>
            <a:pPr lvl="1"/>
            <a:r>
              <a:rPr lang="en-US" dirty="0"/>
              <a:t>Then go over the code line by line to ensure it works</a:t>
            </a:r>
          </a:p>
          <a:p>
            <a:pPr lvl="1"/>
            <a:r>
              <a:rPr lang="en-US" dirty="0"/>
              <a:t>Submit a summary of your findings in Canvas</a:t>
            </a:r>
          </a:p>
          <a:p>
            <a:r>
              <a:rPr lang="en-US" dirty="0"/>
              <a:t>Does any group want to present on 11/26?</a:t>
            </a:r>
          </a:p>
          <a:p>
            <a:pPr lvl="1"/>
            <a:r>
              <a:rPr lang="en-US" dirty="0"/>
              <a:t>Tell me by next Tuesday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CDEA7-F02D-D148-B0EE-628634186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F004-0D95-2544-BC45-A887E38C678F}" type="datetime1">
              <a:rPr lang="en-US" smtClean="0"/>
              <a:t>10/28/24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C37720-A19C-AA42-B9B7-9A5C56628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5AAD6D-C627-254D-9080-C4A08D01E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824999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7383024F-3BF6-FD4C-AD1F-07A087CD1115}" vid="{DB1C44C7-EF57-E94B-AA0A-0C9AC4A0B517}"/>
    </a:ext>
  </a:extLst>
</a:theme>
</file>

<file path=ppt/theme/theme2.xml><?xml version="1.0" encoding="utf-8"?>
<a:theme xmlns:a="http://schemas.openxmlformats.org/drawingml/2006/main" name="1_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7383024F-3BF6-FD4C-AD1F-07A087CD1115}" vid="{DB1C44C7-EF57-E94B-AA0A-0C9AC4A0B51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78483</TotalTime>
  <Words>2640</Words>
  <Application>Microsoft Macintosh PowerPoint</Application>
  <PresentationFormat>Widescreen</PresentationFormat>
  <Paragraphs>468</Paragraphs>
  <Slides>35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Calibri</vt:lpstr>
      <vt:lpstr>Calibri Light</vt:lpstr>
      <vt:lpstr>Century Schoolbook</vt:lpstr>
      <vt:lpstr>Theme1</vt:lpstr>
      <vt:lpstr>1_Theme1</vt:lpstr>
      <vt:lpstr>Testing II</vt:lpstr>
      <vt:lpstr>Creating Test Cases</vt:lpstr>
      <vt:lpstr>Creating Test Cases</vt:lpstr>
      <vt:lpstr>Creating Test Cases</vt:lpstr>
      <vt:lpstr>Symbolic Execution</vt:lpstr>
      <vt:lpstr>Concolic Testing</vt:lpstr>
      <vt:lpstr>Using LLMs to Create Test Cases</vt:lpstr>
      <vt:lpstr>Creating Tests for a Bug</vt:lpstr>
      <vt:lpstr>Testing Interactive Programs</vt:lpstr>
      <vt:lpstr>Tools for Interactive Testing</vt:lpstr>
      <vt:lpstr>Fuzz Testing</vt:lpstr>
      <vt:lpstr>Mutation Testing</vt:lpstr>
      <vt:lpstr>Test Environments</vt:lpstr>
      <vt:lpstr>Test Environment Contents</vt:lpstr>
      <vt:lpstr>Setting up a Test Environment</vt:lpstr>
      <vt:lpstr>Testing System Components</vt:lpstr>
      <vt:lpstr>Mocking</vt:lpstr>
      <vt:lpstr>Mocking</vt:lpstr>
      <vt:lpstr>Security Testing</vt:lpstr>
      <vt:lpstr>Performance Testing</vt:lpstr>
      <vt:lpstr>Performance Testing</vt:lpstr>
      <vt:lpstr>Detecting Performance Problems</vt:lpstr>
      <vt:lpstr>Creating Performance Test Cases</vt:lpstr>
      <vt:lpstr>Performance Analysis Tools</vt:lpstr>
      <vt:lpstr>DYMON</vt:lpstr>
      <vt:lpstr>Performance Analysis in IDEs</vt:lpstr>
      <vt:lpstr>Multithreaded Performance Analysis</vt:lpstr>
      <vt:lpstr>Jive, Jove and Veld</vt:lpstr>
      <vt:lpstr>Dynamic Visualization in Code Bubbles</vt:lpstr>
      <vt:lpstr>Code Reviews</vt:lpstr>
      <vt:lpstr>EXERCISE</vt:lpstr>
      <vt:lpstr>Memory Problems</vt:lpstr>
      <vt:lpstr>Memory Ownership</vt:lpstr>
      <vt:lpstr>DYMEM</vt:lpstr>
      <vt:lpstr>PROJECT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</dc:title>
  <dc:creator>Steven Reiss</dc:creator>
  <cp:lastModifiedBy>Steven Reiss</cp:lastModifiedBy>
  <cp:revision>78</cp:revision>
  <dcterms:created xsi:type="dcterms:W3CDTF">2020-10-26T15:13:27Z</dcterms:created>
  <dcterms:modified xsi:type="dcterms:W3CDTF">2024-11-07T20:32:21Z</dcterms:modified>
</cp:coreProperties>
</file>