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1"/>
  </p:notesMasterIdLst>
  <p:sldIdLst>
    <p:sldId id="256" r:id="rId2"/>
    <p:sldId id="314" r:id="rId3"/>
    <p:sldId id="257" r:id="rId4"/>
    <p:sldId id="258" r:id="rId5"/>
    <p:sldId id="316" r:id="rId6"/>
    <p:sldId id="264" r:id="rId7"/>
    <p:sldId id="265" r:id="rId8"/>
    <p:sldId id="266" r:id="rId9"/>
    <p:sldId id="267" r:id="rId10"/>
    <p:sldId id="268" r:id="rId11"/>
    <p:sldId id="269" r:id="rId12"/>
    <p:sldId id="304" r:id="rId13"/>
    <p:sldId id="309" r:id="rId14"/>
    <p:sldId id="259" r:id="rId15"/>
    <p:sldId id="260" r:id="rId16"/>
    <p:sldId id="308" r:id="rId17"/>
    <p:sldId id="317" r:id="rId18"/>
    <p:sldId id="318" r:id="rId19"/>
    <p:sldId id="261" r:id="rId20"/>
    <p:sldId id="307" r:id="rId21"/>
    <p:sldId id="302" r:id="rId22"/>
    <p:sldId id="303" r:id="rId23"/>
    <p:sldId id="296" r:id="rId24"/>
    <p:sldId id="313" r:id="rId25"/>
    <p:sldId id="305" r:id="rId26"/>
    <p:sldId id="263" r:id="rId27"/>
    <p:sldId id="270" r:id="rId28"/>
    <p:sldId id="271" r:id="rId29"/>
    <p:sldId id="311" r:id="rId30"/>
    <p:sldId id="272" r:id="rId31"/>
    <p:sldId id="273" r:id="rId32"/>
    <p:sldId id="274" r:id="rId33"/>
    <p:sldId id="298" r:id="rId34"/>
    <p:sldId id="310" r:id="rId35"/>
    <p:sldId id="306" r:id="rId36"/>
    <p:sldId id="294" r:id="rId37"/>
    <p:sldId id="299" r:id="rId38"/>
    <p:sldId id="300" r:id="rId39"/>
    <p:sldId id="297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75"/>
    <p:restoredTop sz="76971"/>
  </p:normalViewPr>
  <p:slideViewPr>
    <p:cSldViewPr snapToGrid="0" snapToObjects="1">
      <p:cViewPr varScale="1">
        <p:scale>
          <a:sx n="147" d="100"/>
          <a:sy n="147" d="100"/>
        </p:scale>
        <p:origin x="33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770565-30AB-6749-A2C2-D73A7FF41951}" type="datetimeFigureOut">
              <a:rPr lang="en-US" smtClean="0"/>
              <a:t>10/28/24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15C14A-06A7-0747-957B-6CBF84D10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295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Talk about copyrights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5C14A-06A7-0747-957B-6CBF84D10C8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0898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5C14A-06A7-0747-957B-6CBF84D10C8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8080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Move earlier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5C14A-06A7-0747-957B-6CBF84D10C87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9969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A9768-6A09-CD48-9166-D94914442A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19C42F-FC2C-F340-86D2-B3EB1A0D91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68AF5D-CCF2-0543-A1BD-56D1639F8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D0ED51CF-2AA2-5146-9DE3-4BCC74514851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5BC1A0-3D23-FD4A-A7AA-71D5EA533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19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E47230-DB60-FF4F-A307-AC51AB7F2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777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54418-83E6-8741-A518-03E976937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F81602-C83A-3443-875D-1B817D5F14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1D2771-BA38-714D-BB2D-3877CA118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400"/>
            </a:lvl1pPr>
          </a:lstStyle>
          <a:p>
            <a:fld id="{FD86A593-6D2E-8B4D-B7D1-4355C47DFC49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74B3A7-CD31-5849-9490-59027C6D1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/>
            </a:lvl1pPr>
          </a:lstStyle>
          <a:p>
            <a:r>
              <a:rPr lang="en-US"/>
              <a:t>CSCI2340 - Lecture 19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9359A4-FB2C-AC45-BB6B-B0A36956C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11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0FB39-5217-884B-A753-EBC99CED6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90812F-AA74-0F47-8F09-7AFAEB2F6F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4BF20B-9E3C-D942-B269-C05D018F4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92508E74-4892-1742-A58B-1929CB1A99AA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0F9BC-1149-F346-8A71-54B1B8E77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19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629824-8D32-E445-9405-D2D927228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683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BF9DC-6C04-0742-B6AD-7D6518468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7F5E50-7B60-0447-BDFD-302DD91C33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DDF4B8-417A-F04B-9334-353B32DEF4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5AF841-5700-3D42-AFE1-903C9C2FD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5249E213-B06D-DA45-9B37-85DDA4D8CE44}" type="datetime1">
              <a:rPr lang="en-US" smtClean="0"/>
              <a:t>10/28/24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84747B-C6C6-584B-B126-64FDCE258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19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00F15F-1E7B-6543-84A8-F4C85C413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392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E4756-E1E5-754C-87A6-B6851F115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F4BA77-F17B-E947-99AA-E04533F076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3F7A5D-5F90-9946-AD51-71CCC19556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717858-256F-BA44-A1EA-965BC5A1FF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D14B7A-FC74-7640-B07F-14730ED76D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AF7AD3-CD39-1D43-9B89-324A86E26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E6F4BA46-E5B3-BB43-97DA-0A83376C6392}" type="datetime1">
              <a:rPr lang="en-US" smtClean="0"/>
              <a:t>10/28/24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C35014-6F1A-8849-A55E-80262F1B9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19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481B2BD-693A-C04A-AD65-7AE5DAAD5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425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07BCA-DA6B-5E48-8B86-9EEA14FDF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2B21C0-ABCC-1E46-9ACA-77BCEE68C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9A3646F9-2A40-C24B-A373-EB2C98ED429A}" type="datetime1">
              <a:rPr lang="en-US" smtClean="0"/>
              <a:t>10/28/24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104957-25F7-F448-B8EF-27B57CF53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19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B1C5FF-847E-DB49-BC53-4A1232640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652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124459-4546-6242-98C8-5A24329C4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5797E-034F-7E41-9DB3-10E15DF714D0}" type="datetime1">
              <a:rPr lang="en-US" smtClean="0"/>
              <a:t>10/28/24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0A5753-50F4-934E-B921-7CAEE212A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19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B3E2F6-E3C5-0144-A5C7-1A2E9B6CB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668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3ABF5-9E9B-7049-9F63-B328D97A3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DCB58-34F7-924A-BB49-990563EBB1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FA0D5F-EA5A-604D-9D89-CB18B0BCF1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4E6103-6501-8F47-967C-AED93CA40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42911164-03B5-A74E-BFCA-FBE0CC22A34B}" type="datetime1">
              <a:rPr lang="en-US" smtClean="0"/>
              <a:t>10/28/24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A77F69-1A05-E444-94AE-E3D09E55B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19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05D97C-F4DD-8D49-9C3B-0C2129C0F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415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B83F1-F291-F648-861C-D1816789E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764F6A-B1DC-9643-BCAA-75DB92FDC0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9D0501-3A9E-864F-931D-D06F2187D4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2604C0-5E5C-2E44-93F5-6B8F0AA3C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7B10007E-E792-6140-9D55-58DBE7F5388A}" type="datetime1">
              <a:rPr lang="en-US" smtClean="0"/>
              <a:t>10/28/24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3A69EC-4E11-AD48-8442-6C66A8F0E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19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4F54C4-80C6-F64C-B7F1-C234BC757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14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65306-F5C3-294D-84C2-3086F6FB2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13B09B-B67E-A04E-B2A3-8EF2C489DD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72FE46-5B24-D24D-9C60-8FB0182C8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9F7B9DE3-5D89-8F40-A353-39B2BDF330BE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A08115-5973-654B-9A00-9D0658132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r>
              <a:rPr lang="en-US"/>
              <a:t>CSCI2340 - Lecture 19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406779-E6CB-A447-8CBA-2EF6EFB1E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893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55A7DD1-D75A-2847-B885-94F57889F6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D88E1D-B89A-8240-B19C-735DA34A5D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6388EB-2D74-C147-8FF8-0CFCF95BE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FF828F57-CA06-1144-94B4-78F2F3A285AD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D2AC12-8B34-0843-AFD7-0F057CF2C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19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76FE19-427B-6A4A-9451-42DDB124F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1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88000">
              <a:schemeClr val="accent5">
                <a:lumMod val="75000"/>
              </a:schemeClr>
            </a:gs>
            <a:gs pos="79000">
              <a:schemeClr val="accent5">
                <a:lumMod val="75000"/>
              </a:schemeClr>
            </a:gs>
            <a:gs pos="100000">
              <a:schemeClr val="tx2">
                <a:lumMod val="60000"/>
                <a:lumOff val="40000"/>
              </a:schemeClr>
            </a:gs>
          </a:gsLst>
          <a:lin ang="3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CE34EF-14C8-1748-99AA-824198C3E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7943E3-84FC-764E-8114-59F297CC08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2D9395-312B-9F4E-B6E1-87B6A840FF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6F6A11-FC2D-B246-8258-7E2A5F91526A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5FB4C-D3DB-354B-9BAB-8A268CF6E4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CSCI2340 - Lecture 19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DAF426-C211-2243-A156-9DB0ED9F62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851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D123327-1051-9C49-9201-CF7A82C275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35858" y="3003503"/>
            <a:ext cx="7673788" cy="1197069"/>
          </a:xfrm>
        </p:spPr>
        <p:txBody>
          <a:bodyPr>
            <a:normAutofit/>
          </a:bodyPr>
          <a:lstStyle/>
          <a:p>
            <a:r>
              <a:rPr lang="en-US" sz="8000" dirty="0">
                <a:solidFill>
                  <a:schemeClr val="accent1"/>
                </a:solidFill>
                <a:latin typeface="Century Schoolbook" panose="02040604050505020304" pitchFamily="18" charset="0"/>
              </a:rPr>
              <a:t>Static</a:t>
            </a:r>
            <a:r>
              <a:rPr lang="en-US" sz="7200" dirty="0">
                <a:solidFill>
                  <a:schemeClr val="accent1"/>
                </a:solidFill>
                <a:latin typeface="Century Schoolbook" panose="02040604050505020304" pitchFamily="18" charset="0"/>
              </a:rPr>
              <a:t> Analysis I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E46512F-126A-8648-8FE8-249A1CE7B3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888" y="4200572"/>
            <a:ext cx="7893424" cy="1655762"/>
          </a:xfrm>
        </p:spPr>
        <p:txBody>
          <a:bodyPr/>
          <a:lstStyle/>
          <a:p>
            <a:r>
              <a:rPr lang="en-US" dirty="0"/>
              <a:t>CSCI2340: Software Engineering of Large Systems</a:t>
            </a:r>
          </a:p>
          <a:p>
            <a:r>
              <a:rPr lang="en-US" dirty="0"/>
              <a:t>Steven P. Reiss</a:t>
            </a:r>
          </a:p>
          <a:p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2CC6377C-E52C-5D41-841A-CFAF97AFE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D53DE-5D90-7349-BD4C-815E88823396}" type="datetime1">
              <a:rPr lang="en-US" smtClean="0"/>
              <a:t>10/28/24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67F3AA51-9EB9-8D49-B5AD-BBC7D146B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19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1D29AA0-0DB2-E24E-B7D5-560FA46E7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1026" name="Picture 2" descr="Industrial use of formal methods">
            <a:extLst>
              <a:ext uri="{FF2B5EF4-FFF2-40B4-BE49-F238E27FC236}">
                <a16:creationId xmlns:a16="http://schemas.microsoft.com/office/drawing/2014/main" id="{760DC65A-DECB-E14D-BEED-D5426D34E9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9735" y="4200572"/>
            <a:ext cx="33528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umor - Cartoon: Goals for Business Analysts | Business analyst, Tech  humor, Fun at work">
            <a:extLst>
              <a:ext uri="{FF2B5EF4-FFF2-40B4-BE49-F238E27FC236}">
                <a16:creationId xmlns:a16="http://schemas.microsoft.com/office/drawing/2014/main" id="{16719067-74E6-DA4F-AA1A-570813008D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8871" y="44777"/>
            <a:ext cx="3294529" cy="3953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letslearnfrom 2013: Verification and Validation">
            <a:extLst>
              <a:ext uri="{FF2B5EF4-FFF2-40B4-BE49-F238E27FC236}">
                <a16:creationId xmlns:a16="http://schemas.microsoft.com/office/drawing/2014/main" id="{37587935-93C0-CB48-B1EC-D13CB3F22E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3482"/>
            <a:ext cx="2286000" cy="2398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letslearnfrom 2013: Verification and Validation">
            <a:extLst>
              <a:ext uri="{FF2B5EF4-FFF2-40B4-BE49-F238E27FC236}">
                <a16:creationId xmlns:a16="http://schemas.microsoft.com/office/drawing/2014/main" id="{36053B33-F3F8-6046-8383-7A7F026E46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848" y="143482"/>
            <a:ext cx="2408518" cy="2408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Validation Cartoon">
            <a:extLst>
              <a:ext uri="{FF2B5EF4-FFF2-40B4-BE49-F238E27FC236}">
                <a16:creationId xmlns:a16="http://schemas.microsoft.com/office/drawing/2014/main" id="{29ADDD8A-32F9-EF45-A419-A75C9C1A6B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7218" y="162695"/>
            <a:ext cx="259080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7442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6C714-64CB-E774-2C06-3CA88F64A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Programming Assignment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39BE1E-A447-2D1E-B5B7-2CD42B5781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should follow naming conventions</a:t>
            </a:r>
          </a:p>
          <a:p>
            <a:r>
              <a:rPr lang="en-US" dirty="0"/>
              <a:t>It should follow style conventions</a:t>
            </a:r>
          </a:p>
          <a:p>
            <a:pPr lvl="1"/>
            <a:r>
              <a:rPr lang="en-US" dirty="0"/>
              <a:t>Formatting, size of methods, …</a:t>
            </a:r>
          </a:p>
          <a:p>
            <a:r>
              <a:rPr lang="en-US" dirty="0"/>
              <a:t>It should be readable (block comments, etc.)</a:t>
            </a:r>
          </a:p>
          <a:p>
            <a:r>
              <a:rPr lang="en-US" dirty="0"/>
              <a:t>It should include copyright, file headers</a:t>
            </a:r>
          </a:p>
          <a:p>
            <a:endParaRPr lang="en-US" dirty="0"/>
          </a:p>
          <a:p>
            <a:r>
              <a:rPr lang="en-US" dirty="0"/>
              <a:t>If what you handed in doesn’t do all this</a:t>
            </a:r>
          </a:p>
          <a:p>
            <a:pPr lvl="1"/>
            <a:r>
              <a:rPr lang="en-US" dirty="0"/>
              <a:t>Revise it and resubmit within the next week.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3771A1-2BEC-811E-207F-A0241C08B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6A593-6D2E-8B4D-B7D1-4355C47DFC49}" type="datetime1">
              <a:rPr lang="en-US" smtClean="0"/>
              <a:t>11/7/24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9AED61-E840-5802-1080-0DB698B60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19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9286BF-64F2-0B7D-1255-16790DF13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6401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26176-0421-F644-806B-D6919DBB2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Validation versus Verification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C71FC9-1B36-4E41-936D-6ECA2977AA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Validation checks the program</a:t>
            </a:r>
          </a:p>
          <a:p>
            <a:pPr lvl="1"/>
            <a:r>
              <a:rPr lang="en-US" dirty="0"/>
              <a:t>Testing, code reviews, user experience, …</a:t>
            </a:r>
          </a:p>
          <a:p>
            <a:pPr lvl="1"/>
            <a:r>
              <a:rPr lang="en-US" dirty="0"/>
              <a:t>Confirmation by examination of objective evidence </a:t>
            </a:r>
          </a:p>
          <a:p>
            <a:pPr lvl="2"/>
            <a:r>
              <a:rPr lang="en-US" dirty="0"/>
              <a:t>That the program meets its requirements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Verification</a:t>
            </a:r>
          </a:p>
          <a:p>
            <a:pPr lvl="1"/>
            <a:r>
              <a:rPr lang="en-US" dirty="0"/>
              <a:t>Proves the program meets its requirements</a:t>
            </a:r>
          </a:p>
          <a:p>
            <a:pPr lvl="1"/>
            <a:r>
              <a:rPr lang="en-US" dirty="0"/>
              <a:t>Showing it works for all possible inputs</a:t>
            </a:r>
          </a:p>
          <a:p>
            <a:pPr lvl="1"/>
            <a:r>
              <a:rPr lang="en-US" dirty="0"/>
              <a:t>Showing it works under all possible conditions</a:t>
            </a:r>
          </a:p>
          <a:p>
            <a:pPr lvl="1"/>
            <a:r>
              <a:rPr lang="en-US" dirty="0"/>
              <a:t>This is what static analysis tries to do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Verification is needed in safety-critical systems</a:t>
            </a:r>
          </a:p>
          <a:p>
            <a:pPr lvl="1"/>
            <a:r>
              <a:rPr lang="en-US" dirty="0"/>
              <a:t>Verification is useful in security-critical systems</a:t>
            </a:r>
          </a:p>
          <a:p>
            <a:pPr lvl="1"/>
            <a:r>
              <a:rPr lang="en-US" dirty="0"/>
              <a:t>Verification is useful in general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FCEE70-4A97-7846-A22B-3A34EA348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1FB78-50FB-9D44-BF01-217BD8DAB607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08080A-7B31-694A-9294-9E5504FCD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19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1AA882-0608-094E-AF10-0A87FB223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2050" name="Picture 2" descr="Validation vs Verification Differences | Frugal Testing Blogs">
            <a:extLst>
              <a:ext uri="{FF2B5EF4-FFF2-40B4-BE49-F238E27FC236}">
                <a16:creationId xmlns:a16="http://schemas.microsoft.com/office/drawing/2014/main" id="{FA1B7C31-4C1F-DD45-BFD1-E1400C0D33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8888" y="2934698"/>
            <a:ext cx="3923112" cy="2133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2399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78745-B6E6-9547-89ED-83ABA0D69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Goals of Static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48B981-2ABC-4C44-9F0C-0C8C9D0730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4140"/>
            <a:ext cx="10515600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Demonstrate that the system will work under all conditions</a:t>
            </a:r>
          </a:p>
          <a:p>
            <a:pPr lvl="1"/>
            <a:r>
              <a:rPr lang="en-US" dirty="0"/>
              <a:t>Can work on a model of the system rather than actual code</a:t>
            </a:r>
          </a:p>
          <a:p>
            <a:pPr lvl="2"/>
            <a:r>
              <a:rPr lang="en-US" dirty="0"/>
              <a:t>As long as working on model implies working on the system</a:t>
            </a:r>
          </a:p>
          <a:p>
            <a:pPr lvl="2"/>
            <a:r>
              <a:rPr lang="en-US" dirty="0"/>
              <a:t>Note: not working in the model does not imply not working in the system</a:t>
            </a:r>
          </a:p>
          <a:p>
            <a:pPr lvl="1"/>
            <a:r>
              <a:rPr lang="en-US" dirty="0"/>
              <a:t>Need to define what ”work” means in a formal sense</a:t>
            </a:r>
          </a:p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Find potential bugs without running the software</a:t>
            </a:r>
          </a:p>
          <a:p>
            <a:pPr lvl="1"/>
            <a:r>
              <a:rPr lang="en-US" dirty="0"/>
              <a:t>Considering all possible inputs rather than just samples</a:t>
            </a:r>
          </a:p>
          <a:p>
            <a:pPr lvl="1"/>
            <a:r>
              <a:rPr lang="en-US" dirty="0"/>
              <a:t>Considering all possible executions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Checking for potential problems</a:t>
            </a:r>
          </a:p>
          <a:p>
            <a:pPr lvl="1"/>
            <a:r>
              <a:rPr lang="en-US" dirty="0"/>
              <a:t>Looking at specific problems </a:t>
            </a:r>
          </a:p>
          <a:p>
            <a:pPr lvl="2"/>
            <a:r>
              <a:rPr lang="en-US" dirty="0"/>
              <a:t>Either general or program-specific</a:t>
            </a:r>
          </a:p>
          <a:p>
            <a:pPr lvl="1"/>
            <a:r>
              <a:rPr lang="en-US" dirty="0"/>
              <a:t>Seeing if they are present in the code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5B8951-B614-7348-978E-77FD47465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FE871-CFBA-F140-B49B-0D33B9789FFB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4F45E3-38C7-AE4A-8839-F2C4BF17B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19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4FE1F4-654E-B946-B3A3-88E905B80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3074" name="Picture 2" descr="The Role of Static Analysis in a Secure Software Development Life Cycle  (SDLC)">
            <a:extLst>
              <a:ext uri="{FF2B5EF4-FFF2-40B4-BE49-F238E27FC236}">
                <a16:creationId xmlns:a16="http://schemas.microsoft.com/office/drawing/2014/main" id="{DEFC85F1-DD1C-554A-81DB-1A60EBA7B1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7854" y="4177864"/>
            <a:ext cx="4398683" cy="2474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99156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D1029-FEF2-23EB-DDC2-EEA52E8EA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Partial Correctness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539A5-40C9-74E1-4E5E-89C24D6183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7850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Complete program correctness is difficult</a:t>
            </a:r>
          </a:p>
          <a:p>
            <a:pPr lvl="1"/>
            <a:r>
              <a:rPr lang="en-US" dirty="0"/>
              <a:t>Would need a complete specification of the program</a:t>
            </a:r>
          </a:p>
          <a:p>
            <a:pPr lvl="1"/>
            <a:r>
              <a:rPr lang="en-US" dirty="0"/>
              <a:t>For a large, complex system, especially an interactive one</a:t>
            </a:r>
          </a:p>
          <a:p>
            <a:pPr lvl="2"/>
            <a:r>
              <a:rPr lang="en-US" dirty="0"/>
              <a:t>Writing the specification is more difficult than writing the code</a:t>
            </a:r>
          </a:p>
          <a:p>
            <a:pPr lvl="2"/>
            <a:r>
              <a:rPr lang="en-US" dirty="0"/>
              <a:t>The specification is as or more error prone than the code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Solution is partial correctness</a:t>
            </a:r>
          </a:p>
          <a:p>
            <a:pPr lvl="1"/>
            <a:r>
              <a:rPr lang="en-US" dirty="0"/>
              <a:t>Identify key properties the code should have</a:t>
            </a:r>
          </a:p>
          <a:p>
            <a:pPr lvl="2"/>
            <a:r>
              <a:rPr lang="en-US" dirty="0"/>
              <a:t>For safety, for security, for operation</a:t>
            </a:r>
          </a:p>
          <a:p>
            <a:pPr lvl="1"/>
            <a:r>
              <a:rPr lang="en-US" dirty="0"/>
              <a:t>Prove these properties hold in the program</a:t>
            </a:r>
          </a:p>
          <a:p>
            <a:pPr lvl="2"/>
            <a:r>
              <a:rPr lang="en-US" dirty="0"/>
              <a:t>Under </a:t>
            </a:r>
            <a:r>
              <a:rPr lang="en-US" b="1" dirty="0"/>
              <a:t>all</a:t>
            </a:r>
            <a:r>
              <a:rPr lang="en-US" dirty="0"/>
              <a:t> possible inputs and </a:t>
            </a:r>
            <a:r>
              <a:rPr lang="en-US" b="1" dirty="0"/>
              <a:t>all</a:t>
            </a:r>
            <a:r>
              <a:rPr lang="en-US" dirty="0"/>
              <a:t> possible executions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Differs from partial correction in program theorem proving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85CBE8-7BAE-C77C-3154-8CB64D9FF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6A593-6D2E-8B4D-B7D1-4355C47DFC49}" type="datetime1">
              <a:rPr lang="en-US" smtClean="0"/>
              <a:t>11/7/24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10A609-564C-534B-5F40-36E57AD8C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19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A71E78-B843-56E8-69F2-967F21A8E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1026" name="Picture 2" descr="Verification of automation software by model checking | SimulationStore">
            <a:extLst>
              <a:ext uri="{FF2B5EF4-FFF2-40B4-BE49-F238E27FC236}">
                <a16:creationId xmlns:a16="http://schemas.microsoft.com/office/drawing/2014/main" id="{1A3139DE-34B9-9616-ECEE-894685236E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821" y="316707"/>
            <a:ext cx="5080000" cy="94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07954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35ECF-CA2E-7A40-8826-B58E41F5C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Contracts: The Traditional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25D1E1-1788-164F-A713-F65DB5AA4C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Contracts are local formal specifications of program behavior</a:t>
            </a:r>
          </a:p>
          <a:p>
            <a:pPr lvl="1"/>
            <a:r>
              <a:rPr lang="en-US" dirty="0"/>
              <a:t>Several forms and levels</a:t>
            </a:r>
          </a:p>
          <a:p>
            <a:pPr lvl="1"/>
            <a:r>
              <a:rPr lang="en-US" dirty="0"/>
              <a:t>Partial specifications (not necessarily complete)</a:t>
            </a:r>
          </a:p>
          <a:p>
            <a:pPr lvl="1"/>
            <a:r>
              <a:rPr lang="en-US" dirty="0"/>
              <a:t>Developed by Bertrand Meyer in the language Eiffel</a:t>
            </a:r>
          </a:p>
          <a:p>
            <a:pPr lvl="2"/>
            <a:r>
              <a:rPr lang="en-US" dirty="0"/>
              <a:t>Based on formalisms developed by Dijkstra</a:t>
            </a:r>
          </a:p>
          <a:p>
            <a:pPr lvl="1"/>
            <a:r>
              <a:rPr lang="en-US" dirty="0"/>
              <a:t>Can be safety conditions or just program conditions</a:t>
            </a:r>
          </a:p>
          <a:p>
            <a:r>
              <a:rPr lang="en-US" dirty="0"/>
              <a:t>Three types: Preconditions, Postconditions, Class Contracts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Precondition contracts</a:t>
            </a:r>
          </a:p>
          <a:p>
            <a:pPr lvl="1"/>
            <a:r>
              <a:rPr lang="en-US" dirty="0"/>
              <a:t>Specify constraints on the inputs to a method or function</a:t>
            </a:r>
          </a:p>
          <a:p>
            <a:pPr lvl="2"/>
            <a:r>
              <a:rPr lang="en-US" dirty="0"/>
              <a:t>Argument can’t be null; 0 &lt; value &lt;= 10; …</a:t>
            </a:r>
          </a:p>
          <a:p>
            <a:pPr lvl="1"/>
            <a:r>
              <a:rPr lang="en-US" dirty="0"/>
              <a:t>These are the assumptions a method makes</a:t>
            </a:r>
          </a:p>
          <a:p>
            <a:pPr lvl="2"/>
            <a:r>
              <a:rPr lang="en-US" dirty="0"/>
              <a:t>What you might check using defensive coding &amp; documentation</a:t>
            </a:r>
          </a:p>
          <a:p>
            <a:pPr lvl="1"/>
            <a:r>
              <a:rPr lang="en-US" dirty="0"/>
              <a:t>Preconditions make these assumptions explicit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C8061-3B9F-6B42-9352-4A7F44FBD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5702E-63D4-A34B-B5F4-E3857A99AE6B}" type="datetime1">
              <a:rPr lang="en-US" smtClean="0"/>
              <a:t>11/11/24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B59735-A4FC-744A-B26B-0C0552024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19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53CD6A-59F3-454A-AD65-F723DD746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9218" name="Picture 2" descr="C++ Core Guidelines: A Short Detour to Contracts in C++20 - ModernesCpp.com">
            <a:extLst>
              <a:ext uri="{FF2B5EF4-FFF2-40B4-BE49-F238E27FC236}">
                <a16:creationId xmlns:a16="http://schemas.microsoft.com/office/drawing/2014/main" id="{1D153C83-74A6-E74A-AB40-3111420CE6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9542" y="3403508"/>
            <a:ext cx="2612458" cy="2559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76879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21E0C-DA32-2941-B39E-6F8A12696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Specifying Preconditions in Java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2BCB20-A65F-984D-89FD-DEAD2EFB97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Can be done using assert statements</a:t>
            </a:r>
          </a:p>
          <a:p>
            <a:pPr lvl="1"/>
            <a:r>
              <a:rPr lang="en-US" dirty="0"/>
              <a:t>Placed at the start of a method</a:t>
            </a:r>
          </a:p>
          <a:p>
            <a:pPr lvl="1"/>
            <a:r>
              <a:rPr lang="en-US" dirty="0"/>
              <a:t>These generate an exception if condition is violated</a:t>
            </a:r>
          </a:p>
          <a:p>
            <a:pPr lvl="1"/>
            <a:r>
              <a:rPr lang="en-US" dirty="0"/>
              <a:t>But can be ignored (compiler or execution option)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Can be done using annotations</a:t>
            </a:r>
          </a:p>
          <a:p>
            <a:pPr lvl="1"/>
            <a:r>
              <a:rPr lang="en-US" dirty="0" err="1"/>
              <a:t>com.google.java.contract</a:t>
            </a:r>
            <a:r>
              <a:rPr lang="en-US" dirty="0"/>
              <a:t>.* is one example</a:t>
            </a:r>
          </a:p>
          <a:p>
            <a:pPr lvl="1"/>
            <a:r>
              <a:rPr lang="en-US" dirty="0"/>
              <a:t>@Requires(&lt;</a:t>
            </a:r>
            <a:r>
              <a:rPr lang="en-US" dirty="0" err="1"/>
              <a:t>boolean</a:t>
            </a:r>
            <a:r>
              <a:rPr lang="en-US" dirty="0"/>
              <a:t> expression&gt;) annotation on a method</a:t>
            </a:r>
          </a:p>
          <a:p>
            <a:pPr lvl="2"/>
            <a:r>
              <a:rPr lang="en-US" dirty="0"/>
              <a:t>Expression has access to the various arguments</a:t>
            </a:r>
          </a:p>
          <a:p>
            <a:pPr lvl="2"/>
            <a:r>
              <a:rPr lang="en-US" dirty="0"/>
              <a:t>And any other accessible values</a:t>
            </a:r>
          </a:p>
          <a:p>
            <a:pPr lvl="1"/>
            <a:r>
              <a:rPr lang="en-US" dirty="0"/>
              <a:t>A bit messy since Java annotations apply to types, not methods</a:t>
            </a:r>
          </a:p>
          <a:p>
            <a:pPr lvl="1"/>
            <a:r>
              <a:rPr lang="en-US" dirty="0"/>
              <a:t>Needs to be checked outside the language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Similar facilities exist for other languages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FD9A05-2A4A-EC4B-9EF4-CC33EF0F3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D540A-4E6A-5C40-9B0A-2C0B00B5DC22}" type="datetime1">
              <a:rPr lang="en-US" smtClean="0"/>
              <a:t>11/11/24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3F0D1E-9608-0242-8137-713D741A5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19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3620A1-1C35-574C-8585-B957C885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10242" name="Picture 2" descr="JAVA BASICS">
            <a:extLst>
              <a:ext uri="{FF2B5EF4-FFF2-40B4-BE49-F238E27FC236}">
                <a16:creationId xmlns:a16="http://schemas.microsoft.com/office/drawing/2014/main" id="{062E5197-7C4F-6A4A-8F4D-A9440124E7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4960" y="136525"/>
            <a:ext cx="2944393" cy="2210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19508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BAC7D-C345-BE48-AB88-939D9F395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Postcondition Contracts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BB5F19-4B61-1A49-8EDD-DA81EA3B5C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Specify constraints on the outputs of a method or function</a:t>
            </a:r>
          </a:p>
          <a:p>
            <a:pPr lvl="1"/>
            <a:r>
              <a:rPr lang="en-US" dirty="0"/>
              <a:t>In terms of the inputs and the return value or exception</a:t>
            </a:r>
          </a:p>
          <a:p>
            <a:pPr lvl="2"/>
            <a:r>
              <a:rPr lang="en-US" dirty="0"/>
              <a:t>Can use its own local variables if needed</a:t>
            </a:r>
          </a:p>
          <a:p>
            <a:pPr lvl="1"/>
            <a:r>
              <a:rPr lang="en-US" dirty="0"/>
              <a:t>result &gt;= 0;  </a:t>
            </a:r>
            <a:r>
              <a:rPr lang="en-US" dirty="0" err="1"/>
              <a:t>set.contains</a:t>
            </a:r>
            <a:r>
              <a:rPr lang="en-US" dirty="0"/>
              <a:t>(input)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These can be a definition of what the method does</a:t>
            </a:r>
          </a:p>
          <a:p>
            <a:pPr lvl="1"/>
            <a:r>
              <a:rPr lang="en-US" dirty="0"/>
              <a:t>But generally, are only constraints, not full specifications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Can be specified using assert</a:t>
            </a:r>
          </a:p>
          <a:p>
            <a:pPr lvl="1"/>
            <a:r>
              <a:rPr lang="en-US" dirty="0"/>
              <a:t>With assert (…) inserted before any return statement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Can be specified with annotations</a:t>
            </a:r>
          </a:p>
          <a:p>
            <a:pPr lvl="1"/>
            <a:r>
              <a:rPr lang="en-US" dirty="0"/>
              <a:t>@Ensures(&lt;condition&gt;)</a:t>
            </a:r>
          </a:p>
          <a:p>
            <a:pPr lvl="1"/>
            <a:r>
              <a:rPr lang="en-US" dirty="0"/>
              <a:t>@</a:t>
            </a:r>
            <a:r>
              <a:rPr lang="en-US" dirty="0" err="1"/>
              <a:t>ThrowEnsures</a:t>
            </a:r>
            <a:r>
              <a:rPr lang="en-US" dirty="0"/>
              <a:t>(&lt;condition&gt;)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F3B385-4287-D640-8B86-55326E3D99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4F866-1AB5-5347-80EC-EB6F00DC95DE}" type="datetime1">
              <a:rPr lang="en-US" smtClean="0"/>
              <a:t>11/11/24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B66AFE-85F7-C04D-975C-1A3ACC79F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19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4654B3-1E0D-4B41-8873-F24A6AAAB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11266" name="Picture 2" descr="Postconditions - an overview | ScienceDirect Topics">
            <a:extLst>
              <a:ext uri="{FF2B5EF4-FFF2-40B4-BE49-F238E27FC236}">
                <a16:creationId xmlns:a16="http://schemas.microsoft.com/office/drawing/2014/main" id="{6C74D96B-12B1-9E4B-81A4-56DD8E78A0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5783" y="3588023"/>
            <a:ext cx="2646218" cy="2588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87954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7C70E-AFBF-CF46-A45A-6B53D14A2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Contracts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CD74D7-7929-F644-849F-960DA48907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Specify properties of a class</a:t>
            </a:r>
          </a:p>
          <a:p>
            <a:pPr lvl="1"/>
            <a:r>
              <a:rPr lang="en-US" dirty="0"/>
              <a:t>Define relationships among fields of the class</a:t>
            </a:r>
          </a:p>
          <a:p>
            <a:pPr lvl="2"/>
            <a:r>
              <a:rPr lang="en-US" dirty="0"/>
              <a:t>Constraints on the class</a:t>
            </a:r>
          </a:p>
          <a:p>
            <a:pPr lvl="1"/>
            <a:r>
              <a:rPr lang="en-US" dirty="0"/>
              <a:t>Hold whenever a public or package-protected method returns</a:t>
            </a:r>
          </a:p>
          <a:p>
            <a:pPr lvl="2"/>
            <a:r>
              <a:rPr lang="en-US" dirty="0"/>
              <a:t>Also, when a constructor returns</a:t>
            </a:r>
          </a:p>
          <a:p>
            <a:pPr lvl="2"/>
            <a:r>
              <a:rPr lang="en-US" dirty="0"/>
              <a:t>This allows inconsistent states while computing, but that are not exposed</a:t>
            </a:r>
          </a:p>
          <a:p>
            <a:pPr lvl="2"/>
            <a:r>
              <a:rPr lang="en-US" dirty="0"/>
              <a:t>Requires accurate specification of protection levels</a:t>
            </a:r>
          </a:p>
          <a:p>
            <a:pPr lvl="1"/>
            <a:r>
              <a:rPr lang="en-US" dirty="0"/>
              <a:t>Can specify usage rules for methods</a:t>
            </a:r>
          </a:p>
          <a:p>
            <a:pPr lvl="2"/>
            <a:r>
              <a:rPr lang="en-US" dirty="0"/>
              <a:t>But this is non-trivial (need to create automata as part of the check)</a:t>
            </a:r>
          </a:p>
          <a:p>
            <a:pPr lvl="2"/>
            <a:r>
              <a:rPr lang="en-US" dirty="0"/>
              <a:t>Can introduce contract variables for this purpose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Can be defined using assert statements</a:t>
            </a:r>
          </a:p>
          <a:p>
            <a:pPr lvl="1"/>
            <a:r>
              <a:rPr lang="en-US" dirty="0"/>
              <a:t>assert balanced(); assert field != null</a:t>
            </a:r>
          </a:p>
          <a:p>
            <a:pPr lvl="1"/>
            <a:r>
              <a:rPr lang="en-US" dirty="0"/>
              <a:t>Add this at the end of each appropriate method and constructor</a:t>
            </a:r>
          </a:p>
          <a:p>
            <a:pPr lvl="2"/>
            <a:r>
              <a:rPr lang="en-US" dirty="0"/>
              <a:t>Call a method to do the check rather than check in place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74EB4B-D6A0-ED48-8B59-C4837FBD0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0F358-C170-114C-8BC0-847474198FD6}" type="datetime1">
              <a:rPr lang="en-US" smtClean="0"/>
              <a:t>11/11/24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399F5A-C81D-774B-AA5A-A7F9B0768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19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145713-E2BE-1046-B259-1EE2CAD90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12290" name="Picture 2" descr="Ultimate Guide to Contract Management: Benefits &amp; Best Practices">
            <a:extLst>
              <a:ext uri="{FF2B5EF4-FFF2-40B4-BE49-F238E27FC236}">
                <a16:creationId xmlns:a16="http://schemas.microsoft.com/office/drawing/2014/main" id="{A5BF4B5A-6EA3-0E47-9197-CD05C79C90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3024" y="136525"/>
            <a:ext cx="3508498" cy="2105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8221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D71E0-EF69-1840-BB9E-C2F1E52A2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Contracts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5D9DA4-C469-C84D-9DDB-8072B02D6E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Easier to define using annotations</a:t>
            </a:r>
          </a:p>
          <a:p>
            <a:pPr lvl="1"/>
            <a:r>
              <a:rPr lang="en-US" dirty="0"/>
              <a:t>@Invariant(&lt;condition&gt;) specified once for a class</a:t>
            </a:r>
          </a:p>
          <a:p>
            <a:pPr lvl="1"/>
            <a:r>
              <a:rPr lang="en-US" dirty="0"/>
              <a:t>But this needs to be checked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2ADDEF-7D75-E648-857F-79C36A0E4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FDCD8-A133-A94D-8F2F-F39AB36AEA1D}" type="datetime1">
              <a:rPr lang="en-US" smtClean="0"/>
              <a:t>11/11/24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5C585A-F803-E442-9CD0-570E560D7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19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9CDE9D-5C08-A240-9B1E-C51B49457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5122" name="Picture 2" descr="JavaOne 2012 Groovy update | PPT">
            <a:extLst>
              <a:ext uri="{FF2B5EF4-FFF2-40B4-BE49-F238E27FC236}">
                <a16:creationId xmlns:a16="http://schemas.microsoft.com/office/drawing/2014/main" id="{6C3FDE12-2137-E35E-2C8D-8CCC7005B8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4509" y="2860964"/>
            <a:ext cx="4064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8434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DE8B4-D473-A240-B744-C17BC3D71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Checking Class Contracts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90EE01-67A9-9B4C-A483-6C3B77A208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Annotations can be used to generate internal code</a:t>
            </a:r>
          </a:p>
          <a:p>
            <a:pPr lvl="1"/>
            <a:r>
              <a:rPr lang="en-US" dirty="0"/>
              <a:t>Checked at run time using annotation processing (</a:t>
            </a:r>
            <a:r>
              <a:rPr lang="en-US" dirty="0" err="1"/>
              <a:t>cofoja</a:t>
            </a:r>
            <a:r>
              <a:rPr lang="en-US" dirty="0"/>
              <a:t>: defunct)</a:t>
            </a:r>
          </a:p>
          <a:p>
            <a:pPr lvl="1"/>
            <a:r>
              <a:rPr lang="en-US" dirty="0"/>
              <a:t>Checked at run time using aspect-oriented programming (Oval; defunct)</a:t>
            </a:r>
          </a:p>
          <a:p>
            <a:pPr lvl="1"/>
            <a:r>
              <a:rPr lang="en-US" dirty="0"/>
              <a:t>Check at run time using class loader patching (</a:t>
            </a:r>
            <a:r>
              <a:rPr lang="en-US" dirty="0" err="1"/>
              <a:t>Jass</a:t>
            </a:r>
            <a:r>
              <a:rPr lang="en-US" dirty="0"/>
              <a:t>; defunct)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Can be checked statically with proper framework</a:t>
            </a:r>
          </a:p>
          <a:p>
            <a:pPr lvl="1"/>
            <a:r>
              <a:rPr lang="en-US" dirty="0"/>
              <a:t>Proving the contract holds under all executions</a:t>
            </a:r>
          </a:p>
          <a:p>
            <a:pPr lvl="2"/>
            <a:r>
              <a:rPr lang="en-US" dirty="0"/>
              <a:t>Post condition holds given precondition</a:t>
            </a:r>
          </a:p>
          <a:p>
            <a:pPr lvl="2"/>
            <a:r>
              <a:rPr lang="en-US" dirty="0"/>
              <a:t>Class condition holds whenever a public method returns (assuming pre &amp; post conditions)</a:t>
            </a:r>
          </a:p>
          <a:p>
            <a:pPr lvl="2"/>
            <a:r>
              <a:rPr lang="en-US" dirty="0"/>
              <a:t>Using theorem proving technology</a:t>
            </a:r>
          </a:p>
          <a:p>
            <a:pPr lvl="1"/>
            <a:r>
              <a:rPr lang="en-US" dirty="0"/>
              <a:t>Java Modeling Language (JML) did this (defunct)</a:t>
            </a:r>
          </a:p>
          <a:p>
            <a:pPr lvl="1"/>
            <a:r>
              <a:rPr lang="en-US" dirty="0"/>
              <a:t>C-spec for C# (Microsoft) does this</a:t>
            </a:r>
          </a:p>
          <a:p>
            <a:r>
              <a:rPr lang="en-US" dirty="0">
                <a:solidFill>
                  <a:srgbClr val="7030A0"/>
                </a:solidFill>
              </a:rPr>
              <a:t>Ideally contracts would be compiled in as run time checks by the language</a:t>
            </a:r>
          </a:p>
          <a:p>
            <a:pPr lvl="1"/>
            <a:r>
              <a:rPr lang="en-US" dirty="0"/>
              <a:t>But annotation processing in Java doesn’t allow this</a:t>
            </a:r>
          </a:p>
          <a:p>
            <a:pPr lvl="1"/>
            <a:r>
              <a:rPr lang="en-US" dirty="0"/>
              <a:t>Compilers are starting to support some of more useful annotations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ABD6BB-0FF6-DA43-B85E-951F8DCA3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C5DB1-10AD-F644-AA75-C68196CA6E14}" type="datetime1">
              <a:rPr lang="en-US" smtClean="0"/>
              <a:t>11/11/24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31E464-26D6-4F45-9BD5-17FF54C53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19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FE28BF-3F33-4D4F-9D69-682AC47C5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14338" name="Picture 2" descr="Software construction">
            <a:extLst>
              <a:ext uri="{FF2B5EF4-FFF2-40B4-BE49-F238E27FC236}">
                <a16:creationId xmlns:a16="http://schemas.microsoft.com/office/drawing/2014/main" id="{CF4DA3DF-E8BF-304C-AF52-1DF9F49B2D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1882" y="0"/>
            <a:ext cx="2510118" cy="1884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01500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D11EF-D402-0981-707B-52034BD81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634849-382F-71D6-41AA-7FAC9116FC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Contracts seem to be a way of ensuring program behavior</a:t>
            </a:r>
          </a:p>
          <a:p>
            <a:pPr lvl="1"/>
            <a:r>
              <a:rPr lang="en-US" dirty="0"/>
              <a:t>Relatively easy to specify, non-obtrusive</a:t>
            </a:r>
          </a:p>
          <a:p>
            <a:r>
              <a:rPr lang="en-US" dirty="0"/>
              <a:t>Yet they are not widely used.</a:t>
            </a:r>
          </a:p>
          <a:p>
            <a:r>
              <a:rPr lang="en-US" dirty="0"/>
              <a:t>WHY?</a:t>
            </a:r>
          </a:p>
          <a:p>
            <a:pPr lvl="1"/>
            <a:r>
              <a:rPr lang="en-US" dirty="0"/>
              <a:t>Do any of you use them?</a:t>
            </a:r>
          </a:p>
          <a:p>
            <a:pPr lvl="1"/>
            <a:r>
              <a:rPr lang="en-US" dirty="0"/>
              <a:t>Would you use them if they were available?</a:t>
            </a:r>
          </a:p>
          <a:p>
            <a:pPr lvl="1"/>
            <a:r>
              <a:rPr lang="en-US" dirty="0"/>
              <a:t>Would you use them for documentation? </a:t>
            </a:r>
          </a:p>
          <a:p>
            <a:pPr lvl="1"/>
            <a:r>
              <a:rPr lang="en-US" dirty="0"/>
              <a:t>Would you use them if they were checked</a:t>
            </a:r>
          </a:p>
          <a:p>
            <a:pPr lvl="1"/>
            <a:r>
              <a:rPr lang="en-US" dirty="0"/>
              <a:t>Would you use them if they didn’t cause performance problems?</a:t>
            </a:r>
          </a:p>
          <a:p>
            <a:pPr lvl="1"/>
            <a:r>
              <a:rPr lang="en-US" dirty="0"/>
              <a:t>Would you prefer them to defensive coding?</a:t>
            </a:r>
          </a:p>
          <a:p>
            <a:pPr lvl="1"/>
            <a:r>
              <a:rPr lang="en-US" dirty="0"/>
              <a:t>How difficult to you think they are to create?</a:t>
            </a:r>
          </a:p>
          <a:p>
            <a:pPr lvl="1"/>
            <a:r>
              <a:rPr lang="en-US" dirty="0"/>
              <a:t>How complete do you think they generally are?</a:t>
            </a:r>
          </a:p>
          <a:p>
            <a:pPr lvl="1"/>
            <a:r>
              <a:rPr lang="en-US" dirty="0"/>
              <a:t>Can they express global properties, safety, security?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0681F6-0DF5-FB84-7999-760BCC7AD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6A593-6D2E-8B4D-B7D1-4355C47DFC49}" type="datetime1">
              <a:rPr lang="en-US" smtClean="0"/>
              <a:t>11/11/24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0EA177-7C64-4002-5839-99D2F084F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19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6DA322-EEB3-CDD9-4523-9BD373E60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8585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80CD2-27B1-711F-211D-9EC88DC84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Safety Condition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6D54B-33D0-419B-FE93-4CCE695B8F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9397"/>
            <a:ext cx="10515600" cy="4351338"/>
          </a:xfrm>
        </p:spPr>
        <p:txBody>
          <a:bodyPr>
            <a:normAutofit fontScale="62500" lnSpcReduction="2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We want to prove the whole system is secure</a:t>
            </a:r>
          </a:p>
          <a:p>
            <a:pPr lvl="1"/>
            <a:r>
              <a:rPr lang="en-US" dirty="0"/>
              <a:t>With respect to a given condition or property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Actually, we try to prove the system is not secure</a:t>
            </a:r>
          </a:p>
          <a:p>
            <a:pPr lvl="1"/>
            <a:r>
              <a:rPr lang="en-US" dirty="0"/>
              <a:t>Define a condition that should not occur </a:t>
            </a:r>
          </a:p>
          <a:p>
            <a:pPr lvl="2"/>
            <a:r>
              <a:rPr lang="en-US" dirty="0"/>
              <a:t>A violation of safety or security</a:t>
            </a:r>
          </a:p>
          <a:p>
            <a:pPr lvl="2"/>
            <a:r>
              <a:rPr lang="en-US" dirty="0"/>
              <a:t>The program can cause two trains to crash</a:t>
            </a:r>
          </a:p>
          <a:p>
            <a:pPr lvl="2"/>
            <a:r>
              <a:rPr lang="en-US" dirty="0"/>
              <a:t>User input can flow to a SQL query</a:t>
            </a:r>
          </a:p>
          <a:p>
            <a:pPr lvl="2"/>
            <a:r>
              <a:rPr lang="en-US" dirty="0"/>
              <a:t>A user can gain super-user access without authentication</a:t>
            </a:r>
          </a:p>
          <a:p>
            <a:pPr lvl="1"/>
            <a:r>
              <a:rPr lang="en-US" dirty="0"/>
              <a:t>Prove the program can cause this condition to occur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The proof then lets you see why the program fails</a:t>
            </a:r>
          </a:p>
          <a:p>
            <a:pPr lvl="1"/>
            <a:r>
              <a:rPr lang="en-US" dirty="0"/>
              <a:t>Proof effectively creates an example that fails</a:t>
            </a:r>
          </a:p>
          <a:p>
            <a:pPr lvl="2"/>
            <a:r>
              <a:rPr lang="en-US" dirty="0"/>
              <a:t>Shows how and why the program is unsafe</a:t>
            </a:r>
          </a:p>
          <a:p>
            <a:pPr lvl="2"/>
            <a:r>
              <a:rPr lang="en-US" dirty="0"/>
              <a:t>Tells you what to fix (can be the program or how the proof was done)</a:t>
            </a:r>
          </a:p>
          <a:p>
            <a:pPr lvl="1"/>
            <a:r>
              <a:rPr lang="en-US" dirty="0"/>
              <a:t>Failing to prove the system is not safe means the system is safe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A condition that we use to show the system is not safe </a:t>
            </a:r>
          </a:p>
          <a:p>
            <a:pPr lvl="1"/>
            <a:r>
              <a:rPr lang="en-US" dirty="0"/>
              <a:t>Is called a </a:t>
            </a:r>
            <a:r>
              <a:rPr lang="en-US" b="1" dirty="0">
                <a:highlight>
                  <a:srgbClr val="FFFF00"/>
                </a:highlight>
              </a:rPr>
              <a:t>SAFETY CONDTION</a:t>
            </a:r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5D3E11-3C77-A6F1-3C75-AEDBDAA02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6A593-6D2E-8B4D-B7D1-4355C47DFC49}" type="datetime1">
              <a:rPr lang="en-US" smtClean="0"/>
              <a:t>11/7/24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1F11F9-36E4-31F7-3404-0122A864E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19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43A0C5-F5ED-19CC-075C-0CB83E803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2050" name="Picture 2" descr="Security Condition - an overview | ScienceDirect Topics">
            <a:extLst>
              <a:ext uri="{FF2B5EF4-FFF2-40B4-BE49-F238E27FC236}">
                <a16:creationId xmlns:a16="http://schemas.microsoft.com/office/drawing/2014/main" id="{DA3E53AB-D6EC-A7D6-0BB2-B4E17F05BA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8877" y="119335"/>
            <a:ext cx="4879950" cy="2972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11071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E8421-FB65-3A4B-8DEC-6AE4FA264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Safety Conditions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7331CB-3A80-C541-A470-0763565129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176" y="1825625"/>
            <a:ext cx="11017624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These are used to define the possible problems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Defining things the program shouldn’t do</a:t>
            </a:r>
          </a:p>
          <a:p>
            <a:pPr lvl="1"/>
            <a:r>
              <a:rPr lang="en-US" dirty="0"/>
              <a:t>SHORE: allowing two trains to crash</a:t>
            </a:r>
          </a:p>
          <a:p>
            <a:pPr lvl="1"/>
            <a:r>
              <a:rPr lang="en-US" dirty="0"/>
              <a:t>Writing sensitive data out</a:t>
            </a:r>
          </a:p>
          <a:p>
            <a:pPr lvl="1"/>
            <a:r>
              <a:rPr lang="en-US" dirty="0"/>
              <a:t>Invoking a SQL query with tainted data</a:t>
            </a:r>
          </a:p>
          <a:p>
            <a:pPr lvl="1"/>
            <a:r>
              <a:rPr lang="en-US" dirty="0"/>
              <a:t>Executing privileged command without privilege</a:t>
            </a:r>
          </a:p>
          <a:p>
            <a:pPr lvl="1"/>
            <a:r>
              <a:rPr lang="en-US" dirty="0"/>
              <a:t>Overflowing a buffer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Ensuring that the system doesn’t do these</a:t>
            </a:r>
          </a:p>
          <a:p>
            <a:pPr lvl="1"/>
            <a:r>
              <a:rPr lang="en-US" dirty="0"/>
              <a:t>Under any conditions</a:t>
            </a:r>
          </a:p>
          <a:p>
            <a:pPr lvl="1"/>
            <a:r>
              <a:rPr lang="en-US" dirty="0"/>
              <a:t>Under any possible sequence of inputs</a:t>
            </a:r>
          </a:p>
          <a:p>
            <a:pPr lvl="1"/>
            <a:r>
              <a:rPr lang="en-US" dirty="0"/>
              <a:t>Under any possible sequence of actions</a:t>
            </a:r>
          </a:p>
          <a:p>
            <a:pPr lvl="2"/>
            <a:r>
              <a:rPr lang="en-US" dirty="0"/>
              <a:t>Including thread schedules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09FFA3-9D0E-194B-B413-342445164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E6435-01A4-FC49-BFE7-BAA219FB1FED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AFFB9B-9BF8-9F40-A122-BBAD85BF7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19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EE378-F0E9-0E4F-931E-236FF8DAB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4098" name="Picture 2" descr="StreetDrone – An ODD Ambition to Meet Need – Streetdrone">
            <a:extLst>
              <a:ext uri="{FF2B5EF4-FFF2-40B4-BE49-F238E27FC236}">
                <a16:creationId xmlns:a16="http://schemas.microsoft.com/office/drawing/2014/main" id="{6050E61A-AFFC-F947-8577-8CB9FDA238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2790" y="288926"/>
            <a:ext cx="2908581" cy="5888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76941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F6328-BF4C-C748-8AD5-936EE303E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 Problems as Safety Conditions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AD1EB4-9880-6742-8766-72016365B7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Checking that tainted data doesn’t go to the wrong place</a:t>
            </a:r>
          </a:p>
          <a:p>
            <a:pPr lvl="1"/>
            <a:r>
              <a:rPr lang="en-US" dirty="0"/>
              <a:t>SQL injection attacks</a:t>
            </a:r>
          </a:p>
          <a:p>
            <a:pPr lvl="1"/>
            <a:r>
              <a:rPr lang="en-US" dirty="0"/>
              <a:t>XSS attacks</a:t>
            </a:r>
          </a:p>
          <a:p>
            <a:pPr lvl="1"/>
            <a:r>
              <a:rPr lang="en-US" dirty="0"/>
              <a:t>Credit card numbers not saved</a:t>
            </a:r>
          </a:p>
          <a:p>
            <a:pPr lvl="1"/>
            <a:r>
              <a:rPr lang="en-US" dirty="0"/>
              <a:t>Secure data remains at the proper security level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Checking there are no buffer overflow errors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Checking that assumptions are met</a:t>
            </a:r>
          </a:p>
          <a:p>
            <a:pPr lvl="1"/>
            <a:r>
              <a:rPr lang="en-US" dirty="0"/>
              <a:t>User authorized as admin to execute admin functionality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C22041-2500-3D4D-9C0F-F04566E60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3C00E-F642-C940-87AE-FC62B89B56E3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E780C4-086A-0949-87EF-0263C6C5C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19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288265-0923-264F-A114-40811EDC5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5122" name="Picture 2" descr="Avoiding the Top 10 Software Security Design Flaws – IEEE Cybersecurity">
            <a:extLst>
              <a:ext uri="{FF2B5EF4-FFF2-40B4-BE49-F238E27FC236}">
                <a16:creationId xmlns:a16="http://schemas.microsoft.com/office/drawing/2014/main" id="{661AB3B7-72B1-BA48-99E5-4EB11D6C13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3255" y="3030304"/>
            <a:ext cx="2778310" cy="1562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64986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D19AD-2604-DADE-9410-7770F55C2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Problems as Safety Conditions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FFB5D5-8F48-1913-13FA-44252DAF61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Many correctness properties of a system</a:t>
            </a:r>
          </a:p>
          <a:p>
            <a:pPr lvl="1"/>
            <a:r>
              <a:rPr lang="en-US" dirty="0"/>
              <a:t>Can be expressed as safety conditions</a:t>
            </a:r>
          </a:p>
          <a:p>
            <a:pPr lvl="1"/>
            <a:r>
              <a:rPr lang="en-US" dirty="0"/>
              <a:t>Example: transfer of money from one account to another</a:t>
            </a:r>
          </a:p>
          <a:p>
            <a:pPr lvl="1"/>
            <a:r>
              <a:rPr lang="en-US" dirty="0"/>
              <a:t>Example: </a:t>
            </a:r>
            <a:r>
              <a:rPr lang="en-US" dirty="0" err="1"/>
              <a:t>hasNext</a:t>
            </a:r>
            <a:r>
              <a:rPr lang="en-US" dirty="0"/>
              <a:t> called before next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Can express the critical system issues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Can show the system does what it should</a:t>
            </a:r>
          </a:p>
          <a:p>
            <a:r>
              <a:rPr lang="en-US" dirty="0">
                <a:solidFill>
                  <a:srgbClr val="7030A0"/>
                </a:solidFill>
              </a:rPr>
              <a:t>But you need to state the conditions</a:t>
            </a:r>
          </a:p>
          <a:p>
            <a:pPr lvl="1"/>
            <a:r>
              <a:rPr lang="en-US" dirty="0"/>
              <a:t>These are application specific</a:t>
            </a:r>
          </a:p>
          <a:p>
            <a:pPr marL="0" indent="0">
              <a:buNone/>
            </a:pP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DEBFA6-3F7C-3E7E-BF70-7E5005BED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6A593-6D2E-8B4D-B7D1-4355C47DFC49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BA7A64-547F-E843-5AE9-1A49E6FAA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19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DF164-AEDA-1CB7-01F2-79DE9A022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7170" name="Picture 2" descr="Element 3: Evaluation of a Systemic Safety Program | FHWA">
            <a:extLst>
              <a:ext uri="{FF2B5EF4-FFF2-40B4-BE49-F238E27FC236}">
                <a16:creationId xmlns:a16="http://schemas.microsoft.com/office/drawing/2014/main" id="{C2AA3EC6-EC2B-417D-09E0-6329200A13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6582" y="3338152"/>
            <a:ext cx="3566150" cy="3018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39753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4D5463-9D15-C3C6-05DE-EAC2AE8C3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Safety Conditions in Embedded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C5AD55-7E4A-C1EB-A479-10C2124E7B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Used extensively in embedded systems</a:t>
            </a:r>
          </a:p>
          <a:p>
            <a:pPr lvl="1"/>
            <a:r>
              <a:rPr lang="en-US" dirty="0"/>
              <a:t>Often these are critical systems</a:t>
            </a:r>
          </a:p>
          <a:p>
            <a:pPr lvl="2"/>
            <a:r>
              <a:rPr lang="en-US" dirty="0"/>
              <a:t>With real-world consequences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Examples:</a:t>
            </a:r>
          </a:p>
          <a:p>
            <a:pPr lvl="1"/>
            <a:r>
              <a:rPr lang="en-US" dirty="0"/>
              <a:t>SHORE: two trains shouldn’t be in the same block</a:t>
            </a:r>
          </a:p>
          <a:p>
            <a:pPr lvl="1"/>
            <a:r>
              <a:rPr lang="en-US" dirty="0"/>
              <a:t>PINBALL: the program shouldn’t blow a fuse</a:t>
            </a:r>
          </a:p>
          <a:p>
            <a:pPr lvl="1"/>
            <a:r>
              <a:rPr lang="en-US" dirty="0"/>
              <a:t>A self-driving car should not crash into a person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NASA is a big proponent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C2F73F-74B3-B532-6EFE-507F8332E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6A593-6D2E-8B4D-B7D1-4355C47DFC49}" type="datetime1">
              <a:rPr lang="en-US" smtClean="0"/>
              <a:t>11/7/24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74217F-30A0-6E69-C31D-C25AB37FF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19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A33586-0A50-3482-2F3C-BDF6B12BF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3074" name="Picture 2" descr="Common security requirements of embedded systems from an end-user... |  Download Scientific Diagram">
            <a:extLst>
              <a:ext uri="{FF2B5EF4-FFF2-40B4-BE49-F238E27FC236}">
                <a16:creationId xmlns:a16="http://schemas.microsoft.com/office/drawing/2014/main" id="{26618ABC-590D-F26A-0C4D-3D37D57B18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7560" y="1462069"/>
            <a:ext cx="3543300" cy="229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75756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20321-79BE-A7F5-3400-0C25F5F78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Static Analysis Checks Safety Conditions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8B1F88-4AA6-E2E0-BD37-E7380F30C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925" y="1545927"/>
            <a:ext cx="10515600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Shows how a safety condition can fail (the program is bad)</a:t>
            </a:r>
          </a:p>
          <a:p>
            <a:pPr lvl="1"/>
            <a:r>
              <a:rPr lang="en-US" dirty="0"/>
              <a:t>Or shows it can’t and thus can’t be triggered by the program</a:t>
            </a:r>
          </a:p>
          <a:p>
            <a:pPr lvl="1"/>
            <a:r>
              <a:rPr lang="en-US" dirty="0"/>
              <a:t>When it does fail, it shows how the failure can occur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To do static analysis effectively we need to simplify</a:t>
            </a:r>
          </a:p>
          <a:p>
            <a:pPr lvl="1"/>
            <a:r>
              <a:rPr lang="en-US" dirty="0"/>
              <a:t>The condition needs to be stated in formal finite terms</a:t>
            </a:r>
          </a:p>
          <a:p>
            <a:pPr lvl="1"/>
            <a:r>
              <a:rPr lang="en-US" dirty="0"/>
              <a:t>The program needs to be stated in finite terms</a:t>
            </a:r>
          </a:p>
          <a:p>
            <a:pPr lvl="2"/>
            <a:r>
              <a:rPr lang="en-US" dirty="0"/>
              <a:t>And tractable (problems solvable)</a:t>
            </a:r>
          </a:p>
          <a:p>
            <a:pPr lvl="2"/>
            <a:r>
              <a:rPr lang="en-US" dirty="0"/>
              <a:t>This means finite state and small finite variables bounds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Then we can do a proof</a:t>
            </a:r>
          </a:p>
          <a:p>
            <a:pPr lvl="1"/>
            <a:r>
              <a:rPr lang="en-US" dirty="0"/>
              <a:t>Either in terms of finite automata</a:t>
            </a:r>
          </a:p>
          <a:p>
            <a:pPr lvl="1"/>
            <a:r>
              <a:rPr lang="en-US" dirty="0"/>
              <a:t>Or in terms of Boolean formula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06FBCC-A135-1743-383D-175002972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6A593-6D2E-8B4D-B7D1-4355C47DFC49}" type="datetime1">
              <a:rPr lang="en-US" smtClean="0"/>
              <a:t>11/9/24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F04C99-1073-6DAE-B478-EE6C4AB38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19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B94A96-D379-BDB0-7D08-2E5848D5A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7170" name="Picture 2" descr="How static analysis works">
            <a:extLst>
              <a:ext uri="{FF2B5EF4-FFF2-40B4-BE49-F238E27FC236}">
                <a16:creationId xmlns:a16="http://schemas.microsoft.com/office/drawing/2014/main" id="{C949773E-11B2-B312-2F2D-3755D826FD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8627" y="4552707"/>
            <a:ext cx="3724708" cy="2099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46685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7A114-7A3C-F54A-80B2-2DD30FF2D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0" i="0" u="none" strike="noStrike" dirty="0">
                <a:effectLst/>
              </a:rPr>
              <a:t>Büchi</a:t>
            </a:r>
            <a:r>
              <a:rPr lang="en-US" dirty="0"/>
              <a:t> Automata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3A2D36-68F6-4B42-A0EE-79FCC9925A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Safety conditions can be specified using automata</a:t>
            </a:r>
          </a:p>
          <a:p>
            <a:pPr lvl="1"/>
            <a:r>
              <a:rPr lang="en-US" dirty="0"/>
              <a:t>Over infinite inputs</a:t>
            </a:r>
          </a:p>
          <a:p>
            <a:pPr lvl="1"/>
            <a:r>
              <a:rPr lang="en-US" dirty="0"/>
              <a:t>Transitions indicated by program events</a:t>
            </a:r>
          </a:p>
          <a:p>
            <a:pPr lvl="2"/>
            <a:r>
              <a:rPr lang="en-US" dirty="0"/>
              <a:t>Calling or returning from a method</a:t>
            </a:r>
          </a:p>
          <a:p>
            <a:pPr lvl="2"/>
            <a:r>
              <a:rPr lang="en-US" dirty="0"/>
              <a:t>Variable having a certain value at a given point</a:t>
            </a:r>
          </a:p>
          <a:p>
            <a:pPr lvl="2"/>
            <a:r>
              <a:rPr lang="en-US" dirty="0"/>
              <a:t>Execution reaching a given point</a:t>
            </a:r>
          </a:p>
          <a:p>
            <a:pPr lvl="2"/>
            <a:r>
              <a:rPr lang="en-US" dirty="0"/>
              <a:t>Creation of an object </a:t>
            </a:r>
          </a:p>
          <a:p>
            <a:pPr lvl="1"/>
            <a:r>
              <a:rPr lang="en-US" dirty="0"/>
              <a:t>Transitions indicated by predicates</a:t>
            </a:r>
          </a:p>
          <a:p>
            <a:pPr lvl="2"/>
            <a:r>
              <a:rPr lang="en-US" dirty="0"/>
              <a:t>Based on program variables</a:t>
            </a:r>
          </a:p>
          <a:p>
            <a:pPr lvl="1"/>
            <a:r>
              <a:rPr lang="en-US" dirty="0"/>
              <a:t>Safety condition expressed in terms of different states</a:t>
            </a:r>
          </a:p>
          <a:p>
            <a:pPr lvl="1"/>
            <a:r>
              <a:rPr lang="en-US" dirty="0"/>
              <a:t>Start state indicates initial state of the system</a:t>
            </a:r>
          </a:p>
          <a:p>
            <a:pPr lvl="1"/>
            <a:r>
              <a:rPr lang="en-US" dirty="0"/>
              <a:t>Error states define states that should not be reached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Goal: Find a valid series of program events or variable settings</a:t>
            </a:r>
          </a:p>
          <a:p>
            <a:pPr lvl="1"/>
            <a:r>
              <a:rPr lang="en-US" dirty="0"/>
              <a:t>That puts the system into an error state when started in the start state</a:t>
            </a:r>
          </a:p>
          <a:p>
            <a:pPr lvl="1"/>
            <a:r>
              <a:rPr lang="en-US" dirty="0"/>
              <a:t>Again, trying to get the system to fail (not show success)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C991BC-9529-C244-95FA-D3705F5D8C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957C9-2EC9-F646-B18D-E2EA2C8F400E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0A85D7-4A4F-E34F-840D-A1A2C1070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19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D38A68-7F7E-5F46-84C7-CB87F6181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6146" name="Picture 2" descr="Buchi automaton for LTL property | Download Scientific Diagram">
            <a:extLst>
              <a:ext uri="{FF2B5EF4-FFF2-40B4-BE49-F238E27FC236}">
                <a16:creationId xmlns:a16="http://schemas.microsoft.com/office/drawing/2014/main" id="{29C86E06-91C0-774D-A637-952AB0B86C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2281571"/>
            <a:ext cx="3901141" cy="1963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65650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8ED18-1254-77E0-D0A9-1B9894159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/>
          <a:lstStyle/>
          <a:p>
            <a:r>
              <a:rPr lang="en-US" dirty="0"/>
              <a:t>Temporal Logical Formulas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2F438F-8444-A68B-DE74-331B7CA43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03434"/>
            <a:ext cx="10515600" cy="4351338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Can also be represented using temporal logic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Boolean logic</a:t>
            </a:r>
          </a:p>
          <a:p>
            <a:pPr lvl="1"/>
            <a:r>
              <a:rPr lang="en-US" dirty="0"/>
              <a:t>With additional operators for time</a:t>
            </a:r>
          </a:p>
          <a:p>
            <a:pPr lvl="2"/>
            <a:r>
              <a:rPr lang="en-US" dirty="0"/>
              <a:t>X eventually occurs</a:t>
            </a:r>
          </a:p>
          <a:p>
            <a:pPr lvl="2"/>
            <a:r>
              <a:rPr lang="en-US" dirty="0"/>
              <a:t>X always occurs</a:t>
            </a:r>
          </a:p>
          <a:p>
            <a:pPr lvl="2"/>
            <a:r>
              <a:rPr lang="en-US" dirty="0"/>
              <a:t>X occurs after Y</a:t>
            </a:r>
          </a:p>
          <a:p>
            <a:pPr lvl="1"/>
            <a:r>
              <a:rPr lang="en-US" dirty="0"/>
              <a:t>Using properties of the program as a base</a:t>
            </a:r>
          </a:p>
          <a:p>
            <a:pPr lvl="2"/>
            <a:r>
              <a:rPr lang="en-US" dirty="0"/>
              <a:t>Program events, variable values, …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Roughly equivalent to </a:t>
            </a:r>
            <a:r>
              <a:rPr lang="en-US" b="0" i="0" u="none" strike="noStrike" dirty="0">
                <a:solidFill>
                  <a:schemeClr val="accent6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a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utomata</a:t>
            </a:r>
          </a:p>
          <a:p>
            <a:pPr lvl="1"/>
            <a:r>
              <a:rPr lang="en-US" dirty="0"/>
              <a:t>Can map back and forth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Other representations are also used for special cases</a:t>
            </a:r>
          </a:p>
          <a:p>
            <a:pPr lvl="1"/>
            <a:r>
              <a:rPr lang="en-US" dirty="0"/>
              <a:t>Contracts for local behaviors</a:t>
            </a:r>
          </a:p>
          <a:p>
            <a:pPr lvl="1"/>
            <a:r>
              <a:rPr lang="en-US" dirty="0"/>
              <a:t>Special structures for escape analysis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864087-7BCA-2BE9-C7A3-9B46E202DE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6A593-6D2E-8B4D-B7D1-4355C47DFC49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793D51-85C4-8528-C8A8-9A9FF8325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19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B00A19-C40E-2D16-6840-798D4B3D1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1028" name="Picture 4" descr="Basic operators in the LTL temporal logic | Download Scientific Diagram">
            <a:extLst>
              <a:ext uri="{FF2B5EF4-FFF2-40B4-BE49-F238E27FC236}">
                <a16:creationId xmlns:a16="http://schemas.microsoft.com/office/drawing/2014/main" id="{605360A6-AA2F-4AEF-C10C-62D88DEFF1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2948" y="2327379"/>
            <a:ext cx="4750905" cy="1922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23215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57D67-2B6F-4F5A-0929-A6405BF8A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Representing the Program’s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8861AD-E134-3A43-DF8F-0BAF5CEC4E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To check these properties, the program needs to be abstracted out of the code</a:t>
            </a:r>
          </a:p>
          <a:p>
            <a:pPr lvl="1"/>
            <a:r>
              <a:rPr lang="en-US" dirty="0"/>
              <a:t>Program must be finite state (to allow decidability)</a:t>
            </a:r>
          </a:p>
          <a:p>
            <a:pPr lvl="1"/>
            <a:r>
              <a:rPr lang="en-US" dirty="0"/>
              <a:t>Essentially an extended finite automata (conditions on transitions)</a:t>
            </a:r>
          </a:p>
          <a:p>
            <a:pPr lvl="1"/>
            <a:r>
              <a:rPr lang="en-US" dirty="0"/>
              <a:t>Minor extensions (e.g., call-return) are possible, but not simple</a:t>
            </a:r>
          </a:p>
          <a:p>
            <a:pPr lvl="1"/>
            <a:r>
              <a:rPr lang="en-US" dirty="0"/>
              <a:t>Fixed number of threads if threads are considered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The program’s data must also be finite</a:t>
            </a:r>
          </a:p>
          <a:p>
            <a:pPr lvl="1"/>
            <a:r>
              <a:rPr lang="en-US" dirty="0"/>
              <a:t>Integers, doubles, etc. need to be restricted to finite sets</a:t>
            </a:r>
          </a:p>
          <a:p>
            <a:pPr lvl="2"/>
            <a:r>
              <a:rPr lang="en-US" dirty="0"/>
              <a:t>A few significant values or ranges; then combine all the others (0,1,2, &gt;2)</a:t>
            </a:r>
          </a:p>
          <a:p>
            <a:pPr lvl="2"/>
            <a:r>
              <a:rPr lang="en-US" dirty="0"/>
              <a:t>Need to do arithmetic with the combined values</a:t>
            </a:r>
          </a:p>
          <a:p>
            <a:pPr lvl="2"/>
            <a:r>
              <a:rPr lang="en-US" dirty="0"/>
              <a:t>Operations might yield multiple results</a:t>
            </a:r>
          </a:p>
          <a:p>
            <a:pPr lvl="1"/>
            <a:r>
              <a:rPr lang="en-US" dirty="0"/>
              <a:t>Structures</a:t>
            </a:r>
          </a:p>
          <a:p>
            <a:pPr lvl="2"/>
            <a:r>
              <a:rPr lang="en-US" dirty="0"/>
              <a:t>Represent as finite graphs (of links)</a:t>
            </a:r>
          </a:p>
          <a:p>
            <a:pPr lvl="2"/>
            <a:r>
              <a:rPr lang="en-US" dirty="0"/>
              <a:t>Again, with nodes representing an arbitrary graph</a:t>
            </a:r>
          </a:p>
          <a:p>
            <a:pPr lvl="2"/>
            <a:r>
              <a:rPr lang="en-US" dirty="0"/>
              <a:t>Fixed maximum size for arrays, lists, etc.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Note these are approximations (generally include all possible cases)</a:t>
            </a:r>
          </a:p>
          <a:p>
            <a:pPr lvl="1"/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Up to a point (max size, max threads)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A lot of this can be automated</a:t>
            </a:r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0D1003-4810-84B5-8076-52FA5C54F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6A593-6D2E-8B4D-B7D1-4355C47DFC49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1A9313-067A-6ACA-36A8-01845A1B9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19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F5C658-DDCF-0151-155C-00387374B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2052" name="Picture 4" descr="Representing Rational Numbers With Python Fractions – Real Python">
            <a:extLst>
              <a:ext uri="{FF2B5EF4-FFF2-40B4-BE49-F238E27FC236}">
                <a16:creationId xmlns:a16="http://schemas.microsoft.com/office/drawing/2014/main" id="{15A43732-97D8-719D-6189-BFB4368808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7872" y="2663340"/>
            <a:ext cx="3408656" cy="1917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79594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49531-E724-032A-86D7-D019CDF19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Representing the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5BC300-E2B1-63BD-BF41-44C887479E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Need to map code to an augmented finite state automata</a:t>
            </a:r>
          </a:p>
          <a:p>
            <a:pPr lvl="1"/>
            <a:r>
              <a:rPr lang="en-US" dirty="0"/>
              <a:t>States represent program locations</a:t>
            </a:r>
          </a:p>
          <a:p>
            <a:pPr lvl="1"/>
            <a:r>
              <a:rPr lang="en-US" dirty="0"/>
              <a:t>Can have a set of (finite) values for variables at each location</a:t>
            </a:r>
          </a:p>
          <a:p>
            <a:pPr lvl="1"/>
            <a:r>
              <a:rPr lang="en-US" dirty="0"/>
              <a:t>Arcs can be conditional on the values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Generally, just use the control flow graph directly</a:t>
            </a:r>
          </a:p>
          <a:p>
            <a:pPr lvl="1"/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Without considering most conditionals</a:t>
            </a:r>
          </a:p>
          <a:p>
            <a:pPr lvl="1"/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Program can go either way at a conditional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Can consider threads and thread interleavings</a:t>
            </a:r>
          </a:p>
          <a:p>
            <a:pPr lvl="1"/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State is cross-product of states of individual threads</a:t>
            </a:r>
          </a:p>
          <a:p>
            <a:pPr lvl="1"/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This makes the problem more difficult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Try to make this a conservative approximation</a:t>
            </a:r>
          </a:p>
          <a:p>
            <a:pPr lvl="1"/>
            <a:r>
              <a:rPr lang="en-US" dirty="0"/>
              <a:t>It includes all possible cases</a:t>
            </a:r>
          </a:p>
          <a:p>
            <a:pPr lvl="1"/>
            <a:r>
              <a:rPr lang="en-US" dirty="0"/>
              <a:t>If problem doesn’t occur in model, it can’t occur in program</a:t>
            </a:r>
          </a:p>
          <a:p>
            <a:r>
              <a:rPr lang="en-US" dirty="0">
                <a:solidFill>
                  <a:srgbClr val="7030A0"/>
                </a:solidFill>
              </a:rPr>
              <a:t>Most of these mappings can be automated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DB54A4-8C10-A684-9D84-35F91684B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6A593-6D2E-8B4D-B7D1-4355C47DFC49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B09B91-EA41-CEF6-CC86-4B17B61CD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19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4B3D85-A96F-0195-3103-3416CB88D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3074" name="Picture 2" descr="Finite State Machines | Brilliant Math &amp; Science Wiki">
            <a:extLst>
              <a:ext uri="{FF2B5EF4-FFF2-40B4-BE49-F238E27FC236}">
                <a16:creationId xmlns:a16="http://schemas.microsoft.com/office/drawing/2014/main" id="{AC98BAE7-02D6-FD95-FE01-DA1F7CB5BE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2786" y="3830420"/>
            <a:ext cx="3072586" cy="25259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33950640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0D82B-64AE-734B-9402-5E5A06867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Data-Based Safety Conditions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DFA262-6DB6-0D46-939D-2DC9F88816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Some safety 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conditions relate to specific data items</a:t>
            </a:r>
          </a:p>
          <a:p>
            <a:pPr lvl="1"/>
            <a:r>
              <a:rPr lang="en-US" dirty="0"/>
              <a:t>Need to be checked for each logical instance of item</a:t>
            </a:r>
          </a:p>
          <a:p>
            <a:pPr lvl="1"/>
            <a:r>
              <a:rPr lang="en-US" dirty="0"/>
              <a:t>Separate automata defined for each item</a:t>
            </a:r>
          </a:p>
          <a:p>
            <a:pPr lvl="2"/>
            <a:r>
              <a:rPr lang="en-US" dirty="0"/>
              <a:t>States relate to states of the data item</a:t>
            </a:r>
          </a:p>
          <a:p>
            <a:pPr lvl="2"/>
            <a:r>
              <a:rPr lang="en-US" dirty="0"/>
              <a:t>These are equivalent to </a:t>
            </a:r>
            <a:r>
              <a:rPr lang="en-US" b="1" dirty="0"/>
              <a:t>subtypes</a:t>
            </a:r>
          </a:p>
          <a:p>
            <a:pPr lvl="1"/>
            <a:r>
              <a:rPr lang="en-US" dirty="0"/>
              <a:t>Subtypes are type qualifiers</a:t>
            </a:r>
          </a:p>
          <a:p>
            <a:pPr lvl="2"/>
            <a:r>
              <a:rPr lang="en-US" dirty="0"/>
              <a:t>Specify the automata state for the type</a:t>
            </a:r>
          </a:p>
          <a:p>
            <a:pPr lvl="2"/>
            <a:r>
              <a:rPr lang="en-US" dirty="0"/>
              <a:t>Can be arranged in a lattice</a:t>
            </a:r>
          </a:p>
          <a:p>
            <a:pPr lvl="1"/>
            <a:r>
              <a:rPr lang="en-US" dirty="0"/>
              <a:t>Changes relate to actions on the data item</a:t>
            </a:r>
          </a:p>
          <a:p>
            <a:pPr lvl="2"/>
            <a:r>
              <a:rPr lang="en-US" dirty="0"/>
              <a:t>Creation, operations, …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Examples</a:t>
            </a:r>
          </a:p>
          <a:p>
            <a:pPr lvl="1"/>
            <a:r>
              <a:rPr lang="en-US" dirty="0"/>
              <a:t>Iterators: Initialized, </a:t>
            </a:r>
            <a:r>
              <a:rPr lang="en-US" dirty="0" err="1"/>
              <a:t>hasNext</a:t>
            </a:r>
            <a:r>
              <a:rPr lang="en-US" dirty="0"/>
              <a:t>  available, </a:t>
            </a:r>
            <a:r>
              <a:rPr lang="en-US" dirty="0" err="1"/>
              <a:t>hasNext</a:t>
            </a:r>
            <a:r>
              <a:rPr lang="en-US" dirty="0"/>
              <a:t> none, next Called, error </a:t>
            </a:r>
          </a:p>
          <a:p>
            <a:pPr lvl="1"/>
            <a:r>
              <a:rPr lang="en-US" dirty="0"/>
              <a:t>SQL Data: </a:t>
            </a:r>
            <a:r>
              <a:rPr lang="en-US" dirty="0" err="1"/>
              <a:t>SQLuntainted</a:t>
            </a:r>
            <a:r>
              <a:rPr lang="en-US" dirty="0"/>
              <a:t>, </a:t>
            </a:r>
            <a:r>
              <a:rPr lang="en-US" dirty="0" err="1"/>
              <a:t>SQLtainted</a:t>
            </a:r>
            <a:r>
              <a:rPr lang="en-US" dirty="0"/>
              <a:t>, </a:t>
            </a:r>
            <a:r>
              <a:rPr lang="en-US" dirty="0" err="1"/>
              <a:t>SQLfullytainted</a:t>
            </a:r>
            <a:r>
              <a:rPr lang="en-US" dirty="0"/>
              <a:t>, Unknown</a:t>
            </a:r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D05A91-B9B5-E54D-A691-10E5E53986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2F62F-F323-174D-9A8A-27113B463603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45C49F-8BA1-304A-9153-D23CB8502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19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31C7FA-A8B8-3F4D-90C6-EE66865BC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1034" name="Picture 10" descr="The Checker Framework Manual: Custom pluggable types for Java">
            <a:extLst>
              <a:ext uri="{FF2B5EF4-FFF2-40B4-BE49-F238E27FC236}">
                <a16:creationId xmlns:a16="http://schemas.microsoft.com/office/drawing/2014/main" id="{44160F56-38E4-AA48-892A-F3D9D07B92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726" y="2351976"/>
            <a:ext cx="3794024" cy="2557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6051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4A013A-8B75-B30A-DD71-912EEF88C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Program-State-Based Safety Conditions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58E5C9-E5BE-FFD9-E73B-226B3C2030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7850"/>
            <a:ext cx="10515600" cy="4351338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Other conditions depend on the program overall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Has the user been authenticated </a:t>
            </a:r>
          </a:p>
          <a:p>
            <a:pPr lvl="1"/>
            <a:r>
              <a:rPr lang="en-US" dirty="0"/>
              <a:t>Anywhere that authentication is needed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Is a user authorized for this action</a:t>
            </a:r>
          </a:p>
          <a:p>
            <a:pPr lvl="1"/>
            <a:r>
              <a:rPr lang="en-US" dirty="0"/>
              <a:t>Authorized at the right level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Security Level</a:t>
            </a:r>
          </a:p>
          <a:p>
            <a:pPr lvl="1"/>
            <a:r>
              <a:rPr lang="en-US" dirty="0"/>
              <a:t>Is the users access level &gt;= that of the data</a:t>
            </a:r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E2CD49-10AA-A8C1-4EAA-008B40BA3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6A593-6D2E-8B4D-B7D1-4355C47DFC49}" type="datetime1">
              <a:rPr lang="en-US" smtClean="0"/>
              <a:t>11/7/24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1A6A26-AC3A-4849-D307-023026A47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19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F1E820-071F-E772-2443-412E6577E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4098" name="Picture 2" descr="Authentication vs. Authorization: Key Roles in Access Control">
            <a:extLst>
              <a:ext uri="{FF2B5EF4-FFF2-40B4-BE49-F238E27FC236}">
                <a16:creationId xmlns:a16="http://schemas.microsoft.com/office/drawing/2014/main" id="{3B1D9ED0-1BA6-F310-FDE5-1B7C1F26EC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0232" y="2470966"/>
            <a:ext cx="4283936" cy="2409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4952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BF90B-303E-6683-1ADB-D45427AF3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 Safety Conditions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EF96E9-7B8E-B01E-51F7-D4A2D37467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You want to ensure safety conditions are never violated</a:t>
            </a:r>
          </a:p>
          <a:p>
            <a:pPr lvl="1"/>
            <a:r>
              <a:rPr lang="en-US" dirty="0"/>
              <a:t>Actually you want to find a violation of the safety condition</a:t>
            </a:r>
          </a:p>
          <a:p>
            <a:pPr lvl="1"/>
            <a:r>
              <a:rPr lang="en-US" dirty="0"/>
              <a:t>In the program now or in the future</a:t>
            </a:r>
          </a:p>
          <a:p>
            <a:pPr lvl="1"/>
            <a:r>
              <a:rPr lang="en-US" dirty="0"/>
              <a:t>Under any possible conditions</a:t>
            </a:r>
          </a:p>
          <a:p>
            <a:pPr lvl="1"/>
            <a:r>
              <a:rPr lang="en-US" dirty="0"/>
              <a:t>Under all possible executions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You could add code to check this</a:t>
            </a:r>
          </a:p>
          <a:p>
            <a:pPr lvl="1"/>
            <a:r>
              <a:rPr lang="en-US" dirty="0"/>
              <a:t>But that code might be buggy or incomplete</a:t>
            </a:r>
          </a:p>
          <a:p>
            <a:pPr lvl="2"/>
            <a:r>
              <a:rPr lang="en-US" dirty="0"/>
              <a:t>Still might be a good idea: defensive coding</a:t>
            </a:r>
          </a:p>
          <a:p>
            <a:pPr lvl="1"/>
            <a:r>
              <a:rPr lang="en-US" dirty="0"/>
              <a:t>So even with code, you can’t be sure there are not holes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Static Analysis tries to be the answer</a:t>
            </a:r>
          </a:p>
          <a:p>
            <a:pPr lvl="1"/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Can check a specific property </a:t>
            </a:r>
          </a:p>
          <a:p>
            <a:pPr lvl="1"/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Can check it practically for all possible executions and inputs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905482-B694-9095-E57E-E527938BE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6A593-6D2E-8B4D-B7D1-4355C47DFC49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E873CB-D65E-0705-8E23-651E51D36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19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03875-3686-DFC0-91B1-0C046D6FA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4098" name="Picture 2" descr="NMC &quot;Safety First - Report All Unsafe Conditions to Your Supervisor&quot;, 7&quot;  Long x 10&quot; Wide, Pressure-Sensitive Vinyl Safety Sign Rectangle, 0.004&quot; ...">
            <a:extLst>
              <a:ext uri="{FF2B5EF4-FFF2-40B4-BE49-F238E27FC236}">
                <a16:creationId xmlns:a16="http://schemas.microsoft.com/office/drawing/2014/main" id="{2963DB0A-E058-10C7-3801-D34FFB2055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7180" y="2626822"/>
            <a:ext cx="261239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22989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7CBD4-1D12-2540-BC07-C279539E4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Static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4B0D30-D87E-2B41-BAE1-2E2A20B4A2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Defining the condition(s) to check</a:t>
            </a:r>
          </a:p>
          <a:p>
            <a:pPr lvl="1"/>
            <a:r>
              <a:rPr lang="en-US" dirty="0"/>
              <a:t>Different approaches are used</a:t>
            </a:r>
          </a:p>
          <a:p>
            <a:pPr lvl="2"/>
            <a:r>
              <a:rPr lang="en-US" dirty="0"/>
              <a:t>Subtyping (Finite state data models)</a:t>
            </a:r>
          </a:p>
          <a:p>
            <a:pPr lvl="2"/>
            <a:r>
              <a:rPr lang="en-US" dirty="0"/>
              <a:t>Finite state models (</a:t>
            </a:r>
            <a:r>
              <a:rPr lang="en-US" b="0" i="0" u="none" strike="noStrike" dirty="0">
                <a:effectLst/>
              </a:rPr>
              <a:t>Büchi </a:t>
            </a:r>
            <a:r>
              <a:rPr lang="en-US" dirty="0"/>
              <a:t>automata; temporal logic)</a:t>
            </a:r>
          </a:p>
          <a:p>
            <a:pPr lvl="2"/>
            <a:r>
              <a:rPr lang="en-US" dirty="0"/>
              <a:t>Bounds checking (variable ranges for buffer overflow) </a:t>
            </a:r>
          </a:p>
          <a:p>
            <a:pPr lvl="2"/>
            <a:r>
              <a:rPr lang="en-US" dirty="0"/>
              <a:t>Condition-specialized structures (e.g., for escape analysis)</a:t>
            </a:r>
          </a:p>
          <a:p>
            <a:pPr lvl="1"/>
            <a:r>
              <a:rPr lang="en-US" dirty="0"/>
              <a:t>Chosen mainly for convenience </a:t>
            </a:r>
          </a:p>
          <a:p>
            <a:pPr lvl="2"/>
            <a:r>
              <a:rPr lang="en-US" dirty="0"/>
              <a:t>Based on the safety condition to check</a:t>
            </a:r>
          </a:p>
          <a:p>
            <a:pPr lvl="2"/>
            <a:r>
              <a:rPr lang="en-US" dirty="0"/>
              <a:t>Based on means for checking that problem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Static analysis then checks these for all possible</a:t>
            </a:r>
          </a:p>
          <a:p>
            <a:pPr lvl="1"/>
            <a:r>
              <a:rPr lang="en-US" dirty="0"/>
              <a:t>Inputs and valid program executions</a:t>
            </a:r>
          </a:p>
          <a:p>
            <a:pPr lvl="1"/>
            <a:r>
              <a:rPr lang="en-US" dirty="0"/>
              <a:t>Possibly assuming a simplified version of the program</a:t>
            </a:r>
          </a:p>
          <a:p>
            <a:pPr lvl="2"/>
            <a:r>
              <a:rPr lang="en-US" dirty="0"/>
              <a:t>That is a generalization</a:t>
            </a:r>
          </a:p>
          <a:p>
            <a:r>
              <a:rPr lang="en-US" dirty="0">
                <a:solidFill>
                  <a:srgbClr val="7030A0"/>
                </a:solidFill>
              </a:rPr>
              <a:t>One approach that is used here is subtype checking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28CD3F-3397-5A4A-AE14-452A8E4B6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E6DF9-43D9-474A-9199-D350CBA54581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7993B4-5490-2748-91D6-82A05E605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19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0F8CA8-F207-0042-B99F-D1B1FC835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8194" name="Picture 2" descr="Static Analysis with CodeSonar | GrammaTech">
            <a:extLst>
              <a:ext uri="{FF2B5EF4-FFF2-40B4-BE49-F238E27FC236}">
                <a16:creationId xmlns:a16="http://schemas.microsoft.com/office/drawing/2014/main" id="{A2CC2BD0-08EB-5440-A448-9E057718E7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6457" y="215415"/>
            <a:ext cx="4384515" cy="2568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77820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39746-D60B-6645-9AB6-483B5C5B3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Subtype Checking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1F27F8-D85A-D94B-89A6-EAD9CFABE2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Type checking can catch potential errors</a:t>
            </a:r>
          </a:p>
          <a:p>
            <a:pPr lvl="1"/>
            <a:r>
              <a:rPr lang="en-US" dirty="0"/>
              <a:t>This is why I encourage using strong typing</a:t>
            </a:r>
          </a:p>
          <a:p>
            <a:pPr lvl="1"/>
            <a:r>
              <a:rPr lang="en-US" dirty="0"/>
              <a:t>Finer type checking can catch more</a:t>
            </a:r>
          </a:p>
          <a:p>
            <a:pPr lvl="2"/>
            <a:r>
              <a:rPr lang="en-US" dirty="0"/>
              <a:t>Knowing X is in inches rather than centimeters</a:t>
            </a:r>
          </a:p>
          <a:p>
            <a:pPr lvl="2"/>
            <a:r>
              <a:rPr lang="en-US" dirty="0"/>
              <a:t>Knowing X may or may not be null</a:t>
            </a:r>
          </a:p>
          <a:p>
            <a:pPr lvl="2"/>
            <a:r>
              <a:rPr lang="en-US" dirty="0"/>
              <a:t>Knowing X can be tainted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This can be done by adding subtypes to existing Java types</a:t>
            </a:r>
          </a:p>
          <a:p>
            <a:pPr lvl="1"/>
            <a:r>
              <a:rPr lang="en-US" dirty="0"/>
              <a:t>Subtype of double-inches</a:t>
            </a:r>
          </a:p>
          <a:p>
            <a:pPr lvl="1"/>
            <a:r>
              <a:rPr lang="en-US" dirty="0"/>
              <a:t>Subtype of String-nonnull or String-nullable</a:t>
            </a:r>
          </a:p>
          <a:p>
            <a:pPr lvl="1"/>
            <a:r>
              <a:rPr lang="en-US" dirty="0"/>
              <a:t>Subtype of String-tainted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C8D431-FFCB-864D-B63A-2A4E2C05C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9E6AA-DA9C-AB4A-ADFE-60B4BA2AEDFD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D9BAF-E262-4145-B459-78AB9A889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19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869162-E81C-0846-A2A5-D3AE59C3B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15362" name="Picture 2" descr="PDF] Type-Checking Software Product Lines - A Formal Approach | Semantic  Scholar">
            <a:extLst>
              <a:ext uri="{FF2B5EF4-FFF2-40B4-BE49-F238E27FC236}">
                <a16:creationId xmlns:a16="http://schemas.microsoft.com/office/drawing/2014/main" id="{3A1818ED-E161-D841-B29E-21968463AB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136525"/>
            <a:ext cx="3470088" cy="2051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58136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801625-25A0-3147-93FE-DB99C637D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Defining Subtypes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6800EB-CAD1-3947-A830-BA77ED3498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Subtypes in Java can be defined using type annotations</a:t>
            </a:r>
          </a:p>
          <a:p>
            <a:pPr lvl="1"/>
            <a:r>
              <a:rPr lang="en-US" dirty="0"/>
              <a:t>@</a:t>
            </a:r>
            <a:r>
              <a:rPr lang="en-US" dirty="0" err="1"/>
              <a:t>NonNull</a:t>
            </a:r>
            <a:r>
              <a:rPr lang="en-US" dirty="0"/>
              <a:t>, @Tainted, @Unit(“inches”)</a:t>
            </a:r>
          </a:p>
          <a:p>
            <a:pPr lvl="1"/>
            <a:r>
              <a:rPr lang="en-US" dirty="0"/>
              <a:t>Can be applied to the types of fields, arguments, local variables, returns</a:t>
            </a:r>
          </a:p>
          <a:p>
            <a:pPr lvl="2"/>
            <a:r>
              <a:rPr lang="en-US" dirty="0"/>
              <a:t>Any place a type is specified, can annotate that type with appropriate subtypes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Need rules for checking and propagating subtypes</a:t>
            </a:r>
          </a:p>
          <a:p>
            <a:pPr lvl="1"/>
            <a:r>
              <a:rPr lang="en-US" dirty="0"/>
              <a:t>Assigning null to a @</a:t>
            </a:r>
            <a:r>
              <a:rPr lang="en-US" dirty="0" err="1"/>
              <a:t>NonNull</a:t>
            </a:r>
            <a:r>
              <a:rPr lang="en-US" dirty="0"/>
              <a:t> variable is an error</a:t>
            </a:r>
          </a:p>
          <a:p>
            <a:pPr lvl="1"/>
            <a:r>
              <a:rPr lang="en-US" dirty="0"/>
              <a:t>Passing inches to a method wanting centimeters is an error</a:t>
            </a:r>
          </a:p>
          <a:p>
            <a:pPr lvl="1"/>
            <a:r>
              <a:rPr lang="en-US" dirty="0"/>
              <a:t>Concatenating tainted data with untainted data yields tainted data</a:t>
            </a:r>
          </a:p>
          <a:p>
            <a:pPr lvl="1"/>
            <a:r>
              <a:rPr lang="en-US" dirty="0"/>
              <a:t>Inches * inches = inches</a:t>
            </a:r>
            <a:r>
              <a:rPr lang="en-US" baseline="30000" dirty="0"/>
              <a:t>2</a:t>
            </a:r>
            <a:r>
              <a:rPr lang="en-US" dirty="0"/>
              <a:t>; inches*scaler = inches</a:t>
            </a:r>
          </a:p>
          <a:p>
            <a:pPr lvl="1"/>
            <a:r>
              <a:rPr lang="en-US" dirty="0"/>
              <a:t>Writing tainted data to a file is an error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These must be defined for each subtype and operator</a:t>
            </a:r>
          </a:p>
          <a:p>
            <a:pPr lvl="1"/>
            <a:r>
              <a:rPr lang="en-US" dirty="0"/>
              <a:t>But in general, the rules follow a hierarchy for the subtype</a:t>
            </a:r>
          </a:p>
          <a:p>
            <a:pPr lvl="2"/>
            <a:r>
              <a:rPr lang="en-US" dirty="0"/>
              <a:t>Thus, the specification can be simplified and practical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884318-E03B-D742-ACB9-EC0191F7E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90F56-7186-8442-9DAD-35CC217D2506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AD12CB-720B-BE43-BBEC-0A5C089E8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19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8871A6-640D-EC4C-8669-F4C25E2B4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16388" name="Picture 4" descr="The Checker Framework Manual: Custom pluggable types for Java">
            <a:extLst>
              <a:ext uri="{FF2B5EF4-FFF2-40B4-BE49-F238E27FC236}">
                <a16:creationId xmlns:a16="http://schemas.microsoft.com/office/drawing/2014/main" id="{82524325-421D-E149-A423-2B79CBB68F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0436" y="62706"/>
            <a:ext cx="3851564" cy="1763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28154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D08E8-3D26-9916-9773-B5DE38BF0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Subtypes for Security Checking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0A3518-C2DE-9703-A43F-6B5C7CC399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@</a:t>
            </a:r>
            <a:r>
              <a:rPr lang="en-US" dirty="0" err="1"/>
              <a:t>SqlTainted</a:t>
            </a:r>
            <a:endParaRPr lang="en-US" dirty="0"/>
          </a:p>
          <a:p>
            <a:pPr lvl="1"/>
            <a:r>
              <a:rPr lang="en-US" dirty="0"/>
              <a:t>Whether data is tainted with respect to SQL injection</a:t>
            </a:r>
          </a:p>
          <a:p>
            <a:r>
              <a:rPr lang="en-US" dirty="0"/>
              <a:t>@</a:t>
            </a:r>
            <a:r>
              <a:rPr lang="en-US" dirty="0" err="1"/>
              <a:t>HtmlTainted</a:t>
            </a:r>
            <a:endParaRPr lang="en-US" dirty="0"/>
          </a:p>
          <a:p>
            <a:pPr lvl="1"/>
            <a:r>
              <a:rPr lang="en-US" dirty="0"/>
              <a:t>Whether data is tainted with respect to XSS</a:t>
            </a:r>
          </a:p>
          <a:p>
            <a:r>
              <a:rPr lang="en-US" dirty="0"/>
              <a:t>@</a:t>
            </a:r>
            <a:r>
              <a:rPr lang="en-US" dirty="0" err="1"/>
              <a:t>FileTainted</a:t>
            </a:r>
            <a:endParaRPr lang="en-US" dirty="0"/>
          </a:p>
          <a:p>
            <a:pPr lvl="1"/>
            <a:r>
              <a:rPr lang="en-US" dirty="0"/>
              <a:t>Is the file name tainted to give outside access</a:t>
            </a:r>
          </a:p>
          <a:p>
            <a:r>
              <a:rPr lang="en-US" dirty="0"/>
              <a:t>@Initialized</a:t>
            </a:r>
          </a:p>
          <a:p>
            <a:pPr lvl="1"/>
            <a:r>
              <a:rPr lang="en-US" dirty="0"/>
              <a:t>Has this data been initialized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9F3172-2A7A-FB0C-3D5E-AC54C3312E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6A593-6D2E-8B4D-B7D1-4355C47DFC49}" type="datetime1">
              <a:rPr lang="en-US" smtClean="0"/>
              <a:t>11/7/24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4456A9-2A8C-271A-ABA8-0EAF49B38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19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D0B589-BE3C-E4E0-68BF-258985818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5122" name="Picture 2" descr="Checker Framework | GSoC Organizations">
            <a:extLst>
              <a:ext uri="{FF2B5EF4-FFF2-40B4-BE49-F238E27FC236}">
                <a16:creationId xmlns:a16="http://schemas.microsoft.com/office/drawing/2014/main" id="{61DB6932-7AD6-845A-384E-5E39262DCA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6258" y="4921689"/>
            <a:ext cx="4721412" cy="1198796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2773944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5882E-849C-5444-9968-11C85510E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Subtype Checking Tools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EF7402-FA10-0D4D-8CD7-4CFC636B7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Tools exist for checking these subtypes</a:t>
            </a:r>
          </a:p>
          <a:p>
            <a:pPr lvl="1"/>
            <a:r>
              <a:rPr lang="en-US" dirty="0"/>
              <a:t>Using type-checking technology</a:t>
            </a:r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Checker system</a:t>
            </a:r>
          </a:p>
          <a:p>
            <a:pPr lvl="1"/>
            <a:r>
              <a:rPr lang="en-US" dirty="0"/>
              <a:t>Available as a plug-in for IDEs or standalone</a:t>
            </a:r>
          </a:p>
          <a:p>
            <a:pPr lvl="1"/>
            <a:r>
              <a:rPr lang="en-US" dirty="0"/>
              <a:t>Runs in batch mode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Checking is done statically</a:t>
            </a:r>
          </a:p>
          <a:p>
            <a:pPr lvl="1"/>
            <a:r>
              <a:rPr lang="en-US" dirty="0"/>
              <a:t>Check all assignments (explicit and implicit)</a:t>
            </a:r>
          </a:p>
          <a:p>
            <a:pPr lvl="1"/>
            <a:r>
              <a:rPr lang="en-US" dirty="0"/>
              <a:t>Types are propagated inside a method</a:t>
            </a:r>
          </a:p>
          <a:p>
            <a:pPr lvl="2"/>
            <a:r>
              <a:rPr lang="en-US" dirty="0"/>
              <a:t>Checking defines the target subtype at each program point</a:t>
            </a:r>
          </a:p>
          <a:p>
            <a:pPr lvl="1"/>
            <a:r>
              <a:rPr lang="en-US" dirty="0"/>
              <a:t>Types are not propagated between methods, but are checked at each boundary</a:t>
            </a:r>
          </a:p>
          <a:p>
            <a:pPr lvl="2"/>
            <a:r>
              <a:rPr lang="en-US" dirty="0"/>
              <a:t>Method call, return value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Errors</a:t>
            </a:r>
          </a:p>
          <a:p>
            <a:pPr lvl="1"/>
            <a:r>
              <a:rPr lang="en-US" dirty="0"/>
              <a:t>No errors detected says program is correct with respect to  annotations</a:t>
            </a:r>
          </a:p>
          <a:p>
            <a:pPr lvl="1"/>
            <a:r>
              <a:rPr lang="en-US" dirty="0"/>
              <a:t>Errors detected says program </a:t>
            </a:r>
            <a:r>
              <a:rPr lang="en-US" b="1" dirty="0"/>
              <a:t>might be </a:t>
            </a:r>
            <a:r>
              <a:rPr lang="en-US" dirty="0"/>
              <a:t>wrong</a:t>
            </a:r>
          </a:p>
          <a:p>
            <a:pPr lvl="2"/>
            <a:r>
              <a:rPr lang="en-US" dirty="0"/>
              <a:t>And type checking yields the execution sequence yielding the error</a:t>
            </a:r>
          </a:p>
          <a:p>
            <a:pPr lvl="1"/>
            <a:r>
              <a:rPr lang="en-US" dirty="0"/>
              <a:t>Again, this is an approximation since type combinations might not be possible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20D2AF-4B83-9241-A070-55E18CE9F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37BA4-4456-FF4A-BB2A-FAB4E3EEC124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0F47E0-261F-414C-BE6F-500534F22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19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B145CD-BC8D-1645-A5F6-5B97838DD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30</a:t>
            </a:fld>
            <a:endParaRPr lang="en-US"/>
          </a:p>
        </p:txBody>
      </p:sp>
      <p:pic>
        <p:nvPicPr>
          <p:cNvPr id="17412" name="Picture 4" descr="GitHub - typetools/checker-framework: Pluggable type-checking for Java">
            <a:extLst>
              <a:ext uri="{FF2B5EF4-FFF2-40B4-BE49-F238E27FC236}">
                <a16:creationId xmlns:a16="http://schemas.microsoft.com/office/drawing/2014/main" id="{39655F33-C6EE-9A44-9A30-B5A20CD32E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0224" y="221597"/>
            <a:ext cx="2849282" cy="2849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73195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8BD3A-7665-BB44-9043-1D62CB85C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Checker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C48027-6D7F-A146-B464-4A2E591FB2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More difficult than it looks</a:t>
            </a:r>
          </a:p>
          <a:p>
            <a:pPr lvl="1"/>
            <a:r>
              <a:rPr lang="en-US" dirty="0"/>
              <a:t>All intermediate values need to be subtyped correctly</a:t>
            </a:r>
          </a:p>
          <a:p>
            <a:pPr lvl="2"/>
            <a:r>
              <a:rPr lang="en-US" dirty="0"/>
              <a:t>Types must be defined at each boundary (method definition and call)</a:t>
            </a:r>
          </a:p>
          <a:p>
            <a:pPr lvl="2"/>
            <a:r>
              <a:rPr lang="en-US" dirty="0"/>
              <a:t>Can require a lot of annotations</a:t>
            </a:r>
          </a:p>
          <a:p>
            <a:pPr lvl="2"/>
            <a:r>
              <a:rPr lang="en-US" dirty="0"/>
              <a:t>Will miss some things (e.g., common routines)</a:t>
            </a:r>
          </a:p>
          <a:p>
            <a:pPr lvl="1"/>
            <a:r>
              <a:rPr lang="en-US" dirty="0"/>
              <a:t>Requires understanding and annotating collections</a:t>
            </a:r>
          </a:p>
          <a:p>
            <a:pPr lvl="2"/>
            <a:r>
              <a:rPr lang="en-US" dirty="0"/>
              <a:t>Saying that no value in a collection is null</a:t>
            </a:r>
          </a:p>
          <a:p>
            <a:pPr lvl="2"/>
            <a:r>
              <a:rPr lang="en-US" dirty="0"/>
              <a:t>Saying that access to a map will return something non-null</a:t>
            </a:r>
          </a:p>
          <a:p>
            <a:pPr lvl="3"/>
            <a:r>
              <a:rPr lang="en-US" dirty="0"/>
              <a:t>That this variable holds a valid key – there’s an annotation for that</a:t>
            </a:r>
          </a:p>
          <a:p>
            <a:pPr lvl="3"/>
            <a:r>
              <a:rPr lang="en-US" dirty="0"/>
              <a:t>But this requires adding a lot more annotations</a:t>
            </a:r>
          </a:p>
          <a:p>
            <a:pPr lvl="1"/>
            <a:r>
              <a:rPr lang="en-US" dirty="0"/>
              <a:t>Requires annotating third-party libraries</a:t>
            </a:r>
          </a:p>
          <a:p>
            <a:pPr lvl="2"/>
            <a:r>
              <a:rPr lang="en-US" dirty="0"/>
              <a:t>Java standard library is annotated by Checker</a:t>
            </a:r>
          </a:p>
          <a:p>
            <a:pPr lvl="2"/>
            <a:r>
              <a:rPr lang="en-US" dirty="0"/>
              <a:t>But systems often use other libraries as well</a:t>
            </a:r>
          </a:p>
          <a:p>
            <a:pPr lvl="1"/>
            <a:r>
              <a:rPr lang="en-US" dirty="0"/>
              <a:t>Only checks source code, not binaries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Nice framework, not that widely used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33E654-087F-524B-B952-2075D038E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374DE-50EE-B148-86F6-1117331A5CBD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FF9659-E5CF-D74C-9DA9-8924D6F32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19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EB688C-7567-6940-BA71-4B6E01A8A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31</a:t>
            </a:fld>
            <a:endParaRPr lang="en-US"/>
          </a:p>
        </p:txBody>
      </p:sp>
      <p:pic>
        <p:nvPicPr>
          <p:cNvPr id="18434" name="Picture 2" descr="The Checker Framework - DZone Java">
            <a:extLst>
              <a:ext uri="{FF2B5EF4-FFF2-40B4-BE49-F238E27FC236}">
                <a16:creationId xmlns:a16="http://schemas.microsoft.com/office/drawing/2014/main" id="{31F2D962-4F01-C74D-A1D7-9A63EF012F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36525"/>
            <a:ext cx="6083300" cy="1869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03579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90705-2E77-2F46-A28F-709B59EE5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Null Checking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E88310-8978-414E-815F-2DE59C3AD0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Checking for nulls is an important instance</a:t>
            </a:r>
          </a:p>
          <a:p>
            <a:pPr lvl="1"/>
            <a:r>
              <a:rPr lang="en-US" dirty="0"/>
              <a:t>Prevents potential </a:t>
            </a:r>
            <a:r>
              <a:rPr lang="en-US" dirty="0" err="1"/>
              <a:t>NullPointerExceptions</a:t>
            </a:r>
            <a:endParaRPr lang="en-US" dirty="0"/>
          </a:p>
          <a:p>
            <a:pPr lvl="1"/>
            <a:r>
              <a:rPr lang="en-US" dirty="0"/>
              <a:t>Can be quite useful</a:t>
            </a:r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Today’s compilers try to do this</a:t>
            </a:r>
          </a:p>
          <a:p>
            <a:pPr lvl="1"/>
            <a:r>
              <a:rPr lang="en-US" dirty="0"/>
              <a:t>But there are usually too many false positives </a:t>
            </a:r>
          </a:p>
          <a:p>
            <a:pPr lvl="2"/>
            <a:r>
              <a:rPr lang="en-US" dirty="0"/>
              <a:t>In constructors and routines called by constructors</a:t>
            </a:r>
          </a:p>
          <a:p>
            <a:pPr lvl="2"/>
            <a:r>
              <a:rPr lang="en-US" dirty="0"/>
              <a:t>When using collections</a:t>
            </a:r>
          </a:p>
          <a:p>
            <a:pPr lvl="2"/>
            <a:r>
              <a:rPr lang="en-US" dirty="0"/>
              <a:t>Based on library routines</a:t>
            </a:r>
          </a:p>
          <a:p>
            <a:pPr lvl="1"/>
            <a:r>
              <a:rPr lang="en-US" dirty="0"/>
              <a:t>Also, tools like </a:t>
            </a:r>
            <a:r>
              <a:rPr lang="en-US" dirty="0" err="1"/>
              <a:t>FindBugs</a:t>
            </a:r>
            <a:r>
              <a:rPr lang="en-US" dirty="0"/>
              <a:t> try to do this</a:t>
            </a:r>
          </a:p>
          <a:p>
            <a:pPr lvl="2"/>
            <a:r>
              <a:rPr lang="en-US" dirty="0"/>
              <a:t>Again, with lots of potential false positives</a:t>
            </a:r>
          </a:p>
          <a:p>
            <a:pPr lvl="1"/>
            <a:r>
              <a:rPr lang="en-US" dirty="0"/>
              <a:t>Can also be done using Checker with lots of annotations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6E5823-25FE-CD42-9B44-C2EE8F346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E09E7-0608-9347-AF50-0CD1C54517A7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833258-4B1C-0249-B4F7-AC6C8191D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19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20BC4-6946-FF47-9F7D-B4B634D65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32</a:t>
            </a:fld>
            <a:endParaRPr lang="en-US"/>
          </a:p>
        </p:txBody>
      </p:sp>
      <p:pic>
        <p:nvPicPr>
          <p:cNvPr id="7" name="Picture 2" descr="The Checker Framework Manual: Custom pluggable types for Java">
            <a:extLst>
              <a:ext uri="{FF2B5EF4-FFF2-40B4-BE49-F238E27FC236}">
                <a16:creationId xmlns:a16="http://schemas.microsoft.com/office/drawing/2014/main" id="{E942072C-E6A5-2C4E-BAF9-D2B25BEADF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136525"/>
            <a:ext cx="4038600" cy="1730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38480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C0001-9915-E346-8153-94880099B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Null Checking in the Compiler &amp; </a:t>
            </a:r>
            <a:r>
              <a:rPr lang="en-US" dirty="0" err="1"/>
              <a:t>FindBugs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78F2C5-CB2C-F842-8CEA-FAAD5058CC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Rather than checking everywhere</a:t>
            </a:r>
          </a:p>
          <a:p>
            <a:pPr lvl="1"/>
            <a:r>
              <a:rPr lang="en-US" dirty="0"/>
              <a:t>Only check where it can implicitly be null</a:t>
            </a:r>
          </a:p>
          <a:p>
            <a:pPr lvl="2"/>
            <a:r>
              <a:rPr lang="en-US" dirty="0"/>
              <a:t>After the user has checked for null</a:t>
            </a:r>
          </a:p>
          <a:p>
            <a:pPr lvl="2"/>
            <a:r>
              <a:rPr lang="en-US" dirty="0"/>
              <a:t>After the value has been set to null and not reset on all paths</a:t>
            </a:r>
          </a:p>
          <a:p>
            <a:pPr lvl="1"/>
            <a:r>
              <a:rPr lang="en-US" dirty="0"/>
              <a:t>This can have a lot of false negatives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This can be augmented with @</a:t>
            </a:r>
            <a:r>
              <a:rPr lang="en-US" dirty="0" err="1">
                <a:solidFill>
                  <a:schemeClr val="accent4">
                    <a:lumMod val="50000"/>
                  </a:schemeClr>
                </a:solidFill>
              </a:rPr>
              <a:t>NonNull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, @Nullable</a:t>
            </a:r>
          </a:p>
          <a:p>
            <a:pPr lvl="1"/>
            <a:r>
              <a:rPr lang="en-US" dirty="0"/>
              <a:t>To get more accurate results</a:t>
            </a:r>
          </a:p>
          <a:p>
            <a:pPr lvl="1"/>
            <a:r>
              <a:rPr lang="en-US" dirty="0"/>
              <a:t>But these aren’t necessarily supported by the compiler</a:t>
            </a:r>
          </a:p>
          <a:p>
            <a:r>
              <a:rPr lang="en-US" dirty="0">
                <a:solidFill>
                  <a:srgbClr val="7030A0"/>
                </a:solidFill>
              </a:rPr>
              <a:t>Or by building null checking into the language</a:t>
            </a:r>
          </a:p>
          <a:p>
            <a:pPr lvl="1"/>
            <a:r>
              <a:rPr lang="en-US" dirty="0"/>
              <a:t>DART: type system includes nullable/non-null explicitly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6FE68F-2CF4-8D4A-91FC-DA718E689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5EBFE-F9C3-224C-87EC-A4DD2157FF3B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0CE617-8E2F-AC4A-970A-6F6C2D069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19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53AE41-116D-6E42-B20A-F79CD7E92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33</a:t>
            </a:fld>
            <a:endParaRPr lang="en-US"/>
          </a:p>
        </p:txBody>
      </p:sp>
      <p:pic>
        <p:nvPicPr>
          <p:cNvPr id="3074" name="Picture 2" descr="IntelliJ IDEA complains about null check for @NotNull parameter - Stack  Overflow">
            <a:extLst>
              <a:ext uri="{FF2B5EF4-FFF2-40B4-BE49-F238E27FC236}">
                <a16:creationId xmlns:a16="http://schemas.microsoft.com/office/drawing/2014/main" id="{537EE31F-181C-7143-B734-27FB386234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6422" y="1406910"/>
            <a:ext cx="4249783" cy="1483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55653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2403B-DBBF-153F-DEAF-BD2480261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Null Safety in Dart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6C4F2B-89E8-F211-5FCE-AF970945C8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7850"/>
            <a:ext cx="10515600" cy="4351338"/>
          </a:xfrm>
        </p:spPr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Dart includes nullability in types system</a:t>
            </a:r>
          </a:p>
          <a:p>
            <a:pPr lvl="1"/>
            <a:r>
              <a:rPr lang="en-US" dirty="0"/>
              <a:t>Either absolute</a:t>
            </a:r>
          </a:p>
          <a:p>
            <a:pPr lvl="1"/>
            <a:r>
              <a:rPr lang="en-US" dirty="0"/>
              <a:t>Or settable in the constructor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And operators that handle null values automatically</a:t>
            </a:r>
          </a:p>
          <a:p>
            <a:pPr lvl="1"/>
            <a:r>
              <a:rPr lang="en-US" dirty="0"/>
              <a:t>With well-defined semantics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This solves many problems</a:t>
            </a:r>
          </a:p>
          <a:p>
            <a:pPr lvl="1"/>
            <a:r>
              <a:rPr lang="en-US" dirty="0"/>
              <a:t>Catches potential errors</a:t>
            </a:r>
          </a:p>
          <a:p>
            <a:pPr lvl="1"/>
            <a:r>
              <a:rPr lang="en-US" dirty="0"/>
              <a:t>Forces user to think about null values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But not all problems</a:t>
            </a:r>
          </a:p>
          <a:p>
            <a:pPr lvl="1"/>
            <a:r>
              <a:rPr lang="en-US" dirty="0"/>
              <a:t>Delayed initializations can still cause problems</a:t>
            </a:r>
          </a:p>
          <a:p>
            <a:pPr lvl="1"/>
            <a:r>
              <a:rPr lang="en-US" dirty="0"/>
              <a:t>Programmers get lazy and declare values as nullable</a:t>
            </a:r>
          </a:p>
          <a:p>
            <a:pPr lvl="1"/>
            <a:r>
              <a:rPr lang="en-US" dirty="0"/>
              <a:t>Compiler check based on conditionals not perfect</a:t>
            </a:r>
          </a:p>
          <a:p>
            <a:pPr lvl="1"/>
            <a:r>
              <a:rPr lang="en-US" dirty="0"/>
              <a:t>You should still except come errors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A5E012-CF74-6C70-4D1E-652718F70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6A593-6D2E-8B4D-B7D1-4355C47DFC49}" type="datetime1">
              <a:rPr lang="en-US" smtClean="0"/>
              <a:t>11/7/24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3F8D88-D0B4-C6CD-625E-B6F4F723F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19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4C5DC6-34E2-FFAF-5C4F-4A3620AE3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34</a:t>
            </a:fld>
            <a:endParaRPr lang="en-US"/>
          </a:p>
        </p:txBody>
      </p:sp>
      <p:pic>
        <p:nvPicPr>
          <p:cNvPr id="6146" name="Picture 2" descr="Understanding null safety | Dart">
            <a:extLst>
              <a:ext uri="{FF2B5EF4-FFF2-40B4-BE49-F238E27FC236}">
                <a16:creationId xmlns:a16="http://schemas.microsoft.com/office/drawing/2014/main" id="{7C526449-05F8-D236-894A-E99088604E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9731" y="3445293"/>
            <a:ext cx="2981269" cy="3047582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5142418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2E802-73E1-B441-6F0E-DD64CFFBD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027267-FD0B-7FDC-EB03-F9BE4141BD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Other approaches to safety checking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Abstract interpretation</a:t>
            </a:r>
          </a:p>
          <a:p>
            <a:pPr lvl="1"/>
            <a:r>
              <a:rPr lang="en-US" dirty="0"/>
              <a:t>Using data flow analysis to simulate a high-level execution</a:t>
            </a:r>
          </a:p>
          <a:p>
            <a:pPr lvl="1"/>
            <a:r>
              <a:rPr lang="en-US" dirty="0"/>
              <a:t>Looking at all possible inputs and executions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Model Checking</a:t>
            </a:r>
          </a:p>
          <a:p>
            <a:pPr lvl="1"/>
            <a:r>
              <a:rPr lang="en-US" dirty="0"/>
              <a:t>Mapping the safety condition and the program to finite automata</a:t>
            </a:r>
          </a:p>
          <a:p>
            <a:pPr lvl="1"/>
            <a:r>
              <a:rPr lang="en-US" dirty="0"/>
              <a:t>Developing a formula stating the safety condition fails</a:t>
            </a:r>
          </a:p>
          <a:p>
            <a:pPr lvl="1"/>
            <a:r>
              <a:rPr lang="en-US" dirty="0"/>
              <a:t>Proving that this formula is true to find counterexample</a:t>
            </a:r>
          </a:p>
          <a:p>
            <a:pPr lvl="2"/>
            <a:r>
              <a:rPr lang="en-US" dirty="0"/>
              <a:t>Or prove there is no counterexample </a:t>
            </a:r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66E276-2F45-8DB5-C8B5-CCF55109A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6A593-6D2E-8B4D-B7D1-4355C47DFC49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AC0BE9-021C-6ABC-EB76-31ACB4940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19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B36F8-2E6A-CDD6-D9E6-666759C76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35</a:t>
            </a:fld>
            <a:endParaRPr lang="en-US"/>
          </a:p>
        </p:txBody>
      </p:sp>
      <p:pic>
        <p:nvPicPr>
          <p:cNvPr id="8196" name="Picture 4" descr="Until Next Time - Single by Rell Williams | Spotify">
            <a:extLst>
              <a:ext uri="{FF2B5EF4-FFF2-40B4-BE49-F238E27FC236}">
                <a16:creationId xmlns:a16="http://schemas.microsoft.com/office/drawing/2014/main" id="{9DC1C06C-04CD-9451-8899-1DB6C7C962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0668" y="136525"/>
            <a:ext cx="2582732" cy="2582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44137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F58BC-30D0-4B47-B22E-DC6EF6F18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CF0C2-8F8F-0C44-A2F6-5BC2B2C658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Think about what can go wrong with your project</a:t>
            </a:r>
          </a:p>
          <a:p>
            <a:pPr lvl="1"/>
            <a:r>
              <a:rPr lang="en-US" dirty="0"/>
              <a:t>That you want to ensure the code doesn’t do</a:t>
            </a:r>
          </a:p>
          <a:p>
            <a:pPr lvl="1"/>
            <a:r>
              <a:rPr lang="en-US" dirty="0"/>
              <a:t>What are the potential problems </a:t>
            </a:r>
          </a:p>
          <a:p>
            <a:pPr lvl="2"/>
            <a:r>
              <a:rPr lang="en-US" dirty="0"/>
              <a:t>Safety, security, or operational</a:t>
            </a:r>
          </a:p>
          <a:p>
            <a:pPr lvl="1"/>
            <a:r>
              <a:rPr lang="en-US" dirty="0"/>
              <a:t>What are the critical aspects of your software</a:t>
            </a:r>
          </a:p>
          <a:p>
            <a:pPr lvl="1"/>
            <a:r>
              <a:rPr lang="en-US" dirty="0"/>
              <a:t>How would you show your software works</a:t>
            </a:r>
          </a:p>
          <a:p>
            <a:r>
              <a:rPr lang="en-US" dirty="0"/>
              <a:t>List one safety condition for you project</a:t>
            </a:r>
          </a:p>
          <a:p>
            <a:pPr lvl="1"/>
            <a:r>
              <a:rPr lang="en-US" dirty="0"/>
              <a:t>Submit to canvas</a:t>
            </a:r>
          </a:p>
          <a:p>
            <a:pPr lvl="1"/>
            <a:r>
              <a:rPr lang="en-US" dirty="0"/>
              <a:t>Due Thursday 11/14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398E88-444A-D747-9866-028A9D290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739C9-6636-F749-9628-B2DB76258DBB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08EA44-93DD-6548-8BA8-F4E1A90B8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E249D6-E2C1-7146-9A30-F5ABDEFB0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63987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9AF39-8C40-C647-909B-611C0199C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FAB8E3-3FC4-4940-AE89-A64526FDCF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Did any project want to present on 11/26?</a:t>
            </a:r>
          </a:p>
          <a:p>
            <a:r>
              <a:rPr lang="en-US" dirty="0"/>
              <a:t>We will have 3½  classes devoted to project presentations</a:t>
            </a:r>
          </a:p>
          <a:p>
            <a:pPr lvl="1"/>
            <a:r>
              <a:rPr lang="en-US" dirty="0"/>
              <a:t>(11/26), 12/3, 12/5, 12/10, (12/12)</a:t>
            </a:r>
          </a:p>
          <a:p>
            <a:pPr lvl="1"/>
            <a:r>
              <a:rPr lang="en-US" dirty="0"/>
              <a:t>Each team gets &lt;=40 minutes (half a class)</a:t>
            </a:r>
          </a:p>
          <a:p>
            <a:pPr lvl="1"/>
            <a:r>
              <a:rPr lang="en-US" dirty="0"/>
              <a:t>Last class: 12/12 can be used for final demo (&lt;=10 minutes)</a:t>
            </a:r>
          </a:p>
          <a:p>
            <a:r>
              <a:rPr lang="en-US" dirty="0"/>
              <a:t>Presentation</a:t>
            </a:r>
          </a:p>
          <a:p>
            <a:pPr lvl="1"/>
            <a:r>
              <a:rPr lang="en-US" dirty="0"/>
              <a:t>Requirements, specifications, design, implementation</a:t>
            </a:r>
          </a:p>
          <a:p>
            <a:pPr lvl="2"/>
            <a:r>
              <a:rPr lang="en-US" dirty="0"/>
              <a:t>Live demo or video (if possible; canned demo otherwise)</a:t>
            </a:r>
          </a:p>
          <a:p>
            <a:pPr lvl="2"/>
            <a:r>
              <a:rPr lang="en-US" dirty="0"/>
              <a:t>This can be saved for the last class, but would be nice to see current state</a:t>
            </a:r>
          </a:p>
          <a:p>
            <a:pPr lvl="1"/>
            <a:r>
              <a:rPr lang="en-US" dirty="0"/>
              <a:t>Possible plans for maintenance and evolution</a:t>
            </a:r>
          </a:p>
          <a:p>
            <a:pPr lvl="2"/>
            <a:r>
              <a:rPr lang="en-US" dirty="0"/>
              <a:t>Where is the project going after the class is over</a:t>
            </a:r>
          </a:p>
          <a:p>
            <a:pPr lvl="1"/>
            <a:r>
              <a:rPr lang="en-US" dirty="0"/>
              <a:t>Experience: What you learned, what you should have done better</a:t>
            </a:r>
          </a:p>
          <a:p>
            <a:pPr lvl="1"/>
            <a:r>
              <a:rPr lang="en-US" dirty="0"/>
              <a:t>Questions from the audience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141C66-5E93-7D40-9FD7-AC9943AA2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17866-28AA-D64B-B5AD-D98801E1C3A2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18EF79-DCB3-DA42-82BD-B93868648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19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24B16A-D5C3-D245-BF96-E9B9CB4F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83776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F4E08-8042-6C42-87C9-951B98F4A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Copyright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D76C24-0C90-EE49-A43F-A9302F29B7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You should have a copyright notice at the top of each file</a:t>
            </a:r>
          </a:p>
          <a:p>
            <a:pPr lvl="1"/>
            <a:r>
              <a:rPr lang="en-US" dirty="0"/>
              <a:t>With an appropriate license</a:t>
            </a:r>
          </a:p>
          <a:p>
            <a:pPr lvl="1"/>
            <a:r>
              <a:rPr lang="en-US" dirty="0"/>
              <a:t>Or “All Rights Reserved”</a:t>
            </a:r>
          </a:p>
          <a:p>
            <a:pPr lvl="1"/>
            <a:r>
              <a:rPr lang="en-US" dirty="0"/>
              <a:t>Even for programming assignments</a:t>
            </a:r>
          </a:p>
          <a:p>
            <a:r>
              <a:rPr lang="en-US" dirty="0"/>
              <a:t>In addition to your name and year</a:t>
            </a:r>
          </a:p>
          <a:p>
            <a:r>
              <a:rPr lang="en-US" dirty="0"/>
              <a:t>Should be the same throughout the project</a:t>
            </a:r>
          </a:p>
          <a:p>
            <a:r>
              <a:rPr lang="en-US" dirty="0"/>
              <a:t>Be aware of copyright on anything you use</a:t>
            </a:r>
          </a:p>
          <a:p>
            <a:pPr lvl="1"/>
            <a:r>
              <a:rPr lang="en-US" dirty="0"/>
              <a:t>Include in source if you borrowed code</a:t>
            </a:r>
          </a:p>
          <a:p>
            <a:pPr lvl="1"/>
            <a:r>
              <a:rPr lang="en-US" dirty="0"/>
              <a:t>And copyleft (GPL)</a:t>
            </a:r>
          </a:p>
          <a:p>
            <a:r>
              <a:rPr lang="en-US" dirty="0"/>
              <a:t>Should be below block comment for the file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DC6E55-DB56-B145-B513-9BF6E0F0E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2CA6F-367A-9145-A0A8-C505A2295775}" type="datetime1">
              <a:rPr lang="en-US" smtClean="0"/>
              <a:t>11/11/24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80B11D-F44E-3C45-913B-FC0C769C2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19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1BDBEC-13A7-3848-B0D1-409707B24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38</a:t>
            </a:fld>
            <a:endParaRPr lang="en-US"/>
          </a:p>
        </p:txBody>
      </p:sp>
      <p:pic>
        <p:nvPicPr>
          <p:cNvPr id="4098" name="Picture 2" descr="Copyright Law and Software Licensing - IST432_SP11_TEAM1 - Confluence">
            <a:extLst>
              <a:ext uri="{FF2B5EF4-FFF2-40B4-BE49-F238E27FC236}">
                <a16:creationId xmlns:a16="http://schemas.microsoft.com/office/drawing/2014/main" id="{F263C17C-94FE-1A43-B9F2-D0D1B35EFF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2456739"/>
            <a:ext cx="3987678" cy="1944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13086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F11DC-4603-B549-B7B9-02027844D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Subtypes for a Type Form a Lattice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8B0FA7-3B49-D847-B2C0-276BD1148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A252F-1E48-6044-A6D0-3FA900A41DD2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830631-CC0D-A349-9828-884A752AA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19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B54D8-ABD1-D447-8FB3-98D65A2C8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39</a:t>
            </a:fld>
            <a:endParaRPr lang="en-US"/>
          </a:p>
        </p:txBody>
      </p:sp>
      <p:pic>
        <p:nvPicPr>
          <p:cNvPr id="6146" name="Picture 2" descr="The Checker Framework Manual: Custom pluggable types for Java">
            <a:extLst>
              <a:ext uri="{FF2B5EF4-FFF2-40B4-BE49-F238E27FC236}">
                <a16:creationId xmlns:a16="http://schemas.microsoft.com/office/drawing/2014/main" id="{B68D26C7-F435-4AA1-7AF2-3C49CB4731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982" y="2533650"/>
            <a:ext cx="4521200" cy="179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The Checker Framework Manual: Custom pluggable types for Java">
            <a:extLst>
              <a:ext uri="{FF2B5EF4-FFF2-40B4-BE49-F238E27FC236}">
                <a16:creationId xmlns:a16="http://schemas.microsoft.com/office/drawing/2014/main" id="{59C58B48-D57A-8D32-D253-4BD9B8B6A0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4296" y="2438400"/>
            <a:ext cx="41021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2321212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7383024F-3BF6-FD4C-AD1F-07A087CD1115}" vid="{DB1C44C7-EF57-E94B-AA0A-0C9AC4A0B5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87098</TotalTime>
  <Words>3556</Words>
  <Application>Microsoft Macintosh PowerPoint</Application>
  <PresentationFormat>Widescreen</PresentationFormat>
  <Paragraphs>592</Paragraphs>
  <Slides>39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5" baseType="lpstr">
      <vt:lpstr>Arial</vt:lpstr>
      <vt:lpstr>Calibri</vt:lpstr>
      <vt:lpstr>Calibri Light</vt:lpstr>
      <vt:lpstr>Century Schoolbook</vt:lpstr>
      <vt:lpstr>Segoe UI</vt:lpstr>
      <vt:lpstr>Theme1</vt:lpstr>
      <vt:lpstr>Static Analysis I</vt:lpstr>
      <vt:lpstr>Programming Assignment</vt:lpstr>
      <vt:lpstr>Validation versus Verification</vt:lpstr>
      <vt:lpstr>Goals of Static Analysis</vt:lpstr>
      <vt:lpstr>Partial Correctness</vt:lpstr>
      <vt:lpstr>Contracts: The Traditional Approach</vt:lpstr>
      <vt:lpstr>Specifying Preconditions in Java</vt:lpstr>
      <vt:lpstr>Postcondition Contracts</vt:lpstr>
      <vt:lpstr>Class Contracts</vt:lpstr>
      <vt:lpstr>Class Contracts</vt:lpstr>
      <vt:lpstr>Checking Class Contracts</vt:lpstr>
      <vt:lpstr>Discussion</vt:lpstr>
      <vt:lpstr>Safety Condition</vt:lpstr>
      <vt:lpstr>Safety Conditions</vt:lpstr>
      <vt:lpstr>Security Problems as Safety Conditions</vt:lpstr>
      <vt:lpstr>System Problems as Safety Conditions</vt:lpstr>
      <vt:lpstr>Safety Conditions in Embedded Systems</vt:lpstr>
      <vt:lpstr>Static Analysis Checks Safety Conditions</vt:lpstr>
      <vt:lpstr>Büchi Automata</vt:lpstr>
      <vt:lpstr>Temporal Logical Formulas</vt:lpstr>
      <vt:lpstr>Representing the Program’s Data</vt:lpstr>
      <vt:lpstr>Representing the Program</vt:lpstr>
      <vt:lpstr>Data-Based Safety Conditions</vt:lpstr>
      <vt:lpstr>Program-State-Based Safety Conditions</vt:lpstr>
      <vt:lpstr>Testing Safety Conditions</vt:lpstr>
      <vt:lpstr>Static Analysis</vt:lpstr>
      <vt:lpstr>Subtype Checking</vt:lpstr>
      <vt:lpstr>Defining Subtypes</vt:lpstr>
      <vt:lpstr>Subtypes for Security Checking</vt:lpstr>
      <vt:lpstr>Subtype Checking Tools</vt:lpstr>
      <vt:lpstr>Using Checker</vt:lpstr>
      <vt:lpstr>Null Checking</vt:lpstr>
      <vt:lpstr>Null Checking in the Compiler &amp; FindBugs</vt:lpstr>
      <vt:lpstr>Null Safety in Dart</vt:lpstr>
      <vt:lpstr>Next Time</vt:lpstr>
      <vt:lpstr>Homework</vt:lpstr>
      <vt:lpstr>PROJECT</vt:lpstr>
      <vt:lpstr>Copyright</vt:lpstr>
      <vt:lpstr>Subtypes for a Type Form a Lattice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Static Analysis</dc:title>
  <dc:creator>Steven Reiss</dc:creator>
  <cp:lastModifiedBy>Steven Reiss</cp:lastModifiedBy>
  <cp:revision>80</cp:revision>
  <dcterms:created xsi:type="dcterms:W3CDTF">2020-11-02T18:56:58Z</dcterms:created>
  <dcterms:modified xsi:type="dcterms:W3CDTF">2024-11-12T13:30:42Z</dcterms:modified>
</cp:coreProperties>
</file>