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6"/>
  </p:notesMasterIdLst>
  <p:sldIdLst>
    <p:sldId id="256" r:id="rId2"/>
    <p:sldId id="275" r:id="rId3"/>
    <p:sldId id="304" r:id="rId4"/>
    <p:sldId id="276" r:id="rId5"/>
    <p:sldId id="277" r:id="rId6"/>
    <p:sldId id="278" r:id="rId7"/>
    <p:sldId id="308" r:id="rId8"/>
    <p:sldId id="310" r:id="rId9"/>
    <p:sldId id="296" r:id="rId10"/>
    <p:sldId id="311" r:id="rId11"/>
    <p:sldId id="312" r:id="rId12"/>
    <p:sldId id="302" r:id="rId13"/>
    <p:sldId id="279" r:id="rId14"/>
    <p:sldId id="297" r:id="rId15"/>
    <p:sldId id="298" r:id="rId16"/>
    <p:sldId id="305" r:id="rId17"/>
    <p:sldId id="299" r:id="rId18"/>
    <p:sldId id="280" r:id="rId19"/>
    <p:sldId id="303" r:id="rId20"/>
    <p:sldId id="281" r:id="rId21"/>
    <p:sldId id="313" r:id="rId22"/>
    <p:sldId id="307" r:id="rId23"/>
    <p:sldId id="306" r:id="rId24"/>
    <p:sldId id="282" r:id="rId25"/>
    <p:sldId id="284" r:id="rId26"/>
    <p:sldId id="285" r:id="rId27"/>
    <p:sldId id="286" r:id="rId28"/>
    <p:sldId id="287" r:id="rId29"/>
    <p:sldId id="288" r:id="rId30"/>
    <p:sldId id="301" r:id="rId31"/>
    <p:sldId id="309" r:id="rId32"/>
    <p:sldId id="290" r:id="rId33"/>
    <p:sldId id="291" r:id="rId34"/>
    <p:sldId id="295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53"/>
    <p:restoredTop sz="76860"/>
  </p:normalViewPr>
  <p:slideViewPr>
    <p:cSldViewPr snapToGrid="0" snapToObjects="1">
      <p:cViewPr varScale="1">
        <p:scale>
          <a:sx n="89" d="100"/>
          <a:sy n="89" d="100"/>
        </p:scale>
        <p:origin x="18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770565-30AB-6749-A2C2-D73A7FF41951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15C14A-06A7-0747-957B-6CBF84D10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295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089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A9768-6A09-CD48-9166-D94914442A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19C42F-FC2C-F340-86D2-B3EB1A0D9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68AF5D-CCF2-0543-A1BD-56D1639F8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4C2F80CD-1AE6-E04B-A83A-5A55B5DED616}" type="datetime1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BC1A0-3D23-FD4A-A7AA-71D5EA533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E47230-DB60-FF4F-A307-AC51AB7F2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551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54418-83E6-8741-A518-03E976937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F81602-C83A-3443-875D-1B817D5F1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1D2771-BA38-714D-BB2D-3877CA118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400"/>
            </a:lvl1pPr>
          </a:lstStyle>
          <a:p>
            <a:fld id="{825B0709-6CB3-1240-B358-C21B79BD0348}" type="datetime1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4B3A7-CD31-5849-9490-59027C6D1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US"/>
              <a:t>CSCI2340 - Lecture 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359A4-FB2C-AC45-BB6B-B0A36956C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312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0FB39-5217-884B-A753-EBC99CED6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90812F-AA74-0F47-8F09-7AFAEB2F6F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4BF20B-9E3C-D942-B269-C05D018F4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8CBBABF4-CC4B-3042-8F61-481A43FA22ED}" type="datetime1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9BC-1149-F346-8A71-54B1B8E77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629824-8D32-E445-9405-D2D927228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750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BF9DC-6C04-0742-B6AD-7D6518468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F5E50-7B60-0447-BDFD-302DD91C33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DDF4B8-417A-F04B-9334-353B32DEF4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5AF841-5700-3D42-AFE1-903C9C2FD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9E0F6BEF-44F0-4E45-B26A-0B5D058D68D5}" type="datetime1">
              <a:rPr lang="en-US" smtClean="0"/>
              <a:t>11/14/2024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84747B-C6C6-584B-B126-64FDCE258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20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00F15F-1E7B-6543-84A8-F4C85C413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053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E4756-E1E5-754C-87A6-B6851F115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F4BA77-F17B-E947-99AA-E04533F07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3F7A5D-5F90-9946-AD51-71CCC19556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717858-256F-BA44-A1EA-965BC5A1FF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D14B7A-FC74-7640-B07F-14730ED76D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AF7AD3-CD39-1D43-9B89-324A86E26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7D735FDD-7E96-6449-99A7-F64AE5624459}" type="datetime1">
              <a:rPr lang="en-US" smtClean="0"/>
              <a:t>11/14/2024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C35014-6F1A-8849-A55E-80262F1B9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20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81B2BD-693A-C04A-AD65-7AE5DAAD5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239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07BCA-DA6B-5E48-8B86-9EEA14FDF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2B21C0-ABCC-1E46-9ACA-77BCEE68C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10A0BD75-D16C-8A49-A0DB-7CD0D442F68E}" type="datetime1">
              <a:rPr lang="en-US" smtClean="0"/>
              <a:t>11/14/2024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104957-25F7-F448-B8EF-27B57CF53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B1C5FF-847E-DB49-BC53-4A1232640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321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124459-4546-6242-98C8-5A24329C4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D0A81-83C5-8E49-9C37-946302270A51}" type="datetime1">
              <a:rPr lang="en-US" smtClean="0"/>
              <a:t>11/14/2024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0A5753-50F4-934E-B921-7CAEE212A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20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B3E2F6-E3C5-0144-A5C7-1A2E9B6CB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940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3ABF5-9E9B-7049-9F63-B328D97A3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DCB58-34F7-924A-BB49-990563EBB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FA0D5F-EA5A-604D-9D89-CB18B0BCF1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4E6103-6501-8F47-967C-AED93CA40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55BB9FEC-E01F-1346-A91C-0E0D2BB4F8CB}" type="datetime1">
              <a:rPr lang="en-US" smtClean="0"/>
              <a:t>11/14/2024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A77F69-1A05-E444-94AE-E3D09E55B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20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05D97C-F4DD-8D49-9C3B-0C2129C0F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165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B83F1-F291-F648-861C-D1816789E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764F6A-B1DC-9643-BCAA-75DB92FDC0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9D0501-3A9E-864F-931D-D06F2187D4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2604C0-5E5C-2E44-93F5-6B8F0AA3C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CE5039D8-B1C8-7B4A-AAF8-14B54CB114D2}" type="datetime1">
              <a:rPr lang="en-US" smtClean="0"/>
              <a:t>11/14/2024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3A69EC-4E11-AD48-8442-6C66A8F0E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20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4F54C4-80C6-F64C-B7F1-C234BC757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37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65306-F5C3-294D-84C2-3086F6FB2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13B09B-B67E-A04E-B2A3-8EF2C489D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72FE46-5B24-D24D-9C60-8FB0182C8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BA51CAB4-6B84-584D-AFB8-2F8E0F7033F8}" type="datetime1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08115-5973-654B-9A00-9D0658132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en-US"/>
              <a:t>CSCI2340 - Lecture 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06779-E6CB-A447-8CBA-2EF6EFB1E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321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5A7DD1-D75A-2847-B885-94F57889F6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D88E1D-B89A-8240-B19C-735DA34A5D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6388EB-2D74-C147-8FF8-0CFCF95BE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1F65ACD8-A735-2143-8A3A-012F9EF37AE0}" type="datetime1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D2AC12-8B34-0843-AFD7-0F057CF2C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6FE19-427B-6A4A-9451-42DDB124F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946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88000">
              <a:schemeClr val="accent5">
                <a:lumMod val="75000"/>
              </a:schemeClr>
            </a:gs>
            <a:gs pos="79000">
              <a:schemeClr val="accent5">
                <a:lumMod val="75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lin ang="3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CE34EF-14C8-1748-99AA-824198C3E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943E3-84FC-764E-8114-59F297CC0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2D9395-312B-9F4E-B6E1-87B6A840FF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C730F-0CC6-ED46-99B2-B4A801427FF0}" type="datetime1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5FB4C-D3DB-354B-9BAB-8A268CF6E4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CSCI2340 - Lecture 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DAF426-C211-2243-A156-9DB0ED9F62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731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D123327-1051-9C49-9201-CF7A82C275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5859" y="3003503"/>
            <a:ext cx="8332694" cy="1197069"/>
          </a:xfrm>
        </p:spPr>
        <p:txBody>
          <a:bodyPr>
            <a:normAutofit/>
          </a:bodyPr>
          <a:lstStyle/>
          <a:p>
            <a:r>
              <a:rPr lang="en-US" sz="8000" dirty="0">
                <a:solidFill>
                  <a:schemeClr val="accent1"/>
                </a:solidFill>
                <a:latin typeface="Century Schoolbook" panose="02040604050505020304" pitchFamily="18" charset="0"/>
              </a:rPr>
              <a:t>Static</a:t>
            </a:r>
            <a:r>
              <a:rPr lang="en-US" sz="7200" dirty="0">
                <a:solidFill>
                  <a:schemeClr val="accent1"/>
                </a:solidFill>
                <a:latin typeface="Century Schoolbook" panose="02040604050505020304" pitchFamily="18" charset="0"/>
              </a:rPr>
              <a:t> Analysis II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E46512F-126A-8648-8FE8-249A1CE7B3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888" y="4200572"/>
            <a:ext cx="7893424" cy="1655762"/>
          </a:xfrm>
        </p:spPr>
        <p:txBody>
          <a:bodyPr/>
          <a:lstStyle/>
          <a:p>
            <a:r>
              <a:rPr lang="en-US" dirty="0"/>
              <a:t>CSCI2340: Software Engineering of Large Systems</a:t>
            </a:r>
          </a:p>
          <a:p>
            <a:r>
              <a:rPr lang="en-US" dirty="0"/>
              <a:t>Steven P. Reiss</a:t>
            </a:r>
          </a:p>
          <a:p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CC6377C-E52C-5D41-841A-CFAF97AFE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62266-A185-9C47-B430-359923620831}" type="datetime1">
              <a:rPr lang="en-US" smtClean="0"/>
              <a:t>11/14/2024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7F3AA51-9EB9-8D49-B5AD-BBC7D146B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20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1D29AA0-0DB2-E24E-B7D5-560FA46E7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2" name="Picture 2" descr="Elizabeth Dinella on Twitter: &quot;Just watched an awesome introduction to static  analysis by @mattmight. One of my favorite slides😂😂… &quot;">
            <a:extLst>
              <a:ext uri="{FF2B5EF4-FFF2-40B4-BE49-F238E27FC236}">
                <a16:creationId xmlns:a16="http://schemas.microsoft.com/office/drawing/2014/main" id="{7EB4470D-9CD2-264D-B673-D968C2784D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7" t="38674" r="2288" b="14659"/>
          <a:stretch/>
        </p:blipFill>
        <p:spPr bwMode="auto">
          <a:xfrm>
            <a:off x="0" y="125178"/>
            <a:ext cx="8392062" cy="2745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Tom Sobel, MA, MBACP on Twitter: &quot;Friday psychology humour! All about  perspectives! After all laughter is the best medicine. Thanks  @LoosePartsGuy #humour #laughter #psychology #fridayfunday #endoftheweek  #therapy #perspective #counselling #validation ...">
            <a:extLst>
              <a:ext uri="{FF2B5EF4-FFF2-40B4-BE49-F238E27FC236}">
                <a16:creationId xmlns:a16="http://schemas.microsoft.com/office/drawing/2014/main" id="{C6DD208E-FB9E-964F-A575-6C81BD485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1497711"/>
            <a:ext cx="3198158" cy="3944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7442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59924-74ED-6E4F-B8B3-DFEF8C24C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Checking Requires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4B287-8C28-2844-A4FB-D2537522FE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Type checking doesn’t take flow of control into account</a:t>
            </a:r>
          </a:p>
          <a:p>
            <a:pPr lvl="1"/>
            <a:r>
              <a:rPr lang="en-US" dirty="0"/>
              <a:t>Considers the declared type, not the actual types</a:t>
            </a:r>
          </a:p>
          <a:p>
            <a:pPr lvl="2"/>
            <a:r>
              <a:rPr lang="en-US" dirty="0"/>
              <a:t>Routine without a declaration can return NULL, even if it wouldn’t</a:t>
            </a:r>
          </a:p>
          <a:p>
            <a:pPr lvl="2"/>
            <a:r>
              <a:rPr lang="en-US" dirty="0"/>
              <a:t>Doesn’t know what actual types might occur a a given point</a:t>
            </a:r>
          </a:p>
          <a:p>
            <a:pPr lvl="1"/>
            <a:r>
              <a:rPr lang="en-US" dirty="0"/>
              <a:t>Methods use their declared type, not what is effectively passed in</a:t>
            </a:r>
          </a:p>
          <a:p>
            <a:pPr lvl="1"/>
            <a:r>
              <a:rPr lang="en-US" dirty="0"/>
              <a:t>Need to annotate all intermediate methods and local declarations to make it work</a:t>
            </a:r>
          </a:p>
          <a:p>
            <a:pPr lvl="2"/>
            <a:r>
              <a:rPr lang="en-US" dirty="0"/>
              <a:t>And there can be a lot of them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Want to understand the actual types occurring in execution</a:t>
            </a:r>
          </a:p>
          <a:p>
            <a:pPr lvl="1"/>
            <a:r>
              <a:rPr lang="en-US" dirty="0"/>
              <a:t>And the actual subtypes</a:t>
            </a:r>
          </a:p>
          <a:p>
            <a:pPr lvl="1"/>
            <a:r>
              <a:rPr lang="en-US" dirty="0"/>
              <a:t>More precise than the declared types</a:t>
            </a:r>
          </a:p>
          <a:p>
            <a:pPr lvl="1"/>
            <a:r>
              <a:rPr lang="en-US" dirty="0"/>
              <a:t>This provides more accurate analysis</a:t>
            </a:r>
          </a:p>
          <a:p>
            <a:pPr lvl="1"/>
            <a:r>
              <a:rPr lang="en-US" dirty="0"/>
              <a:t>With many fewer annotations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Also want to track program states</a:t>
            </a:r>
          </a:p>
          <a:p>
            <a:pPr lvl="1"/>
            <a:r>
              <a:rPr lang="en-US" dirty="0"/>
              <a:t>Properties that aren’t data-specific</a:t>
            </a:r>
          </a:p>
          <a:p>
            <a:pPr lvl="1"/>
            <a:r>
              <a:rPr lang="en-US" dirty="0"/>
              <a:t>More general safety conditions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D85A2-1C0E-F342-B2CA-892425C9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4CB52-20B3-3248-B7AE-0A36B4A2771F}" type="datetime1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B8A948-DAE1-4840-B170-D64B4A23A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8419F-4817-134F-8657-FA0A50EE7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20482" name="Picture 2" descr="Prof. Eric Bodden, Ph.D. » Position Paper: Static Flow-Sensitive &amp;  Context-Sensitive Information-flow Analysis for Software Product Lines">
            <a:extLst>
              <a:ext uri="{FF2B5EF4-FFF2-40B4-BE49-F238E27FC236}">
                <a16:creationId xmlns:a16="http://schemas.microsoft.com/office/drawing/2014/main" id="{C13E2349-2708-6D46-A377-D7DEF8D44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3689826"/>
            <a:ext cx="3844297" cy="2335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6280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605E8-A8F6-AE10-7DE0-F8414D3DE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Beyond Type Checking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45393-22D4-D031-EC69-4238A7F872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Check data-oriented properties without all the annotations</a:t>
            </a:r>
          </a:p>
          <a:p>
            <a:pPr lvl="1"/>
            <a:r>
              <a:rPr lang="en-US" dirty="0"/>
              <a:t>Annotate only source and sink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Check program-oriented properties</a:t>
            </a:r>
          </a:p>
          <a:p>
            <a:pPr lvl="1"/>
            <a:r>
              <a:rPr lang="en-US" dirty="0"/>
              <a:t>That aren’t related to a type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Approaches exist</a:t>
            </a:r>
          </a:p>
          <a:p>
            <a:pPr lvl="1"/>
            <a:r>
              <a:rPr lang="en-US" dirty="0"/>
              <a:t>Using </a:t>
            </a:r>
            <a:r>
              <a:rPr lang="en-US" b="1" dirty="0"/>
              <a:t>Data Flow Analysis</a:t>
            </a:r>
            <a:r>
              <a:rPr lang="en-US" dirty="0"/>
              <a:t> to propagate the properties</a:t>
            </a:r>
          </a:p>
          <a:p>
            <a:pPr lvl="2"/>
            <a:r>
              <a:rPr lang="en-US" dirty="0"/>
              <a:t>Running a model of the program with symbolic values</a:t>
            </a:r>
          </a:p>
          <a:p>
            <a:pPr lvl="1"/>
            <a:r>
              <a:rPr lang="en-US" dirty="0"/>
              <a:t>Using </a:t>
            </a:r>
            <a:r>
              <a:rPr lang="en-US" b="1" dirty="0"/>
              <a:t>Model Checking </a:t>
            </a:r>
            <a:r>
              <a:rPr lang="en-US" dirty="0"/>
              <a:t>to validate a safety property</a:t>
            </a:r>
          </a:p>
          <a:p>
            <a:pPr lvl="2"/>
            <a:r>
              <a:rPr lang="en-US" dirty="0"/>
              <a:t>Map program to an automata to a temporal logic predicate showing next state</a:t>
            </a:r>
          </a:p>
          <a:p>
            <a:pPr lvl="2"/>
            <a:r>
              <a:rPr lang="en-US" dirty="0"/>
              <a:t>Map safety condition to an automata to a temporal logic formula</a:t>
            </a:r>
          </a:p>
          <a:p>
            <a:pPr lvl="2"/>
            <a:r>
              <a:rPr lang="en-US" dirty="0"/>
              <a:t>Create a formula that says the program can enter an error state</a:t>
            </a:r>
          </a:p>
          <a:p>
            <a:pPr lvl="2"/>
            <a:r>
              <a:rPr lang="en-US" dirty="0"/>
              <a:t>Prove that formula is correct</a:t>
            </a:r>
          </a:p>
          <a:p>
            <a:pPr lvl="1"/>
            <a:r>
              <a:rPr lang="en-US" dirty="0"/>
              <a:t>Specialized approaches for specific properties </a:t>
            </a:r>
            <a:r>
              <a:rPr lang="en-US" dirty="0" smtClean="0"/>
              <a:t>(e.g., thread safety) also </a:t>
            </a:r>
            <a:r>
              <a:rPr lang="en-US" dirty="0"/>
              <a:t>exist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0695AB-2607-8065-369A-288FC73AC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B0709-6CB3-1240-B358-C21B79BD0348}" type="datetime1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C4208A-D7AE-74A0-2F26-8A00CCFFB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77963A-E5A4-974A-A7C4-D7A108A6D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026" name="Picture 2" descr="Abstract Interpretation in a Nutshell">
            <a:extLst>
              <a:ext uri="{FF2B5EF4-FFF2-40B4-BE49-F238E27FC236}">
                <a16:creationId xmlns:a16="http://schemas.microsoft.com/office/drawing/2014/main" id="{5CA54FFF-B611-4AB1-725B-F991BA3788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3760" y="118618"/>
            <a:ext cx="3364230" cy="1572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odel Checking Process.">
            <a:extLst>
              <a:ext uri="{FF2B5EF4-FFF2-40B4-BE49-F238E27FC236}">
                <a16:creationId xmlns:a16="http://schemas.microsoft.com/office/drawing/2014/main" id="{56B6E571-8F34-D1D9-42FB-0501009100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7960" y="2447398"/>
            <a:ext cx="3032760" cy="1780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4101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D8DD9-54F1-A848-90CE-6B93C3396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036" y="365125"/>
            <a:ext cx="11055928" cy="1325563"/>
          </a:xfrm>
        </p:spPr>
        <p:txBody>
          <a:bodyPr>
            <a:normAutofit/>
          </a:bodyPr>
          <a:lstStyle/>
          <a:p>
            <a:r>
              <a:rPr lang="en-US" dirty="0"/>
              <a:t>Data Flow Analysis: A More General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33EBC-5B74-B142-8088-2CDAA2839D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Determines what code can be reached</a:t>
            </a:r>
          </a:p>
          <a:p>
            <a:pPr lvl="1"/>
            <a:r>
              <a:rPr lang="en-US" dirty="0"/>
              <a:t>And what code orderings are possible</a:t>
            </a:r>
          </a:p>
          <a:p>
            <a:pPr lvl="1"/>
            <a:r>
              <a:rPr lang="en-US" dirty="0"/>
              <a:t>Considers different calling situations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Determines what values that can reach each point</a:t>
            </a:r>
          </a:p>
          <a:p>
            <a:pPr lvl="1"/>
            <a:r>
              <a:rPr lang="en-US" dirty="0"/>
              <a:t>Value is an abstract representation of program data</a:t>
            </a:r>
          </a:p>
          <a:p>
            <a:pPr lvl="2"/>
            <a:r>
              <a:rPr lang="en-US" dirty="0"/>
              <a:t>Specific type &amp; subtype and finite value representation</a:t>
            </a:r>
          </a:p>
          <a:p>
            <a:pPr lvl="1"/>
            <a:r>
              <a:rPr lang="en-US" dirty="0"/>
              <a:t>Tracked for all instances: stack, local variables, fields, </a:t>
            </a:r>
            <a:r>
              <a:rPr lang="en-US" dirty="0" err="1"/>
              <a:t>globals</a:t>
            </a:r>
            <a:endParaRPr lang="en-US" dirty="0"/>
          </a:p>
          <a:p>
            <a:pPr lvl="1"/>
            <a:r>
              <a:rPr lang="en-US" dirty="0"/>
              <a:t>Values can then represent types (since they are typed)</a:t>
            </a:r>
          </a:p>
          <a:p>
            <a:pPr lvl="2"/>
            <a:r>
              <a:rPr lang="en-US" dirty="0"/>
              <a:t>Actual types, not declared types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Does implicit type checking</a:t>
            </a:r>
          </a:p>
          <a:p>
            <a:pPr lvl="1"/>
            <a:r>
              <a:rPr lang="en-US" dirty="0"/>
              <a:t>Without having to specify the intermediate constraints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E21C0-F18E-B148-A202-4A48B5E3B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5D9BD-7A2C-6B4D-95AE-94CF8E014A5A}" type="datetime1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21B82F-67B3-9F46-A6E3-613CC1BF2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E6E6A7-469A-4A4A-AA69-E6ACCFDF5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21506" name="Picture 2" descr="Parasoft .TEST, Write better C# Code Using Data Flow Analysis">
            <a:extLst>
              <a:ext uri="{FF2B5EF4-FFF2-40B4-BE49-F238E27FC236}">
                <a16:creationId xmlns:a16="http://schemas.microsoft.com/office/drawing/2014/main" id="{495E2C01-46DE-C048-96E5-50B5A9766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649" y="1495909"/>
            <a:ext cx="2725271" cy="2043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9532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3881F-5350-2C4A-B0D2-15E596557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Flow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4BC65-CFE9-B844-A99D-E13CB489A0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Can be used to check state-based safety conditions</a:t>
            </a:r>
          </a:p>
          <a:p>
            <a:pPr lvl="1"/>
            <a:r>
              <a:rPr lang="en-US" dirty="0"/>
              <a:t>Associate set of safety condition states with each program point</a:t>
            </a:r>
          </a:p>
          <a:p>
            <a:pPr lvl="1"/>
            <a:r>
              <a:rPr lang="en-US" dirty="0"/>
              <a:t>Propagate these through the execution</a:t>
            </a:r>
          </a:p>
          <a:p>
            <a:pPr lvl="2"/>
            <a:r>
              <a:rPr lang="en-US" dirty="0"/>
              <a:t>Changing states based on potential program events</a:t>
            </a:r>
          </a:p>
          <a:p>
            <a:pPr lvl="1"/>
            <a:r>
              <a:rPr lang="en-US" dirty="0"/>
              <a:t>Any point with an associated error state represents a potential error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Can be used to check data-based safety conditions</a:t>
            </a:r>
          </a:p>
          <a:p>
            <a:pPr lvl="1"/>
            <a:r>
              <a:rPr lang="en-US" dirty="0"/>
              <a:t>Associate data states (subtypes) with each data element</a:t>
            </a:r>
          </a:p>
          <a:p>
            <a:pPr lvl="2"/>
            <a:r>
              <a:rPr lang="en-US" dirty="0"/>
              <a:t>Extend the notion of type to include base type plus subtypes</a:t>
            </a:r>
          </a:p>
          <a:p>
            <a:pPr lvl="1"/>
            <a:r>
              <a:rPr lang="en-US" dirty="0"/>
              <a:t>Propagate these through the execution</a:t>
            </a:r>
          </a:p>
          <a:p>
            <a:pPr lvl="2"/>
            <a:r>
              <a:rPr lang="en-US" dirty="0"/>
              <a:t>Computing and adjusting types and subtypes appropriately</a:t>
            </a:r>
          </a:p>
          <a:p>
            <a:pPr lvl="1"/>
            <a:r>
              <a:rPr lang="en-US" dirty="0"/>
              <a:t>Determine when data is used in an incorrect manner – subtypes conflict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Can be used for more sophisticated checks</a:t>
            </a:r>
          </a:p>
          <a:p>
            <a:pPr lvl="1"/>
            <a:r>
              <a:rPr lang="en-US" dirty="0"/>
              <a:t>Tracking integer values (constraints), string lengths and contents</a:t>
            </a:r>
          </a:p>
          <a:p>
            <a:pPr lvl="1"/>
            <a:r>
              <a:rPr lang="en-US" dirty="0"/>
              <a:t>Check for buffer overflows, possible exceptions, invalid URLs and regular expressions, …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Still limited</a:t>
            </a:r>
          </a:p>
          <a:p>
            <a:pPr lvl="1"/>
            <a:r>
              <a:rPr lang="en-US" dirty="0"/>
              <a:t>It is an approximation – program and values are modeled, not exact</a:t>
            </a:r>
          </a:p>
          <a:p>
            <a:pPr lvl="1"/>
            <a:r>
              <a:rPr lang="en-US" dirty="0"/>
              <a:t>Checking for null violations is still difficult</a:t>
            </a:r>
          </a:p>
          <a:p>
            <a:pPr lvl="1"/>
            <a:r>
              <a:rPr lang="en-US" dirty="0"/>
              <a:t>Doesn’t handle thread interleaving or locking (but handles threading)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56C6B0-80DB-0744-886E-DE59489DD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2DBBF-23AC-0A48-B045-BB7A7DD34C17}" type="datetime1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A837B-CFDA-B045-8865-A3036F2DA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58FDDE-5C92-E145-9C77-A7B1AD4B3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22530" name="Picture 2" descr="Adopting a Code Analysis Tool - ppt download">
            <a:extLst>
              <a:ext uri="{FF2B5EF4-FFF2-40B4-BE49-F238E27FC236}">
                <a16:creationId xmlns:a16="http://schemas.microsoft.com/office/drawing/2014/main" id="{104A5693-6CF4-AB4D-A496-F79634FAB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101" y="222567"/>
            <a:ext cx="4274819" cy="320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3677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89FAD-582A-8948-9058-730ADDD18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Sensitivity Levels of Data Flow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CB8B97-1F18-B448-823E-99AB606F92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671" y="1825625"/>
            <a:ext cx="10762129" cy="4351338"/>
          </a:xfrm>
        </p:spPr>
        <p:txBody>
          <a:bodyPr>
            <a:normAutofit fontScale="55000" lnSpcReduction="20000"/>
          </a:bodyPr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Path-sensitive</a:t>
            </a:r>
          </a:p>
          <a:p>
            <a:pPr lvl="1"/>
            <a:r>
              <a:rPr lang="en-US" dirty="0"/>
              <a:t>Consider each different program path separately</a:t>
            </a:r>
          </a:p>
          <a:p>
            <a:pPr lvl="2"/>
            <a:r>
              <a:rPr lang="en-US" dirty="0"/>
              <a:t>First time through a loop versus 2</a:t>
            </a:r>
            <a:r>
              <a:rPr lang="en-US" baseline="30000" dirty="0"/>
              <a:t>nd</a:t>
            </a:r>
            <a:r>
              <a:rPr lang="en-US" dirty="0"/>
              <a:t> time, …</a:t>
            </a:r>
          </a:p>
          <a:p>
            <a:pPr lvl="1"/>
            <a:r>
              <a:rPr lang="en-US" dirty="0"/>
              <a:t>More accurate, but can get very expensive (recall path coverage)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Flow-sensitive</a:t>
            </a:r>
          </a:p>
          <a:p>
            <a:pPr lvl="1"/>
            <a:r>
              <a:rPr lang="en-US" dirty="0"/>
              <a:t>Consider control flow within a method</a:t>
            </a:r>
          </a:p>
          <a:p>
            <a:pPr lvl="1"/>
            <a:r>
              <a:rPr lang="en-US" dirty="0"/>
              <a:t>But merge states when control flow comes together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Flow-insensitive</a:t>
            </a:r>
          </a:p>
          <a:p>
            <a:pPr lvl="1"/>
            <a:r>
              <a:rPr lang="en-US" dirty="0"/>
              <a:t>Just look at all possible computations done in the method</a:t>
            </a:r>
          </a:p>
          <a:p>
            <a:pPr lvl="2"/>
            <a:r>
              <a:rPr lang="en-US" dirty="0"/>
              <a:t>In any order and without considering conditions, etc.</a:t>
            </a:r>
          </a:p>
          <a:p>
            <a:pPr lvl="2"/>
            <a:r>
              <a:rPr lang="en-US" dirty="0"/>
              <a:t>Much less expensive</a:t>
            </a:r>
          </a:p>
          <a:p>
            <a:pPr lvl="1"/>
            <a:r>
              <a:rPr lang="en-US" dirty="0"/>
              <a:t>Useful for some </a:t>
            </a:r>
            <a:r>
              <a:rPr lang="en-US" dirty="0" smtClean="0"/>
              <a:t>analyses</a:t>
            </a:r>
          </a:p>
          <a:p>
            <a:pPr lvl="1"/>
            <a:r>
              <a:rPr lang="en-US" dirty="0" smtClean="0"/>
              <a:t>T</a:t>
            </a:r>
            <a:r>
              <a:rPr lang="en-US" dirty="0" smtClean="0"/>
              <a:t>oo </a:t>
            </a:r>
            <a:r>
              <a:rPr lang="en-US" dirty="0"/>
              <a:t>imprecise for </a:t>
            </a:r>
            <a:r>
              <a:rPr lang="en-US" dirty="0" smtClean="0"/>
              <a:t>safety condition checking</a:t>
            </a:r>
            <a:endParaRPr lang="en-US" dirty="0"/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Context-sensitive</a:t>
            </a:r>
          </a:p>
          <a:p>
            <a:pPr lvl="1"/>
            <a:r>
              <a:rPr lang="en-US" dirty="0"/>
              <a:t>Consider different call sites for methods as different methods</a:t>
            </a:r>
          </a:p>
          <a:p>
            <a:pPr lvl="1"/>
            <a:r>
              <a:rPr lang="en-US" dirty="0"/>
              <a:t>Otherwise merge inputs to a method; pass merged outputs back to each call site</a:t>
            </a:r>
          </a:p>
          <a:p>
            <a:pPr lvl="1"/>
            <a:r>
              <a:rPr lang="en-US" dirty="0"/>
              <a:t>Can also have partial context sensitivity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08F94F-45AD-484B-9F02-FB5895B81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47F6D-91DB-9F40-9846-0716161B3DB6}" type="datetime1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C159FB-6EF9-A045-8E8A-7800472CD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C2A002-0BDC-D949-99DC-E4C5A2DCD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23554" name="Picture 2" descr="PPT - Advanced Compiler Techniques PowerPoint Presentation, free download -  ID:1921650">
            <a:extLst>
              <a:ext uri="{FF2B5EF4-FFF2-40B4-BE49-F238E27FC236}">
                <a16:creationId xmlns:a16="http://schemas.microsoft.com/office/drawing/2014/main" id="{5399322E-7996-5645-B5B2-9AD5AA30A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0665" y="2125662"/>
            <a:ext cx="3475568" cy="2606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9333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3061A-0C78-25BD-1A6F-34BF89333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Precision &amp; Accuracy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1D918-9CCE-5AD8-D79A-92C683E823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67840"/>
            <a:ext cx="10515600" cy="4257040"/>
          </a:xfrm>
        </p:spPr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A flow analysis is precise if </a:t>
            </a:r>
          </a:p>
          <a:p>
            <a:pPr lvl="1"/>
            <a:r>
              <a:rPr lang="en-US" dirty="0"/>
              <a:t>Every possible execution is included in the flow analysis</a:t>
            </a:r>
          </a:p>
          <a:p>
            <a:pPr lvl="1"/>
            <a:r>
              <a:rPr lang="en-US" dirty="0"/>
              <a:t>The analysis covers all executions and then some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A precise analysis guarantees</a:t>
            </a:r>
          </a:p>
          <a:p>
            <a:pPr lvl="1"/>
            <a:r>
              <a:rPr lang="en-US" dirty="0"/>
              <a:t>If it shows there is no problem, the program is safe</a:t>
            </a:r>
          </a:p>
          <a:p>
            <a:pPr lvl="1"/>
            <a:r>
              <a:rPr lang="en-US" dirty="0"/>
              <a:t>If it shows a problem, the program MAY not be safe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A flow analysis is accurate if</a:t>
            </a:r>
            <a:endParaRPr lang="en-US" dirty="0"/>
          </a:p>
          <a:p>
            <a:pPr lvl="1"/>
            <a:r>
              <a:rPr lang="en-US" dirty="0"/>
              <a:t>An error found in the analysis indicates an error in the program</a:t>
            </a:r>
          </a:p>
          <a:p>
            <a:pPr lvl="1"/>
            <a:r>
              <a:rPr lang="en-US" dirty="0"/>
              <a:t>But no errors in the analysis does not indicate the program is safe</a:t>
            </a:r>
          </a:p>
          <a:p>
            <a:pPr lvl="1"/>
            <a:r>
              <a:rPr lang="en-US" dirty="0"/>
              <a:t>Much more difficult to achieve, much less useful</a:t>
            </a:r>
          </a:p>
          <a:p>
            <a:r>
              <a:rPr lang="en-US" dirty="0">
                <a:solidFill>
                  <a:srgbClr val="7030A0"/>
                </a:solidFill>
              </a:rPr>
              <a:t>You want both accuracy and precision</a:t>
            </a:r>
          </a:p>
          <a:p>
            <a:pPr lvl="1"/>
            <a:r>
              <a:rPr lang="en-US" dirty="0" smtClean="0"/>
              <a:t>Precision is probably more important</a:t>
            </a:r>
          </a:p>
          <a:p>
            <a:pPr lvl="1"/>
            <a:r>
              <a:rPr lang="en-US" dirty="0" smtClean="0"/>
              <a:t>But </a:t>
            </a:r>
            <a:r>
              <a:rPr lang="en-US" dirty="0"/>
              <a:t>there are tradeoffs between them</a:t>
            </a:r>
          </a:p>
          <a:p>
            <a:pPr lvl="1"/>
            <a:r>
              <a:rPr lang="en-US" dirty="0"/>
              <a:t>And both tradeoff with efficiency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6B7379-8927-7509-8604-F141A7C19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B0709-6CB3-1240-B358-C21B79BD0348}" type="datetime1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3C7C5-447D-F4FA-BC67-F82E55CFB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C94121-73FC-1D09-77CC-D55F4DCD0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1026" name="Picture 2" descr="Precision and Accuracy | Portable Spectral Services">
            <a:extLst>
              <a:ext uri="{FF2B5EF4-FFF2-40B4-BE49-F238E27FC236}">
                <a16:creationId xmlns:a16="http://schemas.microsoft.com/office/drawing/2014/main" id="{2895B5BD-8C0C-B427-A526-15C2330FD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880" y="136525"/>
            <a:ext cx="3734288" cy="2494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04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2C9B5-369F-608B-9C48-2BF4E049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Compiler Data Flow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32D3F5-1A76-A13E-939E-4B1E3BF1EC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Data flow analysis is used for compiler optimization</a:t>
            </a:r>
          </a:p>
          <a:p>
            <a:pPr lvl="1"/>
            <a:r>
              <a:rPr lang="en-US" dirty="0"/>
              <a:t>For specific properties</a:t>
            </a:r>
          </a:p>
          <a:p>
            <a:pPr lvl="2"/>
            <a:r>
              <a:rPr lang="en-US" dirty="0"/>
              <a:t>What variables are alive (will be used) at a program point</a:t>
            </a:r>
          </a:p>
          <a:p>
            <a:pPr lvl="2"/>
            <a:r>
              <a:rPr lang="en-US" dirty="0"/>
              <a:t>What definitions reach a given program point</a:t>
            </a:r>
          </a:p>
          <a:p>
            <a:pPr lvl="2"/>
            <a:r>
              <a:rPr lang="en-US" dirty="0"/>
              <a:t>What expressions are available</a:t>
            </a:r>
          </a:p>
          <a:p>
            <a:pPr lvl="2"/>
            <a:r>
              <a:rPr lang="en-US" dirty="0"/>
              <a:t>What values are constants</a:t>
            </a:r>
          </a:p>
          <a:p>
            <a:pPr lvl="1"/>
            <a:r>
              <a:rPr lang="en-US" dirty="0"/>
              <a:t>Fix set of bits indicating yes or no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Bit sets are propagated and computed over the flow graph</a:t>
            </a:r>
          </a:p>
          <a:p>
            <a:pPr lvl="1"/>
            <a:r>
              <a:rPr lang="en-US" dirty="0"/>
              <a:t>Over a graph of basic blocks and their connections</a:t>
            </a:r>
          </a:p>
          <a:p>
            <a:pPr lvl="1"/>
            <a:r>
              <a:rPr lang="en-US" dirty="0"/>
              <a:t>Using relatively simple Boolean formulas (union, intersection)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Very efficient computation of information needed</a:t>
            </a:r>
          </a:p>
          <a:p>
            <a:pPr lvl="1"/>
            <a:r>
              <a:rPr lang="en-US" dirty="0"/>
              <a:t>In terms of both time and space</a:t>
            </a:r>
          </a:p>
          <a:p>
            <a:r>
              <a:rPr lang="en-US" dirty="0">
                <a:solidFill>
                  <a:srgbClr val="7030A0"/>
                </a:solidFill>
              </a:rPr>
              <a:t>But this doesn’t help with types &amp; subtypes &amp; program properties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6DE2DD-A236-16A0-3059-255FB80B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B0709-6CB3-1240-B358-C21B79BD0348}" type="datetime1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4ECB42-C262-B14F-C7A1-0A3D8CCF1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19761-2ECE-89F2-230F-0872C3605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2050" name="Picture 2" descr="Data flow analysis in Compiler - GeeksforGeeks">
            <a:extLst>
              <a:ext uri="{FF2B5EF4-FFF2-40B4-BE49-F238E27FC236}">
                <a16:creationId xmlns:a16="http://schemas.microsoft.com/office/drawing/2014/main" id="{D4C1D806-F303-9419-B0CD-D7D1669C0E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0420" y="334963"/>
            <a:ext cx="3336169" cy="262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6032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D78F9-21C8-9F40-8826-36E10C4B5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Interpretation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B2D829-45CC-B94A-B6BF-397F5D7E6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Abstract interpretation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based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flow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analysis</a:t>
            </a:r>
          </a:p>
          <a:p>
            <a:pPr lvl="1"/>
            <a:r>
              <a:rPr lang="en-US" dirty="0" smtClean="0"/>
              <a:t>Simulate program execution</a:t>
            </a:r>
          </a:p>
          <a:p>
            <a:pPr lvl="1"/>
            <a:r>
              <a:rPr lang="en-US" dirty="0" smtClean="0"/>
              <a:t>Using a finite state version of the program</a:t>
            </a:r>
            <a:endParaRPr lang="en-US" dirty="0" smtClean="0"/>
          </a:p>
          <a:p>
            <a:pPr lvl="1"/>
            <a:r>
              <a:rPr lang="en-US" dirty="0" smtClean="0"/>
              <a:t>Starting </a:t>
            </a:r>
            <a:r>
              <a:rPr lang="en-US" dirty="0"/>
              <a:t>at all possible starting points</a:t>
            </a:r>
          </a:p>
          <a:p>
            <a:pPr lvl="2"/>
            <a:r>
              <a:rPr lang="en-US" dirty="0"/>
              <a:t>Main programs; test cases; …</a:t>
            </a:r>
          </a:p>
          <a:p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Using 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abstract 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values rather 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than actual ones</a:t>
            </a:r>
          </a:p>
          <a:p>
            <a:pPr lvl="1"/>
            <a:r>
              <a:rPr lang="en-US" dirty="0"/>
              <a:t>Abstract value: data type with subtypes, source, constraints, subvalues</a:t>
            </a:r>
          </a:p>
          <a:p>
            <a:pPr lvl="1"/>
            <a:r>
              <a:rPr lang="en-US" dirty="0"/>
              <a:t>Simplified (finite) versions of data as discussed in prior lecture </a:t>
            </a:r>
          </a:p>
          <a:p>
            <a:pPr lvl="2"/>
            <a:r>
              <a:rPr lang="en-US" dirty="0"/>
              <a:t>With type and subtype information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Keeping track of program states for general safety properties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CB9B38-6875-E74C-9D27-778C00E77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5491-B24C-CF4F-A39A-6BEC2AC8C7E9}" type="datetime1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3F4E4-83A4-B442-8562-0B1CD171C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37AECE-4FD1-4442-B1A0-2819EAA8E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1026" name="Picture 2" descr="Symbolic Execution">
            <a:extLst>
              <a:ext uri="{FF2B5EF4-FFF2-40B4-BE49-F238E27FC236}">
                <a16:creationId xmlns:a16="http://schemas.microsoft.com/office/drawing/2014/main" id="{2C284B92-5D8F-E842-8FA9-BB8A911A91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205" y="136525"/>
            <a:ext cx="3670429" cy="2004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38945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2FBC2-D54D-4E4D-F778-ADD20F39D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Execution Uses a Finite Program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9D9E25-C55F-6888-7685-2569B2BE9A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Calls are not call-return</a:t>
            </a:r>
          </a:p>
          <a:p>
            <a:pPr lvl="1"/>
            <a:r>
              <a:rPr lang="en-US" dirty="0"/>
              <a:t>Each method/function has its own execution model</a:t>
            </a:r>
          </a:p>
          <a:p>
            <a:pPr lvl="1"/>
            <a:r>
              <a:rPr lang="en-US" dirty="0"/>
              <a:t>Call merges call arguments into parameter values for called model</a:t>
            </a:r>
          </a:p>
          <a:p>
            <a:pPr lvl="1"/>
            <a:r>
              <a:rPr lang="en-US" dirty="0"/>
              <a:t>Called models are handled independently</a:t>
            </a:r>
          </a:p>
          <a:p>
            <a:pPr lvl="1"/>
            <a:r>
              <a:rPr lang="en-US" dirty="0"/>
              <a:t>Return value of called routine used at call site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Conditionals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can take multiple branches</a:t>
            </a:r>
          </a:p>
          <a:p>
            <a:pPr lvl="1"/>
            <a:r>
              <a:rPr lang="en-US" dirty="0"/>
              <a:t>Based on what is known about values</a:t>
            </a:r>
          </a:p>
          <a:p>
            <a:pPr lvl="1"/>
            <a:r>
              <a:rPr lang="en-US" dirty="0"/>
              <a:t>Nondeterministic finite state automata</a:t>
            </a:r>
          </a:p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Associate values with each instruction </a:t>
            </a:r>
          </a:p>
          <a:p>
            <a:pPr lvl="1"/>
            <a:r>
              <a:rPr lang="en-US" dirty="0" smtClean="0"/>
              <a:t>Values are finite but are always increasing</a:t>
            </a:r>
          </a:p>
          <a:p>
            <a:pPr lvl="1"/>
            <a:r>
              <a:rPr lang="en-US" dirty="0" smtClean="0"/>
              <a:t>Control </a:t>
            </a:r>
            <a:r>
              <a:rPr lang="en-US" dirty="0"/>
              <a:t>flow meeting points merge </a:t>
            </a:r>
            <a:r>
              <a:rPr lang="en-US" dirty="0" smtClean="0"/>
              <a:t>values</a:t>
            </a:r>
          </a:p>
          <a:p>
            <a:pPr lvl="1"/>
            <a:r>
              <a:rPr lang="en-US" dirty="0" smtClean="0"/>
              <a:t>Need to reevaluate instructions when values change</a:t>
            </a:r>
            <a:endParaRPr lang="en-US" dirty="0"/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The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result is effectively a finite state automata</a:t>
            </a:r>
          </a:p>
          <a:p>
            <a:pPr lvl="1"/>
            <a:r>
              <a:rPr lang="en-US" dirty="0"/>
              <a:t>With a finite set of values, evaluation will terminate</a:t>
            </a:r>
          </a:p>
          <a:p>
            <a:pPr lvl="2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CDC7A1-E808-9074-EF75-279CBBD25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B0709-6CB3-1240-B358-C21B79BD0348}" type="datetime1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D45CA0-C1E1-C054-16E4-5AD08E02F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47CCEA-6FB7-B600-4652-25D5C672C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3074" name="Picture 2" descr="The execution Painting by Alexander Bijev | Saatchi Art">
            <a:extLst>
              <a:ext uri="{FF2B5EF4-FFF2-40B4-BE49-F238E27FC236}">
                <a16:creationId xmlns:a16="http://schemas.microsoft.com/office/drawing/2014/main" id="{8F105B80-6CB4-32CD-4952-333697D82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1708" y="2926080"/>
            <a:ext cx="1906510" cy="2767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2152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7FE31-ACF7-6905-73D0-3AA2DCB90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Execution and Sensitivity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6B778-208A-9372-19AA-9175D0E161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How to interpret code depends on flow sensitivity</a:t>
            </a:r>
          </a:p>
          <a:p>
            <a:pPr lvl="1"/>
            <a:r>
              <a:rPr lang="en-US" dirty="0"/>
              <a:t>Multiple instances of a function -&gt; context sensitive</a:t>
            </a:r>
          </a:p>
          <a:p>
            <a:pPr lvl="2"/>
            <a:r>
              <a:rPr lang="en-US" dirty="0"/>
              <a:t>Generally, a separate instance for each call site</a:t>
            </a:r>
          </a:p>
          <a:p>
            <a:pPr lvl="1"/>
            <a:r>
              <a:rPr lang="en-US" dirty="0"/>
              <a:t>Single instance of a function -&gt; context insensitive</a:t>
            </a:r>
          </a:p>
          <a:p>
            <a:pPr lvl="1"/>
            <a:r>
              <a:rPr lang="en-US" dirty="0"/>
              <a:t>Consider flow inside a function -&gt;  flow sensitive</a:t>
            </a:r>
          </a:p>
          <a:p>
            <a:pPr lvl="2"/>
            <a:r>
              <a:rPr lang="en-US" dirty="0"/>
              <a:t>Otherwise, assume all statements are executed in any order</a:t>
            </a:r>
          </a:p>
          <a:p>
            <a:pPr lvl="2"/>
            <a:r>
              <a:rPr lang="en-US" dirty="0"/>
              <a:t>Flow insensitive is useful for some analyses, not in general</a:t>
            </a:r>
          </a:p>
          <a:p>
            <a:pPr lvl="1"/>
            <a:r>
              <a:rPr lang="en-US" dirty="0"/>
              <a:t>Multiple instances of a statement -&gt; path sensitive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Note that all of these keep the process finite</a:t>
            </a:r>
          </a:p>
          <a:p>
            <a:pPr lvl="1"/>
            <a:r>
              <a:rPr lang="en-US" dirty="0"/>
              <a:t>And hence all ensure the analysis will terminate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D4BFD4-FF24-9307-5B86-EEFA62D76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B0709-6CB3-1240-B358-C21B79BD0348}" type="datetime1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43292E-2A52-F642-731E-4D01E6C2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4342CA-5919-FDE4-182F-C680C87C3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4098" name="Picture 2" descr="Psychological Assessment: Assessing Context Sensitivity - YouTube">
            <a:extLst>
              <a:ext uri="{FF2B5EF4-FFF2-40B4-BE49-F238E27FC236}">
                <a16:creationId xmlns:a16="http://schemas.microsoft.com/office/drawing/2014/main" id="{42710C3D-F36A-9FB4-930C-7DA74566E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880" y="136525"/>
            <a:ext cx="3017520" cy="169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036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A29EA-D4A1-6D42-8B74-74CDFD573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D68714-0339-7F45-93D5-A187D38ECC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Abstract interpretation effectively executes the program</a:t>
            </a:r>
          </a:p>
          <a:p>
            <a:pPr lvl="1"/>
            <a:r>
              <a:rPr lang="en-US" dirty="0"/>
              <a:t>Looking at the effect of each instruction if assembler/byte code</a:t>
            </a:r>
          </a:p>
          <a:p>
            <a:pPr lvl="1"/>
            <a:r>
              <a:rPr lang="en-US" dirty="0"/>
              <a:t>Interpreting source code at the instruction level</a:t>
            </a:r>
          </a:p>
          <a:p>
            <a:pPr lvl="2"/>
            <a:r>
              <a:rPr lang="en-US" dirty="0"/>
              <a:t>This can be done using the abstract syntax tree</a:t>
            </a:r>
          </a:p>
          <a:p>
            <a:pPr lvl="2"/>
            <a:r>
              <a:rPr lang="en-US" dirty="0"/>
              <a:t>Think of an ordered AST </a:t>
            </a:r>
            <a:r>
              <a:rPr lang="en-US" b="1" dirty="0"/>
              <a:t>visitation</a:t>
            </a:r>
            <a:r>
              <a:rPr lang="en-US" dirty="0"/>
              <a:t> as program instructions</a:t>
            </a:r>
          </a:p>
          <a:p>
            <a:pPr lvl="3"/>
            <a:r>
              <a:rPr lang="en-US" dirty="0"/>
              <a:t>Enter a node</a:t>
            </a:r>
          </a:p>
          <a:p>
            <a:pPr lvl="3"/>
            <a:r>
              <a:rPr lang="en-US" dirty="0"/>
              <a:t>Return to a node after each individual child</a:t>
            </a:r>
          </a:p>
          <a:p>
            <a:pPr lvl="2"/>
            <a:r>
              <a:rPr lang="en-US" dirty="0"/>
              <a:t>Dotted AST node (Node plus location in the visitation)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These are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program points </a:t>
            </a:r>
          </a:p>
          <a:p>
            <a:pPr lvl="1"/>
            <a:r>
              <a:rPr lang="en-US" dirty="0"/>
              <a:t>Exact set determined by sensitivity</a:t>
            </a:r>
          </a:p>
          <a:p>
            <a:pPr lvl="1"/>
            <a:r>
              <a:rPr lang="en-US" dirty="0"/>
              <a:t>But the set is finite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Associate values with each program point</a:t>
            </a:r>
          </a:p>
          <a:p>
            <a:pPr lvl="1"/>
            <a:r>
              <a:rPr lang="en-US" dirty="0"/>
              <a:t>Finite set of finite values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0F9EB3-B265-F94F-9D07-36C1AA49A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7F949-E27A-1941-A3B2-0186897E3B5B}" type="datetime1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616294-E2EB-324F-9A7B-2A3B0FDCC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335885-8783-674D-B355-7939E88BD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7170" name="Picture 2" descr="Decorated Abstract Syntax Tree | Download Scientific Diagram">
            <a:extLst>
              <a:ext uri="{FF2B5EF4-FFF2-40B4-BE49-F238E27FC236}">
                <a16:creationId xmlns:a16="http://schemas.microsoft.com/office/drawing/2014/main" id="{A31DDF2D-8059-6845-A439-7E1B822B12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7276" y="4349344"/>
            <a:ext cx="4229847" cy="2189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8325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9E415-1EFC-2444-8959-F9B68E2E4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Values in Flow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A4F128-A0D5-9A49-B484-1188BF9FB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Typed Data: finite representations of data</a:t>
            </a:r>
          </a:p>
          <a:p>
            <a:pPr lvl="1"/>
            <a:r>
              <a:rPr lang="en-US" dirty="0"/>
              <a:t>With type and subtype information</a:t>
            </a:r>
          </a:p>
          <a:p>
            <a:pPr lvl="1"/>
            <a:r>
              <a:rPr lang="en-US" dirty="0"/>
              <a:t>For numbers, can indicate a particular value, value set, range, range set, ANY</a:t>
            </a:r>
          </a:p>
          <a:p>
            <a:pPr lvl="2"/>
            <a:r>
              <a:rPr lang="en-US" dirty="0"/>
              <a:t>Kept to a small number of items for each value</a:t>
            </a:r>
          </a:p>
          <a:p>
            <a:pPr lvl="1"/>
            <a:r>
              <a:rPr lang="en-US" dirty="0"/>
              <a:t>For strings, a particular value, value set, length range, ANY</a:t>
            </a:r>
          </a:p>
          <a:p>
            <a:pPr lvl="1"/>
            <a:r>
              <a:rPr lang="en-US" dirty="0" smtClean="0"/>
              <a:t>For objects, keep a set of entities representing possible objects</a:t>
            </a:r>
          </a:p>
          <a:p>
            <a:pPr lvl="2"/>
            <a:r>
              <a:rPr lang="en-US" dirty="0" smtClean="0"/>
              <a:t>Each creation site (new for example) has its own entity (finite number of these)</a:t>
            </a:r>
          </a:p>
          <a:p>
            <a:pPr lvl="2"/>
            <a:r>
              <a:rPr lang="en-US" dirty="0" smtClean="0"/>
              <a:t>Generic entity for unknown sources</a:t>
            </a:r>
          </a:p>
          <a:p>
            <a:pPr lvl="2"/>
            <a:r>
              <a:rPr lang="en-US" dirty="0" smtClean="0"/>
              <a:t>Each entity </a:t>
            </a:r>
            <a:r>
              <a:rPr lang="en-US" dirty="0"/>
              <a:t>can have field values (which are typed data)</a:t>
            </a:r>
          </a:p>
          <a:p>
            <a:pPr lvl="2"/>
            <a:r>
              <a:rPr lang="en-US" dirty="0"/>
              <a:t>And array </a:t>
            </a:r>
            <a:r>
              <a:rPr lang="en-US" dirty="0" smtClean="0"/>
              <a:t>entities </a:t>
            </a:r>
            <a:r>
              <a:rPr lang="en-US" dirty="0"/>
              <a:t>can have indexed values (which are typed data)</a:t>
            </a:r>
          </a:p>
          <a:p>
            <a:pPr lvl="1"/>
            <a:r>
              <a:rPr lang="en-US" dirty="0" smtClean="0"/>
              <a:t>ANY </a:t>
            </a:r>
            <a:r>
              <a:rPr lang="en-US" dirty="0"/>
              <a:t>values let flow analysis consider all possible inputs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Each program point has a collection of possible values</a:t>
            </a:r>
          </a:p>
          <a:p>
            <a:pPr lvl="1"/>
            <a:r>
              <a:rPr lang="en-US" dirty="0"/>
              <a:t>Values accessible at that point (local variables, stack)</a:t>
            </a:r>
          </a:p>
          <a:p>
            <a:pPr lvl="1"/>
            <a:r>
              <a:rPr lang="en-US" dirty="0"/>
              <a:t>Global values are kept globally but can be accessed at any program point</a:t>
            </a:r>
          </a:p>
          <a:p>
            <a:pPr lvl="1"/>
            <a:r>
              <a:rPr lang="en-US" dirty="0"/>
              <a:t>Can keep track of fields that are set locally and then accessed (not necessarily accurate)</a:t>
            </a:r>
          </a:p>
          <a:p>
            <a:pPr lvl="1"/>
            <a:r>
              <a:rPr lang="en-US" dirty="0"/>
              <a:t>Overall precision of the flow analysis depends on value representations</a:t>
            </a:r>
          </a:p>
          <a:p>
            <a:r>
              <a:rPr lang="en-US" dirty="0">
                <a:solidFill>
                  <a:srgbClr val="7030A0"/>
                </a:solidFill>
              </a:rPr>
              <a:t>Need to define how values are changed by program operations</a:t>
            </a:r>
          </a:p>
          <a:p>
            <a:pPr lvl="1"/>
            <a:r>
              <a:rPr lang="en-US" dirty="0"/>
              <a:t>This is the nitty-gritty of abstract interpretation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F0B545-16E9-174B-96A3-57BB7E7FD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C058F-F28C-7943-A4AD-3CFF273D309F}" type="datetime1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C76419-4E93-A743-813C-ED525C84A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CC5033-7C77-C84C-8392-3B27A2AA8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24578" name="Picture 2" descr="PDF] Interprocedural data flow analysis in Soot using value contexts |  Semantic Scholar">
            <a:extLst>
              <a:ext uri="{FF2B5EF4-FFF2-40B4-BE49-F238E27FC236}">
                <a16:creationId xmlns:a16="http://schemas.microsoft.com/office/drawing/2014/main" id="{1F994605-9297-9947-96D0-5DE4154C8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482" y="153803"/>
            <a:ext cx="4258235" cy="1748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40391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2AEFC-892A-B640-AD93-9F65E7982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Values Stored for Program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C789DD-AC99-9B4D-A385-36C8CEEA47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Start of a Method:</a:t>
            </a:r>
          </a:p>
          <a:p>
            <a:pPr lvl="1"/>
            <a:r>
              <a:rPr lang="en-US" dirty="0"/>
              <a:t>Value of parameters</a:t>
            </a:r>
          </a:p>
          <a:p>
            <a:pPr lvl="1"/>
            <a:r>
              <a:rPr lang="en-US" dirty="0"/>
              <a:t>Return value (merged)</a:t>
            </a:r>
          </a:p>
          <a:p>
            <a:pPr lvl="1"/>
            <a:r>
              <a:rPr lang="en-US" dirty="0"/>
              <a:t>Avoid </a:t>
            </a:r>
            <a:r>
              <a:rPr lang="en-US" dirty="0" err="1"/>
              <a:t>reinterpretiation</a:t>
            </a:r>
            <a:r>
              <a:rPr lang="en-US" dirty="0"/>
              <a:t> if no changes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Program point:</a:t>
            </a:r>
          </a:p>
          <a:p>
            <a:pPr lvl="1"/>
            <a:r>
              <a:rPr lang="en-US" dirty="0"/>
              <a:t>Instruction, Dotted AST node</a:t>
            </a:r>
          </a:p>
          <a:p>
            <a:pPr lvl="1"/>
            <a:r>
              <a:rPr lang="en-US" dirty="0"/>
              <a:t>Contents of local variables, stack</a:t>
            </a:r>
          </a:p>
          <a:p>
            <a:pPr lvl="1"/>
            <a:r>
              <a:rPr lang="en-US" dirty="0"/>
              <a:t>(Contents of fields stored locally)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Objects:</a:t>
            </a:r>
          </a:p>
          <a:p>
            <a:pPr lvl="1"/>
            <a:r>
              <a:rPr lang="en-US" dirty="0"/>
              <a:t>Contents of various fields</a:t>
            </a:r>
          </a:p>
          <a:p>
            <a:pPr lvl="1"/>
            <a:r>
              <a:rPr lang="en-US" dirty="0"/>
              <a:t>Contents of array elements (by index and globally)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Global:</a:t>
            </a:r>
          </a:p>
          <a:p>
            <a:pPr lvl="1"/>
            <a:r>
              <a:rPr lang="en-US" dirty="0"/>
              <a:t>Contents of global (static) variables: single value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C2446E-6627-D34A-84D1-4337E7016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89BF7-4029-A74E-A2DA-727F9C240E4A}" type="datetime1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9A1824-F71A-3147-9EFA-7EF410DC4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68AB03-E11D-384C-955D-86F038810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3074" name="Picture 2" descr="angr">
            <a:extLst>
              <a:ext uri="{FF2B5EF4-FFF2-40B4-BE49-F238E27FC236}">
                <a16:creationId xmlns:a16="http://schemas.microsoft.com/office/drawing/2014/main" id="{10B27E9B-567B-2140-BE88-20B5E8800C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2263" y="1690688"/>
            <a:ext cx="5448297" cy="2947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60268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9A7EC-42FF-D74A-9B67-B5BCC2FDC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Operations on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3AC883-0864-5A4A-9AB7-FEE0A245ED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Merging two values</a:t>
            </a:r>
          </a:p>
          <a:p>
            <a:pPr lvl="1"/>
            <a:r>
              <a:rPr lang="en-US" dirty="0"/>
              <a:t>This is the most common operation</a:t>
            </a:r>
          </a:p>
          <a:p>
            <a:pPr lvl="1"/>
            <a:r>
              <a:rPr lang="en-US" dirty="0"/>
              <a:t>Needed at all flow merge points</a:t>
            </a:r>
          </a:p>
          <a:p>
            <a:pPr lvl="1"/>
            <a:r>
              <a:rPr lang="en-US" dirty="0"/>
              <a:t>Needed for global &amp; field assignments</a:t>
            </a:r>
          </a:p>
          <a:p>
            <a:pPr lvl="1"/>
            <a:r>
              <a:rPr lang="en-US" dirty="0"/>
              <a:t>Needed for merging call arguments</a:t>
            </a:r>
          </a:p>
          <a:p>
            <a:pPr lvl="1"/>
            <a:r>
              <a:rPr lang="en-US" dirty="0"/>
              <a:t>Needed for merging return values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Based on operators in the language</a:t>
            </a:r>
          </a:p>
          <a:p>
            <a:pPr lvl="1"/>
            <a:r>
              <a:rPr lang="en-US" dirty="0"/>
              <a:t>Assignments</a:t>
            </a:r>
          </a:p>
          <a:p>
            <a:pPr lvl="1"/>
            <a:r>
              <a:rPr lang="en-US" dirty="0"/>
              <a:t>Integer operations</a:t>
            </a:r>
          </a:p>
          <a:p>
            <a:pPr lvl="1"/>
            <a:r>
              <a:rPr lang="en-US" dirty="0"/>
              <a:t>String operations</a:t>
            </a:r>
          </a:p>
          <a:p>
            <a:pPr lvl="1"/>
            <a:r>
              <a:rPr lang="en-US" dirty="0"/>
              <a:t>Stack operations</a:t>
            </a:r>
          </a:p>
          <a:p>
            <a:pPr lvl="1"/>
            <a:r>
              <a:rPr lang="en-US" dirty="0"/>
              <a:t>Accessors (field &amp; index)</a:t>
            </a:r>
          </a:p>
          <a:p>
            <a:pPr lvl="1"/>
            <a:r>
              <a:rPr lang="en-US" dirty="0"/>
              <a:t>Casts (implicit and explicit)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Individual methods might be special</a:t>
            </a:r>
          </a:p>
          <a:p>
            <a:pPr lvl="1"/>
            <a:r>
              <a:rPr lang="en-US" dirty="0"/>
              <a:t>Sanitize, MD5 hashing can change subtype states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4AF6B0-1D47-9347-A9E7-A75A89FDD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1BE6C-8E8D-E243-92F1-0A960936717E}" type="datetime1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1F5A46-A3DE-E640-94C0-948B725F0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4E0455-BFF1-744C-9B8B-E526344A5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2050" name="Picture 2" descr="PDF] PAGAI: A Path Sensitive Static Analyser | Semantic Scholar">
            <a:extLst>
              <a:ext uri="{FF2B5EF4-FFF2-40B4-BE49-F238E27FC236}">
                <a16:creationId xmlns:a16="http://schemas.microsoft.com/office/drawing/2014/main" id="{EF27C632-DDE9-C34D-ABE2-D6BCFAD682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6480" y="1027906"/>
            <a:ext cx="4643120" cy="3720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68013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28000-EB16-88C7-A0C2-16DDB5608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Abstract Interpretation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DC2681-F618-6F2F-9C53-4C20BEDB8B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Need an efficient representation of values</a:t>
            </a:r>
          </a:p>
          <a:p>
            <a:pPr lvl="1"/>
            <a:r>
              <a:rPr lang="en-US" dirty="0"/>
              <a:t>Tradeoff between precision and </a:t>
            </a:r>
            <a:r>
              <a:rPr lang="en-US" dirty="0" smtClean="0"/>
              <a:t>performance</a:t>
            </a:r>
          </a:p>
          <a:p>
            <a:pPr lvl="1"/>
            <a:r>
              <a:rPr lang="en-US" dirty="0" smtClean="0"/>
              <a:t>Since representation needs to be small and finite</a:t>
            </a:r>
            <a:endParaRPr lang="en-US" dirty="0"/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Need an effective way of doing the interpretation</a:t>
            </a:r>
          </a:p>
          <a:p>
            <a:pPr lvl="1"/>
            <a:r>
              <a:rPr lang="en-US" dirty="0"/>
              <a:t>Knowing when to create a new instance of a routine (context sensitive)</a:t>
            </a:r>
          </a:p>
          <a:p>
            <a:pPr lvl="1"/>
            <a:r>
              <a:rPr lang="en-US" dirty="0"/>
              <a:t>Minimizing the reinterpretation of states</a:t>
            </a:r>
          </a:p>
          <a:p>
            <a:pPr lvl="2"/>
            <a:r>
              <a:rPr lang="en-US" dirty="0"/>
              <a:t>If merge doesn’t change values, then no need to reinterpret</a:t>
            </a:r>
          </a:p>
          <a:p>
            <a:pPr lvl="1"/>
            <a:r>
              <a:rPr lang="en-US" dirty="0"/>
              <a:t>Tradeoff between precision and performance</a:t>
            </a:r>
          </a:p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Need to handle the quirks of the language</a:t>
            </a:r>
          </a:p>
          <a:p>
            <a:pPr lvl="1"/>
            <a:r>
              <a:rPr lang="en-US" dirty="0"/>
              <a:t>Exceptions, callbacks from system methods</a:t>
            </a:r>
          </a:p>
          <a:p>
            <a:pPr lvl="1"/>
            <a:r>
              <a:rPr lang="en-US" dirty="0"/>
              <a:t>Reflection, native methods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Need to make things efficient</a:t>
            </a:r>
          </a:p>
          <a:p>
            <a:pPr lvl="1"/>
            <a:r>
              <a:rPr lang="en-US" dirty="0"/>
              <a:t>To make this practical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82AA10-9382-7732-0774-02076760F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B0709-6CB3-1240-B358-C21B79BD0348}" type="datetime1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7ADB5-B47F-F692-C2CD-276437538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34F56B-916E-8F9E-D26A-3522891B4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6146" name="Picture 2" descr="Bold Minimalist Black And White Hippopotamus Art Realistic And Abstract  Interpretation | Premium AI-generated image">
            <a:extLst>
              <a:ext uri="{FF2B5EF4-FFF2-40B4-BE49-F238E27FC236}">
                <a16:creationId xmlns:a16="http://schemas.microsoft.com/office/drawing/2014/main" id="{C808BCAE-0550-C05A-2B31-D8E525CC3E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2120" y="303530"/>
            <a:ext cx="2499360" cy="249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Abstract Interpretation - an overview | ScienceDirect Topics">
            <a:extLst>
              <a:ext uri="{FF2B5EF4-FFF2-40B4-BE49-F238E27FC236}">
                <a16:creationId xmlns:a16="http://schemas.microsoft.com/office/drawing/2014/main" id="{0D707B78-D070-ABC3-6F8A-6E14F20DB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9641" y="3544568"/>
            <a:ext cx="2961839" cy="2499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3129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BA215-1C07-3B47-967E-F4824DA41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Efficient Abstract Interpretation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B029B-0B87-B646-A608-0FD97DA3B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Use a work queue algorithm</a:t>
            </a:r>
          </a:p>
          <a:p>
            <a:pPr lvl="1"/>
            <a:r>
              <a:rPr lang="en-US" dirty="0"/>
              <a:t>Start with program starting points (main, tests, …)</a:t>
            </a:r>
          </a:p>
          <a:p>
            <a:pPr lvl="1"/>
            <a:r>
              <a:rPr lang="en-US" dirty="0"/>
              <a:t>Create dummy code to execute tests, static initializers, …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Given a program point with its values</a:t>
            </a:r>
          </a:p>
          <a:p>
            <a:pPr lvl="1"/>
            <a:r>
              <a:rPr lang="en-US" dirty="0"/>
              <a:t>Determine the set of next possible program points</a:t>
            </a:r>
          </a:p>
          <a:p>
            <a:pPr lvl="1"/>
            <a:r>
              <a:rPr lang="en-US" dirty="0"/>
              <a:t>And the possible values there</a:t>
            </a:r>
          </a:p>
          <a:p>
            <a:pPr lvl="2"/>
            <a:r>
              <a:rPr lang="en-US" dirty="0"/>
              <a:t>Stack, local variables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Merge values as appropriate</a:t>
            </a:r>
          </a:p>
          <a:p>
            <a:pPr lvl="1"/>
            <a:r>
              <a:rPr lang="en-US" dirty="0"/>
              <a:t>From original values saved for that program point</a:t>
            </a:r>
          </a:p>
          <a:p>
            <a:pPr lvl="2"/>
            <a:r>
              <a:rPr lang="en-US" dirty="0"/>
              <a:t>Or just use the new values if the point was never executed</a:t>
            </a:r>
          </a:p>
          <a:p>
            <a:pPr lvl="1"/>
            <a:r>
              <a:rPr lang="en-US" dirty="0"/>
              <a:t>If anything changes or a new point, queue that program point</a:t>
            </a:r>
          </a:p>
          <a:p>
            <a:pPr lvl="1"/>
            <a:r>
              <a:rPr lang="en-US" dirty="0"/>
              <a:t>Try to queue alternatives in a logical order to minimize reevaluation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Continue until nothing changes</a:t>
            </a:r>
          </a:p>
          <a:p>
            <a:pPr lvl="1"/>
            <a:r>
              <a:rPr lang="en-US" dirty="0"/>
              <a:t>Everything is finite; values only grow; this is guaranteed to terminate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2A6ADD-5AB7-D449-94DB-35BF274F5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24CB-2790-A84E-861E-265A99D73C8B}" type="datetime1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693729-AE47-C547-A7A3-3D0C06F9A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9CCF75-001A-5049-B8DC-08CFC73D5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4098" name="Picture 2" descr="Indexing Operators to Extend the Reach of Symbolic Execution | DeepAI">
            <a:extLst>
              <a:ext uri="{FF2B5EF4-FFF2-40B4-BE49-F238E27FC236}">
                <a16:creationId xmlns:a16="http://schemas.microsoft.com/office/drawing/2014/main" id="{E1A7F272-8E5D-2A44-B65F-558B63DD3A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8630" y="2578638"/>
            <a:ext cx="4843370" cy="185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06917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FE06A-83CF-C34F-8CD0-6D670BE42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Analysis Errors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33C7CA-F0CF-C743-90BA-844AEE74CD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>
                <a:solidFill>
                  <a:srgbClr val="7030A0"/>
                </a:solidFill>
              </a:rPr>
              <a:t>Detected error indicates a possible program error</a:t>
            </a:r>
          </a:p>
          <a:p>
            <a:pPr lvl="1"/>
            <a:r>
              <a:rPr lang="en-US" dirty="0"/>
              <a:t>Conflict between expected and actual subtypes</a:t>
            </a:r>
          </a:p>
          <a:p>
            <a:pPr lvl="2"/>
            <a:r>
              <a:rPr lang="en-US" dirty="0"/>
              <a:t>Using annotations to define expected subtypes</a:t>
            </a:r>
          </a:p>
          <a:p>
            <a:pPr lvl="1"/>
            <a:r>
              <a:rPr lang="en-US" dirty="0"/>
              <a:t>Error program state reached</a:t>
            </a:r>
          </a:p>
          <a:p>
            <a:pPr lvl="2"/>
            <a:r>
              <a:rPr lang="en-US" dirty="0"/>
              <a:t>After some program state event-based transition</a:t>
            </a:r>
          </a:p>
          <a:p>
            <a:pPr lvl="1"/>
            <a:r>
              <a:rPr lang="en-US" dirty="0"/>
              <a:t>Can be wrong (like lint) since it is an approximation</a:t>
            </a:r>
          </a:p>
          <a:p>
            <a:pPr lvl="2"/>
            <a:r>
              <a:rPr lang="en-US" dirty="0"/>
              <a:t>The abstract execution might not be possible in the real program</a:t>
            </a:r>
          </a:p>
          <a:p>
            <a:pPr lvl="1"/>
            <a:r>
              <a:rPr lang="en-US" dirty="0"/>
              <a:t>Saved state information can provide program path leading to error</a:t>
            </a:r>
          </a:p>
          <a:p>
            <a:pPr lvl="2"/>
            <a:r>
              <a:rPr lang="en-US" dirty="0"/>
              <a:t>This is the counter-example we desire</a:t>
            </a:r>
          </a:p>
          <a:p>
            <a:pPr lvl="2"/>
            <a:r>
              <a:rPr lang="en-US" dirty="0"/>
              <a:t>It produces a graph of possible counter-examples</a:t>
            </a:r>
          </a:p>
          <a:p>
            <a:pPr lvl="2"/>
            <a:r>
              <a:rPr lang="en-US" dirty="0"/>
              <a:t>User can go through and determine which if any of these is really possible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No errors found show the program is safe</a:t>
            </a:r>
          </a:p>
          <a:p>
            <a:pPr lvl="1"/>
            <a:r>
              <a:rPr lang="en-US" dirty="0"/>
              <a:t>Assuming the analysis is accurate</a:t>
            </a:r>
          </a:p>
          <a:p>
            <a:pPr lvl="1"/>
            <a:r>
              <a:rPr lang="en-US" dirty="0"/>
              <a:t>But false positives can be reasonably common (depends on property)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Accuracy</a:t>
            </a:r>
          </a:p>
          <a:p>
            <a:pPr lvl="1"/>
            <a:r>
              <a:rPr lang="en-US" dirty="0"/>
              <a:t>Lack of accuracy can yield false negatives (safe when program isn’t)</a:t>
            </a:r>
          </a:p>
          <a:p>
            <a:pPr lvl="1"/>
            <a:r>
              <a:rPr lang="en-US" dirty="0"/>
              <a:t>One tries to avoid inaccuracy for safety conditions</a:t>
            </a:r>
          </a:p>
          <a:p>
            <a:pPr lvl="1"/>
            <a:r>
              <a:rPr lang="en-US" dirty="0"/>
              <a:t>But a little inaccuracy is probably okay for immediate feedback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28E692-4539-1340-A3F3-355571606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3CF02-AFC8-3A45-B37C-7D588D0AB64C}" type="datetime1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4412F-3F4E-4C46-9D8C-FCD279730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9C0175-DCE5-304D-9B63-E2898A608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25602" name="Picture 2" descr="Checking the Data Flow Diagrams for Errors">
            <a:extLst>
              <a:ext uri="{FF2B5EF4-FFF2-40B4-BE49-F238E27FC236}">
                <a16:creationId xmlns:a16="http://schemas.microsoft.com/office/drawing/2014/main" id="{5C657D2A-B8AF-4847-BCD4-4C037DEB72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1600" y="74181"/>
            <a:ext cx="4380940" cy="366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82134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6BBA3-17C7-A357-2DF2-7227D78C4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0368"/>
            <a:ext cx="10515600" cy="1325563"/>
          </a:xfrm>
        </p:spPr>
        <p:txBody>
          <a:bodyPr/>
          <a:lstStyle/>
          <a:p>
            <a:r>
              <a:rPr lang="en-US" dirty="0"/>
              <a:t>Abstract Interpretation Difficulties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262DD-D4EE-D836-20D2-CEA49C5F4D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This sounds straightforward,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but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:</a:t>
            </a:r>
          </a:p>
          <a:p>
            <a:pPr lvl="1"/>
            <a:r>
              <a:rPr lang="en-US" dirty="0"/>
              <a:t>Real programming languages and real programs are not that simple</a:t>
            </a:r>
          </a:p>
          <a:p>
            <a:pPr lvl="1"/>
            <a:r>
              <a:rPr lang="en-US" dirty="0"/>
              <a:t>Need to handle real programs and their complications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Java: handling reflection, native methods, initializations, etc.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Handling call backs from system routines</a:t>
            </a:r>
          </a:p>
          <a:p>
            <a:pPr lvl="1"/>
            <a:r>
              <a:rPr lang="en-US" dirty="0"/>
              <a:t>Swing/AWT event loop itself is hidden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Handling exceptions (especially run time exceptions)</a:t>
            </a:r>
          </a:p>
          <a:p>
            <a:pPr lvl="1"/>
            <a:r>
              <a:rPr lang="en-US" dirty="0"/>
              <a:t>Thrown exceptions are relatively easy</a:t>
            </a:r>
          </a:p>
          <a:p>
            <a:pPr lvl="1"/>
            <a:r>
              <a:rPr lang="en-US" dirty="0"/>
              <a:t>Considering all potential run time exceptions is expensive &amp; not very helpful</a:t>
            </a: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Handling test cases (in addition to the main program)</a:t>
            </a:r>
          </a:p>
          <a:p>
            <a:pPr lvl="1"/>
            <a:r>
              <a:rPr lang="en-US" dirty="0"/>
              <a:t>With the various @Before ... annotations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Handling implicit calls</a:t>
            </a:r>
          </a:p>
          <a:p>
            <a:pPr lvl="1"/>
            <a:r>
              <a:rPr lang="en-US" dirty="0"/>
              <a:t>Static initializers, boxing and unboxing, lambdas</a:t>
            </a:r>
          </a:p>
          <a:p>
            <a:pPr lvl="1"/>
            <a:r>
              <a:rPr lang="en-US" dirty="0"/>
              <a:t>Calls to </a:t>
            </a:r>
            <a:r>
              <a:rPr lang="en-US" dirty="0" err="1"/>
              <a:t>Thread.start</a:t>
            </a:r>
            <a:r>
              <a:rPr lang="en-US" dirty="0"/>
              <a:t> imply invoking </a:t>
            </a:r>
            <a:r>
              <a:rPr lang="en-US" dirty="0" err="1"/>
              <a:t>Thread.run</a:t>
            </a:r>
            <a:r>
              <a:rPr lang="en-US" dirty="0"/>
              <a:t>()</a:t>
            </a:r>
          </a:p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Tracking program state &amp; subtype changes</a:t>
            </a:r>
          </a:p>
          <a:p>
            <a:r>
              <a:rPr lang="en-US" dirty="0">
                <a:solidFill>
                  <a:srgbClr val="7030A0"/>
                </a:solidFill>
              </a:rPr>
              <a:t>Making it efficient enough to work as the user types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8BB272-7CE9-A09B-BC74-84958C258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B0709-6CB3-1240-B358-C21B79BD0348}" type="datetime1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F4D46F-B491-B612-6A22-923CE27EF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0E2AFA-79D3-49A8-E6F4-678BFD8DE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7170" name="Picture 2" descr="Abstract Visualization of Diction Difficulties | Artistic Interpretation |  AI Art Generator | Easy-Peasy.AI">
            <a:extLst>
              <a:ext uri="{FF2B5EF4-FFF2-40B4-BE49-F238E27FC236}">
                <a16:creationId xmlns:a16="http://schemas.microsoft.com/office/drawing/2014/main" id="{08C0FE9E-54BF-5D1C-3E78-AFEE694F87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3640" y="1981200"/>
            <a:ext cx="289560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85976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19415-6BC6-DC40-BEDD-8A581FA51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Analysis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0AF9A1-BC54-DD47-9967-084F04B4D4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Quite a few exist</a:t>
            </a:r>
          </a:p>
          <a:p>
            <a:pPr lvl="1"/>
            <a:r>
              <a:rPr lang="en-US" dirty="0"/>
              <a:t>Mainly for fixed sets of properties</a:t>
            </a:r>
          </a:p>
          <a:p>
            <a:pPr lvl="2"/>
            <a:r>
              <a:rPr lang="en-US" dirty="0"/>
              <a:t>Optimized for those properties</a:t>
            </a:r>
          </a:p>
          <a:p>
            <a:pPr lvl="1"/>
            <a:r>
              <a:rPr lang="en-US" dirty="0"/>
              <a:t>Generally, these run in batch mode</a:t>
            </a:r>
          </a:p>
          <a:p>
            <a:pPr lvl="1"/>
            <a:r>
              <a:rPr lang="en-US" dirty="0"/>
              <a:t>And can take hours or days to run on something complex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Examples</a:t>
            </a:r>
          </a:p>
          <a:p>
            <a:pPr lvl="1"/>
            <a:r>
              <a:rPr lang="en-US" dirty="0" err="1"/>
              <a:t>Amandroid</a:t>
            </a:r>
            <a:r>
              <a:rPr lang="en-US" dirty="0"/>
              <a:t> for android checking </a:t>
            </a:r>
          </a:p>
          <a:p>
            <a:pPr lvl="1"/>
            <a:r>
              <a:rPr lang="en-US" dirty="0"/>
              <a:t>Commercial tools (C++): </a:t>
            </a:r>
            <a:r>
              <a:rPr lang="en-US" dirty="0" err="1"/>
              <a:t>coverty</a:t>
            </a:r>
            <a:r>
              <a:rPr lang="en-US" dirty="0"/>
              <a:t>, </a:t>
            </a:r>
            <a:r>
              <a:rPr lang="en-US" dirty="0" err="1"/>
              <a:t>parasoft</a:t>
            </a:r>
            <a:r>
              <a:rPr lang="en-US" dirty="0"/>
              <a:t>, understand, </a:t>
            </a:r>
            <a:r>
              <a:rPr lang="en-US" dirty="0" err="1"/>
              <a:t>veracode</a:t>
            </a:r>
            <a:r>
              <a:rPr lang="en-US" dirty="0"/>
              <a:t>, …</a:t>
            </a:r>
          </a:p>
          <a:p>
            <a:pPr lvl="1"/>
            <a:r>
              <a:rPr lang="en-US" dirty="0"/>
              <a:t>Often run with major check-ins, before releases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Our Goal: Immediate feedback on safety errors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E9379F-574B-C549-AA15-0AC8880FD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75D49-0141-724F-9B36-AD2CFB51EF1F}" type="datetime1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0C773B-B3E4-B447-9EA9-723514E40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1BCBDC-77EB-C34C-81C4-AA149BC5D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26626" name="Picture 2" descr="Introduction | Static-Code-Analysis">
            <a:extLst>
              <a:ext uri="{FF2B5EF4-FFF2-40B4-BE49-F238E27FC236}">
                <a16:creationId xmlns:a16="http://schemas.microsoft.com/office/drawing/2014/main" id="{CC34743C-1CFA-6448-ADFE-1A20EF4CE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3129" y="365125"/>
            <a:ext cx="44323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45334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C3456-F7C2-4ADE-A6FF-084E75996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Immediate 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E3AE9-DC03-459F-CAB2-3932325788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A lot of things are still done in batch</a:t>
            </a:r>
          </a:p>
          <a:p>
            <a:pPr lvl="1"/>
            <a:r>
              <a:rPr lang="en-US" dirty="0"/>
              <a:t>Compilation</a:t>
            </a:r>
          </a:p>
          <a:p>
            <a:pPr lvl="1"/>
            <a:r>
              <a:rPr lang="en-US" dirty="0"/>
              <a:t>Testing</a:t>
            </a:r>
          </a:p>
          <a:p>
            <a:pPr lvl="1"/>
            <a:r>
              <a:rPr lang="en-US" dirty="0"/>
              <a:t>Checker type checking</a:t>
            </a:r>
          </a:p>
          <a:p>
            <a:pPr lvl="1"/>
            <a:r>
              <a:rPr lang="en-US" dirty="0"/>
              <a:t>Checkstyle</a:t>
            </a:r>
          </a:p>
          <a:p>
            <a:pPr lvl="1"/>
            <a:r>
              <a:rPr lang="en-US" dirty="0"/>
              <a:t>Automatic bug repair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I 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believe 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they would all be more effective if done immediately</a:t>
            </a:r>
          </a:p>
          <a:p>
            <a:pPr lvl="1"/>
            <a:r>
              <a:rPr lang="en-US" dirty="0"/>
              <a:t>Provide feedback as the developer types</a:t>
            </a:r>
          </a:p>
          <a:p>
            <a:pPr lvl="1"/>
            <a:r>
              <a:rPr lang="en-US" dirty="0"/>
              <a:t>Compiler feedback in todays IDEs shows this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My research goal continues to be to find ways to achieve this</a:t>
            </a:r>
          </a:p>
          <a:p>
            <a:pPr lvl="1"/>
            <a:r>
              <a:rPr lang="en-US" dirty="0"/>
              <a:t>Continuous testing: not that useful since tests take too long and interact</a:t>
            </a:r>
          </a:p>
          <a:p>
            <a:pPr lvl="1"/>
            <a:r>
              <a:rPr lang="en-US" dirty="0"/>
              <a:t>ROSE for automatic bug </a:t>
            </a:r>
            <a:r>
              <a:rPr lang="en-US" dirty="0" smtClean="0"/>
              <a:t>repair while you debug</a:t>
            </a:r>
            <a:endParaRPr lang="en-US" dirty="0"/>
          </a:p>
          <a:p>
            <a:pPr lvl="1"/>
            <a:r>
              <a:rPr lang="en-US" dirty="0"/>
              <a:t>Code Bubbles </a:t>
            </a:r>
            <a:r>
              <a:rPr lang="en-US" dirty="0" err="1"/>
              <a:t>checkstyle</a:t>
            </a:r>
            <a:r>
              <a:rPr lang="en-US" dirty="0"/>
              <a:t> </a:t>
            </a:r>
            <a:r>
              <a:rPr lang="en-US" dirty="0" smtClean="0"/>
              <a:t>plugin to check as you edit</a:t>
            </a:r>
            <a:endParaRPr lang="en-US" dirty="0"/>
          </a:p>
          <a:p>
            <a:pPr lvl="1"/>
            <a:r>
              <a:rPr lang="en-US" dirty="0"/>
              <a:t>And abstract interpretation for checking safety properties as you </a:t>
            </a:r>
            <a:r>
              <a:rPr lang="en-US" dirty="0" smtClean="0"/>
              <a:t>edit</a:t>
            </a:r>
            <a:endParaRPr lang="en-US" dirty="0"/>
          </a:p>
          <a:p>
            <a:pPr lvl="2"/>
            <a:r>
              <a:rPr lang="en-US" dirty="0"/>
              <a:t>Fast data flow analysis has other applications as well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F14C70-BAAA-1F69-4E5A-B96C3CAE9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B0709-6CB3-1240-B358-C21B79BD0348}" type="datetime1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EA50D0-4E3B-F60A-DD5D-0E190590E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EAA00-FC30-4FE9-9394-8602B5F1D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5122" name="Picture 2" descr="5 Reasons Why Immediate Feedback is Important for Effective Learning">
            <a:extLst>
              <a:ext uri="{FF2B5EF4-FFF2-40B4-BE49-F238E27FC236}">
                <a16:creationId xmlns:a16="http://schemas.microsoft.com/office/drawing/2014/main" id="{D82A34EA-DEAB-57EA-42E9-EB91248ABE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7360" y="228918"/>
            <a:ext cx="5039360" cy="2834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83308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46BCE-9D4A-138C-9B77-8C85C793C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Safety Checking as you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EE531-DA46-C751-F696-42825327C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Goal: Show the state of safety conditions in real time</a:t>
            </a:r>
          </a:p>
          <a:p>
            <a:pPr lvl="1"/>
            <a:r>
              <a:rPr lang="en-US" dirty="0"/>
              <a:t>As the programmer writes or edits the code</a:t>
            </a:r>
          </a:p>
          <a:p>
            <a:pPr lvl="1"/>
            <a:r>
              <a:rPr lang="en-US" dirty="0"/>
              <a:t>Show problems to the programmer in the IDE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This is the goal of our FAIT project</a:t>
            </a:r>
          </a:p>
          <a:p>
            <a:pPr lvl="1"/>
            <a:r>
              <a:rPr lang="en-US" dirty="0"/>
              <a:t>Runs in conjunction with Code Bubbles </a:t>
            </a:r>
          </a:p>
          <a:p>
            <a:pPr lvl="1"/>
            <a:r>
              <a:rPr lang="en-US" dirty="0"/>
              <a:t>Provides error indications at safety violations</a:t>
            </a:r>
          </a:p>
          <a:p>
            <a:pPr lvl="1"/>
            <a:r>
              <a:rPr lang="en-US" dirty="0"/>
              <a:t>Provides information on why this is a safety violation</a:t>
            </a:r>
          </a:p>
          <a:p>
            <a:pPr lvl="2"/>
            <a:r>
              <a:rPr lang="en-US" dirty="0"/>
              <a:t>Graph of paths leading to the violation</a:t>
            </a:r>
          </a:p>
          <a:p>
            <a:pPr lvl="1"/>
            <a:r>
              <a:rPr lang="en-US" dirty="0"/>
              <a:t>Provides other </a:t>
            </a:r>
            <a:r>
              <a:rPr lang="en-US" dirty="0" smtClean="0"/>
              <a:t>information</a:t>
            </a:r>
          </a:p>
          <a:p>
            <a:pPr lvl="2"/>
            <a:r>
              <a:rPr lang="en-US" dirty="0" smtClean="0"/>
              <a:t>B</a:t>
            </a:r>
            <a:r>
              <a:rPr lang="en-US" dirty="0" smtClean="0"/>
              <a:t>ackwards </a:t>
            </a:r>
            <a:r>
              <a:rPr lang="en-US" dirty="0"/>
              <a:t>slice of a variable</a:t>
            </a:r>
          </a:p>
          <a:p>
            <a:pPr lvl="1"/>
            <a:r>
              <a:rPr lang="en-US" dirty="0"/>
              <a:t>Useful for other tools</a:t>
            </a:r>
          </a:p>
          <a:p>
            <a:pPr lvl="2"/>
            <a:r>
              <a:rPr lang="en-US" dirty="0"/>
              <a:t>ROSE uses it to do fault localization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84CB4E-1699-6DC7-FBA9-A87A61E5B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B0709-6CB3-1240-B358-C21B79BD0348}" type="datetime1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466252-5C7B-EB5D-51A6-DF2FF4BBF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EE876C-8F8C-7FFE-09D0-8E4C8D644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3074" name="Picture 2" descr="Safety Check By/Date Write-On Label - Made in USA, SKU: QC-0168">
            <a:extLst>
              <a:ext uri="{FF2B5EF4-FFF2-40B4-BE49-F238E27FC236}">
                <a16:creationId xmlns:a16="http://schemas.microsoft.com/office/drawing/2014/main" id="{76D35541-B26C-E9F5-C7B0-7ADA24F6A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3478" y="2675255"/>
            <a:ext cx="3475481" cy="1507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86109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872BF-9EE4-40E0-6761-17B7B5EC6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FAIT: Efficient Flow Analysis in an 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D33C5-7B4E-0BD5-B08A-B0F058BAD7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Making it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efficient and complete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  <a:p>
            <a:pPr lvl="1"/>
            <a:r>
              <a:rPr lang="en-US" dirty="0"/>
              <a:t>Handle all the Java complexities such as reflection with some user input (via a resource file)</a:t>
            </a:r>
          </a:p>
          <a:p>
            <a:pPr lvl="1"/>
            <a:r>
              <a:rPr lang="en-US" dirty="0"/>
              <a:t>Special handling collections, maps, string buffers</a:t>
            </a:r>
          </a:p>
          <a:p>
            <a:pPr lvl="1"/>
            <a:r>
              <a:rPr lang="en-US" dirty="0"/>
              <a:t>Ignoring methods that do not matter with respect to the condition(s)</a:t>
            </a:r>
          </a:p>
          <a:p>
            <a:pPr lvl="2"/>
            <a:r>
              <a:rPr lang="en-US" dirty="0"/>
              <a:t>Based on user input in a resource file</a:t>
            </a:r>
          </a:p>
          <a:p>
            <a:pPr lvl="1"/>
            <a:r>
              <a:rPr lang="en-US" dirty="0"/>
              <a:t>Using unique immutable objects for efficient entity and value representations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Making it concurrent</a:t>
            </a:r>
          </a:p>
          <a:p>
            <a:pPr lvl="1"/>
            <a:r>
              <a:rPr lang="en-US" dirty="0"/>
              <a:t>For much faster flow analysis</a:t>
            </a:r>
          </a:p>
          <a:p>
            <a:pPr lvl="1"/>
            <a:r>
              <a:rPr lang="en-US" dirty="0"/>
              <a:t>Work queue of methods to work on; work queue of locations in the method</a:t>
            </a:r>
          </a:p>
          <a:p>
            <a:pPr lvl="1"/>
            <a:r>
              <a:rPr lang="en-US" dirty="0"/>
              <a:t>Separate threads can work on separate methods simultaneously with little synchronization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Making it incremental</a:t>
            </a:r>
          </a:p>
          <a:p>
            <a:pPr lvl="1"/>
            <a:r>
              <a:rPr lang="en-US" dirty="0"/>
              <a:t>To update as the user types</a:t>
            </a:r>
          </a:p>
          <a:p>
            <a:pPr lvl="1"/>
            <a:r>
              <a:rPr lang="en-US" dirty="0"/>
              <a:t>Detect what might have changed, mark those as invalid, add to work queues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Handling both source and binary files simultaneously – parallel interpreters</a:t>
            </a:r>
          </a:p>
          <a:p>
            <a:pPr lvl="1"/>
            <a:r>
              <a:rPr lang="en-US" dirty="0"/>
              <a:t>Source for files being edited (needed to avoid continual save and compile)</a:t>
            </a:r>
          </a:p>
          <a:p>
            <a:pPr lvl="1"/>
            <a:r>
              <a:rPr lang="en-US" dirty="0"/>
              <a:t>Binary for everything else</a:t>
            </a:r>
          </a:p>
          <a:p>
            <a:r>
              <a:rPr lang="en-US" dirty="0">
                <a:solidFill>
                  <a:srgbClr val="7030A0"/>
                </a:solidFill>
              </a:rPr>
              <a:t>Tries to be both accurate and precise while being efficient</a:t>
            </a:r>
          </a:p>
          <a:p>
            <a:pPr lvl="1"/>
            <a:r>
              <a:rPr lang="en-US" dirty="0"/>
              <a:t>User input on what is important; what values to consider; what should be context sensitive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77F2A0-5A10-B925-5EAD-DD2857A9E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B0709-6CB3-1240-B358-C21B79BD0348}" type="datetime1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73CD-C491-70E8-48DD-4C8628A35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2FECF6-C696-745D-5ACA-22F9F8BCD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4098" name="Picture 2" descr="Fait - Brawlhalla Wiki">
            <a:extLst>
              <a:ext uri="{FF2B5EF4-FFF2-40B4-BE49-F238E27FC236}">
                <a16:creationId xmlns:a16="http://schemas.microsoft.com/office/drawing/2014/main" id="{A7A048CD-1F01-7410-D6AD-C0EADF9382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9266" y="2380457"/>
            <a:ext cx="1760185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54820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9F4F0-4424-3D4F-A809-69033D0E2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Bubbles FAIT Analyzer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6D7518-DE61-D741-97AC-14F7C96CC5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Runs as part of the environment</a:t>
            </a:r>
          </a:p>
          <a:p>
            <a:pPr lvl="1"/>
            <a:r>
              <a:rPr lang="en-US" dirty="0"/>
              <a:t>Updates anytime there are no compiler errors</a:t>
            </a:r>
          </a:p>
          <a:p>
            <a:pPr lvl="2"/>
            <a:r>
              <a:rPr lang="en-US" dirty="0"/>
              <a:t>Can’t execute when there are errors</a:t>
            </a:r>
          </a:p>
          <a:p>
            <a:pPr lvl="1"/>
            <a:r>
              <a:rPr lang="en-US" dirty="0"/>
              <a:t>Provides immediate feedback</a:t>
            </a:r>
          </a:p>
          <a:p>
            <a:pPr lvl="2"/>
            <a:r>
              <a:rPr lang="en-US" dirty="0"/>
              <a:t>Typically, in under a second, with initial analysis in under a minute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Requires the user to define subtypes and safety conditions</a:t>
            </a:r>
          </a:p>
          <a:p>
            <a:pPr lvl="1"/>
            <a:r>
              <a:rPr lang="en-US" dirty="0"/>
              <a:t>What they want to have checked</a:t>
            </a:r>
          </a:p>
          <a:p>
            <a:pPr lvl="2"/>
            <a:r>
              <a:rPr lang="en-US" dirty="0"/>
              <a:t>This varies from one system to another</a:t>
            </a:r>
          </a:p>
          <a:p>
            <a:pPr lvl="2"/>
            <a:r>
              <a:rPr lang="en-US" dirty="0"/>
              <a:t>Some basic ones predefined (Tainted data for SQL injection &amp; XSS, for example)</a:t>
            </a:r>
          </a:p>
          <a:p>
            <a:pPr lvl="1"/>
            <a:r>
              <a:rPr lang="en-US" dirty="0"/>
              <a:t>Subtypes</a:t>
            </a:r>
          </a:p>
          <a:p>
            <a:pPr lvl="2"/>
            <a:r>
              <a:rPr lang="en-US" dirty="0"/>
              <a:t>Various states, rules for computation; again, some basic ones predefined</a:t>
            </a:r>
          </a:p>
          <a:p>
            <a:pPr lvl="1"/>
            <a:r>
              <a:rPr lang="en-US" dirty="0"/>
              <a:t>Safety conditions</a:t>
            </a:r>
          </a:p>
          <a:p>
            <a:pPr lvl="2"/>
            <a:r>
              <a:rPr lang="en-US" dirty="0"/>
              <a:t>Various states, program events, rules for changing state based on event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3CB68D-EB13-BC4D-A4C7-EEBC1788A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462B5-0B72-1645-9CD2-78CC55318DBD}" type="datetime1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91373A-9F8E-0E4A-BD23-1F2DDA09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D1265D-3D74-824E-8179-51522AC30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03351FE-010E-5F48-8AE9-43FC41BCF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136525"/>
            <a:ext cx="3581400" cy="235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0235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E6FD4-BF3E-1A4A-8099-17D850C3F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 in Code Bubbles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4ABA1-19E5-834B-ABD0-E6A109936A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Requires some annotation of the code</a:t>
            </a:r>
          </a:p>
          <a:p>
            <a:pPr lvl="1"/>
            <a:r>
              <a:rPr lang="en-US" dirty="0"/>
              <a:t>Using Java type annotations </a:t>
            </a:r>
          </a:p>
          <a:p>
            <a:pPr lvl="2"/>
            <a:r>
              <a:rPr lang="en-US" dirty="0"/>
              <a:t>Either direct or indirect (in resource file)</a:t>
            </a:r>
          </a:p>
          <a:p>
            <a:pPr lvl="1"/>
            <a:r>
              <a:rPr lang="en-US" dirty="0"/>
              <a:t>Using preannotated library routines (from resource file)</a:t>
            </a:r>
          </a:p>
          <a:p>
            <a:pPr lvl="1"/>
            <a:r>
              <a:rPr lang="en-US" dirty="0"/>
              <a:t>Source and sink annotations required for type checking</a:t>
            </a:r>
          </a:p>
          <a:p>
            <a:pPr lvl="2"/>
            <a:r>
              <a:rPr lang="en-US" dirty="0"/>
              <a:t>But not the intermediate values as Checker would require</a:t>
            </a:r>
          </a:p>
          <a:p>
            <a:pPr lvl="2"/>
            <a:r>
              <a:rPr lang="en-US" dirty="0"/>
              <a:t>Standard ones (e.g., Spring html server, Java html server) are predefined</a:t>
            </a:r>
          </a:p>
          <a:p>
            <a:pPr lvl="2"/>
            <a:r>
              <a:rPr lang="en-US" dirty="0"/>
              <a:t>Or can call dummy function (e.g., </a:t>
            </a:r>
            <a:r>
              <a:rPr lang="en-US" dirty="0" err="1"/>
              <a:t>KarmaUtils.taint</a:t>
            </a:r>
            <a:r>
              <a:rPr lang="en-US" dirty="0"/>
              <a:t>(data))</a:t>
            </a:r>
          </a:p>
          <a:p>
            <a:pPr lvl="1"/>
            <a:r>
              <a:rPr lang="en-US" dirty="0"/>
              <a:t>Calls to dummy function indicate state-based events</a:t>
            </a:r>
          </a:p>
          <a:p>
            <a:pPr lvl="2"/>
            <a:r>
              <a:rPr lang="en-US" dirty="0" err="1"/>
              <a:t>KarmaUtils.event</a:t>
            </a:r>
            <a:r>
              <a:rPr lang="en-US" dirty="0"/>
              <a:t>(“event”)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Requires additional information from a resource file</a:t>
            </a:r>
          </a:p>
          <a:p>
            <a:pPr lvl="1"/>
            <a:r>
              <a:rPr lang="en-US" dirty="0"/>
              <a:t>How to handle reflection, native methods</a:t>
            </a:r>
          </a:p>
          <a:p>
            <a:pPr lvl="2"/>
            <a:r>
              <a:rPr lang="en-US" dirty="0"/>
              <a:t>Reflection only in cases where the class is never instantiated otherwise</a:t>
            </a:r>
          </a:p>
          <a:p>
            <a:pPr lvl="2"/>
            <a:r>
              <a:rPr lang="en-US" dirty="0"/>
              <a:t>Most standard library native methods are taken care of</a:t>
            </a:r>
          </a:p>
          <a:p>
            <a:pPr lvl="1"/>
            <a:r>
              <a:rPr lang="en-US" dirty="0"/>
              <a:t>Note special case methods (e.g., those that never return)</a:t>
            </a:r>
          </a:p>
          <a:p>
            <a:pPr lvl="1"/>
            <a:r>
              <a:rPr lang="en-US" dirty="0"/>
              <a:t>What methods can be ignored (for better performance)</a:t>
            </a:r>
          </a:p>
          <a:p>
            <a:pPr lvl="2"/>
            <a:r>
              <a:rPr lang="en-US" dirty="0"/>
              <a:t>Or whole classes or whole packages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Current Research on user interface to define and edit the resource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file</a:t>
            </a:r>
          </a:p>
          <a:p>
            <a:pPr lvl="1"/>
            <a:r>
              <a:rPr lang="en-US" dirty="0" smtClean="0"/>
              <a:t>This is a difficult user interface problem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D03C77-E23A-6A4D-BDC1-051E26D17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DB366-5450-C946-B61A-4AB0E96C93D6}" type="datetime1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4F49AD-B569-BE41-AEB2-F29171223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EE3635-604C-E34C-971A-397B26019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CDCDF65-F94C-7340-9BC6-2B6522B1A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3400" y="32591"/>
            <a:ext cx="4033440" cy="2495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3927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959D1-66FF-B249-AB71-110BCB394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 in Code Bubbles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2EFB22-8291-F14A-A923-643FE19AB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Reasonably precise for most safety conditions</a:t>
            </a:r>
          </a:p>
          <a:p>
            <a:pPr lvl="1"/>
            <a:r>
              <a:rPr lang="en-US" dirty="0"/>
              <a:t>But this varies with complexity of the code </a:t>
            </a:r>
          </a:p>
          <a:p>
            <a:pPr lvl="1"/>
            <a:r>
              <a:rPr lang="en-US" dirty="0"/>
              <a:t>And how complex one allows values to become (ranges and constraints)</a:t>
            </a:r>
          </a:p>
          <a:p>
            <a:pPr lvl="1"/>
            <a:r>
              <a:rPr lang="en-US" dirty="0"/>
              <a:t>Doesn’t detect multithreading errors (e.g., deadlocks and race conditions)</a:t>
            </a:r>
          </a:p>
          <a:p>
            <a:pPr lvl="2"/>
            <a:r>
              <a:rPr lang="en-US" dirty="0"/>
              <a:t>Doesn’t consider locks in general</a:t>
            </a:r>
          </a:p>
          <a:p>
            <a:pPr lvl="1"/>
            <a:r>
              <a:rPr lang="en-US" dirty="0"/>
              <a:t>Graphs let user explore output; resource files let user adjust program to achieve more precision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Mostly accurate, but accuracy not guaranteed</a:t>
            </a:r>
            <a:endParaRPr lang="en-US" dirty="0"/>
          </a:p>
          <a:p>
            <a:pPr lvl="1"/>
            <a:r>
              <a:rPr lang="en-US" dirty="0"/>
              <a:t>Performance, reflection annotations, native code</a:t>
            </a:r>
          </a:p>
          <a:p>
            <a:pPr lvl="2"/>
            <a:r>
              <a:rPr lang="en-US" dirty="0"/>
              <a:t>User descriptions of these in resource files might introduce errors</a:t>
            </a:r>
          </a:p>
          <a:p>
            <a:pPr lvl="1"/>
            <a:r>
              <a:rPr lang="en-US" dirty="0"/>
              <a:t>Doesn’t consider all possible run time exceptions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Fast enough to be useful</a:t>
            </a:r>
          </a:p>
          <a:p>
            <a:pPr lvl="1"/>
            <a:r>
              <a:rPr lang="en-US" dirty="0"/>
              <a:t>Updates whenever code is error free</a:t>
            </a:r>
          </a:p>
          <a:p>
            <a:pPr lvl="1"/>
            <a:r>
              <a:rPr lang="en-US" dirty="0"/>
              <a:t>Presents current errors to user</a:t>
            </a:r>
          </a:p>
          <a:p>
            <a:pPr lvl="1"/>
            <a:r>
              <a:rPr lang="en-US" dirty="0"/>
              <a:t>Can be queried in real time </a:t>
            </a:r>
          </a:p>
          <a:p>
            <a:pPr lvl="2"/>
            <a:r>
              <a:rPr lang="en-US" dirty="0"/>
              <a:t>Provide a back slice of how a value might be set from the editor</a:t>
            </a:r>
          </a:p>
          <a:p>
            <a:pPr lvl="2"/>
            <a:r>
              <a:rPr lang="en-US" dirty="0"/>
              <a:t>Provide information to ROSE on possible locations leading to a fault</a:t>
            </a:r>
          </a:p>
          <a:p>
            <a:pPr lvl="2"/>
            <a:r>
              <a:rPr lang="en-US" dirty="0"/>
              <a:t>Provide a trace of how an error might have occurred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B13298-D6FF-374E-BB56-5CDB37A09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B2EE5-0789-DD46-9475-F218ABB8981D}" type="datetime1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D21B7F-96F1-7C4F-BCD6-CF70AC88D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DE977-1277-984A-AE4F-0A3464E1D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FE19D78-2C99-E145-9C71-4819F779B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7280" y="86422"/>
            <a:ext cx="5876938" cy="160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6750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3EB15-8A00-5149-A817-F0A10093F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 in Code Bubbles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8D6784-5943-DD42-A16C-3D6017D06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5FD7B-398D-434D-930E-F7D7C1F6BBF6}" type="datetime1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E620ED-A987-BE48-AE99-D1A39D537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DDFAE3-7112-3F4D-A4E4-399C4A1DB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95F240-FED4-E441-8E3E-C7F467D7FA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9118" y="1465746"/>
            <a:ext cx="8717895" cy="5255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9057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0F10-74B4-AE47-AEAE-E2657A826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Checking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BF96A-AAF4-6449-BFA7-956909C9AC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Abstract interpretation is limited</a:t>
            </a:r>
          </a:p>
          <a:p>
            <a:pPr lvl="1"/>
            <a:r>
              <a:rPr lang="en-US" dirty="0"/>
              <a:t>Doesn’t consider interleaving executions</a:t>
            </a:r>
          </a:p>
          <a:p>
            <a:pPr lvl="1"/>
            <a:r>
              <a:rPr lang="en-US" dirty="0"/>
              <a:t>Doesn’t consider external events</a:t>
            </a:r>
          </a:p>
          <a:p>
            <a:pPr lvl="1"/>
            <a:r>
              <a:rPr lang="en-US" dirty="0"/>
              <a:t>Doesn’t consider locking</a:t>
            </a:r>
          </a:p>
          <a:p>
            <a:pPr lvl="1"/>
            <a:r>
              <a:rPr lang="en-US" dirty="0"/>
              <a:t>Doesn’t consider the external world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Model Checking is a more general approach</a:t>
            </a:r>
          </a:p>
          <a:p>
            <a:pPr lvl="1"/>
            <a:r>
              <a:rPr lang="en-US" dirty="0"/>
              <a:t>Designed to handle interactions with the external world</a:t>
            </a:r>
          </a:p>
          <a:p>
            <a:pPr lvl="1"/>
            <a:r>
              <a:rPr lang="en-US" dirty="0"/>
              <a:t>Designed to handle thread-based interleaving</a:t>
            </a:r>
          </a:p>
          <a:p>
            <a:pPr lvl="1"/>
            <a:r>
              <a:rPr lang="en-US" dirty="0"/>
              <a:t>Can handle locking</a:t>
            </a:r>
          </a:p>
          <a:p>
            <a:pPr lvl="1"/>
            <a:r>
              <a:rPr lang="en-US" dirty="0"/>
              <a:t>Used extensively for embedded systems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08EC88-6199-AC4C-9303-64DBEC034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9FA6F-5F81-9D4A-9894-81B6AC3CD1DE}" type="datetime1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4549C3-E801-B844-A68B-9E6D2807C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FCFE2-F53D-BC48-A1FB-23AD06F6E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27650" name="Picture 2" descr="Software Model Checking for Verifying Distributed Algorithms - YouTube">
            <a:extLst>
              <a:ext uri="{FF2B5EF4-FFF2-40B4-BE49-F238E27FC236}">
                <a16:creationId xmlns:a16="http://schemas.microsoft.com/office/drawing/2014/main" id="{64970965-A5E0-B94F-8480-3C48EC901A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5164" y="157723"/>
            <a:ext cx="4365812" cy="2455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03973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8777D-2F0F-8B4D-B1DE-533C76E40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Checking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68F378-B6AF-9A4A-B2F3-CD4A280DE9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Originally created for checking hardware</a:t>
            </a:r>
          </a:p>
          <a:p>
            <a:pPr lvl="1"/>
            <a:r>
              <a:rPr lang="en-US" dirty="0"/>
              <a:t>Small number of internal states</a:t>
            </a:r>
          </a:p>
          <a:p>
            <a:pPr lvl="1"/>
            <a:r>
              <a:rPr lang="en-US" dirty="0"/>
              <a:t>Hardware is inherently finite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Then used for checking embedded systems</a:t>
            </a:r>
          </a:p>
          <a:p>
            <a:pPr lvl="1"/>
            <a:r>
              <a:rPr lang="en-US" dirty="0"/>
              <a:t>Embedded code is usually relatively simple</a:t>
            </a:r>
          </a:p>
          <a:p>
            <a:pPr lvl="2"/>
            <a:r>
              <a:rPr lang="en-US" dirty="0"/>
              <a:t>And usually modeled or written as a finite state automata</a:t>
            </a:r>
          </a:p>
          <a:p>
            <a:pPr lvl="1"/>
            <a:r>
              <a:rPr lang="en-US" dirty="0"/>
              <a:t>Interactions with the real world are important</a:t>
            </a:r>
          </a:p>
          <a:p>
            <a:pPr lvl="1"/>
            <a:r>
              <a:rPr lang="en-US" dirty="0"/>
              <a:t>These are often safety-critical (e.g., pinball fuses; train crashes)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Then use to check arbitrary software systems</a:t>
            </a:r>
          </a:p>
          <a:p>
            <a:pPr lvl="1"/>
            <a:r>
              <a:rPr lang="en-US" dirty="0"/>
              <a:t>Checking individual safety conditions in a program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402A4C-9710-F34C-8E73-D539C455C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799C5-C93D-8149-A0FF-E70C81B16D1D}" type="datetime1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E1BCBE-50C2-C845-93BB-6D5FCD5AF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C11AF9-04CF-9440-9EA3-27AA14705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28674" name="Picture 2" descr="An introduction to model checking - Embedded.com">
            <a:extLst>
              <a:ext uri="{FF2B5EF4-FFF2-40B4-BE49-F238E27FC236}">
                <a16:creationId xmlns:a16="http://schemas.microsoft.com/office/drawing/2014/main" id="{92D85DAE-9C27-4946-839D-6B36FFFAA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480" y="111125"/>
            <a:ext cx="5080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54103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75502-DA6C-4E44-9EAA-202D4E4B2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Checking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E8901C-FDE8-F241-9257-3A25B3C507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Can be done in terms of automata</a:t>
            </a:r>
          </a:p>
          <a:p>
            <a:pPr lvl="1"/>
            <a:r>
              <a:rPr lang="en-US" dirty="0"/>
              <a:t>One automata for program, one for safety condition</a:t>
            </a:r>
          </a:p>
          <a:p>
            <a:pPr lvl="1"/>
            <a:r>
              <a:rPr lang="en-US" dirty="0"/>
              <a:t>Find all possible pairs of states </a:t>
            </a:r>
          </a:p>
          <a:p>
            <a:pPr lvl="2"/>
            <a:r>
              <a:rPr lang="en-US" dirty="0"/>
              <a:t>Run the two automata in step (cross-product)</a:t>
            </a:r>
          </a:p>
          <a:p>
            <a:pPr lvl="2"/>
            <a:r>
              <a:rPr lang="en-US" dirty="0"/>
              <a:t>Events from program automata drive condition automata</a:t>
            </a:r>
          </a:p>
          <a:p>
            <a:pPr lvl="2"/>
            <a:r>
              <a:rPr lang="en-US" dirty="0"/>
              <a:t>Outside events can also change the condition automata</a:t>
            </a:r>
          </a:p>
          <a:p>
            <a:pPr lvl="1"/>
            <a:r>
              <a:rPr lang="en-US" dirty="0"/>
              <a:t>This is effectively what is done by abstract interpretation state checking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Usually done in terms of temporal logic formulas</a:t>
            </a:r>
          </a:p>
          <a:p>
            <a:pPr lvl="1"/>
            <a:r>
              <a:rPr lang="en-US" dirty="0"/>
              <a:t>Boolean formulas</a:t>
            </a:r>
          </a:p>
          <a:p>
            <a:pPr lvl="1"/>
            <a:r>
              <a:rPr lang="en-US" dirty="0"/>
              <a:t>With additional operators for time (different sets are used)</a:t>
            </a:r>
          </a:p>
          <a:p>
            <a:pPr lvl="2"/>
            <a:r>
              <a:rPr lang="en-US" dirty="0"/>
              <a:t>X is true forever (X always occurs)</a:t>
            </a:r>
          </a:p>
          <a:p>
            <a:pPr lvl="2"/>
            <a:r>
              <a:rPr lang="en-US" dirty="0"/>
              <a:t>X is true in the next state</a:t>
            </a:r>
          </a:p>
          <a:p>
            <a:pPr lvl="2"/>
            <a:r>
              <a:rPr lang="en-US" dirty="0"/>
              <a:t>X is true in some future state (X eventually occurs)</a:t>
            </a:r>
          </a:p>
          <a:p>
            <a:pPr lvl="2"/>
            <a:r>
              <a:rPr lang="en-US" dirty="0"/>
              <a:t>X is true in some state after Y is true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059E1-E513-724D-8C69-0315C360A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93463-3009-5E49-AD2C-5945BB1C0226}" type="datetime1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D5EAC-D6FC-FC42-A64A-CBFFD18E1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D2E781-AD6F-4343-B4C6-8F2B9AD15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6146" name="Picture 2" descr="CTL - model checking for formula $A [a \cup b]$ - Computer Science Stack  Exchange">
            <a:extLst>
              <a:ext uri="{FF2B5EF4-FFF2-40B4-BE49-F238E27FC236}">
                <a16:creationId xmlns:a16="http://schemas.microsoft.com/office/drawing/2014/main" id="{904813B9-24E8-FD4E-9FA1-699E99DE7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073" y="95885"/>
            <a:ext cx="4916586" cy="205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12865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CF1FD-5AA0-6409-F0B8-E4A995E64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Checking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C6C85A-D8F0-8907-3FC4-E3D6182E98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Create a single formula that is true if the program fails</a:t>
            </a:r>
          </a:p>
          <a:p>
            <a:pPr lvl="1"/>
            <a:r>
              <a:rPr lang="en-US" dirty="0"/>
              <a:t>Represent a program state s as a Boolean vector</a:t>
            </a:r>
          </a:p>
          <a:p>
            <a:pPr lvl="2"/>
            <a:r>
              <a:rPr lang="en-US" dirty="0"/>
              <a:t>Finite number of variables, each with a finite representation</a:t>
            </a:r>
          </a:p>
          <a:p>
            <a:pPr lvl="2"/>
            <a:r>
              <a:rPr lang="en-US" dirty="0"/>
              <a:t>Includes the program counter (e.g., the program point)</a:t>
            </a:r>
          </a:p>
          <a:p>
            <a:pPr lvl="2"/>
            <a:r>
              <a:rPr lang="en-US" dirty="0"/>
              <a:t>Assume a finite number of threads – each thread has its own state</a:t>
            </a:r>
          </a:p>
          <a:p>
            <a:pPr lvl="3"/>
            <a:r>
              <a:rPr lang="en-US" dirty="0"/>
              <a:t>Program state is the concatenation of the thread states</a:t>
            </a:r>
          </a:p>
          <a:p>
            <a:pPr lvl="1"/>
            <a:r>
              <a:rPr lang="en-US" dirty="0"/>
              <a:t>Define the starting state of the program s</a:t>
            </a:r>
            <a:r>
              <a:rPr lang="en-US" baseline="-25000" dirty="0"/>
              <a:t>0</a:t>
            </a:r>
          </a:p>
          <a:p>
            <a:pPr lvl="1"/>
            <a:r>
              <a:rPr lang="en-US" dirty="0"/>
              <a:t>Create a logical relation representing program execution</a:t>
            </a:r>
          </a:p>
          <a:p>
            <a:pPr lvl="2"/>
            <a:r>
              <a:rPr lang="en-US" dirty="0"/>
              <a:t>R(s1,s2) is true if program can transition from state s1 to state s2</a:t>
            </a:r>
          </a:p>
          <a:p>
            <a:pPr lvl="2"/>
            <a:r>
              <a:rPr lang="en-US" dirty="0"/>
              <a:t>Basically, R is the OR of the effect of each instruction on the program state</a:t>
            </a:r>
          </a:p>
          <a:p>
            <a:pPr lvl="1"/>
            <a:r>
              <a:rPr lang="en-US" dirty="0"/>
              <a:t>Create a  temporal logic formula representing the condition C(s1)</a:t>
            </a:r>
          </a:p>
          <a:p>
            <a:pPr lvl="2"/>
            <a:r>
              <a:rPr lang="en-US" dirty="0"/>
              <a:t>Over the program state – map from the FSA if needed</a:t>
            </a:r>
          </a:p>
          <a:p>
            <a:pPr lvl="1"/>
            <a:r>
              <a:rPr lang="en-US" dirty="0"/>
              <a:t>Create a formula that says an execution from s</a:t>
            </a:r>
            <a:r>
              <a:rPr lang="en-US" baseline="-25000" dirty="0"/>
              <a:t>0</a:t>
            </a:r>
            <a:r>
              <a:rPr lang="en-US" dirty="0"/>
              <a:t> leads a state where C holds</a:t>
            </a:r>
          </a:p>
          <a:p>
            <a:pPr lvl="2"/>
            <a:r>
              <a:rPr lang="en-US" dirty="0"/>
              <a:t>Temporal logic (repeatedly use program relation)</a:t>
            </a:r>
          </a:p>
          <a:p>
            <a:pPr lvl="1"/>
            <a:r>
              <a:rPr lang="en-US" dirty="0"/>
              <a:t>This is large, but can be created mechanically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Prove that formula holds</a:t>
            </a:r>
          </a:p>
          <a:p>
            <a:pPr lvl="1"/>
            <a:r>
              <a:rPr lang="en-US" dirty="0"/>
              <a:t>The proof provides a counter example and hence a potentially buggy execution</a:t>
            </a:r>
          </a:p>
          <a:p>
            <a:pPr lvl="1"/>
            <a:r>
              <a:rPr lang="en-US" dirty="0"/>
              <a:t>Find a set of values that satisfies this formula</a:t>
            </a:r>
          </a:p>
          <a:p>
            <a:pPr lvl="1"/>
            <a:r>
              <a:rPr lang="en-US" dirty="0"/>
              <a:t>Convert that into the appropriate execution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9F8448-12A2-553A-382B-26F9143A6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B0709-6CB3-1240-B358-C21B79BD0348}" type="datetime1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FFEB1D-676C-7B49-E0E5-BB197044C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5D344E-EF70-D0C5-5773-BF55F6D15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9DC10D58-3591-A9EA-C6F4-DA785BEC9E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6793" y="214630"/>
            <a:ext cx="3552647" cy="2691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03630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F2451-4642-F24A-8653-223596E02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095" y="365125"/>
            <a:ext cx="10812025" cy="1325563"/>
          </a:xfrm>
        </p:spPr>
        <p:txBody>
          <a:bodyPr>
            <a:normAutofit/>
          </a:bodyPr>
          <a:lstStyle/>
          <a:p>
            <a:r>
              <a:rPr lang="en-US" dirty="0"/>
              <a:t>Model Checking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B5C9FF-B106-604E-AD1F-54F30A5788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Various technique exist to do the checking efficiently</a:t>
            </a:r>
          </a:p>
          <a:p>
            <a:pPr lvl="1"/>
            <a:r>
              <a:rPr lang="en-US" dirty="0"/>
              <a:t>Ordered binary decision diagrams </a:t>
            </a:r>
          </a:p>
          <a:p>
            <a:pPr lvl="2"/>
            <a:r>
              <a:rPr lang="en-US" dirty="0"/>
              <a:t>Cute data structure that can greatly simplify the search</a:t>
            </a:r>
          </a:p>
          <a:p>
            <a:pPr lvl="2"/>
            <a:r>
              <a:rPr lang="en-US" dirty="0"/>
              <a:t>Can handle program states space of size 2^100 or so</a:t>
            </a:r>
          </a:p>
          <a:p>
            <a:pPr lvl="1"/>
            <a:r>
              <a:rPr lang="en-US" dirty="0"/>
              <a:t>Newer technologies for 3SAT and similar problems</a:t>
            </a:r>
          </a:p>
          <a:p>
            <a:pPr lvl="2"/>
            <a:r>
              <a:rPr lang="en-US" dirty="0"/>
              <a:t>Can generally handle these as well</a:t>
            </a:r>
          </a:p>
          <a:p>
            <a:pPr lvl="1"/>
            <a:r>
              <a:rPr lang="en-US" dirty="0"/>
              <a:t>These are all batch processes however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Both can yield a proof that shows how the program can fail</a:t>
            </a:r>
          </a:p>
          <a:p>
            <a:pPr lvl="1"/>
            <a:r>
              <a:rPr lang="en-US" dirty="0"/>
              <a:t>Which can be translated into a counterexample</a:t>
            </a:r>
          </a:p>
          <a:p>
            <a:pPr lvl="1"/>
            <a:r>
              <a:rPr lang="en-US" dirty="0"/>
              <a:t>Which can be translated back to the actual program</a:t>
            </a:r>
          </a:p>
          <a:p>
            <a:pPr lvl="1"/>
            <a:r>
              <a:rPr lang="en-US" dirty="0"/>
              <a:t>To provide feedback to the user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D44528-020E-9A49-B1FF-95592808B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8F6E1-26AF-7345-8D55-D3B05F380DBB}" type="datetime1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7B850F-C581-FD41-AA53-9A8C08078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80D2F-B18E-7E44-A80A-CD0718A4B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31746" name="Picture 2" descr="PSL and Temporal Logic">
            <a:extLst>
              <a:ext uri="{FF2B5EF4-FFF2-40B4-BE49-F238E27FC236}">
                <a16:creationId xmlns:a16="http://schemas.microsoft.com/office/drawing/2014/main" id="{E46DDD85-FEF1-5E46-8CCE-6036329147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0049" y="136525"/>
            <a:ext cx="2395071" cy="1595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23396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51065-8485-AE4D-B77F-5DA14CD87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Model Checking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070F34-637B-544F-9673-3C2F09930D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The whole process can be semi-automated</a:t>
            </a:r>
          </a:p>
          <a:p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JavaPathFinder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is used by NASA for example</a:t>
            </a:r>
          </a:p>
          <a:p>
            <a:pPr lvl="1"/>
            <a:r>
              <a:rPr lang="en-US" dirty="0"/>
              <a:t>Starts with annotated Java code</a:t>
            </a:r>
          </a:p>
          <a:p>
            <a:pPr lvl="1"/>
            <a:r>
              <a:rPr lang="en-US" dirty="0"/>
              <a:t>And conditions to check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Either says the model is correct</a:t>
            </a:r>
          </a:p>
          <a:p>
            <a:pPr lvl="1"/>
            <a:r>
              <a:rPr lang="en-US" dirty="0"/>
              <a:t>Or shows an execution leading to an error</a:t>
            </a:r>
          </a:p>
          <a:p>
            <a:pPr lvl="2"/>
            <a:r>
              <a:rPr lang="en-US" dirty="0"/>
              <a:t>Counterexample </a:t>
            </a:r>
          </a:p>
          <a:p>
            <a:pPr lvl="1"/>
            <a:r>
              <a:rPr lang="en-US" dirty="0"/>
              <a:t>If the reported execution isn’t possible</a:t>
            </a:r>
          </a:p>
          <a:p>
            <a:pPr lvl="2"/>
            <a:r>
              <a:rPr lang="en-US" dirty="0"/>
              <a:t>The model can be made more robust</a:t>
            </a:r>
          </a:p>
          <a:p>
            <a:pPr lvl="2"/>
            <a:r>
              <a:rPr lang="en-US" dirty="0"/>
              <a:t>Adding additional annotations or constraints</a:t>
            </a:r>
          </a:p>
          <a:p>
            <a:pPr lvl="2"/>
            <a:r>
              <a:rPr lang="en-US" dirty="0"/>
              <a:t>Extending the way values or the program is modeled</a:t>
            </a:r>
          </a:p>
          <a:p>
            <a:pPr lvl="1"/>
            <a:r>
              <a:rPr lang="en-US" dirty="0"/>
              <a:t>Often, a proof involves multiple such changes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ABBCE9-F7BC-D74B-88C2-A670E61A6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FF79F-4115-5948-8E7B-D895E3F72C74}" type="datetime1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8E4766-5EBB-F045-8C74-1D3BA81D6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79FB04-D959-8544-B462-72F6D26FB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29698" name="Picture 2" descr="PDF) Program Model Checking -- A Practitioner's Guide">
            <a:extLst>
              <a:ext uri="{FF2B5EF4-FFF2-40B4-BE49-F238E27FC236}">
                <a16:creationId xmlns:a16="http://schemas.microsoft.com/office/drawing/2014/main" id="{11351D6C-DFA0-1F40-B8EC-25B9F3F96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5305" y="44401"/>
            <a:ext cx="3217868" cy="4164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86019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30186-1E7E-424D-8AB5-FED735BCB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64707-51E1-264E-820C-DFDDED426F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should have a working version of your project</a:t>
            </a:r>
          </a:p>
          <a:p>
            <a:pPr lvl="1"/>
            <a:r>
              <a:rPr lang="en-US" dirty="0"/>
              <a:t>Not fully functional</a:t>
            </a:r>
          </a:p>
          <a:p>
            <a:pPr lvl="1"/>
            <a:r>
              <a:rPr lang="en-US" dirty="0"/>
              <a:t>But demonstratable </a:t>
            </a:r>
          </a:p>
          <a:p>
            <a:pPr lvl="1"/>
            <a:r>
              <a:rPr lang="en-US" dirty="0"/>
              <a:t>Something you can feel good about</a:t>
            </a:r>
          </a:p>
          <a:p>
            <a:r>
              <a:rPr lang="en-US" dirty="0"/>
              <a:t>Choose a date for project presentations</a:t>
            </a:r>
          </a:p>
          <a:p>
            <a:pPr lvl="1"/>
            <a:r>
              <a:rPr lang="en-US" dirty="0"/>
              <a:t>One of 12/3, 12/5, 12/10 (2 presentations a day)</a:t>
            </a:r>
          </a:p>
          <a:p>
            <a:pPr lvl="1"/>
            <a:r>
              <a:rPr lang="en-US" dirty="0"/>
              <a:t>Or I will choose one for you</a:t>
            </a:r>
          </a:p>
          <a:p>
            <a:pPr lvl="1"/>
            <a:r>
              <a:rPr lang="en-US" dirty="0" err="1"/>
              <a:t>eMail</a:t>
            </a:r>
            <a:r>
              <a:rPr lang="en-US" dirty="0"/>
              <a:t> me your options and priorities and I will assign dates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A8D570-E4F6-BB46-8BD5-102853261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EA41A-57B0-A94F-B351-802A9802F971}" type="datetime1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17CD4-214E-CD42-AF22-EFA91498F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6568FB-A9A4-BD4D-B686-1DCD4319D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397387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7383024F-3BF6-FD4C-AD1F-07A087CD1115}" vid="{DB1C44C7-EF57-E94B-AA0A-0C9AC4A0B5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94717</TotalTime>
  <Words>3748</Words>
  <Application>Microsoft Office PowerPoint</Application>
  <PresentationFormat>Widescreen</PresentationFormat>
  <Paragraphs>582</Paragraphs>
  <Slides>34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Calibri</vt:lpstr>
      <vt:lpstr>Calibri Light</vt:lpstr>
      <vt:lpstr>Century Schoolbook</vt:lpstr>
      <vt:lpstr>Theme1</vt:lpstr>
      <vt:lpstr>Static Analysis II</vt:lpstr>
      <vt:lpstr>Type Checking Requires Work</vt:lpstr>
      <vt:lpstr>Beyond Type Checking</vt:lpstr>
      <vt:lpstr>Data Flow Analysis: A More General Solution</vt:lpstr>
      <vt:lpstr>Data Flow Analysis</vt:lpstr>
      <vt:lpstr>Sensitivity Levels of Data Flow Analysis</vt:lpstr>
      <vt:lpstr>Precision &amp; Accuracy</vt:lpstr>
      <vt:lpstr>Compiler Data Flow Analysis</vt:lpstr>
      <vt:lpstr>Abstract Interpretation</vt:lpstr>
      <vt:lpstr>Abstract Execution Uses a Finite Program </vt:lpstr>
      <vt:lpstr>Execution and Sensitivity</vt:lpstr>
      <vt:lpstr>Program Points</vt:lpstr>
      <vt:lpstr>Values in Flow Analysis</vt:lpstr>
      <vt:lpstr>Values Stored for Program Points</vt:lpstr>
      <vt:lpstr>Operations on Values</vt:lpstr>
      <vt:lpstr>Practical Abstract Interpretation</vt:lpstr>
      <vt:lpstr>Efficient Abstract Interpretation</vt:lpstr>
      <vt:lpstr>Flow Analysis Errors</vt:lpstr>
      <vt:lpstr>Abstract Interpretation Difficulties</vt:lpstr>
      <vt:lpstr>Flow Analysis Tools</vt:lpstr>
      <vt:lpstr>Immediate Feedback</vt:lpstr>
      <vt:lpstr>Safety Checking as you Program</vt:lpstr>
      <vt:lpstr>FAIT: Efficient Flow Analysis in an IDE</vt:lpstr>
      <vt:lpstr>Code Bubbles FAIT Analyzer</vt:lpstr>
      <vt:lpstr>FAIT in Code Bubbles</vt:lpstr>
      <vt:lpstr>FAIT in Code Bubbles</vt:lpstr>
      <vt:lpstr>FAIT in Code Bubbles</vt:lpstr>
      <vt:lpstr>Model Checking</vt:lpstr>
      <vt:lpstr>Model Checking</vt:lpstr>
      <vt:lpstr>Model Checking</vt:lpstr>
      <vt:lpstr>Model Checking</vt:lpstr>
      <vt:lpstr>Model Checking</vt:lpstr>
      <vt:lpstr>Practical Model Checking</vt:lpstr>
      <vt:lpstr>PROJECT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Static Analysis</dc:title>
  <dc:creator>Steven Reiss</dc:creator>
  <cp:lastModifiedBy>Reiss, Steven</cp:lastModifiedBy>
  <cp:revision>91</cp:revision>
  <dcterms:created xsi:type="dcterms:W3CDTF">2020-11-02T18:56:58Z</dcterms:created>
  <dcterms:modified xsi:type="dcterms:W3CDTF">2024-11-14T15:52:25Z</dcterms:modified>
</cp:coreProperties>
</file>