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85" r:id="rId4"/>
    <p:sldId id="258" r:id="rId5"/>
    <p:sldId id="260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83" r:id="rId15"/>
    <p:sldId id="269" r:id="rId16"/>
    <p:sldId id="270" r:id="rId17"/>
    <p:sldId id="271" r:id="rId18"/>
    <p:sldId id="272" r:id="rId19"/>
    <p:sldId id="26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1" r:id="rId30"/>
    <p:sldId id="286" r:id="rId31"/>
    <p:sldId id="287" r:id="rId32"/>
    <p:sldId id="28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4"/>
    <p:restoredTop sz="80813"/>
  </p:normalViewPr>
  <p:slideViewPr>
    <p:cSldViewPr snapToGrid="0" snapToObjects="1">
      <p:cViewPr varScale="1">
        <p:scale>
          <a:sx n="157" d="100"/>
          <a:sy n="157" d="100"/>
        </p:scale>
        <p:origin x="10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7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91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8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4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4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860FDE2-0829-3C43-8DD2-F2F9219ACD8B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3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3D588485-3F14-C547-898C-2299E69DE60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6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781562CB-F30D-1545-9906-2542D285198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9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FF16346-AFDD-D949-8256-CAFF30CCC97E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8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5A411B5-3335-5842-865A-2F954058EA81}" type="datetime1">
              <a:rPr lang="en-US" smtClean="0"/>
              <a:t>11/18/24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6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0E0607E-962E-1446-A706-A78FE2D24185}" type="datetime1">
              <a:rPr lang="en-US" smtClean="0"/>
              <a:t>11/18/24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6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C8B2-E14B-284D-94C1-0D5CF265904D}" type="datetime1">
              <a:rPr lang="en-US" smtClean="0"/>
              <a:t>11/18/24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4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55C686B-7DBB-D24C-BB8A-D39A9BFB3117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9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706353A-55C3-3148-8A8D-D6BFFD0E2DD2}" type="datetime1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9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2AEABC3D-6DE6-2D46-896F-449CCD887D6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09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BA4FDD6-453F-3F4E-8395-16EBCC8800B2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D91D2-17A9-7F42-9B3B-5CC355693DD4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21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700" y="2855118"/>
            <a:ext cx="6883400" cy="1147763"/>
          </a:xfrm>
        </p:spPr>
        <p:txBody>
          <a:bodyPr>
            <a:normAutofit/>
          </a:bodyPr>
          <a:lstStyle/>
          <a:p>
            <a:pPr algn="l"/>
            <a:r>
              <a:rPr lang="en-US" sz="72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Maintenance 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17938"/>
            <a:ext cx="7594600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B70E-B0CA-AB45-97AB-E21061CACB19}" type="datetime1">
              <a:rPr lang="en-US" smtClean="0"/>
              <a:t>11/18/24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Software Sustainability: Better Software Better Science">
            <a:extLst>
              <a:ext uri="{FF2B5EF4-FFF2-40B4-BE49-F238E27FC236}">
                <a16:creationId xmlns:a16="http://schemas.microsoft.com/office/drawing/2014/main" id="{3889CD14-1533-944B-AF02-E00E92675C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44385"/>
          <a:stretch/>
        </p:blipFill>
        <p:spPr bwMode="auto">
          <a:xfrm>
            <a:off x="6744529" y="4384674"/>
            <a:ext cx="515537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lbert by Scott Adams | Programmer jokes, Dilbert comics, Computer humor">
            <a:extLst>
              <a:ext uri="{FF2B5EF4-FFF2-40B4-BE49-F238E27FC236}">
                <a16:creationId xmlns:a16="http://schemas.microsoft.com/office/drawing/2014/main" id="{43695401-85B9-634B-B6A4-4E5449803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681"/>
            <a:ext cx="6553200" cy="294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yber Security Cartoon #49 - &quot;Free Machine Learning For All&quot; - TAG Cyber">
            <a:extLst>
              <a:ext uri="{FF2B5EF4-FFF2-40B4-BE49-F238E27FC236}">
                <a16:creationId xmlns:a16="http://schemas.microsoft.com/office/drawing/2014/main" id="{E8A94E7C-5F62-AA48-9658-74E998EEA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7" y="239121"/>
            <a:ext cx="5276353" cy="213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88953-65D7-8D4F-8854-435AB73A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Maintenance Involve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3BE2D-6E76-0C4A-9E8B-68DE3E806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Changes to the software</a:t>
            </a:r>
          </a:p>
          <a:p>
            <a:pPr lvl="1"/>
            <a:r>
              <a:rPr lang="en-US" dirty="0"/>
              <a:t>New features, capabilities, uses</a:t>
            </a:r>
          </a:p>
          <a:p>
            <a:pPr lvl="1"/>
            <a:r>
              <a:rPr lang="en-US" dirty="0"/>
              <a:t>Fix bugs, scale the system, …</a:t>
            </a:r>
          </a:p>
          <a:p>
            <a:pPr lvl="1"/>
            <a:r>
              <a:rPr lang="en-US" dirty="0"/>
              <a:t>Adapting and staying ahead of the competition</a:t>
            </a:r>
          </a:p>
          <a:p>
            <a:pPr lvl="1"/>
            <a:r>
              <a:rPr lang="en-US" dirty="0"/>
              <a:t>Attracting and keeping users</a:t>
            </a:r>
          </a:p>
          <a:p>
            <a:pPr lvl="1"/>
            <a:r>
              <a:rPr lang="en-US" dirty="0"/>
              <a:t>Making the software self-supporting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Changes to the environment</a:t>
            </a:r>
          </a:p>
          <a:p>
            <a:pPr lvl="1"/>
            <a:r>
              <a:rPr lang="en-US" dirty="0"/>
              <a:t>New versions of the language, libraries, OS</a:t>
            </a:r>
          </a:p>
          <a:p>
            <a:pPr lvl="1"/>
            <a:r>
              <a:rPr lang="en-US" dirty="0"/>
              <a:t>New architectures</a:t>
            </a:r>
          </a:p>
          <a:p>
            <a:pPr lvl="1"/>
            <a:r>
              <a:rPr lang="en-US" dirty="0"/>
              <a:t>New hardware to interact with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Changes to the user base</a:t>
            </a:r>
          </a:p>
          <a:p>
            <a:r>
              <a:rPr lang="en-US" dirty="0">
                <a:solidFill>
                  <a:srgbClr val="7030A0"/>
                </a:solidFill>
              </a:rPr>
              <a:t>Changes to personnel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DFFF-5093-9142-B410-A1823C1B5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A2CD5-B424-9D4A-A65A-F9046385DFA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8AD71-DDC6-ED44-97C6-2D16CB44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4313-0EF9-2F45-B7A9-0338DDFFC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 descr="Software Maintenance Overview - Tutorialspoint">
            <a:extLst>
              <a:ext uri="{FF2B5EF4-FFF2-40B4-BE49-F238E27FC236}">
                <a16:creationId xmlns:a16="http://schemas.microsoft.com/office/drawing/2014/main" id="{B72A2602-A866-F449-8CF1-63A0B2445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268979"/>
            <a:ext cx="3378621" cy="293155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7" name="Picture 2" descr="The fun is over for Warrnambool City Council's Fun4Kids Festival | The  Courier | Ballarat, VIC">
            <a:extLst>
              <a:ext uri="{FF2B5EF4-FFF2-40B4-BE49-F238E27FC236}">
                <a16:creationId xmlns:a16="http://schemas.microsoft.com/office/drawing/2014/main" id="{6FBE72DE-ABF1-07FA-3D72-1E67C5238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649" y="4335475"/>
            <a:ext cx="2148351" cy="22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93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7260F-6DC4-5E2B-D552-D5D34D12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is Pervasive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DC488-1423-1FCC-5D20-AFFE56E17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Throughout software development</a:t>
            </a:r>
          </a:p>
          <a:p>
            <a:pPr lvl="1"/>
            <a:r>
              <a:rPr lang="en-US" dirty="0"/>
              <a:t>In requirements, specifications</a:t>
            </a:r>
          </a:p>
          <a:p>
            <a:pPr lvl="1"/>
            <a:r>
              <a:rPr lang="en-US" dirty="0"/>
              <a:t>Design for maintenance</a:t>
            </a:r>
          </a:p>
          <a:p>
            <a:pPr lvl="1"/>
            <a:r>
              <a:rPr lang="en-US" dirty="0"/>
              <a:t>Coding for maintenance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All software development is maintenance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Much of maintenance involves coding and debugging</a:t>
            </a:r>
          </a:p>
          <a:p>
            <a:pPr lvl="1"/>
            <a:r>
              <a:rPr lang="en-US" dirty="0"/>
              <a:t>As well as requirements, specifications, and design</a:t>
            </a:r>
          </a:p>
          <a:p>
            <a:pPr lvl="1"/>
            <a:r>
              <a:rPr lang="en-US" dirty="0"/>
              <a:t>But we have covered these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Maintenance also involves some new issues </a:t>
            </a:r>
          </a:p>
          <a:p>
            <a:pPr lvl="1"/>
            <a:r>
              <a:rPr lang="en-US" dirty="0"/>
              <a:t>That you and your system must deal with</a:t>
            </a:r>
          </a:p>
          <a:p>
            <a:pPr lvl="1"/>
            <a:r>
              <a:rPr lang="en-US" dirty="0"/>
              <a:t>For the user, web-based applications, the backend, &amp; in general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B46D7-D876-B25F-43FC-EBE2E5B79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8485-3F14-C547-898C-2299E69DE60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857A2-BC31-547C-A44C-3BD05654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E3F75-E673-8ABA-2C3D-FBAE05A4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Pervasive Predictive Maintenance Made Possible - A Day in a Life">
            <a:extLst>
              <a:ext uri="{FF2B5EF4-FFF2-40B4-BE49-F238E27FC236}">
                <a16:creationId xmlns:a16="http://schemas.microsoft.com/office/drawing/2014/main" id="{EEBE3E2C-07F2-4624-DD32-48721F86F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12" y="482784"/>
            <a:ext cx="4302034" cy="23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23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B27B-4A8B-664D-9036-9C567FA5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Issues: User Facing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41485-E852-7D48-BF83-98F909056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to have the user install the software</a:t>
            </a:r>
          </a:p>
          <a:p>
            <a:pPr lvl="1"/>
            <a:r>
              <a:rPr lang="en-US" dirty="0"/>
              <a:t>App stores</a:t>
            </a:r>
          </a:p>
          <a:p>
            <a:pPr lvl="1"/>
            <a:r>
              <a:rPr lang="en-US" dirty="0"/>
              <a:t>Direct downloads</a:t>
            </a:r>
          </a:p>
          <a:p>
            <a:pPr lvl="1"/>
            <a:r>
              <a:rPr lang="en-US" dirty="0"/>
              <a:t>Purchases</a:t>
            </a:r>
          </a:p>
          <a:p>
            <a:pPr lvl="1"/>
            <a:r>
              <a:rPr lang="en-US" dirty="0"/>
              <a:t>On different systems</a:t>
            </a:r>
          </a:p>
          <a:p>
            <a:pPr lvl="1"/>
            <a:r>
              <a:rPr lang="en-US" dirty="0"/>
              <a:t>No need: it’s a web page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How to have the user upgrade the software</a:t>
            </a:r>
          </a:p>
          <a:p>
            <a:pPr lvl="1"/>
            <a:r>
              <a:rPr lang="en-US" dirty="0"/>
              <a:t>Automatic upgrades</a:t>
            </a:r>
          </a:p>
          <a:p>
            <a:pPr lvl="1"/>
            <a:r>
              <a:rPr lang="en-US" dirty="0"/>
              <a:t>Manual upgrades</a:t>
            </a:r>
          </a:p>
          <a:p>
            <a:pPr lvl="1"/>
            <a:r>
              <a:rPr lang="en-US" dirty="0"/>
              <a:t>No need: it’s a web page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How to get the user to understand the software</a:t>
            </a:r>
          </a:p>
          <a:p>
            <a:pPr lvl="1"/>
            <a:r>
              <a:rPr lang="en-US" dirty="0"/>
              <a:t>How to use it effectively</a:t>
            </a:r>
          </a:p>
          <a:p>
            <a:pPr lvl="1"/>
            <a:r>
              <a:rPr lang="en-US" dirty="0"/>
              <a:t>How to do what they want to do right now</a:t>
            </a:r>
          </a:p>
          <a:p>
            <a:pPr lvl="1"/>
            <a:r>
              <a:rPr lang="en-US" dirty="0"/>
              <a:t>Documentation, help, tutorials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How users interact with the software</a:t>
            </a:r>
          </a:p>
          <a:p>
            <a:pPr lvl="1"/>
            <a:r>
              <a:rPr lang="en-US" dirty="0"/>
              <a:t>Privacy and security policies</a:t>
            </a:r>
          </a:p>
          <a:p>
            <a:pPr lvl="1"/>
            <a:r>
              <a:rPr lang="en-US" dirty="0"/>
              <a:t>Usage policies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42BF1-0E45-9D4A-B66D-3F7E6427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86F5-F2FA-3248-BE11-E7566D44647B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84927-F971-C942-8CC5-008E6022D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2940-2754-514F-B3BA-C646F144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Product Software Update Process | Download Scientific Diagram">
            <a:extLst>
              <a:ext uri="{FF2B5EF4-FFF2-40B4-BE49-F238E27FC236}">
                <a16:creationId xmlns:a16="http://schemas.microsoft.com/office/drawing/2014/main" id="{42EB7AA5-3B4B-C348-B44C-0714C8147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753" y="2066123"/>
            <a:ext cx="4777079" cy="280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9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66A7A-AC7C-D347-BEF4-B91510FAE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Issues: Web-Based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3E686-E020-9A41-B145-3955E8DF5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How will it work with different browsers</a:t>
            </a:r>
          </a:p>
          <a:p>
            <a:pPr lvl="1"/>
            <a:r>
              <a:rPr lang="en-US" dirty="0"/>
              <a:t>Older browsers, unusual browsers, new browsers</a:t>
            </a:r>
          </a:p>
          <a:p>
            <a:pPr lvl="1"/>
            <a:r>
              <a:rPr lang="en-US" dirty="0"/>
              <a:t>Optional browser features (e.g., location, camera, audio, …)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How to have it work under different user conditions</a:t>
            </a:r>
          </a:p>
          <a:p>
            <a:pPr lvl="1"/>
            <a:r>
              <a:rPr lang="en-US" dirty="0"/>
              <a:t>Lots of different hardware &amp; software options</a:t>
            </a:r>
          </a:p>
          <a:p>
            <a:pPr lvl="1"/>
            <a:r>
              <a:rPr lang="en-US" dirty="0"/>
              <a:t>Enable/disable cookies, ad blockers, …</a:t>
            </a:r>
          </a:p>
          <a:p>
            <a:pPr lvl="1"/>
            <a:r>
              <a:rPr lang="en-US" dirty="0"/>
              <a:t>Operating system permissions</a:t>
            </a:r>
          </a:p>
          <a:p>
            <a:pPr lvl="1"/>
            <a:r>
              <a:rPr lang="en-US" dirty="0"/>
              <a:t>Different networking capabilities</a:t>
            </a:r>
          </a:p>
          <a:p>
            <a:pPr lvl="1"/>
            <a:r>
              <a:rPr lang="en-US" dirty="0"/>
              <a:t>Cached pages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How to have the user understand the software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users interact with the software</a:t>
            </a:r>
          </a:p>
          <a:p>
            <a:pPr lvl="1"/>
            <a:r>
              <a:rPr lang="en-US" dirty="0"/>
              <a:t>Privacy and security policies</a:t>
            </a:r>
          </a:p>
          <a:p>
            <a:pPr lvl="1"/>
            <a:r>
              <a:rPr lang="en-US" dirty="0"/>
              <a:t>Usage policies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0D761-10A0-A54A-9F6D-82F434172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E8BF-DF81-9B4D-9BB3-093156B0202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0158A-6D6A-1041-8684-8923DD88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89DEE-9FF2-A544-A92F-A1F5E4177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122" name="Picture 2" descr="What is Cross-browser compatibility and why is it important? - Rave Digital  Agency">
            <a:extLst>
              <a:ext uri="{FF2B5EF4-FFF2-40B4-BE49-F238E27FC236}">
                <a16:creationId xmlns:a16="http://schemas.microsoft.com/office/drawing/2014/main" id="{7EC0170A-ED5F-E440-AD98-636D3DB95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014357"/>
            <a:ext cx="3389811" cy="148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358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D4153-A670-7348-918D-9CD3239FE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Issues: Back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8AA37-4CB2-3345-AB13-555D35DC5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How to upgrade the server as the software evolves</a:t>
            </a:r>
          </a:p>
          <a:p>
            <a:pPr lvl="1"/>
            <a:r>
              <a:rPr lang="en-US" dirty="0"/>
              <a:t>Minimizing down time</a:t>
            </a:r>
          </a:p>
          <a:p>
            <a:pPr lvl="1"/>
            <a:r>
              <a:rPr lang="en-US" dirty="0"/>
              <a:t>Without affecting current users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How to enable porting to a new platform</a:t>
            </a:r>
          </a:p>
          <a:p>
            <a:pPr lvl="1"/>
            <a:r>
              <a:rPr lang="en-US" dirty="0"/>
              <a:t>New OS, language, libraries</a:t>
            </a:r>
          </a:p>
          <a:p>
            <a:pPr lvl="1"/>
            <a:r>
              <a:rPr lang="en-US" dirty="0"/>
              <a:t>Changing back end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to ensure stability of the platform</a:t>
            </a:r>
          </a:p>
          <a:p>
            <a:pPr lvl="1"/>
            <a:r>
              <a:rPr lang="en-US" dirty="0"/>
              <a:t>You must upgrade (security, EOL)</a:t>
            </a:r>
          </a:p>
          <a:p>
            <a:pPr lvl="1"/>
            <a:r>
              <a:rPr lang="en-US" dirty="0"/>
              <a:t>What happens when things changes</a:t>
            </a:r>
          </a:p>
          <a:p>
            <a:pPr lvl="1"/>
            <a:r>
              <a:rPr lang="en-US" dirty="0"/>
              <a:t>What happens as needs changes</a:t>
            </a:r>
          </a:p>
          <a:p>
            <a:pPr lvl="1"/>
            <a:r>
              <a:rPr lang="en-US" dirty="0"/>
              <a:t>What happens as resource usage changes</a:t>
            </a:r>
          </a:p>
          <a:p>
            <a:pPr lvl="1"/>
            <a:r>
              <a:rPr lang="en-US" dirty="0"/>
              <a:t>Keeping it and the data secure</a:t>
            </a:r>
          </a:p>
          <a:p>
            <a:pPr lvl="1"/>
            <a:r>
              <a:rPr lang="en-US" dirty="0"/>
              <a:t>Monitoring what is happening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5B8EB-1680-7D40-BE04-2944B0521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C21-CEF2-E44F-9B95-9A85D09B9C5E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1ECFD-A4AA-7447-B753-02DE9C2A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1BDFC-835B-5D42-A6E5-002440A9B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Commdel">
            <a:extLst>
              <a:ext uri="{FF2B5EF4-FFF2-40B4-BE49-F238E27FC236}">
                <a16:creationId xmlns:a16="http://schemas.microsoft.com/office/drawing/2014/main" id="{723C3B01-93C5-F244-8E7D-A7FE2D9CF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520" y="2317569"/>
            <a:ext cx="4012592" cy="275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712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1DAE-BA48-794D-B7A3-1A15F6F14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Maintenance Issues: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6D639-01C8-A043-A7D3-34579F6C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How to bring new developers on board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How to maintain other programmer’s code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Ensuring you don’t break things</a:t>
            </a:r>
          </a:p>
          <a:p>
            <a:pPr lvl="1"/>
            <a:r>
              <a:rPr lang="en-US" dirty="0"/>
              <a:t>When maintaining the code</a:t>
            </a:r>
          </a:p>
          <a:p>
            <a:pPr lvl="1"/>
            <a:r>
              <a:rPr lang="en-US" dirty="0"/>
              <a:t>Adding new features</a:t>
            </a:r>
          </a:p>
          <a:p>
            <a:pPr lvl="1"/>
            <a:r>
              <a:rPr lang="en-US" dirty="0"/>
              <a:t>Adapting to new environments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97CD7-87ED-0E4E-9D18-F75E0E04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7C60-9E23-D349-BCEC-E08CB781B26E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DDA28-F196-1A47-8A33-9B8BAD6B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1EB04-20A9-7A4A-9CF7-874846DF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146" name="Picture 2" descr="The 9 Most Common Problems New Programmers Face - Simple Programmer">
            <a:extLst>
              <a:ext uri="{FF2B5EF4-FFF2-40B4-BE49-F238E27FC236}">
                <a16:creationId xmlns:a16="http://schemas.microsoft.com/office/drawing/2014/main" id="{9B9461FB-C8A2-8E4F-AE7B-19A4713B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756" y="3429000"/>
            <a:ext cx="4425244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193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1314-2BC1-4945-BC03-8848AB72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User-Facing Software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CAAA8-97EF-4F47-8548-96AF35E3B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User environment differs from debugging environment</a:t>
            </a:r>
          </a:p>
          <a:p>
            <a:pPr lvl="1"/>
            <a:r>
              <a:rPr lang="en-US" dirty="0"/>
              <a:t>Jar file rather than class directories</a:t>
            </a:r>
          </a:p>
          <a:p>
            <a:pPr lvl="2"/>
            <a:r>
              <a:rPr lang="en-US" dirty="0"/>
              <a:t>Binary rather than source</a:t>
            </a:r>
          </a:p>
          <a:p>
            <a:pPr lvl="2"/>
            <a:r>
              <a:rPr lang="en-US" dirty="0"/>
              <a:t>Not running in the debugger</a:t>
            </a:r>
          </a:p>
          <a:p>
            <a:pPr lvl="1"/>
            <a:r>
              <a:rPr lang="en-US" dirty="0"/>
              <a:t>Binary files need to be architecture specific</a:t>
            </a:r>
          </a:p>
          <a:p>
            <a:pPr lvl="1"/>
            <a:r>
              <a:rPr lang="en-US" dirty="0"/>
              <a:t>Different compilers and shared libraries</a:t>
            </a:r>
          </a:p>
          <a:p>
            <a:pPr lvl="1"/>
            <a:r>
              <a:rPr lang="en-US" dirty="0"/>
              <a:t>Different versions of JRE, JavaScript, python, Node, </a:t>
            </a:r>
            <a:r>
              <a:rPr lang="en-US" dirty="0" err="1"/>
              <a:t>npm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Different shells and system commands</a:t>
            </a:r>
          </a:p>
          <a:p>
            <a:pPr lvl="1"/>
            <a:r>
              <a:rPr lang="en-US" dirty="0"/>
              <a:t>Different installation directory and paths</a:t>
            </a:r>
          </a:p>
          <a:p>
            <a:pPr lvl="1"/>
            <a:r>
              <a:rPr lang="en-US" dirty="0"/>
              <a:t>Different file system (paths might not work) (/ vs \)</a:t>
            </a:r>
          </a:p>
          <a:p>
            <a:pPr lvl="1"/>
            <a:r>
              <a:rPr lang="en-US" dirty="0"/>
              <a:t>Access to resource files can differ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want the software to work in the user’s environment</a:t>
            </a:r>
          </a:p>
          <a:p>
            <a:pPr lvl="1"/>
            <a:r>
              <a:rPr lang="en-US" dirty="0"/>
              <a:t>Running at arbitrary path, with different permissions</a:t>
            </a:r>
          </a:p>
          <a:p>
            <a:pPr lvl="1"/>
            <a:r>
              <a:rPr lang="en-US" dirty="0"/>
              <a:t>For arbitrary user environments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D8C02-74F6-0A4C-B1F9-748C32AC7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1201-23DD-B24F-9D52-25949D4A64F0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90CA9-D72D-7340-9F52-5D6D9C1DA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4671C-030E-6741-BF36-B0ECC1FF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 descr="User Environment Management - Metaphor IT Limited">
            <a:extLst>
              <a:ext uri="{FF2B5EF4-FFF2-40B4-BE49-F238E27FC236}">
                <a16:creationId xmlns:a16="http://schemas.microsoft.com/office/drawing/2014/main" id="{BCEE59D7-6E8F-774B-8B1A-C0F01036E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698" y="2203631"/>
            <a:ext cx="2659007" cy="269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87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0726-C3F7-5C4A-A9E2-8854F808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 on the User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8FCA-F064-A340-B457-97386E22B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Resource files</a:t>
            </a:r>
          </a:p>
          <a:p>
            <a:pPr lvl="1"/>
            <a:r>
              <a:rPr lang="en-US" dirty="0"/>
              <a:t>Images (icons), text (i18n), user-settings, libraries, …</a:t>
            </a:r>
          </a:p>
          <a:p>
            <a:pPr lvl="1"/>
            <a:r>
              <a:rPr lang="en-US" dirty="0"/>
              <a:t>Options and user settings</a:t>
            </a:r>
          </a:p>
          <a:p>
            <a:pPr lvl="1"/>
            <a:r>
              <a:rPr lang="en-US" dirty="0"/>
              <a:t>Program needs to read these</a:t>
            </a:r>
          </a:p>
          <a:p>
            <a:pPr lvl="1"/>
            <a:r>
              <a:rPr lang="en-US" dirty="0"/>
              <a:t>Both while developing and in production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Accessing resource files in the user’s environment</a:t>
            </a:r>
          </a:p>
          <a:p>
            <a:pPr lvl="1"/>
            <a:r>
              <a:rPr lang="en-US" dirty="0"/>
              <a:t>Self-discovery (location of binary can be found)</a:t>
            </a:r>
          </a:p>
          <a:p>
            <a:pPr lvl="2"/>
            <a:r>
              <a:rPr lang="en-US" dirty="0"/>
              <a:t>If resources are kept in a jar</a:t>
            </a:r>
          </a:p>
          <a:p>
            <a:pPr lvl="2"/>
            <a:r>
              <a:rPr lang="en-US" dirty="0"/>
              <a:t>Need to handle resources in development as well</a:t>
            </a:r>
          </a:p>
          <a:p>
            <a:pPr lvl="1"/>
            <a:r>
              <a:rPr lang="en-US" dirty="0"/>
              <a:t>Java: Based on class path (using class loader) (works with jar as well)</a:t>
            </a:r>
          </a:p>
          <a:p>
            <a:pPr lvl="1"/>
            <a:r>
              <a:rPr lang="en-US" dirty="0"/>
              <a:t>Setting an environment variable (and ensuring user sets it)</a:t>
            </a:r>
          </a:p>
          <a:p>
            <a:pPr lvl="2"/>
            <a:r>
              <a:rPr lang="en-US" dirty="0"/>
              <a:t>Updating the user’s shell startup files</a:t>
            </a:r>
          </a:p>
          <a:p>
            <a:pPr lvl="1"/>
            <a:r>
              <a:rPr lang="en-US" dirty="0"/>
              <a:t>Patching the binary on installation (or compiling from scratch)</a:t>
            </a:r>
          </a:p>
          <a:p>
            <a:pPr lvl="1"/>
            <a:r>
              <a:rPr lang="en-US" dirty="0"/>
              <a:t>Part of the system (Mac applications are directories)</a:t>
            </a:r>
          </a:p>
          <a:p>
            <a:pPr lvl="1"/>
            <a:r>
              <a:rPr lang="en-US" dirty="0"/>
              <a:t>Fixed location (/System/Library/&lt;application&gt;/…, Windows Registry)</a:t>
            </a:r>
          </a:p>
          <a:p>
            <a:pPr lvl="1"/>
            <a:r>
              <a:rPr lang="en-US" dirty="0"/>
              <a:t>As part of installation (android, </a:t>
            </a:r>
            <a:r>
              <a:rPr lang="en-US" dirty="0" err="1"/>
              <a:t>ios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D9C72-8173-3942-BFB9-1EB3CAC4E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2C90-1CCC-284F-9E35-A39FAF73E74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AD92F-F331-1F45-A1B0-29870DEF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D5EA4-D854-FB4E-92CB-76A2FCCA1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94" name="Picture 2" descr="Java - Read a file from resources folder - Mkyong.com">
            <a:extLst>
              <a:ext uri="{FF2B5EF4-FFF2-40B4-BE49-F238E27FC236}">
                <a16:creationId xmlns:a16="http://schemas.microsoft.com/office/drawing/2014/main" id="{718DFEB5-C889-2B4F-AB60-43008E9A7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869950"/>
            <a:ext cx="2895600" cy="280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442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E7DA-02DC-D648-AD5C-8C7A304E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Handling the User Environment at Runtime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89A7F-EAAA-394E-BFCA-665C6B69C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Need to run on what the user has</a:t>
            </a:r>
          </a:p>
          <a:p>
            <a:pPr lvl="1"/>
            <a:r>
              <a:rPr lang="en-US" dirty="0"/>
              <a:t>Different versions of the OS, language, libraries, tools</a:t>
            </a:r>
          </a:p>
          <a:p>
            <a:pPr lvl="1"/>
            <a:r>
              <a:rPr lang="en-US" dirty="0"/>
              <a:t>Different installation directories, permissions, packages</a:t>
            </a:r>
          </a:p>
          <a:p>
            <a:pPr lvl="1"/>
            <a:r>
              <a:rPr lang="en-US" dirty="0"/>
              <a:t>Different environment variables, shells, …</a:t>
            </a:r>
          </a:p>
          <a:p>
            <a:pPr lvl="1"/>
            <a:r>
              <a:rPr lang="en-US" dirty="0"/>
              <a:t>User might not have </a:t>
            </a:r>
            <a:r>
              <a:rPr lang="en-US" dirty="0" err="1"/>
              <a:t>sudo</a:t>
            </a:r>
            <a:r>
              <a:rPr lang="en-US" dirty="0"/>
              <a:t> or root permission</a:t>
            </a:r>
          </a:p>
          <a:p>
            <a:pPr lvl="1"/>
            <a:r>
              <a:rPr lang="en-US" dirty="0"/>
              <a:t>User might not be a sophisticated user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check prior to installation</a:t>
            </a:r>
          </a:p>
          <a:p>
            <a:pPr lvl="1"/>
            <a:r>
              <a:rPr lang="en-US" dirty="0"/>
              <a:t>Separate program to check if usable</a:t>
            </a:r>
          </a:p>
          <a:p>
            <a:pPr lvl="1"/>
            <a:r>
              <a:rPr lang="en-US" dirty="0"/>
              <a:t>As part of build/initialization (</a:t>
            </a:r>
            <a:r>
              <a:rPr lang="en-US" dirty="0" err="1"/>
              <a:t>linux</a:t>
            </a:r>
            <a:r>
              <a:rPr lang="en-US" dirty="0"/>
              <a:t> configure)</a:t>
            </a:r>
          </a:p>
          <a:p>
            <a:pPr lvl="1"/>
            <a:r>
              <a:rPr lang="en-US" dirty="0"/>
              <a:t>As part of app-store</a:t>
            </a:r>
          </a:p>
          <a:p>
            <a:pPr lvl="1"/>
            <a:r>
              <a:rPr lang="en-US" dirty="0"/>
              <a:t>As part of preinstallation or installation</a:t>
            </a:r>
          </a:p>
          <a:p>
            <a:pPr lvl="1"/>
            <a:r>
              <a:rPr lang="en-US" dirty="0"/>
              <a:t>But user can change this underneath you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Code for the least common denominator</a:t>
            </a:r>
          </a:p>
          <a:p>
            <a:pPr lvl="1"/>
            <a:r>
              <a:rPr lang="en-US" dirty="0"/>
              <a:t>Don’t use new features</a:t>
            </a:r>
          </a:p>
          <a:p>
            <a:pPr lvl="1"/>
            <a:r>
              <a:rPr lang="en-US" dirty="0"/>
              <a:t>Or use them only if available</a:t>
            </a:r>
          </a:p>
          <a:p>
            <a:pPr lvl="1"/>
            <a:r>
              <a:rPr lang="en-US" dirty="0"/>
              <a:t>Or isolate in your own modules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B1076-7AEF-9F40-83AF-ADA7BD32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B156-D041-094A-947D-F4109D485C3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DE238-E8D2-B34C-A39D-EF3EFC06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F9FE-F74F-4D44-A936-43E1FD60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218" name="Picture 2" descr="User Environment Management - Spadafy">
            <a:extLst>
              <a:ext uri="{FF2B5EF4-FFF2-40B4-BE49-F238E27FC236}">
                <a16:creationId xmlns:a16="http://schemas.microsoft.com/office/drawing/2014/main" id="{66CEE73E-620A-B24A-AA15-59AE7F258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634" y="3265714"/>
            <a:ext cx="5532028" cy="23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16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49E5-5190-A648-879E-DA69B7CA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&amp; Upgrading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7EDA-A7C4-AB45-922C-8FD2F1AF3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What do you need to do to facilitate installation?</a:t>
            </a:r>
          </a:p>
          <a:p>
            <a:pPr lvl="1"/>
            <a:r>
              <a:rPr lang="en-US" dirty="0"/>
              <a:t>Need to have the user install the software on their machine</a:t>
            </a:r>
          </a:p>
          <a:p>
            <a:pPr lvl="1"/>
            <a:r>
              <a:rPr lang="en-US" dirty="0"/>
              <a:t>Need to have the user install the software in their environment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Potential problems</a:t>
            </a:r>
          </a:p>
          <a:p>
            <a:pPr lvl="1"/>
            <a:r>
              <a:rPr lang="en-US" dirty="0"/>
              <a:t>Detecting the environment and adapting to different ones</a:t>
            </a:r>
          </a:p>
          <a:p>
            <a:pPr lvl="1"/>
            <a:r>
              <a:rPr lang="en-US" dirty="0"/>
              <a:t>Checking if the environment is suitable</a:t>
            </a:r>
          </a:p>
          <a:p>
            <a:pPr lvl="1"/>
            <a:r>
              <a:rPr lang="en-US" dirty="0"/>
              <a:t>Removing inconsistent or older versions of the software</a:t>
            </a:r>
          </a:p>
          <a:p>
            <a:pPr lvl="1"/>
            <a:r>
              <a:rPr lang="en-US" dirty="0"/>
              <a:t>Maintaining the user’s settings and work from older versions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Potential solutions</a:t>
            </a:r>
          </a:p>
          <a:p>
            <a:pPr lvl="1"/>
            <a:r>
              <a:rPr lang="en-US" dirty="0"/>
              <a:t>Think about all the ways you have installed software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BA82A-AB3D-E849-B3D0-91568D41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2CFAC-7627-CB46-89B8-9EE1C8F903C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0D43-5958-F64E-809E-790F953F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18105-F60F-524D-91B4-3EDD98BE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42" name="Picture 2" descr="How to Avoid Installing Bundled Software for Windows">
            <a:extLst>
              <a:ext uri="{FF2B5EF4-FFF2-40B4-BE49-F238E27FC236}">
                <a16:creationId xmlns:a16="http://schemas.microsoft.com/office/drawing/2014/main" id="{7AF8A008-96DA-2A40-A528-772C6C99A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100" y="230188"/>
            <a:ext cx="2743200" cy="14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92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E589-0C86-5347-9754-C4D90EA61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3877-F457-AE41-9D6B-CC8709D5D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Download a package that includes and runs installation script</a:t>
            </a:r>
          </a:p>
          <a:p>
            <a:pPr lvl="1"/>
            <a:r>
              <a:rPr lang="en-US" dirty="0"/>
              <a:t>app-get on Linux (fixed location install; needs </a:t>
            </a:r>
            <a:r>
              <a:rPr lang="en-US" dirty="0" err="1"/>
              <a:t>sudo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auto-run on CDs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Download source, configure, compile, install</a:t>
            </a:r>
          </a:p>
          <a:p>
            <a:pPr lvl="1"/>
            <a:r>
              <a:rPr lang="en-US" dirty="0"/>
              <a:t>homebrew on the Mac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Download and run a dedicated installer program</a:t>
            </a:r>
          </a:p>
          <a:p>
            <a:pPr lvl="1"/>
            <a:r>
              <a:rPr lang="en-US" dirty="0"/>
              <a:t>Typically, a single disk image or file containing installer and data</a:t>
            </a:r>
          </a:p>
          <a:p>
            <a:pPr lvl="2"/>
            <a:r>
              <a:rPr lang="en-US" dirty="0"/>
              <a:t>Can just be installer and do the installation from the network (Eclipse)</a:t>
            </a:r>
          </a:p>
          <a:p>
            <a:pPr lvl="1"/>
            <a:r>
              <a:rPr lang="en-US" dirty="0"/>
              <a:t>Commercial installers exists</a:t>
            </a:r>
          </a:p>
          <a:p>
            <a:pPr lvl="2"/>
            <a:r>
              <a:rPr lang="en-US" dirty="0"/>
              <a:t>You customize them by writing “scripts”</a:t>
            </a:r>
          </a:p>
          <a:p>
            <a:pPr lvl="2"/>
            <a:r>
              <a:rPr lang="en-US" dirty="0"/>
              <a:t>These provide access to common operations</a:t>
            </a:r>
          </a:p>
          <a:p>
            <a:pPr lvl="1"/>
            <a:r>
              <a:rPr lang="en-US" dirty="0"/>
              <a:t>Open-source installers exist</a:t>
            </a:r>
          </a:p>
          <a:p>
            <a:pPr lvl="2"/>
            <a:r>
              <a:rPr lang="en-US" dirty="0"/>
              <a:t>Not as robust as the commercial ones; scripts are much more limited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9CB7F-550E-224D-9ECC-FA8CBC07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C7B2-208C-4C46-8CA6-4BBAD8D19276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7AEF9-47C6-7F4C-AFD4-76F0A994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1B250-7318-1A44-9C64-B9D2D4A1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1268" name="Picture 4" descr="Best Open Source DevOps Tools (with Installation and Configuration)">
            <a:extLst>
              <a:ext uri="{FF2B5EF4-FFF2-40B4-BE49-F238E27FC236}">
                <a16:creationId xmlns:a16="http://schemas.microsoft.com/office/drawing/2014/main" id="{EEF20FBA-DC61-AF48-8AA0-ED9CCB26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328" y="2277235"/>
            <a:ext cx="2870200" cy="161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531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45CD1-F524-E04F-B28F-B46F2F0A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D246-EBE7-824F-BF6E-1DB68C9EE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Mac OS/X</a:t>
            </a:r>
          </a:p>
          <a:p>
            <a:pPr lvl="1"/>
            <a:r>
              <a:rPr lang="en-US" dirty="0"/>
              <a:t>Application is already bundled in a directory (*.app)</a:t>
            </a:r>
          </a:p>
          <a:p>
            <a:pPr lvl="2"/>
            <a:r>
              <a:rPr lang="en-US" dirty="0"/>
              <a:t>User just moves it to the applications folder</a:t>
            </a:r>
          </a:p>
          <a:p>
            <a:pPr lvl="2"/>
            <a:r>
              <a:rPr lang="en-US" dirty="0"/>
              <a:t>Directory includes binary(s), libraries, resources</a:t>
            </a:r>
          </a:p>
          <a:p>
            <a:pPr lvl="2"/>
            <a:r>
              <a:rPr lang="en-US" dirty="0"/>
              <a:t>Single directory can work with different architectures</a:t>
            </a:r>
          </a:p>
          <a:p>
            <a:pPr lvl="1"/>
            <a:r>
              <a:rPr lang="en-US" dirty="0"/>
              <a:t>Disk image contains app and link to applications and hint to move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Self-Installing</a:t>
            </a:r>
          </a:p>
          <a:p>
            <a:pPr lvl="1"/>
            <a:r>
              <a:rPr lang="en-US" dirty="0"/>
              <a:t>Check and install as part of system initialization</a:t>
            </a:r>
          </a:p>
          <a:p>
            <a:pPr lvl="2"/>
            <a:r>
              <a:rPr lang="en-US" dirty="0"/>
              <a:t>Can be done in conjunction with any of the above</a:t>
            </a:r>
          </a:p>
          <a:p>
            <a:pPr lvl="1"/>
            <a:r>
              <a:rPr lang="en-US" dirty="0"/>
              <a:t>Code bubbles: download jar.  First run does the installation</a:t>
            </a:r>
          </a:p>
          <a:p>
            <a:pPr lvl="2"/>
            <a:r>
              <a:rPr lang="en-US" dirty="0"/>
              <a:t>Prompts user for any needed information</a:t>
            </a:r>
          </a:p>
          <a:p>
            <a:pPr lvl="2"/>
            <a:r>
              <a:rPr lang="en-US" dirty="0"/>
              <a:t>Sets up install directory contents</a:t>
            </a:r>
          </a:p>
          <a:p>
            <a:pPr lvl="2"/>
            <a:r>
              <a:rPr lang="en-US" dirty="0"/>
              <a:t>Restarts the application with proper libraries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96F69-B879-754D-8DF1-F86E8E857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8F2E3-1001-FF4A-B28F-F18EA84FD7CD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67CD8-6DE0-AA48-A4FC-BBC5EB8D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B4242-5F95-CA4A-9A1F-244C74ADC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2292" name="Picture 4" descr="How to Install and Uninstall Software on a Mac | Macintosh Tips | Laptop Mag">
            <a:extLst>
              <a:ext uri="{FF2B5EF4-FFF2-40B4-BE49-F238E27FC236}">
                <a16:creationId xmlns:a16="http://schemas.microsoft.com/office/drawing/2014/main" id="{0FD1DAF4-071F-D942-B7C7-5477B3EB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100" y="136525"/>
            <a:ext cx="2832100" cy="22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60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2D35-6E0D-9A47-AE43-A061106C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CF6FD-D8E2-F946-9813-1F60E15FD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App Stores</a:t>
            </a:r>
          </a:p>
          <a:p>
            <a:pPr lvl="1"/>
            <a:r>
              <a:rPr lang="en-US" dirty="0"/>
              <a:t>Provide a standard way of installing mobile apps</a:t>
            </a:r>
          </a:p>
          <a:p>
            <a:pPr lvl="2"/>
            <a:r>
              <a:rPr lang="en-US" dirty="0"/>
              <a:t>You must adhere to the protocols, licenses, inspections, etc.</a:t>
            </a:r>
          </a:p>
          <a:p>
            <a:pPr lvl="2"/>
            <a:r>
              <a:rPr lang="en-US" dirty="0"/>
              <a:t>Not convenient in early stages of development</a:t>
            </a:r>
          </a:p>
          <a:p>
            <a:pPr lvl="2"/>
            <a:r>
              <a:rPr lang="en-US" dirty="0"/>
              <a:t>Include resources, compatibility, capabilities needed, …</a:t>
            </a:r>
          </a:p>
          <a:p>
            <a:pPr lvl="1"/>
            <a:r>
              <a:rPr lang="en-US" dirty="0"/>
              <a:t>Being extended to desktops (mac, windows, chrome-OS)</a:t>
            </a:r>
          </a:p>
          <a:p>
            <a:pPr lvl="2"/>
            <a:r>
              <a:rPr lang="en-US" dirty="0"/>
              <a:t>But here they typically use normal installers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Marketplaces</a:t>
            </a:r>
          </a:p>
          <a:p>
            <a:pPr lvl="1"/>
            <a:r>
              <a:rPr lang="en-US" dirty="0"/>
              <a:t>Marketplaces provide the equivalent for single apps (e.g., Eclipse, Code)</a:t>
            </a:r>
          </a:p>
          <a:p>
            <a:pPr lvl="1"/>
            <a:r>
              <a:rPr lang="en-US" dirty="0"/>
              <a:t>Useful where 3</a:t>
            </a:r>
            <a:r>
              <a:rPr lang="en-US" baseline="30000" dirty="0"/>
              <a:t>rd</a:t>
            </a:r>
            <a:r>
              <a:rPr lang="en-US" dirty="0"/>
              <a:t>-party plug-ins are a way of extension</a:t>
            </a:r>
          </a:p>
          <a:p>
            <a:pPr lvl="1"/>
            <a:r>
              <a:rPr lang="en-US" dirty="0"/>
              <a:t>Require considerable work to build, maintain on your 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D8D46-6102-4741-8AB8-F4ED4606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6E48-967B-BC49-B1DC-22E9B8356CF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CCAF6-AC2D-1347-A4B4-718F4672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101E0-CDD7-F946-ADD0-8C99164B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 descr="Mac won't install apps or gets stuck updating - AppleToolBox">
            <a:extLst>
              <a:ext uri="{FF2B5EF4-FFF2-40B4-BE49-F238E27FC236}">
                <a16:creationId xmlns:a16="http://schemas.microsoft.com/office/drawing/2014/main" id="{5D155443-26E0-B64A-805A-84C0D1617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6525"/>
            <a:ext cx="3448755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686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119D-45A9-3A41-BE79-185AB5E8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Updating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82E8A-648E-6A4B-B747-F04DFBAB4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Software updates are going to be required</a:t>
            </a:r>
          </a:p>
          <a:p>
            <a:pPr lvl="1"/>
            <a:r>
              <a:rPr lang="en-US" dirty="0"/>
              <a:t>Fixing bugs, adding new features, accommodating new OSs, etc.</a:t>
            </a:r>
          </a:p>
          <a:p>
            <a:pPr lvl="1"/>
            <a:r>
              <a:rPr lang="en-US" dirty="0"/>
              <a:t>What do you require from the user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Detecting when updates are available</a:t>
            </a:r>
          </a:p>
          <a:p>
            <a:pPr lvl="1"/>
            <a:r>
              <a:rPr lang="en-US" dirty="0"/>
              <a:t>Knowing when to update, integrating this into the application</a:t>
            </a:r>
          </a:p>
          <a:p>
            <a:pPr lvl="1"/>
            <a:r>
              <a:rPr lang="en-US" dirty="0"/>
              <a:t>Not asking the user all the time</a:t>
            </a:r>
          </a:p>
          <a:p>
            <a:pPr lvl="1"/>
            <a:r>
              <a:rPr lang="en-US" dirty="0"/>
              <a:t>Doing it automatically</a:t>
            </a:r>
          </a:p>
          <a:p>
            <a:pPr lvl="1"/>
            <a:r>
              <a:rPr lang="en-US" dirty="0"/>
              <a:t>Detecting if update is appropriate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D1981-2634-1A40-B68B-A0B077C0B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759A-E729-9845-8894-2F6752C5FC43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87C9C-824C-A24E-B48A-07923BD8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A022B-332D-E34B-9580-0F607692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3314" name="Picture 2" descr="Why software updates are a problem, and how you can solve it | by Bence  Ábrahám | Interactive Mind | Medium">
            <a:extLst>
              <a:ext uri="{FF2B5EF4-FFF2-40B4-BE49-F238E27FC236}">
                <a16:creationId xmlns:a16="http://schemas.microsoft.com/office/drawing/2014/main" id="{E817A62E-A4FE-A44F-91A0-DEFD156A5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276153"/>
            <a:ext cx="4370852" cy="203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689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3DE5D-72D6-5748-AAD4-47EB836B0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52961-53C1-B543-B52E-2005C80F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Separate program that does the update</a:t>
            </a:r>
          </a:p>
          <a:p>
            <a:pPr lvl="1"/>
            <a:r>
              <a:rPr lang="en-US" dirty="0"/>
              <a:t>Save state that needs to be saved</a:t>
            </a:r>
          </a:p>
          <a:p>
            <a:pPr lvl="1"/>
            <a:r>
              <a:rPr lang="en-US" dirty="0"/>
              <a:t>Update the software (and saved state)</a:t>
            </a:r>
          </a:p>
          <a:p>
            <a:pPr lvl="1"/>
            <a:r>
              <a:rPr lang="en-US" dirty="0"/>
              <a:t>Remove previous version</a:t>
            </a:r>
          </a:p>
          <a:p>
            <a:pPr lvl="1"/>
            <a:r>
              <a:rPr lang="en-US" dirty="0"/>
              <a:t>Restart the software</a:t>
            </a:r>
          </a:p>
          <a:p>
            <a:pPr lvl="1"/>
            <a:r>
              <a:rPr lang="en-US" dirty="0"/>
              <a:t>Need to ensure the update can be aborted</a:t>
            </a:r>
          </a:p>
          <a:p>
            <a:pPr lvl="2"/>
            <a:r>
              <a:rPr lang="en-US" dirty="0"/>
              <a:t>Download; </a:t>
            </a:r>
            <a:r>
              <a:rPr lang="en-US" b="1" dirty="0"/>
              <a:t>atomic</a:t>
            </a:r>
            <a:r>
              <a:rPr lang="en-US" dirty="0"/>
              <a:t> replace; restart</a:t>
            </a:r>
          </a:p>
          <a:p>
            <a:pPr lvl="2"/>
            <a:r>
              <a:rPr lang="en-US" dirty="0"/>
              <a:t>Separate file partitions used in IoT devices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Downloading and running the installer again</a:t>
            </a:r>
          </a:p>
          <a:p>
            <a:pPr lvl="1"/>
            <a:r>
              <a:rPr lang="en-US" dirty="0"/>
              <a:t>Rather than a separate program</a:t>
            </a:r>
          </a:p>
          <a:p>
            <a:pPr lvl="2"/>
            <a:r>
              <a:rPr lang="en-US" dirty="0"/>
              <a:t>But this is visible to user, not hidden</a:t>
            </a:r>
          </a:p>
          <a:p>
            <a:pPr lvl="1"/>
            <a:r>
              <a:rPr lang="en-US" dirty="0"/>
              <a:t>Using user’s current settings</a:t>
            </a:r>
          </a:p>
          <a:p>
            <a:pPr lvl="2"/>
            <a:r>
              <a:rPr lang="en-US" dirty="0"/>
              <a:t>Requires a smarter installer</a:t>
            </a:r>
          </a:p>
          <a:p>
            <a:pPr lvl="1"/>
            <a:r>
              <a:rPr lang="en-US" dirty="0"/>
              <a:t>Installer probably needs to do this anyway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37844-800A-4F4E-AD54-BCEF551F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7B91-CAA4-5D42-914A-4B8FB731D919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556B6-545A-2343-B534-0472A298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5FE68-50DA-B64E-91E6-825F2D41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4338" name="Picture 2" descr="Architecture of the Software Update Wizard">
            <a:extLst>
              <a:ext uri="{FF2B5EF4-FFF2-40B4-BE49-F238E27FC236}">
                <a16:creationId xmlns:a16="http://schemas.microsoft.com/office/drawing/2014/main" id="{917786F9-6878-724A-966A-62108E484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240" y="665957"/>
            <a:ext cx="3297560" cy="40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667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1CC05-603D-5B48-A094-16A4869CF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Issues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2E9F-2468-E74B-BD23-2BEED0B83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Matching the installation with the update</a:t>
            </a:r>
          </a:p>
          <a:p>
            <a:pPr lvl="1"/>
            <a:r>
              <a:rPr lang="en-US" dirty="0"/>
              <a:t>Anything the user had to set up before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Updating personal resource files if they have changed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Permissions required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Checking for other required libraries, packages, systems, …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Updating libraries, resources, registry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Removing outdated resources</a:t>
            </a:r>
          </a:p>
          <a:p>
            <a:r>
              <a:rPr lang="en-US" dirty="0">
                <a:solidFill>
                  <a:srgbClr val="7030A0"/>
                </a:solidFill>
              </a:rPr>
              <a:t>Handling errors </a:t>
            </a:r>
          </a:p>
          <a:p>
            <a:pPr lvl="1"/>
            <a:r>
              <a:rPr lang="en-US" dirty="0"/>
              <a:t>Permissions, disk space, network issues, …</a:t>
            </a:r>
          </a:p>
          <a:p>
            <a:pPr lvl="1"/>
            <a:r>
              <a:rPr lang="en-US" dirty="0"/>
              <a:t>Bad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27D88-4E70-0043-9145-D408039C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CED6-CC0C-5847-860D-E2D8E8EDA449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B4AD-48AE-4F4C-8583-D62C809FA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38E7-A106-8D40-AB27-8173F149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5362" name="Picture 2" descr="How to Fix Software Update Issues on a TCL Smart TV - Support.com">
            <a:extLst>
              <a:ext uri="{FF2B5EF4-FFF2-40B4-BE49-F238E27FC236}">
                <a16:creationId xmlns:a16="http://schemas.microsoft.com/office/drawing/2014/main" id="{F6FF6856-2798-6B44-A835-FBBB3AD1F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975895"/>
            <a:ext cx="3827944" cy="220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740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1A03A-D655-B147-B667-5FA6E40A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Back-End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D528E-5F01-3A45-AAAA-5D9C75E12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Back-end systems are a bit easier to maintain</a:t>
            </a:r>
          </a:p>
          <a:p>
            <a:pPr lvl="1"/>
            <a:r>
              <a:rPr lang="en-US" dirty="0"/>
              <a:t>You have control of the environment</a:t>
            </a:r>
          </a:p>
          <a:p>
            <a:pPr lvl="1"/>
            <a:r>
              <a:rPr lang="en-US" dirty="0"/>
              <a:t>You have control of when and how to update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Problems still exist</a:t>
            </a:r>
          </a:p>
          <a:p>
            <a:pPr lvl="1"/>
            <a:r>
              <a:rPr lang="en-US" dirty="0"/>
              <a:t>Isolating users from potential changes </a:t>
            </a:r>
          </a:p>
          <a:p>
            <a:pPr lvl="1"/>
            <a:r>
              <a:rPr lang="en-US" dirty="0"/>
              <a:t>Isolating from other applications and their needs</a:t>
            </a:r>
          </a:p>
          <a:p>
            <a:pPr lvl="1"/>
            <a:r>
              <a:rPr lang="en-US" dirty="0"/>
              <a:t>Handling hardware/software errors </a:t>
            </a:r>
          </a:p>
          <a:p>
            <a:pPr lvl="2"/>
            <a:r>
              <a:rPr lang="en-US" dirty="0"/>
              <a:t>Don’t crash or do an auto restart</a:t>
            </a:r>
          </a:p>
          <a:p>
            <a:pPr lvl="1"/>
            <a:r>
              <a:rPr lang="en-US" dirty="0"/>
              <a:t>Updating</a:t>
            </a:r>
          </a:p>
          <a:p>
            <a:pPr lvl="2"/>
            <a:r>
              <a:rPr lang="en-US" dirty="0"/>
              <a:t>With little or no downtime</a:t>
            </a:r>
          </a:p>
          <a:p>
            <a:pPr lvl="2"/>
            <a:r>
              <a:rPr lang="en-US" dirty="0"/>
              <a:t>Without losing user connections/sessions</a:t>
            </a:r>
          </a:p>
          <a:p>
            <a:pPr lvl="3"/>
            <a:r>
              <a:rPr lang="en-US" dirty="0"/>
              <a:t>Keep these in permanent storage</a:t>
            </a:r>
          </a:p>
          <a:p>
            <a:pPr lvl="2"/>
            <a:r>
              <a:rPr lang="en-US" dirty="0"/>
              <a:t>Running multiple versions simultaneously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72C7B-05F9-B94D-A5EF-AAA1F67A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7E02-741A-C147-8A5C-1BF895B12606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C1344-0493-AB45-A94E-CF25B7E5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7E377-3606-C746-9BC9-1D4D1DF2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6386" name="Picture 2" descr="Updating Windows Servers – SCCM Patch Deadline Behaviour « Sun Behind the  Clouds">
            <a:extLst>
              <a:ext uri="{FF2B5EF4-FFF2-40B4-BE49-F238E27FC236}">
                <a16:creationId xmlns:a16="http://schemas.microsoft.com/office/drawing/2014/main" id="{B67666A9-CD14-1041-9C8E-CADDE271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845344"/>
            <a:ext cx="3469993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426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ED92-F3AB-1B45-B3A1-873A08AC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8B192-75A3-5442-881A-2530E4E34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your projects installation and update plans?</a:t>
            </a:r>
          </a:p>
          <a:p>
            <a:pPr lvl="1"/>
            <a:r>
              <a:rPr lang="en-US" dirty="0"/>
              <a:t>Have you investigated this at all?</a:t>
            </a:r>
          </a:p>
          <a:p>
            <a:pPr lvl="1"/>
            <a:r>
              <a:rPr lang="en-US" dirty="0"/>
              <a:t>Have you built it into your system?</a:t>
            </a:r>
          </a:p>
          <a:p>
            <a:r>
              <a:rPr lang="en-US" dirty="0"/>
              <a:t>For web applications, what are your compatibility plans?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4AB12-6060-DF46-B5AC-26E27289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9731-960F-3C40-8044-6F881F083D07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BF762-2942-A44A-8740-58D60AC7F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D36E9-5176-E447-8ABC-653E5230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21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E07FD-114A-4049-95AA-3C59CE39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E6937-C38E-1C4C-B592-961595C50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Today most server code is run on virtual machines</a:t>
            </a:r>
          </a:p>
          <a:p>
            <a:pPr lvl="1"/>
            <a:r>
              <a:rPr lang="en-US" dirty="0"/>
              <a:t>Some of you are already doing this</a:t>
            </a:r>
          </a:p>
          <a:p>
            <a:pPr lvl="1"/>
            <a:r>
              <a:rPr lang="en-US" dirty="0"/>
              <a:t>You can’t run in production from your local machine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Cheaper than owning specific hardware for each application</a:t>
            </a:r>
          </a:p>
          <a:p>
            <a:pPr lvl="1"/>
            <a:r>
              <a:rPr lang="en-US" dirty="0"/>
              <a:t>Your application seems to have its own dedicated hardware</a:t>
            </a:r>
          </a:p>
          <a:p>
            <a:pPr lvl="1"/>
            <a:r>
              <a:rPr lang="en-US" dirty="0"/>
              <a:t>But the physical hardware can be shared</a:t>
            </a:r>
          </a:p>
          <a:p>
            <a:pPr lvl="1"/>
            <a:r>
              <a:rPr lang="en-US" dirty="0"/>
              <a:t>Someone else worries about hardware maintenance, etc.</a:t>
            </a:r>
          </a:p>
          <a:p>
            <a:pPr lvl="1"/>
            <a:r>
              <a:rPr lang="en-US" dirty="0"/>
              <a:t>Can specialize the VM to the application</a:t>
            </a:r>
          </a:p>
          <a:p>
            <a:pPr lvl="1"/>
            <a:r>
              <a:rPr lang="en-US" dirty="0"/>
              <a:t>Easy to migrate to a new VM </a:t>
            </a:r>
          </a:p>
          <a:p>
            <a:pPr lvl="2"/>
            <a:r>
              <a:rPr lang="en-US" dirty="0"/>
              <a:t>If the hardware goes down</a:t>
            </a:r>
          </a:p>
          <a:p>
            <a:pPr lvl="2"/>
            <a:r>
              <a:rPr lang="en-US" dirty="0"/>
              <a:t>As your requirements change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have control of the environment</a:t>
            </a:r>
          </a:p>
          <a:p>
            <a:pPr lvl="1"/>
            <a:r>
              <a:rPr lang="en-US" dirty="0"/>
              <a:t>Libraries, installed software, versions, etc.</a:t>
            </a:r>
          </a:p>
          <a:p>
            <a:pPr lvl="1"/>
            <a:r>
              <a:rPr lang="en-US" dirty="0"/>
              <a:t>You control when things change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EA40A-29F2-F341-B5DE-427B1CD0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031FE-7365-DC4C-88FD-7C98555E597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E38B0-AE47-7E46-99FE-0B34E02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B6283-1BEE-B241-88A2-A31E70D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7410" name="Picture 2" descr="What Is the Difference Between Physical Servers and VMs?">
            <a:extLst>
              <a:ext uri="{FF2B5EF4-FFF2-40B4-BE49-F238E27FC236}">
                <a16:creationId xmlns:a16="http://schemas.microsoft.com/office/drawing/2014/main" id="{CD4A4B55-13D9-8C46-9653-2D5E443ED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136525"/>
            <a:ext cx="2428875" cy="177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718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F3825-BAB9-C24A-A259-E887444F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4DF32-0691-2B48-9455-FC666B11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Easier to upgrade as needed</a:t>
            </a:r>
          </a:p>
          <a:p>
            <a:pPr lvl="1"/>
            <a:r>
              <a:rPr lang="en-US" dirty="0"/>
              <a:t>To a larger server</a:t>
            </a:r>
          </a:p>
          <a:p>
            <a:pPr lvl="1"/>
            <a:r>
              <a:rPr lang="en-US" dirty="0"/>
              <a:t>To multiple servers</a:t>
            </a:r>
          </a:p>
          <a:p>
            <a:pPr lvl="1"/>
            <a:r>
              <a:rPr lang="en-US" dirty="0"/>
              <a:t>Can migrate from one VM to another </a:t>
            </a:r>
          </a:p>
          <a:p>
            <a:pPr lvl="2"/>
            <a:r>
              <a:rPr lang="en-US" dirty="0"/>
              <a:t>Save and restore state</a:t>
            </a:r>
          </a:p>
          <a:p>
            <a:pPr lvl="2"/>
            <a:r>
              <a:rPr lang="en-US" dirty="0"/>
              <a:t>Recovery</a:t>
            </a:r>
          </a:p>
          <a:p>
            <a:pPr lvl="1"/>
            <a:r>
              <a:rPr lang="en-US" dirty="0"/>
              <a:t>Can just change IP address to point to a new VM to upgrade</a:t>
            </a:r>
          </a:p>
          <a:p>
            <a:pPr lvl="2"/>
            <a:r>
              <a:rPr lang="en-US" dirty="0"/>
              <a:t>But then everything needs to be saved in a separate database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Virtual Machines provide a layer of security</a:t>
            </a:r>
          </a:p>
          <a:p>
            <a:pPr lvl="1"/>
            <a:r>
              <a:rPr lang="en-US" dirty="0"/>
              <a:t>Isolate the software to a particular VM</a:t>
            </a:r>
          </a:p>
          <a:p>
            <a:pPr lvl="1"/>
            <a:r>
              <a:rPr lang="en-US" dirty="0"/>
              <a:t>Compromise the VM, not the development platform</a:t>
            </a:r>
          </a:p>
          <a:p>
            <a:pPr lvl="2"/>
            <a:r>
              <a:rPr lang="en-US" dirty="0"/>
              <a:t>Setting up a new VM should be relatively easy</a:t>
            </a:r>
          </a:p>
          <a:p>
            <a:pPr lvl="1"/>
            <a:r>
              <a:rPr lang="en-US" dirty="0"/>
              <a:t>Can migrate on hardware failures	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BD8EF-026E-774B-BD61-BECE3F385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997D8-6759-2041-9DE5-C5C4F8A279D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6D083-19F6-6C4F-9230-43AA1BF0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2A4EA-349F-ED4E-A077-BF425E78D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8434" name="Picture 2" descr="Virtual machines: Learning the basics">
            <a:extLst>
              <a:ext uri="{FF2B5EF4-FFF2-40B4-BE49-F238E27FC236}">
                <a16:creationId xmlns:a16="http://schemas.microsoft.com/office/drawing/2014/main" id="{3055F03F-BB9A-F946-A060-46971C2E8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365125"/>
            <a:ext cx="4978400" cy="202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280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F9F1A-A40E-4448-8D1C-AB10C9952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VMs run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98353-64BF-144C-989B-6675DBF2F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Standard configurations for most standard servers</a:t>
            </a:r>
          </a:p>
          <a:p>
            <a:pPr lvl="1"/>
            <a:r>
              <a:rPr lang="en-US" dirty="0"/>
              <a:t>For most execution stacks</a:t>
            </a:r>
          </a:p>
          <a:p>
            <a:pPr lvl="1"/>
            <a:r>
              <a:rPr lang="en-US" dirty="0"/>
              <a:t>Apache, MySQL, Php; Node, Mongo; </a:t>
            </a:r>
            <a:r>
              <a:rPr lang="en-US" dirty="0" err="1"/>
              <a:t>Wordpress</a:t>
            </a:r>
            <a:r>
              <a:rPr lang="en-US" dirty="0"/>
              <a:t>; dart/flutter; flask …</a:t>
            </a:r>
          </a:p>
          <a:p>
            <a:pPr lvl="1"/>
            <a:r>
              <a:rPr lang="en-US" dirty="0"/>
              <a:t>Or instructions for setting up such a server for your stack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Different ecosystems provide different options</a:t>
            </a:r>
          </a:p>
          <a:p>
            <a:pPr lvl="1"/>
            <a:r>
              <a:rPr lang="en-US" dirty="0"/>
              <a:t>Amazon (AWS): servers, disk space, SQL &amp; NoSQL databases, firewall, credentials, …</a:t>
            </a:r>
          </a:p>
          <a:p>
            <a:pPr lvl="1"/>
            <a:r>
              <a:rPr lang="en-US" dirty="0"/>
              <a:t>Brown CS: servers, disk space, PostgreSQL, firewall (staff maintained)</a:t>
            </a:r>
          </a:p>
          <a:p>
            <a:pPr lvl="1"/>
            <a:r>
              <a:rPr lang="en-US" dirty="0"/>
              <a:t>Google cloud, Microsoft Azure, IBM …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should learn how to manage the system</a:t>
            </a:r>
          </a:p>
          <a:p>
            <a:pPr lvl="1"/>
            <a:r>
              <a:rPr lang="en-US" dirty="0"/>
              <a:t>Install and upgrade software (apt-get)</a:t>
            </a:r>
          </a:p>
          <a:p>
            <a:pPr lvl="1"/>
            <a:r>
              <a:rPr lang="en-US" dirty="0"/>
              <a:t>Manage the database system</a:t>
            </a:r>
          </a:p>
          <a:p>
            <a:pPr lvl="1"/>
            <a:r>
              <a:rPr lang="en-US" dirty="0"/>
              <a:t>Manage credentials, users, …</a:t>
            </a:r>
          </a:p>
          <a:p>
            <a:pPr lvl="1"/>
            <a:r>
              <a:rPr lang="en-US" dirty="0"/>
              <a:t>Manage the firewall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11444-7627-9746-BD2F-397D5BC7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2CF9-3716-AE4C-9FA8-1B4BDB4DE30C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5B007-C79D-A04E-82BD-4E644B33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0C8F6-00EA-834F-A1F7-564B7FC95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9458" name="Picture 2" descr="How to Install KVM and Create Virtual Machines on Ubuntu">
            <a:extLst>
              <a:ext uri="{FF2B5EF4-FFF2-40B4-BE49-F238E27FC236}">
                <a16:creationId xmlns:a16="http://schemas.microsoft.com/office/drawing/2014/main" id="{A155F316-72A9-B746-A164-D4830792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4617988"/>
            <a:ext cx="4711700" cy="19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162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A451A-A661-794D-A11E-B789382AE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and the VM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73434-F0D4-DD40-8E47-0DEBCF2AB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GIT can be useful for maintaining the virtual machine</a:t>
            </a:r>
          </a:p>
          <a:p>
            <a:pPr lvl="1"/>
            <a:r>
              <a:rPr lang="en-US" dirty="0"/>
              <a:t>Ideally you have a development version of the software</a:t>
            </a:r>
          </a:p>
          <a:p>
            <a:pPr lvl="1"/>
            <a:r>
              <a:rPr lang="en-US" dirty="0"/>
              <a:t>Can have a production branch as well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Installing on the server should be as easy as</a:t>
            </a:r>
          </a:p>
          <a:p>
            <a:pPr lvl="1"/>
            <a:r>
              <a:rPr lang="en-US" dirty="0"/>
              <a:t>git pull (to get the proper version)</a:t>
            </a:r>
          </a:p>
          <a:p>
            <a:pPr lvl="1"/>
            <a:r>
              <a:rPr lang="en-US" dirty="0"/>
              <a:t>Run installation or update script</a:t>
            </a:r>
          </a:p>
          <a:p>
            <a:pPr lvl="2"/>
            <a:r>
              <a:rPr lang="en-US" dirty="0"/>
              <a:t>Set up anything that needs setting up</a:t>
            </a:r>
          </a:p>
          <a:p>
            <a:pPr lvl="2"/>
            <a:r>
              <a:rPr lang="en-US" dirty="0"/>
              <a:t>Stop old server</a:t>
            </a:r>
          </a:p>
          <a:p>
            <a:pPr lvl="2"/>
            <a:r>
              <a:rPr lang="en-US" dirty="0"/>
              <a:t>Start new server (pm2)</a:t>
            </a:r>
          </a:p>
          <a:p>
            <a:pPr lvl="1"/>
            <a:r>
              <a:rPr lang="en-US" dirty="0"/>
              <a:t>Can be automatic with git/GitHub actions</a:t>
            </a:r>
          </a:p>
          <a:p>
            <a:pPr lvl="2"/>
            <a:r>
              <a:rPr lang="en-US" dirty="0"/>
              <a:t>Actions also available from cloud service</a:t>
            </a:r>
          </a:p>
          <a:p>
            <a:pPr lvl="1"/>
            <a:r>
              <a:rPr lang="en-US" dirty="0"/>
              <a:t>Update script for database</a:t>
            </a:r>
          </a:p>
          <a:p>
            <a:pPr lvl="2"/>
            <a:r>
              <a:rPr lang="en-US" dirty="0"/>
              <a:t>If the database schema has changed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88CF9-7CC2-DE43-BD2C-E03CB78D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83F0-C5CC-5B4E-9556-8725875967DF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AC3F3-939F-2942-B595-1816D9B1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02A92-5F60-2D4F-9C95-886FF14A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482" name="Picture 2" descr="Continuous delivery of container applications to AWS Fargate with GitHub  Actions | AWS Open Source Blog">
            <a:extLst>
              <a:ext uri="{FF2B5EF4-FFF2-40B4-BE49-F238E27FC236}">
                <a16:creationId xmlns:a16="http://schemas.microsoft.com/office/drawing/2014/main" id="{8C4F83F2-092B-C545-8A61-7C197575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212" y="3552961"/>
            <a:ext cx="4347633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98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72BCA-18EC-F74B-8BC3-EB967B0F1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65A7-6531-6B4F-A9D2-6CA028586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Virtual machines have considerable overhead</a:t>
            </a:r>
          </a:p>
          <a:p>
            <a:pPr lvl="1"/>
            <a:r>
              <a:rPr lang="en-US" dirty="0"/>
              <a:t>Pre-allocate memory, disk, …</a:t>
            </a:r>
          </a:p>
          <a:p>
            <a:pPr lvl="1"/>
            <a:r>
              <a:rPr lang="en-US" dirty="0"/>
              <a:t>Startup, even from sleep, takes time</a:t>
            </a:r>
          </a:p>
          <a:p>
            <a:pPr lvl="1"/>
            <a:r>
              <a:rPr lang="en-US" dirty="0"/>
              <a:t>Extra runtime overhead of a hypervisor</a:t>
            </a:r>
          </a:p>
          <a:p>
            <a:pPr lvl="1"/>
            <a:r>
              <a:rPr lang="en-US" dirty="0"/>
              <a:t>Migration can take time (copying large files)</a:t>
            </a:r>
          </a:p>
          <a:p>
            <a:pPr lvl="1"/>
            <a:r>
              <a:rPr lang="en-US" dirty="0"/>
              <a:t>Out of your control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But they provide a high degree of isolation</a:t>
            </a:r>
          </a:p>
          <a:p>
            <a:pPr lvl="1"/>
            <a:r>
              <a:rPr lang="en-US" dirty="0"/>
              <a:t>One VM is unlikely to affect another</a:t>
            </a:r>
          </a:p>
          <a:p>
            <a:pPr lvl="1"/>
            <a:r>
              <a:rPr lang="en-US" dirty="0"/>
              <a:t>Corrupting a VM doesn’t corrupt everything</a:t>
            </a:r>
          </a:p>
          <a:p>
            <a:pPr lvl="1"/>
            <a:r>
              <a:rPr lang="en-US" dirty="0"/>
              <a:t>And they offer a lot of </a:t>
            </a:r>
            <a:r>
              <a:rPr lang="en-US" dirty="0" err="1"/>
              <a:t>flexability</a:t>
            </a:r>
            <a:endParaRPr lang="en-US" dirty="0"/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Would like the benefits without the costs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7F789-3DFB-E840-A52C-50370B7F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E699-62C5-DD4C-BC43-04D269DFAAAE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B0920-9B46-8C4E-82AE-FF785BE6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6DC70-4ACE-9442-9FA7-43C6346A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1506" name="Picture 2" descr="What is a Container? | App Containerization | Docker">
            <a:extLst>
              <a:ext uri="{FF2B5EF4-FFF2-40B4-BE49-F238E27FC236}">
                <a16:creationId xmlns:a16="http://schemas.microsoft.com/office/drawing/2014/main" id="{6156812E-A330-E44E-B5B5-D4BB0971C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429620"/>
            <a:ext cx="3469999" cy="30046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03109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BCDD0-D33F-534A-B1B4-52E7F690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C6DED-3C00-564A-9B55-4F57F61D2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Containers are a lightweight solution</a:t>
            </a:r>
          </a:p>
          <a:p>
            <a:pPr lvl="1"/>
            <a:r>
              <a:rPr lang="en-US" dirty="0"/>
              <a:t>Equivalent functionality to VMs</a:t>
            </a:r>
          </a:p>
          <a:p>
            <a:pPr lvl="1"/>
            <a:r>
              <a:rPr lang="en-US" dirty="0"/>
              <a:t>But with much less overhead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Operating-system level virtualization</a:t>
            </a:r>
          </a:p>
          <a:p>
            <a:pPr lvl="1"/>
            <a:r>
              <a:rPr lang="en-US" dirty="0"/>
              <a:t>Multiple isolated systems running using a single kernel</a:t>
            </a:r>
          </a:p>
          <a:p>
            <a:pPr lvl="1"/>
            <a:r>
              <a:rPr lang="en-US" dirty="0"/>
              <a:t>Isolation</a:t>
            </a:r>
          </a:p>
          <a:p>
            <a:pPr lvl="2"/>
            <a:r>
              <a:rPr lang="en-US" dirty="0"/>
              <a:t>Independent process trees</a:t>
            </a:r>
          </a:p>
          <a:p>
            <a:pPr lvl="2"/>
            <a:r>
              <a:rPr lang="en-US" dirty="0"/>
              <a:t>Independent networking</a:t>
            </a:r>
          </a:p>
          <a:p>
            <a:pPr lvl="2"/>
            <a:r>
              <a:rPr lang="en-US" dirty="0"/>
              <a:t>Independent user ids</a:t>
            </a:r>
          </a:p>
          <a:p>
            <a:pPr lvl="2"/>
            <a:r>
              <a:rPr lang="en-US" dirty="0"/>
              <a:t>Independent file systems</a:t>
            </a:r>
          </a:p>
          <a:p>
            <a:pPr lvl="2"/>
            <a:r>
              <a:rPr lang="en-US" dirty="0"/>
              <a:t>Container can crash or be corrupted without corrupting the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63677-76AC-9245-A4AD-FFAE4BE99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7CDFF-0A22-C046-A23C-3360D03448F7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9AEB8-2866-BB4A-A8AD-E8244E07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516A9-33FF-3843-A477-E6656A93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2530" name="Picture 2" descr="Architecture of software containers. Software containers encapsulate... |  Download Scientific Diagram">
            <a:extLst>
              <a:ext uri="{FF2B5EF4-FFF2-40B4-BE49-F238E27FC236}">
                <a16:creationId xmlns:a16="http://schemas.microsoft.com/office/drawing/2014/main" id="{6A688DE8-F5E2-FA49-A9D4-FA722CB1E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654" y="319845"/>
            <a:ext cx="4141646" cy="30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72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180A-3378-3645-A8AB-B8DBC60A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 Pros and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ACCDC-FDD2-3544-8EA1-CDB318BE9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Isolation of file system, processes, network, users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Rollback</a:t>
            </a:r>
          </a:p>
          <a:p>
            <a:pPr lvl="1"/>
            <a:r>
              <a:rPr lang="en-US" dirty="0"/>
              <a:t>Save and restore images, restart from image</a:t>
            </a:r>
          </a:p>
          <a:p>
            <a:pPr lvl="1"/>
            <a:r>
              <a:rPr lang="en-US" dirty="0"/>
              <a:t>Fast to start a new container from image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Rapid deployment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Migrate from one container to another</a:t>
            </a:r>
          </a:p>
          <a:p>
            <a:r>
              <a:rPr lang="en-US" dirty="0">
                <a:solidFill>
                  <a:srgbClr val="7030A0"/>
                </a:solidFill>
              </a:rPr>
              <a:t>Save and restore state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Difficult to use with user facing apps</a:t>
            </a:r>
          </a:p>
          <a:p>
            <a:pPr lvl="1"/>
            <a:r>
              <a:rPr lang="en-US" dirty="0"/>
              <a:t>Need access to the shared display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Depend on host for networking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9CD06-A729-1447-AADD-D78A4E20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2BBE-8931-A04B-8AE8-89B47EE0823F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07C0-8604-B843-9284-FE5713F9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7C723-3CEC-3F4D-9044-AF2F582BD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3554" name="Picture 2" descr="Containers: Benefits and Making a Business Case | Scalyr">
            <a:extLst>
              <a:ext uri="{FF2B5EF4-FFF2-40B4-BE49-F238E27FC236}">
                <a16:creationId xmlns:a16="http://schemas.microsoft.com/office/drawing/2014/main" id="{1BD40144-EF5D-DA49-8BE8-6199142D2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407" y="3394075"/>
            <a:ext cx="3893585" cy="309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98087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979E-4A3A-FE4F-83DA-1CD95B888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Containers and Microservices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3A80F-A6E2-D54F-9F3B-47F954C9F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Microservice architecture</a:t>
            </a:r>
          </a:p>
          <a:p>
            <a:pPr lvl="1"/>
            <a:r>
              <a:rPr lang="en-US" dirty="0"/>
              <a:t>Divide the system in small, composable pieces</a:t>
            </a:r>
          </a:p>
          <a:p>
            <a:pPr lvl="1"/>
            <a:r>
              <a:rPr lang="en-US" dirty="0"/>
              <a:t>Services can invoke other services</a:t>
            </a:r>
          </a:p>
          <a:p>
            <a:pPr lvl="1"/>
            <a:r>
              <a:rPr lang="en-US" dirty="0"/>
              <a:t>Front end (web/mobile?) can invoke services as needed</a:t>
            </a:r>
          </a:p>
          <a:p>
            <a:pPr lvl="1"/>
            <a:r>
              <a:rPr lang="en-US" dirty="0"/>
              <a:t>Services can be updated or replaced independently</a:t>
            </a:r>
          </a:p>
          <a:p>
            <a:pPr lvl="1"/>
            <a:r>
              <a:rPr lang="en-US" dirty="0"/>
              <a:t>Good fit for some applications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Containers are a good match for microservices</a:t>
            </a:r>
          </a:p>
          <a:p>
            <a:pPr lvl="1"/>
            <a:r>
              <a:rPr lang="en-US" dirty="0"/>
              <a:t>Each microservice can run in its own container</a:t>
            </a:r>
          </a:p>
          <a:p>
            <a:pPr lvl="1"/>
            <a:r>
              <a:rPr lang="en-US" dirty="0"/>
              <a:t>Database can run in its own container or VM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E0203-BECD-3C42-B8CA-F73519142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3E666-33D0-3249-ABCF-3236C8463DBA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E1F1-3B3E-6344-A3A0-4A2E8731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1AE51-9755-0346-B99A-C047DBBF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4578" name="Picture 2" descr="Design Patterns for Microservices and Containers">
            <a:extLst>
              <a:ext uri="{FF2B5EF4-FFF2-40B4-BE49-F238E27FC236}">
                <a16:creationId xmlns:a16="http://schemas.microsoft.com/office/drawing/2014/main" id="{2CD28247-9B9B-8F45-A506-117ABE874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0" y="344488"/>
            <a:ext cx="3429000" cy="15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908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127A-707F-E846-836A-EB2395E54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Containers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7EC49-8992-5E4E-9A5A-3311E5389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Managing a lot of containers can get tricky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DOCKER provides facilities for this</a:t>
            </a:r>
          </a:p>
          <a:p>
            <a:pPr lvl="1"/>
            <a:r>
              <a:rPr lang="en-US" dirty="0"/>
              <a:t>Based on </a:t>
            </a:r>
            <a:r>
              <a:rPr lang="en-US" dirty="0" err="1"/>
              <a:t>kubernates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C07C2-BAEC-EF4A-8088-62D1A48E3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E2F-FAF3-1746-8B38-CD10AF228659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E0F4F-B53D-B44A-9D14-FA40DCF2B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97574-A3C0-ED40-BACC-BBD65E844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5602" name="Picture 2" descr="Container Management - Top 7 Container Management Solutions">
            <a:extLst>
              <a:ext uri="{FF2B5EF4-FFF2-40B4-BE49-F238E27FC236}">
                <a16:creationId xmlns:a16="http://schemas.microsoft.com/office/drawing/2014/main" id="{FECB46AD-BD0E-D549-A7AF-8C090BE83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237" y="3138829"/>
            <a:ext cx="5168900" cy="290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208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6D8D-14BB-CB47-BCD7-354E8ABB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84031-C054-844D-8971-560ECBDB1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 up at DOCKER if you don’t already use it</a:t>
            </a:r>
          </a:p>
          <a:p>
            <a:r>
              <a:rPr lang="en-US" dirty="0"/>
              <a:t>Download and install DOCKER desktop</a:t>
            </a:r>
          </a:p>
          <a:p>
            <a:r>
              <a:rPr lang="en-US" dirty="0"/>
              <a:t>Do the tutorial that is there</a:t>
            </a:r>
          </a:p>
          <a:p>
            <a:r>
              <a:rPr lang="en-US" dirty="0"/>
              <a:t>No hand in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0081F-BA57-D542-8166-2B2919D5A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29F8-E375-3540-91AD-386849704274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FDB46-18F0-2240-9B4C-BD03352A6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6CB98-F8E9-D544-B8EA-992F77B1A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0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4BB5A-30B6-30ED-772E-602EE742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and Security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118B1-9A24-5C35-EAF7-AC9595968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Privacy and security were considered since requirements</a:t>
            </a:r>
          </a:p>
          <a:p>
            <a:pPr lvl="1"/>
            <a:r>
              <a:rPr lang="en-US" dirty="0"/>
              <a:t>Pretty much in the abstract</a:t>
            </a:r>
          </a:p>
          <a:p>
            <a:pPr lvl="1"/>
            <a:r>
              <a:rPr lang="en-US" dirty="0"/>
              <a:t>Once you have a user-facing system these become concrete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You need a privacy policy</a:t>
            </a:r>
          </a:p>
          <a:p>
            <a:pPr lvl="1"/>
            <a:r>
              <a:rPr lang="en-US" dirty="0"/>
              <a:t>What data you are storing and why</a:t>
            </a:r>
          </a:p>
          <a:p>
            <a:pPr lvl="1"/>
            <a:r>
              <a:rPr lang="en-US" dirty="0"/>
              <a:t>What permissions users retain on their data</a:t>
            </a:r>
          </a:p>
          <a:p>
            <a:pPr lvl="1"/>
            <a:r>
              <a:rPr lang="en-US" dirty="0"/>
              <a:t>How to meet various legal requirements</a:t>
            </a:r>
          </a:p>
          <a:p>
            <a:pPr lvl="2"/>
            <a:r>
              <a:rPr lang="en-US" dirty="0"/>
              <a:t>California and GDR (Europe) have specific requirements</a:t>
            </a:r>
          </a:p>
          <a:p>
            <a:pPr lvl="1"/>
            <a:r>
              <a:rPr lang="en-US" dirty="0"/>
              <a:t>Might want to verify compliance with your policy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need a security policy</a:t>
            </a:r>
          </a:p>
          <a:p>
            <a:pPr lvl="1"/>
            <a:r>
              <a:rPr lang="en-US" dirty="0"/>
              <a:t>How to handle personally identifiable information</a:t>
            </a:r>
          </a:p>
          <a:p>
            <a:pPr lvl="1"/>
            <a:r>
              <a:rPr lang="en-US" dirty="0"/>
              <a:t>Your responsibility for that information</a:t>
            </a:r>
          </a:p>
          <a:p>
            <a:pPr lvl="1"/>
            <a:r>
              <a:rPr lang="en-US" dirty="0"/>
              <a:t>Keep track of what you are doing – security czar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2941E-75B9-6767-92FD-1BB69478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8485-3F14-C547-898C-2299E69DE60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9CCEA-D490-69F9-5576-A1B41C0F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195A7-1D03-8DF7-D3FC-A9F708B7A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050" name="Picture 2" descr="Privacy vs. Security Rule - HIPAA Secure Now!">
            <a:extLst>
              <a:ext uri="{FF2B5EF4-FFF2-40B4-BE49-F238E27FC236}">
                <a16:creationId xmlns:a16="http://schemas.microsoft.com/office/drawing/2014/main" id="{FB0CDA04-6F5A-1932-61D5-98572CAAE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348" y="2941680"/>
            <a:ext cx="3187588" cy="31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225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3B90E-55B7-08A3-EEC0-ED4C0640E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Policies and other Legal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18AD9-3B8E-F999-5EE6-36057E8B6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probably want a usage policy</a:t>
            </a:r>
          </a:p>
          <a:p>
            <a:pPr lvl="1"/>
            <a:r>
              <a:rPr lang="en-US" dirty="0"/>
              <a:t>Can someone scrape your site</a:t>
            </a:r>
          </a:p>
          <a:p>
            <a:pPr lvl="2"/>
            <a:r>
              <a:rPr lang="en-US" dirty="0"/>
              <a:t>To grab your data or functionality</a:t>
            </a:r>
          </a:p>
          <a:p>
            <a:pPr lvl="1"/>
            <a:r>
              <a:rPr lang="en-US" dirty="0"/>
              <a:t>Can someone scrape your site for search</a:t>
            </a:r>
          </a:p>
          <a:p>
            <a:pPr lvl="1"/>
            <a:r>
              <a:rPr lang="en-US" dirty="0"/>
              <a:t>Can someone scrape your site for building an AI model</a:t>
            </a:r>
          </a:p>
          <a:p>
            <a:pPr lvl="1"/>
            <a:r>
              <a:rPr lang="en-US" dirty="0"/>
              <a:t>How much can one person use the site</a:t>
            </a:r>
          </a:p>
          <a:p>
            <a:pPr lvl="2"/>
            <a:r>
              <a:rPr lang="en-US" dirty="0"/>
              <a:t>Can your site be accessed from a bot or application or must it be a real user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Other legal issues</a:t>
            </a:r>
          </a:p>
          <a:p>
            <a:pPr lvl="1"/>
            <a:r>
              <a:rPr lang="en-US" dirty="0"/>
              <a:t>HIPAA (health), FERPA (students), COPPA (children)</a:t>
            </a:r>
          </a:p>
          <a:p>
            <a:pPr lvl="1"/>
            <a:r>
              <a:rPr lang="en-US" dirty="0"/>
              <a:t>ADA compliance</a:t>
            </a:r>
          </a:p>
          <a:p>
            <a:pPr lvl="1"/>
            <a:r>
              <a:rPr lang="en-US" dirty="0"/>
              <a:t>IP for code and data (copyrights, trade secrets, patents)</a:t>
            </a:r>
          </a:p>
          <a:p>
            <a:pPr lvl="1"/>
            <a:r>
              <a:rPr lang="en-US" dirty="0"/>
              <a:t>Liability for accuracy of information presented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2C343-3194-3C48-3F02-DFF425A95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8485-3F14-C547-898C-2299E69DE605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355C-DE08-324A-145A-DF84BCE40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E316E-F3C1-D64F-ADCB-508DA64B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074" name="Picture 2" descr="What is acceptable use policy (AUP)? - Definition from WhatIs.com">
            <a:extLst>
              <a:ext uri="{FF2B5EF4-FFF2-40B4-BE49-F238E27FC236}">
                <a16:creationId xmlns:a16="http://schemas.microsoft.com/office/drawing/2014/main" id="{519D7818-0CBD-6650-45CE-50ACA38C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562" y="1396419"/>
            <a:ext cx="4019425" cy="194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40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D5B9-AFD9-3846-B7D3-3A044981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A1C9E-38C1-6D43-B7AB-5B773B61D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Presentation Schedule</a:t>
            </a:r>
          </a:p>
          <a:p>
            <a:pPr lvl="1"/>
            <a:r>
              <a:rPr lang="en-US" dirty="0"/>
              <a:t>11/26: User Interface Generation</a:t>
            </a:r>
          </a:p>
          <a:p>
            <a:pPr lvl="1"/>
            <a:r>
              <a:rPr lang="en-US" dirty="0"/>
              <a:t>12/03: Speech	</a:t>
            </a:r>
          </a:p>
          <a:p>
            <a:pPr lvl="1"/>
            <a:r>
              <a:rPr lang="en-US" dirty="0"/>
              <a:t>12/03: Sense IoT</a:t>
            </a:r>
          </a:p>
          <a:p>
            <a:pPr lvl="1"/>
            <a:r>
              <a:rPr lang="en-US" dirty="0"/>
              <a:t>12/05: LLAMA</a:t>
            </a:r>
          </a:p>
          <a:p>
            <a:pPr lvl="1"/>
            <a:r>
              <a:rPr lang="en-US" dirty="0"/>
              <a:t>12/05: DJ Mix</a:t>
            </a:r>
          </a:p>
          <a:p>
            <a:pPr lvl="1"/>
            <a:r>
              <a:rPr lang="en-US" dirty="0"/>
              <a:t>12/10: Agentic</a:t>
            </a:r>
          </a:p>
          <a:p>
            <a:pPr lvl="1"/>
            <a:r>
              <a:rPr lang="en-US" dirty="0"/>
              <a:t>12/10: Accessibility</a:t>
            </a:r>
          </a:p>
          <a:p>
            <a:pPr lvl="1"/>
            <a:r>
              <a:rPr lang="en-US" dirty="0"/>
              <a:t>12/12: Final demos for all groups (optional)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0642F-F881-244B-A633-8137BC77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DB98-88CA-6243-8EAE-46929555AB96}" type="datetime1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33C3E-75D8-9048-B7CE-0C06E2E5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42111-AF4E-F24F-BBCE-C4E79D422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5191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94820</TotalTime>
  <Words>2607</Words>
  <Application>Microsoft Macintosh PowerPoint</Application>
  <PresentationFormat>Widescreen</PresentationFormat>
  <Paragraphs>484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Century Schoolbook</vt:lpstr>
      <vt:lpstr>Theme1</vt:lpstr>
      <vt:lpstr>Maintenance I</vt:lpstr>
      <vt:lpstr>What does Maintenance Involve</vt:lpstr>
      <vt:lpstr>Maintenance is Pervasive</vt:lpstr>
      <vt:lpstr>Maintenance Issues: User Facing</vt:lpstr>
      <vt:lpstr>Maintenance Issues: Web-Based</vt:lpstr>
      <vt:lpstr>Maintenance Issues: Back End</vt:lpstr>
      <vt:lpstr>Maintenance Issues: General</vt:lpstr>
      <vt:lpstr>User-Facing Software Issues</vt:lpstr>
      <vt:lpstr>Resources on the User System</vt:lpstr>
      <vt:lpstr>Handling the User Environment at Runtime</vt:lpstr>
      <vt:lpstr>Installation &amp; Upgrading</vt:lpstr>
      <vt:lpstr>Installation Solutions</vt:lpstr>
      <vt:lpstr>Installation Solutions</vt:lpstr>
      <vt:lpstr>Installation Solutions</vt:lpstr>
      <vt:lpstr>The Updating Problem</vt:lpstr>
      <vt:lpstr>How to Update</vt:lpstr>
      <vt:lpstr>Update Issues to Consider</vt:lpstr>
      <vt:lpstr>Back-End Systems</vt:lpstr>
      <vt:lpstr>EXERCISE</vt:lpstr>
      <vt:lpstr>Virtual Machines</vt:lpstr>
      <vt:lpstr>Virtual Machines</vt:lpstr>
      <vt:lpstr>Most VMs run Linux</vt:lpstr>
      <vt:lpstr>GIT and the VM Server</vt:lpstr>
      <vt:lpstr>Virtual Machine Issues</vt:lpstr>
      <vt:lpstr>Containers </vt:lpstr>
      <vt:lpstr>Container Pros and Cons</vt:lpstr>
      <vt:lpstr>Containers and Microservices</vt:lpstr>
      <vt:lpstr>Managing Containers</vt:lpstr>
      <vt:lpstr>HOMEWORK</vt:lpstr>
      <vt:lpstr>Privacy and Security Policies</vt:lpstr>
      <vt:lpstr>Usage Policies and other Legal Issues</vt:lpstr>
      <vt:lpstr>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Maintenance</dc:title>
  <dc:creator>Steven Reiss</dc:creator>
  <cp:lastModifiedBy>Steven Reiss</cp:lastModifiedBy>
  <cp:revision>72</cp:revision>
  <dcterms:created xsi:type="dcterms:W3CDTF">2020-11-09T18:22:37Z</dcterms:created>
  <dcterms:modified xsi:type="dcterms:W3CDTF">2024-11-19T13:20:25Z</dcterms:modified>
</cp:coreProperties>
</file>