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83" r:id="rId3"/>
    <p:sldId id="284" r:id="rId4"/>
    <p:sldId id="285" r:id="rId5"/>
    <p:sldId id="286" r:id="rId6"/>
    <p:sldId id="287" r:id="rId7"/>
    <p:sldId id="303" r:id="rId8"/>
    <p:sldId id="304" r:id="rId9"/>
    <p:sldId id="288" r:id="rId10"/>
    <p:sldId id="289" r:id="rId11"/>
    <p:sldId id="290" r:id="rId12"/>
    <p:sldId id="291" r:id="rId13"/>
    <p:sldId id="292" r:id="rId14"/>
    <p:sldId id="306" r:id="rId15"/>
    <p:sldId id="307" r:id="rId16"/>
    <p:sldId id="308" r:id="rId17"/>
    <p:sldId id="309" r:id="rId18"/>
    <p:sldId id="293" r:id="rId19"/>
    <p:sldId id="294" r:id="rId20"/>
    <p:sldId id="295" r:id="rId21"/>
    <p:sldId id="296" r:id="rId22"/>
    <p:sldId id="297" r:id="rId23"/>
    <p:sldId id="298" r:id="rId24"/>
    <p:sldId id="305" r:id="rId25"/>
    <p:sldId id="301" r:id="rId26"/>
    <p:sldId id="302" r:id="rId27"/>
    <p:sldId id="310" r:id="rId28"/>
    <p:sldId id="29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7"/>
    <p:restoredTop sz="80936"/>
  </p:normalViewPr>
  <p:slideViewPr>
    <p:cSldViewPr snapToGrid="0" snapToObjects="1">
      <p:cViewPr varScale="1">
        <p:scale>
          <a:sx n="138" d="100"/>
          <a:sy n="138" d="100"/>
        </p:scale>
        <p:origin x="18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1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05EEB5E-7457-0241-BDF6-3F1925E1B2C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3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E50E2F3B-6262-5645-ACE8-89FE6A5BAD3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5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5B0B100-AF75-F24A-B1D3-B6F1B5FD0CFE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519699A-7B95-8644-84DC-040315B3E4B9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3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AB51A3A-5DAD-A944-8030-FEC2F1948561}" type="datetime1">
              <a:rPr lang="en-US" smtClean="0"/>
              <a:t>11/18/24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5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4CED812-D96F-AC4F-80C8-725F6D1C0B45}" type="datetime1">
              <a:rPr lang="en-US" smtClean="0"/>
              <a:t>11/18/24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5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F0AB-6907-C043-8DE3-2B02780D16AC}" type="datetime1">
              <a:rPr lang="en-US" smtClean="0"/>
              <a:t>11/18/24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6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8AF569A-BEF1-F343-8231-6759E49940CD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7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156FB4B-2341-804D-BDB3-CBD2541ABFF6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654491E-E7A5-6843-B6DC-8029B1C07C5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DED1775-271C-504A-BEE0-696BE02B408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0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03D48-B3A5-C64B-ABDA-E0229AA68DFA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5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700" y="2855118"/>
            <a:ext cx="6883400" cy="1147763"/>
          </a:xfrm>
        </p:spPr>
        <p:txBody>
          <a:bodyPr>
            <a:normAutofit/>
          </a:bodyPr>
          <a:lstStyle/>
          <a:p>
            <a:pPr algn="l"/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Maintenance II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02881"/>
            <a:ext cx="7594600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1467-046B-314E-92A6-6B33DE210DA2}" type="datetime1">
              <a:rPr lang="en-US" smtClean="0"/>
              <a:t>11/18/24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8434" name="Picture 2" descr="What is the best way to learn proper Bug Tracking? - Quora">
            <a:extLst>
              <a:ext uri="{FF2B5EF4-FFF2-40B4-BE49-F238E27FC236}">
                <a16:creationId xmlns:a16="http://schemas.microsoft.com/office/drawing/2014/main" id="{BD88D7FD-043A-A342-A7BE-9230A4063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7" y="345474"/>
            <a:ext cx="6174415" cy="191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xkcd: New Bug">
            <a:extLst>
              <a:ext uri="{FF2B5EF4-FFF2-40B4-BE49-F238E27FC236}">
                <a16:creationId xmlns:a16="http://schemas.microsoft.com/office/drawing/2014/main" id="{D37FD215-BD7D-F04A-9D8B-9007B35FE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291930"/>
            <a:ext cx="5346700" cy="21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Bug Free">
            <a:extLst>
              <a:ext uri="{FF2B5EF4-FFF2-40B4-BE49-F238E27FC236}">
                <a16:creationId xmlns:a16="http://schemas.microsoft.com/office/drawing/2014/main" id="{4D4A2FF5-33D3-BD4B-BF20-0DDA4827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749550"/>
            <a:ext cx="3315418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7A17E-7393-A447-994C-46381BC9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Bugs and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47407-DC37-694F-BED4-468D8CC4D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Much of maintenance is bug and feature driven</a:t>
            </a:r>
          </a:p>
          <a:p>
            <a:pPr lvl="1"/>
            <a:r>
              <a:rPr lang="en-US" dirty="0"/>
              <a:t>You will find bugs</a:t>
            </a:r>
          </a:p>
          <a:p>
            <a:pPr lvl="1"/>
            <a:r>
              <a:rPr lang="en-US" dirty="0"/>
              <a:t>Other programmers will find bugs</a:t>
            </a:r>
          </a:p>
          <a:p>
            <a:pPr lvl="1"/>
            <a:r>
              <a:rPr lang="en-US" dirty="0"/>
              <a:t>Your QA team will find bugs</a:t>
            </a:r>
          </a:p>
          <a:p>
            <a:pPr lvl="1"/>
            <a:r>
              <a:rPr lang="en-US" dirty="0"/>
              <a:t>Users will find bugs</a:t>
            </a:r>
          </a:p>
          <a:p>
            <a:pPr lvl="1"/>
            <a:r>
              <a:rPr lang="en-US" dirty="0"/>
              <a:t>Your team want to add new features</a:t>
            </a:r>
          </a:p>
          <a:p>
            <a:pPr lvl="1"/>
            <a:r>
              <a:rPr lang="en-US" dirty="0"/>
              <a:t>Your management will want new features</a:t>
            </a:r>
          </a:p>
          <a:p>
            <a:pPr lvl="1"/>
            <a:r>
              <a:rPr lang="en-US" dirty="0"/>
              <a:t>Users will want new features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will need to track, prioritize, and address these issues</a:t>
            </a:r>
          </a:p>
          <a:p>
            <a:pPr lvl="1"/>
            <a:r>
              <a:rPr lang="en-US" dirty="0"/>
              <a:t>To know what to work on next</a:t>
            </a:r>
          </a:p>
          <a:p>
            <a:pPr lvl="1"/>
            <a:r>
              <a:rPr lang="en-US" dirty="0"/>
              <a:t>To understand the state of the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C024D-DCB6-874A-BD44-E6A09859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9A1B-D723-3049-9707-04226351724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E7247-36AC-664B-AB13-4B7F06E0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5E5C2-3ED5-D841-AA0E-90BDD55F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When bugs are features and features are bugs | by Imroze | Medium">
            <a:extLst>
              <a:ext uri="{FF2B5EF4-FFF2-40B4-BE49-F238E27FC236}">
                <a16:creationId xmlns:a16="http://schemas.microsoft.com/office/drawing/2014/main" id="{C428C2D5-7D83-AD4B-9477-95A611550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092" y="2046638"/>
            <a:ext cx="3366851" cy="22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8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71F6-DA31-094D-A5A7-FB21E813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F908D-62D7-E241-938F-E20623323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If there are a small number of issues (10s)</a:t>
            </a:r>
          </a:p>
          <a:p>
            <a:pPr lvl="1"/>
            <a:r>
              <a:rPr lang="en-US" dirty="0"/>
              <a:t>You can do it by hand or on paper</a:t>
            </a:r>
          </a:p>
          <a:p>
            <a:pPr lvl="1"/>
            <a:r>
              <a:rPr lang="en-US" dirty="0"/>
              <a:t>I use the Reminders app on the Mac for example</a:t>
            </a:r>
          </a:p>
          <a:p>
            <a:pPr lvl="1"/>
            <a:r>
              <a:rPr lang="en-US" dirty="0"/>
              <a:t>But this lacks history, is not shared or prioritized,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But a large system with a user base can have many more issues</a:t>
            </a:r>
          </a:p>
          <a:p>
            <a:pPr lvl="1"/>
            <a:r>
              <a:rPr lang="en-US" dirty="0"/>
              <a:t>100s or 1000s outstanding is not unusual</a:t>
            </a:r>
          </a:p>
          <a:p>
            <a:pPr lvl="1"/>
            <a:r>
              <a:rPr lang="en-US" dirty="0"/>
              <a:t>Need something more sophisticated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Tools exist for this purpose</a:t>
            </a:r>
          </a:p>
          <a:p>
            <a:pPr lvl="1"/>
            <a:r>
              <a:rPr lang="en-US" dirty="0"/>
              <a:t>Bug tracking or problem tracking system</a:t>
            </a:r>
          </a:p>
          <a:p>
            <a:pPr lvl="1"/>
            <a:r>
              <a:rPr lang="en-US" dirty="0"/>
              <a:t>JIRA, , </a:t>
            </a:r>
            <a:r>
              <a:rPr lang="en-US" dirty="0" err="1"/>
              <a:t>YouTrack</a:t>
            </a:r>
            <a:r>
              <a:rPr lang="en-US" dirty="0"/>
              <a:t>, GitHub Issues…</a:t>
            </a:r>
          </a:p>
          <a:p>
            <a:pPr lvl="1"/>
            <a:r>
              <a:rPr lang="en-US" dirty="0"/>
              <a:t>Organized database of bugs &amp; features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84EED-7D8B-C445-A484-8D20C03E4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29635-ABDF-DF43-90AE-25BC4E79B9A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1DE69-3183-FB49-ACB5-1277243A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6DD3-DD0C-A84A-A373-7BF770E6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Practice Proper Bug Reporting | Developer Experience Knowledge Base">
            <a:extLst>
              <a:ext uri="{FF2B5EF4-FFF2-40B4-BE49-F238E27FC236}">
                <a16:creationId xmlns:a16="http://schemas.microsoft.com/office/drawing/2014/main" id="{B2D7ABB5-53AE-3C40-A80C-885B95963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29500"/>
            <a:ext cx="3721100" cy="203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5 Best Free, Open Source Bug Tracking Software for Cutting IT Costs">
            <a:extLst>
              <a:ext uri="{FF2B5EF4-FFF2-40B4-BE49-F238E27FC236}">
                <a16:creationId xmlns:a16="http://schemas.microsoft.com/office/drawing/2014/main" id="{4D83E886-27AA-D942-AF54-7E40B8931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335" y="3720105"/>
            <a:ext cx="4294765" cy="281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013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05461-8520-6346-AA0E-B57DD8CE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Tracking System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30917-A690-4E41-B838-EA7583DD9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Let you define bugs and feature requests</a:t>
            </a:r>
          </a:p>
          <a:p>
            <a:pPr lvl="1"/>
            <a:r>
              <a:rPr lang="en-US" dirty="0"/>
              <a:t>Stored in a permanent repository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Assign these a unique id</a:t>
            </a:r>
          </a:p>
          <a:p>
            <a:pPr lvl="1"/>
            <a:r>
              <a:rPr lang="en-US" dirty="0"/>
              <a:t>That can be used in the code and in commits</a:t>
            </a:r>
          </a:p>
          <a:p>
            <a:pPr lvl="1"/>
            <a:r>
              <a:rPr lang="en-US" dirty="0"/>
              <a:t>That are permanent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Link bugs with associated bugs (avoid duplicates)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Give bugs a priority (critical, severe, … feature request)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Assign bugs to a developer to be fixed or implemented</a:t>
            </a:r>
          </a:p>
          <a:p>
            <a:r>
              <a:rPr lang="en-US" dirty="0">
                <a:solidFill>
                  <a:srgbClr val="7030A0"/>
                </a:solidFill>
              </a:rPr>
              <a:t>Track status of entries (submitted, validated, fixing, done)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Search for bugs using various criteria and terms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View the history of a bug or feature request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B5C48-F486-8441-BF4A-78CB216E3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318E-EBD5-D242-802A-31573D48D2FF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B945-BA6C-E241-A627-C883528FA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B5E1A-DBE3-824A-BA08-C75D868D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Bugzilla - Wikipedia">
            <a:extLst>
              <a:ext uri="{FF2B5EF4-FFF2-40B4-BE49-F238E27FC236}">
                <a16:creationId xmlns:a16="http://schemas.microsoft.com/office/drawing/2014/main" id="{29F3B3F1-0838-7649-B949-DBCFCF79B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1358365"/>
            <a:ext cx="3403600" cy="186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58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471C-CE08-A245-9644-8ED9AD46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Tracking System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13108-29CA-1E4B-8D86-E10237092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Add comment, notes, etc. to entries</a:t>
            </a:r>
          </a:p>
          <a:p>
            <a:pPr lvl="1"/>
            <a:r>
              <a:rPr lang="en-US" dirty="0"/>
              <a:t>Questions &amp; answers as well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Sending email on status changes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Statistics (for management)</a:t>
            </a:r>
          </a:p>
          <a:p>
            <a:pPr lvl="1"/>
            <a:r>
              <a:rPr lang="en-US" dirty="0"/>
              <a:t>Track the state of the system</a:t>
            </a:r>
          </a:p>
          <a:p>
            <a:pPr lvl="1"/>
            <a:r>
              <a:rPr lang="en-US" dirty="0"/>
              <a:t>Track progress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User-accessible portal</a:t>
            </a:r>
          </a:p>
          <a:p>
            <a:pPr lvl="1"/>
            <a:r>
              <a:rPr lang="en-US" dirty="0"/>
              <a:t>Users can comment on bugs</a:t>
            </a:r>
          </a:p>
          <a:p>
            <a:pPr lvl="1"/>
            <a:r>
              <a:rPr lang="en-US" dirty="0"/>
              <a:t>Users can report bugs</a:t>
            </a:r>
          </a:p>
          <a:p>
            <a:pPr lvl="1"/>
            <a:r>
              <a:rPr lang="en-US" dirty="0"/>
              <a:t>Users can vote bugs up or down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BF3DE-8FAB-4B49-91A0-E95EDCF70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21C5-3E13-0F4C-9CE1-23FD8E5F43A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201B4-CAF0-CA40-B8F0-1F7635C7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A5C13-00CB-D04C-86B3-EE2E813AA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100" name="Picture 4" descr="Bug Tracker">
            <a:extLst>
              <a:ext uri="{FF2B5EF4-FFF2-40B4-BE49-F238E27FC236}">
                <a16:creationId xmlns:a16="http://schemas.microsoft.com/office/drawing/2014/main" id="{603F766F-3D3F-4A48-AD62-D38A8BD67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82" y="2661444"/>
            <a:ext cx="4763911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8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40B-7E36-AB40-B910-E7645EBC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Tracking System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49E84-C7CD-B140-B26F-43721785C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bit of overhead is involved</a:t>
            </a:r>
          </a:p>
          <a:p>
            <a:pPr lvl="1"/>
            <a:r>
              <a:rPr lang="en-US" dirty="0"/>
              <a:t>Can take 5-10 minutes to enter a new bug </a:t>
            </a:r>
          </a:p>
          <a:p>
            <a:pPr lvl="2"/>
            <a:r>
              <a:rPr lang="en-US" dirty="0"/>
              <a:t>Or feature request</a:t>
            </a:r>
          </a:p>
          <a:p>
            <a:pPr lvl="2"/>
            <a:r>
              <a:rPr lang="en-US" dirty="0"/>
              <a:t>Or more, depending on problem</a:t>
            </a:r>
          </a:p>
          <a:p>
            <a:pPr lvl="2"/>
            <a:r>
              <a:rPr lang="en-US" dirty="0"/>
              <a:t>Entering all the necessary data</a:t>
            </a:r>
          </a:p>
          <a:p>
            <a:pPr lvl="2"/>
            <a:r>
              <a:rPr lang="en-US" dirty="0"/>
              <a:t>Ensuring it is a new bug, not a duplicate</a:t>
            </a:r>
          </a:p>
          <a:p>
            <a:pPr lvl="1"/>
            <a:r>
              <a:rPr lang="en-US" dirty="0"/>
              <a:t>Modern systems have made this easier </a:t>
            </a:r>
          </a:p>
          <a:p>
            <a:pPr lvl="2"/>
            <a:r>
              <a:rPr lang="en-US" dirty="0"/>
              <a:t>By providing more flexibility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Geared toward larger organizations</a:t>
            </a:r>
          </a:p>
          <a:p>
            <a:pPr lvl="1"/>
            <a:r>
              <a:rPr lang="en-US" dirty="0"/>
              <a:t>Seems like overkill for an individual or smaller project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Not that flexible or easy to adapt to your flow</a:t>
            </a:r>
          </a:p>
          <a:p>
            <a:pPr lvl="1"/>
            <a:r>
              <a:rPr lang="en-US" dirty="0"/>
              <a:t>Difficult to customize the interface to your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5A0DE-658C-BA4D-92E3-459A56DD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B807-BF6E-1140-A14F-EC69781AF6A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99E-605A-6A4F-BF46-E9A51E88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EBB6D-5421-D24D-B08B-B6AB18F95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122" name="Picture 2" descr="A sample Bugzilla bug report from Eclipse. | Download Scientific Diagram">
            <a:extLst>
              <a:ext uri="{FF2B5EF4-FFF2-40B4-BE49-F238E27FC236}">
                <a16:creationId xmlns:a16="http://schemas.microsoft.com/office/drawing/2014/main" id="{F9656BB8-53CA-C64F-AC98-9D8766638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35" y="1374202"/>
            <a:ext cx="4210202" cy="329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66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745D-291D-7BAF-6B81-73677C26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Systems: GitHub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1C044-1897-1F94-FFFE-A5A91E034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Simple interface for a bug database</a:t>
            </a:r>
          </a:p>
          <a:p>
            <a:pPr lvl="1"/>
            <a:r>
              <a:rPr lang="en-US" dirty="0"/>
              <a:t>Not structured like other systems, more freeform</a:t>
            </a:r>
          </a:p>
          <a:p>
            <a:pPr lvl="1"/>
            <a:r>
              <a:rPr lang="en-US" dirty="0"/>
              <a:t>Wiki-like description, comments, feedback on bug</a:t>
            </a:r>
          </a:p>
          <a:p>
            <a:pPr lvl="1"/>
            <a:r>
              <a:rPr lang="en-US" dirty="0"/>
              <a:t>Issues have a number </a:t>
            </a:r>
          </a:p>
          <a:p>
            <a:pPr lvl="2"/>
            <a:r>
              <a:rPr lang="en-US" dirty="0"/>
              <a:t>Number only, starting at 1</a:t>
            </a:r>
          </a:p>
          <a:p>
            <a:pPr lvl="1"/>
            <a:r>
              <a:rPr lang="en-US" dirty="0"/>
              <a:t>Issues have labels or tags</a:t>
            </a:r>
          </a:p>
          <a:p>
            <a:pPr lvl="2"/>
            <a:r>
              <a:rPr lang="en-US" dirty="0"/>
              <a:t>Default is type of bug.  </a:t>
            </a:r>
          </a:p>
          <a:p>
            <a:pPr lvl="2"/>
            <a:r>
              <a:rPr lang="en-US" dirty="0"/>
              <a:t>Can be expanded to include priority</a:t>
            </a:r>
          </a:p>
          <a:p>
            <a:pPr lvl="1"/>
            <a:r>
              <a:rPr lang="en-US" dirty="0"/>
              <a:t>Issues can be assigned to a developer</a:t>
            </a:r>
          </a:p>
          <a:p>
            <a:pPr lvl="1"/>
            <a:r>
              <a:rPr lang="en-US" dirty="0"/>
              <a:t>Issues are associated with a project and a branch</a:t>
            </a:r>
          </a:p>
          <a:p>
            <a:pPr lvl="1"/>
            <a:r>
              <a:rPr lang="en-US" dirty="0"/>
              <a:t>Issues have a state (open/closed)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Interface can be customized to project/team</a:t>
            </a:r>
          </a:p>
          <a:p>
            <a:pPr lvl="1"/>
            <a:r>
              <a:rPr lang="en-US" dirty="0"/>
              <a:t>For example, the set of tags available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Notifications for status changes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4CF8-283C-0222-C638-5A37FA27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F3991-021A-90D8-55A9-564BF678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718A7-DCC8-7CF9-6E08-6D2ADE247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Project management with GitHub issues and projects | Medium">
            <a:extLst>
              <a:ext uri="{FF2B5EF4-FFF2-40B4-BE49-F238E27FC236}">
                <a16:creationId xmlns:a16="http://schemas.microsoft.com/office/drawing/2014/main" id="{B25487B6-912B-C9AE-E0F4-3599A1283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229" y="3033600"/>
            <a:ext cx="3831771" cy="215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77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FA7F3-3536-B645-86DE-E218D5002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A9DA1-4F64-5498-F7D5-648D41FB9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don’t do so already, try using GitHub Issues to track bugs in your project.</a:t>
            </a:r>
          </a:p>
          <a:p>
            <a:pPr lvl="1"/>
            <a:r>
              <a:rPr lang="en-US" dirty="0"/>
              <a:t>Ensure you have at least one issue (even if it is ”Start using GitHub Issues”)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2A535-C941-BB01-4A7D-7351165FD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31342-D117-04B5-84EF-B8FBA190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619B5-173B-FB0B-D379-C9F1B94F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11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7985E-615A-8C48-ADE0-AD9EF5B6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A0EB6-B6C3-1442-B045-8DE184DAD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Maintenance programmers work on other people’s code</a:t>
            </a:r>
          </a:p>
          <a:p>
            <a:pPr lvl="1"/>
            <a:r>
              <a:rPr lang="en-US" dirty="0"/>
              <a:t>When assigned a bug or feature to address</a:t>
            </a:r>
          </a:p>
          <a:p>
            <a:pPr lvl="1"/>
            <a:r>
              <a:rPr lang="en-US" dirty="0"/>
              <a:t>Possibly on the same project, possibly on a different one</a:t>
            </a:r>
          </a:p>
          <a:p>
            <a:pPr lvl="1"/>
            <a:r>
              <a:rPr lang="en-US" dirty="0"/>
              <a:t>Possibly on open-source code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Maintenance programming is different from initial coding</a:t>
            </a:r>
          </a:p>
          <a:p>
            <a:pPr lvl="1"/>
            <a:r>
              <a:rPr lang="en-US" dirty="0"/>
              <a:t>And from maintaining your own code</a:t>
            </a:r>
          </a:p>
          <a:p>
            <a:pPr lvl="1"/>
            <a:r>
              <a:rPr lang="en-US" dirty="0"/>
              <a:t>In how you approach the code</a:t>
            </a:r>
          </a:p>
          <a:p>
            <a:pPr lvl="1"/>
            <a:r>
              <a:rPr lang="en-US" dirty="0"/>
              <a:t>In how you write the code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8F42F-4316-E046-938B-E5668066B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701C8-525C-E649-A3CA-4CBD946E9CB8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968E9-D36E-844B-AECA-63A77C78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5CE6-766D-7248-BD7A-58A008551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6" name="Picture 2" descr="ILink Software - Innovative People, Quality Solutions">
            <a:extLst>
              <a:ext uri="{FF2B5EF4-FFF2-40B4-BE49-F238E27FC236}">
                <a16:creationId xmlns:a16="http://schemas.microsoft.com/office/drawing/2014/main" id="{E0273C65-390C-0145-8F06-EE682B878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4227236"/>
            <a:ext cx="2743200" cy="226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709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B891-7718-6148-95EF-D245DACA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Approaching the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03F0C-AFDF-E64C-98B4-65AD063D3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Determine where the change should be made</a:t>
            </a:r>
          </a:p>
          <a:p>
            <a:pPr lvl="1"/>
            <a:r>
              <a:rPr lang="en-US" dirty="0"/>
              <a:t>This is fault localization</a:t>
            </a:r>
          </a:p>
          <a:p>
            <a:pPr lvl="1"/>
            <a:r>
              <a:rPr lang="en-US" dirty="0"/>
              <a:t>Experimentation – find the code that causes the bug</a:t>
            </a:r>
          </a:p>
          <a:p>
            <a:pPr lvl="2"/>
            <a:r>
              <a:rPr lang="en-US" dirty="0"/>
              <a:t>Easier if there is a test case you can use in the debugger</a:t>
            </a:r>
          </a:p>
          <a:p>
            <a:pPr lvl="1"/>
            <a:r>
              <a:rPr lang="en-US" dirty="0"/>
              <a:t>By searching over the source</a:t>
            </a:r>
          </a:p>
          <a:p>
            <a:pPr lvl="2"/>
            <a:r>
              <a:rPr lang="en-US" dirty="0"/>
              <a:t>Looking for error messages, names, stack traces</a:t>
            </a:r>
          </a:p>
          <a:p>
            <a:pPr lvl="1"/>
            <a:r>
              <a:rPr lang="en-US" dirty="0"/>
              <a:t>By asking others or looking at (non-existent) documentation</a:t>
            </a:r>
          </a:p>
          <a:p>
            <a:pPr lvl="1"/>
            <a:r>
              <a:rPr lang="en-US" dirty="0"/>
              <a:t>Like fixing your own bugs, BUT…</a:t>
            </a:r>
          </a:p>
          <a:p>
            <a:r>
              <a:rPr lang="en-US" dirty="0">
                <a:solidFill>
                  <a:srgbClr val="7030A0"/>
                </a:solidFill>
              </a:rPr>
              <a:t>Don’t attempt to understand the whole system</a:t>
            </a:r>
          </a:p>
          <a:p>
            <a:pPr lvl="1"/>
            <a:r>
              <a:rPr lang="en-US" dirty="0"/>
              <a:t>Concentrate on the problem at hand</a:t>
            </a:r>
          </a:p>
          <a:p>
            <a:pPr lvl="2"/>
            <a:r>
              <a:rPr lang="en-US" dirty="0"/>
              <a:t>Only understand what the minimum needed to locate the problem</a:t>
            </a:r>
          </a:p>
          <a:p>
            <a:pPr lvl="1"/>
            <a:r>
              <a:rPr lang="en-US" dirty="0"/>
              <a:t>Try to find pieces of the code that might be relevant</a:t>
            </a:r>
          </a:p>
          <a:p>
            <a:pPr lvl="2"/>
            <a:r>
              <a:rPr lang="en-US" dirty="0"/>
              <a:t>Using names, coverage, …</a:t>
            </a:r>
          </a:p>
          <a:p>
            <a:pPr lvl="2"/>
            <a:r>
              <a:rPr lang="en-US" dirty="0"/>
              <a:t>Using the IDE (name search, calls to a method, …)</a:t>
            </a:r>
          </a:p>
          <a:p>
            <a:pPr lvl="2"/>
            <a:r>
              <a:rPr lang="en-US" dirty="0"/>
              <a:t>Using documentation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Fault localization is often the most difficult part of maintenance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5BBE9-452A-7449-B3DB-F4C63D825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DF71-E871-0E4B-88DD-E9973C88F7E7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0F7DA-B0C1-1443-BF4E-646FC31F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66E36-7406-194C-85B2-FE8EF591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170" name="Picture 2" descr="The Legacy Code Programmer's Toolbox: Practical Skills for Software  Professionals Working with Legacy Code: Boccara, Jonathan: 9781691064137:  Amazon.com: Books">
            <a:extLst>
              <a:ext uri="{FF2B5EF4-FFF2-40B4-BE49-F238E27FC236}">
                <a16:creationId xmlns:a16="http://schemas.microsoft.com/office/drawing/2014/main" id="{25E74BC3-3E2F-1D47-9806-9A77428F7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012" y="136524"/>
            <a:ext cx="2650576" cy="411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1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0F53-5326-D04F-B7DE-FA9D8594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024A5-FB56-2A43-9BD2-F0ECEEA62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Develop a fix that addresses the problem</a:t>
            </a:r>
          </a:p>
          <a:p>
            <a:pPr lvl="1"/>
            <a:r>
              <a:rPr lang="en-US" dirty="0"/>
              <a:t>Like fixing your own bugs, BUT …</a:t>
            </a:r>
          </a:p>
          <a:p>
            <a:pPr lvl="1"/>
            <a:r>
              <a:rPr lang="en-US" dirty="0"/>
              <a:t>With a minimal effect on anything else</a:t>
            </a:r>
          </a:p>
          <a:p>
            <a:pPr lvl="2"/>
            <a:r>
              <a:rPr lang="en-US" dirty="0"/>
              <a:t>Better not to try to fix the rest of the system</a:t>
            </a:r>
          </a:p>
          <a:p>
            <a:pPr lvl="2"/>
            <a:r>
              <a:rPr lang="en-US" dirty="0"/>
              <a:t>Concentrate on the problem at hand</a:t>
            </a:r>
          </a:p>
          <a:p>
            <a:pPr lvl="1"/>
            <a:r>
              <a:rPr lang="en-US" dirty="0"/>
              <a:t>But be general enough to handle related problems</a:t>
            </a:r>
          </a:p>
          <a:p>
            <a:pPr lvl="2"/>
            <a:r>
              <a:rPr lang="en-US" dirty="0"/>
              <a:t>If you can prove such problems exist</a:t>
            </a:r>
          </a:p>
          <a:p>
            <a:pPr lvl="1"/>
            <a:r>
              <a:rPr lang="en-US" dirty="0"/>
              <a:t>Understand the full effect of the code</a:t>
            </a:r>
          </a:p>
          <a:p>
            <a:pPr lvl="2"/>
            <a:r>
              <a:rPr lang="en-US" dirty="0"/>
              <a:t>What it does to the local function</a:t>
            </a:r>
          </a:p>
          <a:p>
            <a:pPr lvl="2"/>
            <a:r>
              <a:rPr lang="en-US" dirty="0"/>
              <a:t>If those changes flow out of the function, understand what it does to callers</a:t>
            </a:r>
          </a:p>
          <a:p>
            <a:pPr lvl="2"/>
            <a:r>
              <a:rPr lang="en-US" dirty="0"/>
              <a:t>Propagate this to callers of these as well – but try to minimize the effects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Validate the fix manually</a:t>
            </a:r>
          </a:p>
          <a:p>
            <a:pPr lvl="1"/>
            <a:r>
              <a:rPr lang="en-US" dirty="0"/>
              <a:t>Check anything else done in the local area</a:t>
            </a:r>
          </a:p>
          <a:p>
            <a:pPr lvl="2"/>
            <a:r>
              <a:rPr lang="en-US" dirty="0"/>
              <a:t>Think about possible consequences of the fix</a:t>
            </a:r>
          </a:p>
          <a:p>
            <a:pPr lvl="1"/>
            <a:r>
              <a:rPr lang="en-US" dirty="0"/>
              <a:t>Find a fix that causes </a:t>
            </a:r>
            <a:r>
              <a:rPr lang="en-US" b="1" dirty="0"/>
              <a:t>minimal changes </a:t>
            </a:r>
            <a:r>
              <a:rPr lang="en-US" dirty="0"/>
              <a:t>to the function and to its return values</a:t>
            </a:r>
          </a:p>
          <a:p>
            <a:pPr lvl="1"/>
            <a:r>
              <a:rPr lang="en-US" dirty="0"/>
              <a:t>Check all call sites and assumptions</a:t>
            </a:r>
          </a:p>
          <a:p>
            <a:pPr lvl="1"/>
            <a:r>
              <a:rPr lang="en-US" dirty="0"/>
              <a:t>Check what other conditions might apply</a:t>
            </a:r>
          </a:p>
          <a:p>
            <a:pPr lvl="1"/>
            <a:r>
              <a:rPr lang="en-US" dirty="0"/>
              <a:t>Ask why it worked in general and failed in this case</a:t>
            </a:r>
          </a:p>
          <a:p>
            <a:pPr lvl="1"/>
            <a:r>
              <a:rPr lang="en-US" dirty="0"/>
              <a:t>Satisfy (prove to) yourself that the fix works and doesn’t affect other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B23D8-A87B-D647-AFDC-D9253C84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0CE9-413D-C142-A661-513DA6305DA8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5BC95-A1F2-0C45-9E43-D4B38EAD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7D516-C4F6-434A-AED2-273C39D9D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194" name="Picture 2" descr="Software Maintenance Overview - Tutorialspoint">
            <a:extLst>
              <a:ext uri="{FF2B5EF4-FFF2-40B4-BE49-F238E27FC236}">
                <a16:creationId xmlns:a16="http://schemas.microsoft.com/office/drawing/2014/main" id="{7D48230F-324F-EE41-A74C-A2D96C4A8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956" y="103414"/>
            <a:ext cx="2982300" cy="33255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51661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EAA0-8DCC-4749-885D-6F9DB6F4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2269A-4C6A-0843-9EDE-1721BBF2F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Use the style of the existing code</a:t>
            </a:r>
          </a:p>
          <a:p>
            <a:pPr lvl="1"/>
            <a:r>
              <a:rPr lang="en-US" dirty="0"/>
              <a:t>Not your personal style</a:t>
            </a:r>
          </a:p>
          <a:p>
            <a:pPr lvl="1"/>
            <a:r>
              <a:rPr lang="en-US" dirty="0"/>
              <a:t>Not your project’s style if it is a library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Add a comment for the fix</a:t>
            </a:r>
          </a:p>
          <a:p>
            <a:pPr lvl="1"/>
            <a:r>
              <a:rPr lang="en-US" dirty="0"/>
              <a:t>With your name, date</a:t>
            </a:r>
          </a:p>
          <a:p>
            <a:pPr lvl="1"/>
            <a:r>
              <a:rPr lang="en-US" dirty="0"/>
              <a:t>With the bug id if there is one</a:t>
            </a:r>
          </a:p>
          <a:p>
            <a:pPr lvl="1"/>
            <a:r>
              <a:rPr lang="en-US" dirty="0"/>
              <a:t>With information about the fix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Write good code</a:t>
            </a:r>
          </a:p>
          <a:p>
            <a:pPr lvl="1"/>
            <a:r>
              <a:rPr lang="en-US" dirty="0"/>
              <a:t>Others will read it and judge you by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8D4BE-6AE4-BE42-8148-81C97D4D6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4772-318D-874E-ADF6-70CC862FF69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0589-1505-E145-9B9A-DFDE25DF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66B6E-3E92-2642-91B2-84A07D5E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218" name="Picture 2" descr="Do Developers Dream of Self-Documenting Code? - DZone DevOps">
            <a:extLst>
              <a:ext uri="{FF2B5EF4-FFF2-40B4-BE49-F238E27FC236}">
                <a16:creationId xmlns:a16="http://schemas.microsoft.com/office/drawing/2014/main" id="{62E16246-C76D-C644-8DB6-283893D08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363" y="781050"/>
            <a:ext cx="3221673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558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B0080-0B2A-234D-99CF-E2BC22C2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Validate the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E1AAA-4924-A746-975A-D8FC0F9E7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On paper – manually check the actual code</a:t>
            </a:r>
          </a:p>
          <a:p>
            <a:pPr lvl="1"/>
            <a:r>
              <a:rPr lang="en-US" dirty="0"/>
              <a:t>Prove to yourself that the code works</a:t>
            </a:r>
          </a:p>
          <a:p>
            <a:pPr lvl="1"/>
            <a:r>
              <a:rPr lang="en-US" dirty="0"/>
              <a:t>Double check and triple check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 the original problem</a:t>
            </a:r>
          </a:p>
          <a:p>
            <a:pPr lvl="1"/>
            <a:r>
              <a:rPr lang="en-US" dirty="0"/>
              <a:t>Create a test case if you didn’t start with one</a:t>
            </a:r>
          </a:p>
          <a:p>
            <a:pPr lvl="1"/>
            <a:r>
              <a:rPr lang="en-US" dirty="0"/>
              <a:t>Add to your test suite if possible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With other test cases</a:t>
            </a:r>
          </a:p>
          <a:p>
            <a:pPr lvl="1"/>
            <a:r>
              <a:rPr lang="en-US" dirty="0"/>
              <a:t>Using the existing test suite</a:t>
            </a:r>
          </a:p>
          <a:p>
            <a:pPr lvl="1"/>
            <a:r>
              <a:rPr lang="en-US" dirty="0"/>
              <a:t>Adding other test cases that you see that might be at issue</a:t>
            </a:r>
          </a:p>
          <a:p>
            <a:pPr lvl="2"/>
            <a:r>
              <a:rPr lang="en-US" dirty="0"/>
              <a:t>Based on your analysis of what other things might be affected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Maintenance program is fun and challenging</a:t>
            </a:r>
          </a:p>
          <a:p>
            <a:pPr lvl="1"/>
            <a:r>
              <a:rPr lang="en-US" dirty="0"/>
              <a:t>What is the minimum you need to understand of the system to fix the bug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2E259-948C-BA4E-ACF0-3735B0D1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94D2-D824-294E-9D03-CE6121F778B8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C939D-85A0-624C-A4EC-4C9DC84D0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6D9C3-CD97-6A4F-BBCD-98683232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266" name="Picture 2" descr="Software Engineering | Verification and Validation - GeeksforGeeks">
            <a:extLst>
              <a:ext uri="{FF2B5EF4-FFF2-40B4-BE49-F238E27FC236}">
                <a16:creationId xmlns:a16="http://schemas.microsoft.com/office/drawing/2014/main" id="{8FF5DDA6-E7E0-7842-A958-CA165BAAE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1566"/>
            <a:ext cx="6096000" cy="86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748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7C52-9985-1873-203A-345D5F61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Your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5FA3A-9E25-A29F-94AA-8488EF474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want to know about your system</a:t>
            </a:r>
          </a:p>
          <a:p>
            <a:pPr lvl="1"/>
            <a:r>
              <a:rPr lang="en-US" dirty="0"/>
              <a:t>Is it being used</a:t>
            </a:r>
          </a:p>
          <a:p>
            <a:pPr lvl="1"/>
            <a:r>
              <a:rPr lang="en-US" dirty="0"/>
              <a:t>How is it being used</a:t>
            </a:r>
          </a:p>
          <a:p>
            <a:pPr lvl="1"/>
            <a:r>
              <a:rPr lang="en-US" dirty="0"/>
              <a:t>What are the problems users are having</a:t>
            </a:r>
          </a:p>
          <a:p>
            <a:pPr lvl="1"/>
            <a:r>
              <a:rPr lang="en-US" dirty="0"/>
              <a:t>What are the problems the system is having</a:t>
            </a:r>
          </a:p>
          <a:p>
            <a:pPr lvl="1"/>
            <a:r>
              <a:rPr lang="en-US" dirty="0"/>
              <a:t>Are there performance issues</a:t>
            </a:r>
          </a:p>
          <a:p>
            <a:pPr lvl="1"/>
            <a:r>
              <a:rPr lang="en-US" dirty="0"/>
              <a:t>Are there security issues</a:t>
            </a:r>
          </a:p>
          <a:p>
            <a:pPr lvl="1"/>
            <a:r>
              <a:rPr lang="en-US" dirty="0"/>
              <a:t>Has your data been compromised</a:t>
            </a:r>
          </a:p>
          <a:p>
            <a:pPr lvl="1"/>
            <a:r>
              <a:rPr lang="en-US" dirty="0"/>
              <a:t>Where should you put your future efforts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can this be done</a:t>
            </a:r>
          </a:p>
          <a:p>
            <a:pPr lvl="1"/>
            <a:r>
              <a:rPr lang="en-US" dirty="0"/>
              <a:t>By asking your users</a:t>
            </a:r>
          </a:p>
          <a:p>
            <a:pPr lvl="2"/>
            <a:r>
              <a:rPr lang="en-US" dirty="0"/>
              <a:t>Pop-ups, surveys, feedback requests</a:t>
            </a:r>
          </a:p>
          <a:p>
            <a:pPr lvl="1"/>
            <a:r>
              <a:rPr lang="en-US" dirty="0"/>
              <a:t>Automatically</a:t>
            </a:r>
          </a:p>
          <a:p>
            <a:pPr lvl="2"/>
            <a:r>
              <a:rPr lang="en-US" dirty="0"/>
              <a:t>In various ways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770EE-198D-3345-FF1C-D2365975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D7C62-93C6-AA9D-029A-E3F0EFBF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EC95-48FE-91CE-0191-03C393DD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 descr="6 Ways Remote Monitoring and Maintenance Helps Your Business - Brightline  Technologies">
            <a:extLst>
              <a:ext uri="{FF2B5EF4-FFF2-40B4-BE49-F238E27FC236}">
                <a16:creationId xmlns:a16="http://schemas.microsoft.com/office/drawing/2014/main" id="{D0CE448E-7744-83E8-A65E-33B54AAF3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170" y="486714"/>
            <a:ext cx="4164060" cy="24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88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C60E9-FB0A-A62A-798A-230AA9ACA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Monitoring: Analyzing Logs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9611C-FC9F-4C6B-1203-3498864DF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Of URL requests to the server (RESTful and otherwise)</a:t>
            </a:r>
          </a:p>
          <a:p>
            <a:pPr lvl="1"/>
            <a:r>
              <a:rPr lang="en-US" dirty="0"/>
              <a:t>Log analysis tools exist to help here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Of command sequences (without sensitive data)</a:t>
            </a:r>
          </a:p>
          <a:p>
            <a:pPr lvl="1"/>
            <a:r>
              <a:rPr lang="en-US" dirty="0"/>
              <a:t>Operating system logs; self-generated logs</a:t>
            </a:r>
          </a:p>
          <a:p>
            <a:pPr lvl="1"/>
            <a:r>
              <a:rPr lang="en-US" dirty="0"/>
              <a:t>Log analysis tools can help here if logs are structured</a:t>
            </a:r>
          </a:p>
          <a:p>
            <a:pPr lvl="1"/>
            <a:r>
              <a:rPr lang="en-US" dirty="0"/>
              <a:t>Code Bubbles sends anonymized command info to server</a:t>
            </a:r>
          </a:p>
          <a:p>
            <a:pPr lvl="2"/>
            <a:r>
              <a:rPr lang="en-US" dirty="0"/>
              <a:t>These can then be analyzed off-line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From your applications logging</a:t>
            </a:r>
          </a:p>
          <a:p>
            <a:pPr lvl="1"/>
            <a:r>
              <a:rPr lang="en-US" dirty="0"/>
              <a:t>You are writing log files – make them easy to interpret</a:t>
            </a:r>
          </a:p>
          <a:p>
            <a:pPr lvl="2"/>
            <a:r>
              <a:rPr lang="en-US" dirty="0"/>
              <a:t>Easy to find relevant information in</a:t>
            </a:r>
          </a:p>
          <a:p>
            <a:pPr lvl="2"/>
            <a:r>
              <a:rPr lang="en-US" dirty="0"/>
              <a:t>Structured in some way</a:t>
            </a:r>
          </a:p>
          <a:p>
            <a:pPr lvl="1"/>
            <a:r>
              <a:rPr lang="en-US" dirty="0"/>
              <a:t>Our loggers have &lt;module&gt;:&lt;severity&gt;:&lt;thread&gt;:&lt;message&gt;</a:t>
            </a:r>
          </a:p>
          <a:p>
            <a:pPr lvl="1"/>
            <a:r>
              <a:rPr lang="en-US" dirty="0"/>
              <a:t>Other loggers have their own standard or structured format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F56F8-44C5-5ED1-A29C-12198F62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7579B-1872-4634-F436-35B78B20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F8AB-B1BF-48CD-5A9E-4C06FC4C9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7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68173-6C2E-CCAF-7762-BD45B61FD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Monitoring: Bug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7A61C-006D-AD57-5CF4-58BC68EDB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Crash reports sent automatically</a:t>
            </a:r>
          </a:p>
          <a:p>
            <a:pPr lvl="1"/>
            <a:r>
              <a:rPr lang="en-US" dirty="0"/>
              <a:t>Many applications request permission to do so</a:t>
            </a:r>
          </a:p>
          <a:p>
            <a:pPr lvl="1"/>
            <a:r>
              <a:rPr lang="en-US" dirty="0"/>
              <a:t>On force quit</a:t>
            </a:r>
          </a:p>
          <a:p>
            <a:pPr lvl="1"/>
            <a:r>
              <a:rPr lang="en-US" dirty="0"/>
              <a:t>On internal error</a:t>
            </a:r>
          </a:p>
          <a:p>
            <a:pPr lvl="1"/>
            <a:r>
              <a:rPr lang="en-US" dirty="0"/>
              <a:t>Tools exist to analyze these if they are structured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Even if the system can recover from the error</a:t>
            </a:r>
          </a:p>
          <a:p>
            <a:pPr lvl="1"/>
            <a:r>
              <a:rPr lang="en-US" dirty="0"/>
              <a:t>You can send information about the problem</a:t>
            </a:r>
          </a:p>
          <a:p>
            <a:pPr lvl="1"/>
            <a:r>
              <a:rPr lang="en-US" dirty="0"/>
              <a:t>Need to get user permission for this (at installation)</a:t>
            </a:r>
          </a:p>
          <a:p>
            <a:pPr lvl="1"/>
            <a:r>
              <a:rPr lang="en-US" dirty="0"/>
              <a:t>Code Bubbles detects and sends problems to our server</a:t>
            </a:r>
          </a:p>
          <a:p>
            <a:pPr lvl="2"/>
            <a:r>
              <a:rPr lang="en-US" dirty="0"/>
              <a:t>Which we check periodically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48D03-9507-6953-5324-E2BA199BA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98FA4-C530-3D17-E5A1-A38D18D5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CF74C-241E-303F-72D4-185BF6E7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4" name="Picture 2" descr="The complete guide to error monitoring and crash reporting">
            <a:extLst>
              <a:ext uri="{FF2B5EF4-FFF2-40B4-BE49-F238E27FC236}">
                <a16:creationId xmlns:a16="http://schemas.microsoft.com/office/drawing/2014/main" id="{C4363D4A-00D2-EC33-4351-15A14A005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841" y="1507872"/>
            <a:ext cx="3394506" cy="217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687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A524E-E83F-4FB9-C87A-05CC3572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Monitoring: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37A8-7D65-B6CF-EFB1-3848B150E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You can request permission to track usage</a:t>
            </a:r>
          </a:p>
          <a:p>
            <a:pPr lvl="1"/>
            <a:r>
              <a:rPr lang="en-US" dirty="0"/>
              <a:t>To help improve your system</a:t>
            </a:r>
          </a:p>
          <a:p>
            <a:pPr lvl="1"/>
            <a:r>
              <a:rPr lang="en-US" dirty="0"/>
              <a:t>From user at installation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to instrument the software </a:t>
            </a:r>
          </a:p>
          <a:p>
            <a:pPr lvl="1"/>
            <a:r>
              <a:rPr lang="en-US" dirty="0"/>
              <a:t>To provide the necessary data</a:t>
            </a:r>
          </a:p>
          <a:p>
            <a:pPr lvl="1"/>
            <a:r>
              <a:rPr lang="en-US" dirty="0"/>
              <a:t>Better to do it at random for short periods</a:t>
            </a:r>
          </a:p>
          <a:p>
            <a:pPr lvl="2"/>
            <a:r>
              <a:rPr lang="en-US" dirty="0"/>
              <a:t>You can still get a good sample</a:t>
            </a:r>
          </a:p>
          <a:p>
            <a:pPr lvl="2"/>
            <a:r>
              <a:rPr lang="en-US" dirty="0"/>
              <a:t>And the user shouldn’t notice the instrumentation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Output the information so it can be analyzed</a:t>
            </a:r>
          </a:p>
          <a:p>
            <a:pPr lvl="1"/>
            <a:r>
              <a:rPr lang="en-US" dirty="0"/>
              <a:t>Standard (structured) format usable with log analysis tools</a:t>
            </a:r>
          </a:p>
          <a:p>
            <a:pPr lvl="1"/>
            <a:r>
              <a:rPr lang="en-US" dirty="0"/>
              <a:t>Code Bubbles command logs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4F0E1-232D-2F80-7A61-FC024E313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05231-BF9F-F90D-95EA-ECE1D95E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D54AE-75FC-3102-73ED-07C8440A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8" name="Picture 2" descr="Software use monitoring: track software usage on company's computers">
            <a:extLst>
              <a:ext uri="{FF2B5EF4-FFF2-40B4-BE49-F238E27FC236}">
                <a16:creationId xmlns:a16="http://schemas.microsoft.com/office/drawing/2014/main" id="{55418E2B-E517-5AE6-CF72-A11CC7452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298" y="2366290"/>
            <a:ext cx="3202162" cy="217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49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7DF7-CBE2-FF4B-ACCE-78E7452B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305DC-EBDB-094A-B027-85EE07786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Users expect documentation</a:t>
            </a:r>
          </a:p>
          <a:p>
            <a:pPr lvl="1"/>
            <a:r>
              <a:rPr lang="en-US" dirty="0"/>
              <a:t>Even if they don’t use it</a:t>
            </a:r>
          </a:p>
          <a:p>
            <a:pPr lvl="2"/>
            <a:r>
              <a:rPr lang="en-US" dirty="0"/>
              <a:t>A system that needs documentation is a faulty system (poor user interface)</a:t>
            </a:r>
          </a:p>
          <a:p>
            <a:pPr lvl="2"/>
            <a:r>
              <a:rPr lang="en-US" dirty="0"/>
              <a:t>How often do you read documentation</a:t>
            </a:r>
          </a:p>
          <a:p>
            <a:pPr lvl="1"/>
            <a:r>
              <a:rPr lang="en-US" dirty="0"/>
              <a:t>Actually, most people do read documentation</a:t>
            </a:r>
          </a:p>
          <a:p>
            <a:pPr lvl="2"/>
            <a:r>
              <a:rPr lang="en-US" dirty="0"/>
              <a:t>But in subtle forms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Programmers hope for documentation</a:t>
            </a:r>
          </a:p>
          <a:p>
            <a:pPr lvl="1"/>
            <a:r>
              <a:rPr lang="en-US" dirty="0"/>
              <a:t>When they must maintain the code</a:t>
            </a:r>
          </a:p>
          <a:p>
            <a:pPr lvl="1"/>
            <a:r>
              <a:rPr lang="en-US" dirty="0"/>
              <a:t>When they want to understand or reuse the code</a:t>
            </a:r>
          </a:p>
          <a:p>
            <a:pPr lvl="1"/>
            <a:r>
              <a:rPr lang="en-US" dirty="0"/>
              <a:t>And they hope the documentation is accurate and up-to-date</a:t>
            </a:r>
          </a:p>
          <a:p>
            <a:pPr lvl="2"/>
            <a:r>
              <a:rPr lang="en-US" dirty="0"/>
              <a:t>But you should be skeptical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69D98-364B-0E4F-B4D6-FE17758C1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4F7D-6D30-834A-AF9E-2D455EAF4FEA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778E3-7058-A541-9791-064DA0F8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90127-C83B-BD49-AB47-0A1ADD06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2290" name="Picture 2" descr="Role of Documentation and Software Architecture in Cubix">
            <a:extLst>
              <a:ext uri="{FF2B5EF4-FFF2-40B4-BE49-F238E27FC236}">
                <a16:creationId xmlns:a16="http://schemas.microsoft.com/office/drawing/2014/main" id="{0B6D7A4A-6A80-DE4D-8FEE-160C31C98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6675"/>
            <a:ext cx="43688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752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93BA-6184-1240-92C2-D840AE0C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of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8ED22-23FD-E14E-AB36-73F66F450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User Documentation</a:t>
            </a:r>
          </a:p>
          <a:p>
            <a:pPr lvl="1"/>
            <a:r>
              <a:rPr lang="en-US" dirty="0"/>
              <a:t>Manuals</a:t>
            </a:r>
          </a:p>
          <a:p>
            <a:pPr lvl="1"/>
            <a:r>
              <a:rPr lang="en-US" dirty="0"/>
              <a:t>Tutorials</a:t>
            </a:r>
          </a:p>
          <a:p>
            <a:pPr lvl="1"/>
            <a:r>
              <a:rPr lang="en-US" dirty="0"/>
              <a:t>Help systems (searchable manuals)</a:t>
            </a:r>
          </a:p>
          <a:p>
            <a:pPr lvl="1"/>
            <a:r>
              <a:rPr lang="en-US" dirty="0"/>
              <a:t>Tool tips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Code Documentation</a:t>
            </a:r>
          </a:p>
          <a:p>
            <a:pPr lvl="1"/>
            <a:r>
              <a:rPr lang="en-US" dirty="0"/>
              <a:t>API descriptions (</a:t>
            </a:r>
            <a:r>
              <a:rPr lang="en-US" dirty="0" err="1"/>
              <a:t>JavaDoc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Usage examples</a:t>
            </a:r>
          </a:p>
          <a:p>
            <a:pPr lvl="1"/>
            <a:r>
              <a:rPr lang="en-US" dirty="0"/>
              <a:t>In line and block comments</a:t>
            </a:r>
          </a:p>
          <a:p>
            <a:pPr lvl="1"/>
            <a:r>
              <a:rPr lang="en-US" dirty="0"/>
              <a:t>Design documents, interfaces, facades, UML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Get in the habit of documenting as you write and rewrite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Note that documentation tends to get out of date as code evolves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AC189-AA00-8947-B2E7-7BFF0B989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1633-19B8-2241-97A7-8C48260ABA9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68CCA-C1BA-2A49-8911-82E116722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D68F-98D8-6D4F-8A2D-3AD86B26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3314" name="Picture 2" descr="Software Documentation Types and Best Practices | by AltexSoft Inc |  Prototypr">
            <a:extLst>
              <a:ext uri="{FF2B5EF4-FFF2-40B4-BE49-F238E27FC236}">
                <a16:creationId xmlns:a16="http://schemas.microsoft.com/office/drawing/2014/main" id="{6FBC71D3-AF73-C240-AE83-A7B13986F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863600"/>
            <a:ext cx="428783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24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3680B-B383-DB48-9FBC-FA3621B1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Manuals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0DEE1-5BA8-DF4C-97C9-628920E34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Written so they can be used interactively</a:t>
            </a:r>
          </a:p>
          <a:p>
            <a:pPr lvl="1"/>
            <a:r>
              <a:rPr lang="en-US" dirty="0"/>
              <a:t>Small units, properly labeled</a:t>
            </a:r>
          </a:p>
          <a:p>
            <a:pPr lvl="1"/>
            <a:r>
              <a:rPr lang="en-US" dirty="0"/>
              <a:t>Indexed</a:t>
            </a:r>
          </a:p>
          <a:p>
            <a:pPr lvl="1"/>
            <a:r>
              <a:rPr lang="en-US" dirty="0"/>
              <a:t>Tools exist for this (EBT, FrameMaker)</a:t>
            </a:r>
          </a:p>
          <a:p>
            <a:pPr lvl="1"/>
            <a:r>
              <a:rPr lang="en-US" dirty="0"/>
              <a:t>Many of the descriptions are too simplistic to be useful for difficult problems</a:t>
            </a:r>
          </a:p>
          <a:p>
            <a:pPr lvl="2"/>
            <a:r>
              <a:rPr lang="en-US" dirty="0"/>
              <a:t>Manuals are not detailed enough to be helpful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Difficult (tedious) to write</a:t>
            </a:r>
          </a:p>
          <a:p>
            <a:pPr lvl="1"/>
            <a:r>
              <a:rPr lang="en-US" dirty="0"/>
              <a:t>Most people only read a small portion</a:t>
            </a:r>
          </a:p>
          <a:p>
            <a:pPr lvl="2"/>
            <a:r>
              <a:rPr lang="en-US" dirty="0"/>
              <a:t>Need to be concise but complete</a:t>
            </a:r>
          </a:p>
          <a:p>
            <a:pPr lvl="1"/>
            <a:r>
              <a:rPr lang="en-US" dirty="0"/>
              <a:t>Determining what is relevant or important</a:t>
            </a:r>
          </a:p>
          <a:p>
            <a:pPr lvl="1"/>
            <a:r>
              <a:rPr lang="en-US" dirty="0"/>
              <a:t>Documentation writers might not know software that well</a:t>
            </a:r>
          </a:p>
          <a:p>
            <a:pPr lvl="2"/>
            <a:r>
              <a:rPr lang="en-US" dirty="0"/>
              <a:t>Programmers don’t have time/knowledge/ability to write manual well</a:t>
            </a:r>
          </a:p>
          <a:p>
            <a:pPr lvl="1"/>
            <a:r>
              <a:rPr lang="en-US" dirty="0"/>
              <a:t>Indexing needs to handle different vocabularies</a:t>
            </a:r>
          </a:p>
          <a:p>
            <a:pPr lvl="2"/>
            <a:r>
              <a:rPr lang="en-US" dirty="0"/>
              <a:t>User terminology and programmer terminology often differ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09B09-6C74-154C-BCBE-97A22528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0DAE-5DA5-C74A-BAF7-62D6605C3207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03CBD-5CA2-2048-B540-9B807E4B1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B47E1-8FA9-5C4A-9763-83A56F277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4338" name="Picture 2" descr="Top 5 Must-have Software For Creating User Manuals – Elearning Supporter">
            <a:extLst>
              <a:ext uri="{FF2B5EF4-FFF2-40B4-BE49-F238E27FC236}">
                <a16:creationId xmlns:a16="http://schemas.microsoft.com/office/drawing/2014/main" id="{EBF2867D-8E8D-D445-B74C-D58777E14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229" y="425988"/>
            <a:ext cx="3905956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438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B3BA6-3839-8246-ACA6-EA911393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3E00B-7F5D-4D47-89B0-22F6868C6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Context-sensitive help systems</a:t>
            </a:r>
          </a:p>
          <a:p>
            <a:pPr lvl="1"/>
            <a:r>
              <a:rPr lang="en-US" dirty="0"/>
              <a:t>F1 brings up help based on current location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Other forms of help</a:t>
            </a:r>
          </a:p>
          <a:p>
            <a:pPr lvl="1"/>
            <a:r>
              <a:rPr lang="en-US" dirty="0"/>
              <a:t>Code Bubbles help (DEMO)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CFCCD-6BD8-DB49-9978-B50CFD04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41AE-DB17-2749-BBD6-FF88FCB55908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A7ED0-93F2-4F45-92C8-AF0BA8354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F4029-0B73-F249-9B0D-D4200204C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5362" name="Picture 2" descr="Beyond Software Manuals and On-line Help: Interactive Help">
            <a:extLst>
              <a:ext uri="{FF2B5EF4-FFF2-40B4-BE49-F238E27FC236}">
                <a16:creationId xmlns:a16="http://schemas.microsoft.com/office/drawing/2014/main" id="{365AFB22-D1D8-8149-B11D-E63ED6027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81037"/>
            <a:ext cx="3390900" cy="545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57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62D9-8C9E-2149-A9D2-2D51CF87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E9B5D-EE3F-2C4F-9CB3-D9AF4C8D9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tutorial is a good start for understanding</a:t>
            </a:r>
          </a:p>
          <a:p>
            <a:pPr lvl="1"/>
            <a:r>
              <a:rPr lang="en-US" dirty="0"/>
              <a:t>Attempt to illustrate main features</a:t>
            </a:r>
          </a:p>
          <a:p>
            <a:pPr lvl="1"/>
            <a:r>
              <a:rPr lang="en-US" dirty="0"/>
              <a:t>Show off the system capabilities</a:t>
            </a:r>
          </a:p>
          <a:p>
            <a:pPr lvl="1"/>
            <a:r>
              <a:rPr lang="en-US" dirty="0"/>
              <a:t>Give users enough knowledge to start doing their own work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video of the tutorial (or the system in action) can help</a:t>
            </a:r>
          </a:p>
          <a:p>
            <a:pPr lvl="1"/>
            <a:r>
              <a:rPr lang="en-US" dirty="0"/>
              <a:t>To promote the system</a:t>
            </a:r>
          </a:p>
          <a:p>
            <a:pPr lvl="1"/>
            <a:r>
              <a:rPr lang="en-US" dirty="0"/>
              <a:t>To help users understand how to use it</a:t>
            </a:r>
          </a:p>
          <a:p>
            <a:pPr lvl="1"/>
            <a:r>
              <a:rPr lang="en-US" dirty="0"/>
              <a:t>To help understand the tutorial</a:t>
            </a:r>
          </a:p>
          <a:p>
            <a:pPr lvl="1"/>
            <a:r>
              <a:rPr lang="en-US" dirty="0"/>
              <a:t>Necessary for research software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hands-on tutorial (possibly with a video) is better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Tutorials should be easy for the user to install and use</a:t>
            </a:r>
          </a:p>
          <a:p>
            <a:pPr lvl="1"/>
            <a:r>
              <a:rPr lang="en-US" dirty="0"/>
              <a:t>Consider the docker tutorial you did earlier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406B0-3E85-8B44-94BB-0CBFA88D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F17B3-8DBD-5745-9D20-BECA7903429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A4177-3C12-0D47-A9DB-2927C9CD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B4F6C-2312-8B49-B382-20AE17A1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6386" name="Picture 2" descr="Examples of tutorial authoring in Reciprocity. | Download Scientific Diagram">
            <a:extLst>
              <a:ext uri="{FF2B5EF4-FFF2-40B4-BE49-F238E27FC236}">
                <a16:creationId xmlns:a16="http://schemas.microsoft.com/office/drawing/2014/main" id="{184BEB0C-B26A-7541-A613-8A2746E5A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65125"/>
            <a:ext cx="380620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515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9766-78FB-FE45-A90B-DBA0AB41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C652-64EB-9D41-853A-5CDFEF41B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These are the most convenient documentation tools</a:t>
            </a:r>
          </a:p>
          <a:p>
            <a:pPr lvl="1"/>
            <a:r>
              <a:rPr lang="en-US" dirty="0"/>
              <a:t>Don’t require any effort on the user’s part</a:t>
            </a:r>
          </a:p>
          <a:p>
            <a:pPr lvl="1"/>
            <a:r>
              <a:rPr lang="en-US" dirty="0"/>
              <a:t>Always available</a:t>
            </a:r>
          </a:p>
          <a:p>
            <a:pPr lvl="1"/>
            <a:r>
              <a:rPr lang="en-US" dirty="0"/>
              <a:t>Users are used to them</a:t>
            </a:r>
          </a:p>
          <a:p>
            <a:pPr lvl="1"/>
            <a:r>
              <a:rPr lang="en-US" dirty="0"/>
              <a:t>Available in most front-end and web tool kits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You should provide tool tips for all UI features</a:t>
            </a:r>
          </a:p>
          <a:p>
            <a:pPr lvl="1"/>
            <a:r>
              <a:rPr lang="en-US" dirty="0"/>
              <a:t>Every button, icon, text field, …</a:t>
            </a:r>
          </a:p>
          <a:p>
            <a:pPr lvl="1"/>
            <a:r>
              <a:rPr lang="en-US" dirty="0"/>
              <a:t>Any place else where additional information can be helpful</a:t>
            </a:r>
          </a:p>
          <a:p>
            <a:pPr lvl="2"/>
            <a:r>
              <a:rPr lang="en-US" dirty="0"/>
              <a:t>Bubbles code editor – elision, line number, debugger context, variable values, …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Tool tips can be more than just pop-ups</a:t>
            </a:r>
          </a:p>
          <a:p>
            <a:pPr lvl="1"/>
            <a:r>
              <a:rPr lang="en-US" dirty="0"/>
              <a:t>Consider hints in VS-Code </a:t>
            </a:r>
          </a:p>
          <a:p>
            <a:pPr lvl="1"/>
            <a:r>
              <a:rPr lang="en-US" dirty="0"/>
              <a:t>Consider the help pop-ups in code bubbles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 careful that tool tips don’t get in the user’s way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5100-5070-FC40-851F-A1FCC31B4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6E80-899E-7949-AEDF-DE58AE0B4E04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470D0-F95F-5646-84D1-0D6760B5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A656E-C490-A440-9876-2887C538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7410" name="Picture 2" descr="Tooltips: How to use this small but mighty UI pattern correctly">
            <a:extLst>
              <a:ext uri="{FF2B5EF4-FFF2-40B4-BE49-F238E27FC236}">
                <a16:creationId xmlns:a16="http://schemas.microsoft.com/office/drawing/2014/main" id="{68FE0CDD-3FA5-4042-B256-2C2496BC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16682"/>
            <a:ext cx="3692352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472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3977-448C-A140-2B01-93E44022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 Your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3C024-593F-E824-4089-67CCA1AF8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Software has costs to maintain</a:t>
            </a:r>
          </a:p>
          <a:p>
            <a:pPr lvl="1"/>
            <a:r>
              <a:rPr lang="en-US" dirty="0"/>
              <a:t>VMs are not free</a:t>
            </a:r>
          </a:p>
          <a:p>
            <a:pPr lvl="1"/>
            <a:r>
              <a:rPr lang="en-US" dirty="0"/>
              <a:t>Need hardware and software maintenance</a:t>
            </a:r>
          </a:p>
          <a:p>
            <a:pPr lvl="1"/>
            <a:r>
              <a:rPr lang="en-US" dirty="0"/>
              <a:t>Need programmers 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You need a business plan to support long-lived software</a:t>
            </a:r>
          </a:p>
          <a:p>
            <a:pPr lvl="1"/>
            <a:r>
              <a:rPr lang="en-US" dirty="0"/>
              <a:t>Ads, contributions, subscriptions</a:t>
            </a:r>
          </a:p>
          <a:p>
            <a:pPr lvl="1"/>
            <a:r>
              <a:rPr lang="en-US" dirty="0"/>
              <a:t>Selling data</a:t>
            </a:r>
          </a:p>
          <a:p>
            <a:pPr lvl="1"/>
            <a:r>
              <a:rPr lang="en-US" dirty="0"/>
              <a:t>Supported by company</a:t>
            </a:r>
          </a:p>
          <a:p>
            <a:pPr lvl="1"/>
            <a:r>
              <a:rPr lang="en-US" dirty="0"/>
              <a:t>These might need to be part of requirements/specifications</a:t>
            </a:r>
          </a:p>
          <a:p>
            <a:pPr lvl="1"/>
            <a:r>
              <a:rPr lang="en-US" dirty="0"/>
              <a:t>Support does not mean profit (but it can)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6706D-76B7-2492-8D98-B9A642D2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0B583-C81F-C978-D083-858B75C9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8C321-FE02-4E09-4C44-A6601D98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 descr="Scarf I Open Source Monetization 101: A Step-by-Step Guide">
            <a:extLst>
              <a:ext uri="{FF2B5EF4-FFF2-40B4-BE49-F238E27FC236}">
                <a16:creationId xmlns:a16="http://schemas.microsoft.com/office/drawing/2014/main" id="{F01B1DB4-E0B2-994F-4137-9D2014F17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668" y="267562"/>
            <a:ext cx="3116126" cy="311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338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189A-F370-9646-B68D-49D4CD9CA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</a:t>
            </a:r>
          </a:p>
        </p:txBody>
      </p:sp>
      <p:pic>
        <p:nvPicPr>
          <p:cNvPr id="10242" name="Picture 2" descr="What Is SDLC (Software Development Life Cycle) Phases Methodologies">
            <a:extLst>
              <a:ext uri="{FF2B5EF4-FFF2-40B4-BE49-F238E27FC236}">
                <a16:creationId xmlns:a16="http://schemas.microsoft.com/office/drawing/2014/main" id="{2C475C49-772B-F341-9B92-F983CF9233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744" y="15208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55A6E-CBA7-ED48-8463-D91E09449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F404B-663E-9E45-BBB0-0CD02344E7A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D6157-A2C0-204A-8E30-D4E78D624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325E1-5D0A-2948-BDDF-81E68A666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92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5C8B-D10C-3B47-99FE-E0C626969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88386-677C-1447-AAEA-2B40701C4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anyone is interested in research </a:t>
            </a:r>
          </a:p>
          <a:p>
            <a:pPr lvl="1"/>
            <a:r>
              <a:rPr lang="en-US" dirty="0"/>
              <a:t>On any of the topics covered in the course</a:t>
            </a:r>
          </a:p>
          <a:p>
            <a:pPr lvl="1"/>
            <a:r>
              <a:rPr lang="en-US" dirty="0"/>
              <a:t>Or related topics</a:t>
            </a:r>
          </a:p>
          <a:p>
            <a:r>
              <a:rPr lang="en-US" dirty="0"/>
              <a:t>Drop me an email</a:t>
            </a:r>
          </a:p>
          <a:p>
            <a:pPr lvl="1"/>
            <a:r>
              <a:rPr lang="en-US" dirty="0"/>
              <a:t>Or we can schedule a meeting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5A4BC-CC99-DF45-A89E-2BA71E676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BE5C2-2D41-B442-AC33-09738EEDA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71452-490A-F84C-8CB5-94D68267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9458" name="Picture 2" descr="Instructions for Master's Thesis in Software Engineering">
            <a:extLst>
              <a:ext uri="{FF2B5EF4-FFF2-40B4-BE49-F238E27FC236}">
                <a16:creationId xmlns:a16="http://schemas.microsoft.com/office/drawing/2014/main" id="{47388498-92CD-8E40-AE30-417307E16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84500"/>
            <a:ext cx="6094436" cy="309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939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ED20-A555-A364-6ED4-7EDEFA0E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YOU!!!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010B4-BC4D-AA4A-E26F-8647654AD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2F3B-6262-5645-ACE8-89FE6A5BAD30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EBF3D-FE9C-3059-13B4-BC9AE1C3B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5DB66-EFBD-4CB5-CD4C-E786A5F8A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124" name="Picture 4" descr="Man Thank You Stock Illustrations – 1,868 Man Thank You Stock  Illustrations, Vectors &amp; Clipart - Dreamstime">
            <a:extLst>
              <a:ext uri="{FF2B5EF4-FFF2-40B4-BE49-F238E27FC236}">
                <a16:creationId xmlns:a16="http://schemas.microsoft.com/office/drawing/2014/main" id="{258DE504-09A6-6CC3-74AE-922795DE2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44781"/>
            <a:ext cx="4481945" cy="448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537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4F98-C668-1B43-BDEC-FBDCBDA24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59C7A-4557-1E44-A08E-8303BFA96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Presentation Schedule</a:t>
            </a:r>
          </a:p>
          <a:p>
            <a:pPr lvl="1"/>
            <a:r>
              <a:rPr lang="en-US" dirty="0"/>
              <a:t>11/26: User Interface Generation</a:t>
            </a:r>
          </a:p>
          <a:p>
            <a:pPr lvl="1"/>
            <a:r>
              <a:rPr lang="en-US" dirty="0"/>
              <a:t>12/03: Speech	</a:t>
            </a:r>
          </a:p>
          <a:p>
            <a:pPr lvl="1"/>
            <a:r>
              <a:rPr lang="en-US" dirty="0"/>
              <a:t>12/03: Sense IoT</a:t>
            </a:r>
          </a:p>
          <a:p>
            <a:pPr lvl="1"/>
            <a:r>
              <a:rPr lang="en-US" dirty="0"/>
              <a:t>12/05: DJ Mix</a:t>
            </a:r>
          </a:p>
          <a:p>
            <a:pPr lvl="1"/>
            <a:r>
              <a:rPr lang="en-US" dirty="0"/>
              <a:t>12/05: LLAMA</a:t>
            </a:r>
          </a:p>
          <a:p>
            <a:pPr lvl="1"/>
            <a:r>
              <a:rPr lang="en-US" dirty="0"/>
              <a:t>12/10: Agentic</a:t>
            </a:r>
          </a:p>
          <a:p>
            <a:pPr lvl="1"/>
            <a:r>
              <a:rPr lang="en-US" dirty="0"/>
              <a:t>12/10: Accessibility</a:t>
            </a:r>
          </a:p>
          <a:p>
            <a:r>
              <a:rPr lang="en-US" dirty="0"/>
              <a:t>Final Demonstrations 12/12</a:t>
            </a:r>
          </a:p>
          <a:p>
            <a:pPr lvl="1"/>
            <a:r>
              <a:rPr lang="en-US" dirty="0"/>
              <a:t>10 minutes each as needed (optional)</a:t>
            </a:r>
          </a:p>
          <a:p>
            <a:r>
              <a:rPr lang="en-US" dirty="0"/>
              <a:t>Each project gets up to 40 minutes (1/2 class)</a:t>
            </a:r>
          </a:p>
          <a:p>
            <a:pPr lvl="1"/>
            <a:r>
              <a:rPr lang="en-US" dirty="0"/>
              <a:t>Present the problem (requirements, specifications)</a:t>
            </a:r>
          </a:p>
          <a:p>
            <a:pPr lvl="1"/>
            <a:r>
              <a:rPr lang="en-US" dirty="0"/>
              <a:t>Present the solution (design)</a:t>
            </a:r>
          </a:p>
          <a:p>
            <a:pPr lvl="1"/>
            <a:r>
              <a:rPr lang="en-US" dirty="0"/>
              <a:t>Present the system (implementation)</a:t>
            </a:r>
          </a:p>
          <a:p>
            <a:pPr lvl="1"/>
            <a:r>
              <a:rPr lang="en-US" dirty="0"/>
              <a:t>Demo or video of the system in action (live preferred on the 12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What you learned</a:t>
            </a:r>
          </a:p>
          <a:p>
            <a:pPr lvl="1"/>
            <a:r>
              <a:rPr lang="en-US" dirty="0"/>
              <a:t>Future plans</a:t>
            </a:r>
          </a:p>
          <a:p>
            <a:pPr lvl="1"/>
            <a:r>
              <a:rPr lang="en-US" dirty="0"/>
              <a:t>Questions</a:t>
            </a:r>
          </a:p>
          <a:p>
            <a:r>
              <a:rPr lang="en-US" dirty="0"/>
              <a:t>Feel free to invite your friends and sponsors and anyone interested in the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B4904-453F-6347-8F74-62B4425A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498E0-9D82-134B-8400-147101E0FD1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96696-871B-3942-BB66-AD5F41A2E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B77E4-5A20-DF44-9348-31A5C3E2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9012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86656</TotalTime>
  <Words>2224</Words>
  <Application>Microsoft Macintosh PowerPoint</Application>
  <PresentationFormat>Widescreen</PresentationFormat>
  <Paragraphs>398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Century Schoolbook</vt:lpstr>
      <vt:lpstr>Theme1</vt:lpstr>
      <vt:lpstr>Maintenance II</vt:lpstr>
      <vt:lpstr>Bugs and Features</vt:lpstr>
      <vt:lpstr>Bug Tracking</vt:lpstr>
      <vt:lpstr>Bug Tracking System Features</vt:lpstr>
      <vt:lpstr>Bug Tracking System Features</vt:lpstr>
      <vt:lpstr>Bug Tracking System Problems</vt:lpstr>
      <vt:lpstr>Modern Systems: GitHub Issues</vt:lpstr>
      <vt:lpstr>Homework</vt:lpstr>
      <vt:lpstr>Maintenance Programming</vt:lpstr>
      <vt:lpstr>Approaching the Code</vt:lpstr>
      <vt:lpstr>Fixing the Code</vt:lpstr>
      <vt:lpstr>Writing the Code</vt:lpstr>
      <vt:lpstr>Validate the Code</vt:lpstr>
      <vt:lpstr>Monitoring Your System</vt:lpstr>
      <vt:lpstr>Automatic Monitoring: Analyzing Logs</vt:lpstr>
      <vt:lpstr>Automatic Monitoring: Bug Tracking</vt:lpstr>
      <vt:lpstr>Automatic Monitoring: Usage</vt:lpstr>
      <vt:lpstr>Documentation</vt:lpstr>
      <vt:lpstr>Forms of Documentation</vt:lpstr>
      <vt:lpstr>User Manuals</vt:lpstr>
      <vt:lpstr>Interactive Help</vt:lpstr>
      <vt:lpstr>Tutorials</vt:lpstr>
      <vt:lpstr>Tool Tips</vt:lpstr>
      <vt:lpstr>Monetizing Your Project</vt:lpstr>
      <vt:lpstr>Course Review</vt:lpstr>
      <vt:lpstr>Software Engineering Research</vt:lpstr>
      <vt:lpstr>THANK YOU!!!</vt:lpstr>
      <vt:lpstr>PROJECT Presentations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Maintenance</dc:title>
  <dc:creator>Steven Reiss</dc:creator>
  <cp:lastModifiedBy>Steven Reiss</cp:lastModifiedBy>
  <cp:revision>55</cp:revision>
  <dcterms:created xsi:type="dcterms:W3CDTF">2020-11-09T18:22:37Z</dcterms:created>
  <dcterms:modified xsi:type="dcterms:W3CDTF">2024-11-21T13:17:03Z</dcterms:modified>
</cp:coreProperties>
</file>